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"/>
  </p:notesMasterIdLst>
  <p:handoutMasterIdLst>
    <p:handoutMasterId r:id="rId6"/>
  </p:handoutMasterIdLst>
  <p:sldIdLst>
    <p:sldId id="413" r:id="rId3"/>
    <p:sldId id="4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3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baseline="0" dirty="0" smtClean="0"/>
              <a:t>No. of CC</a:t>
            </a:r>
            <a:endParaRPr lang="en-US" sz="1600" dirty="0"/>
          </a:p>
        </c:rich>
      </c:tx>
      <c:layout>
        <c:manualLayout>
          <c:xMode val="edge"/>
          <c:yMode val="edge"/>
          <c:x val="0.43253189055276847"/>
          <c:y val="2.8284196585944096E-2"/>
        </c:manualLayout>
      </c:layout>
      <c:overlay val="0"/>
      <c:spPr>
        <a:solidFill>
          <a:srgbClr val="FFFF00"/>
        </a:solidFill>
      </c:spPr>
    </c:title>
    <c:autoTitleDeleted val="0"/>
    <c:plotArea>
      <c:layout>
        <c:manualLayout>
          <c:layoutTarget val="inner"/>
          <c:xMode val="edge"/>
          <c:yMode val="edge"/>
          <c:x val="6.3202115479759693E-2"/>
          <c:y val="3.3010729590245133E-2"/>
          <c:w val="0.93463938531282098"/>
          <c:h val="0.69891477670472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No of CC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 w="12628">
              <a:solidFill>
                <a:srgbClr val="009900"/>
              </a:solidFill>
              <a:prstDash val="solid"/>
            </a:ln>
          </c:spPr>
          <c:invertIfNegative val="0"/>
          <c:dLbls>
            <c:dLbl>
              <c:idx val="2"/>
              <c:spPr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 i="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D32-4288-A60E-052D13EC5995}"/>
                </c:ext>
              </c:extLst>
            </c:dLbl>
            <c:dLbl>
              <c:idx val="5"/>
              <c:spPr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 i="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4D32-4288-A60E-052D13EC5995}"/>
                </c:ext>
              </c:extLst>
            </c:dLbl>
            <c:dLbl>
              <c:idx val="7"/>
              <c:spPr>
                <a:solidFill>
                  <a:srgbClr val="00B050"/>
                </a:solidFill>
                <a:ln>
                  <a:solidFill>
                    <a:schemeClr val="tx1"/>
                  </a:solidFill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1" i="0"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4D32-4288-A60E-052D13EC5995}"/>
                </c:ext>
              </c:extLst>
            </c:dLbl>
            <c:spPr>
              <a:noFill/>
              <a:ln>
                <a:solidFill>
                  <a:schemeClr val="tx1"/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Sheet1!$B$3:$B$12</c:f>
              <c:strCache>
                <c:ptCount val="10"/>
                <c:pt idx="0">
                  <c:v>Sam (c)</c:v>
                </c:pt>
                <c:pt idx="1">
                  <c:v>Starion India</c:v>
                </c:pt>
                <c:pt idx="2">
                  <c:v>Sam (N)</c:v>
                </c:pt>
                <c:pt idx="3">
                  <c:v>Godrej Mohali</c:v>
                </c:pt>
                <c:pt idx="4">
                  <c:v>Whirlpool</c:v>
                </c:pt>
                <c:pt idx="5">
                  <c:v>LG Electronics</c:v>
                </c:pt>
                <c:pt idx="6">
                  <c:v>Voltas beko</c:v>
                </c:pt>
                <c:pt idx="7">
                  <c:v>Panasonic </c:v>
                </c:pt>
                <c:pt idx="8">
                  <c:v>Godrej Shirwal</c:v>
                </c:pt>
                <c:pt idx="9">
                  <c:v>AVG 2022</c:v>
                </c:pt>
              </c:strCache>
            </c:strRef>
          </c:cat>
          <c:val>
            <c:numRef>
              <c:f>Sheet1!$C$3:$C$12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32-4288-A60E-052D13EC5995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CMIPL Target</c:v>
                </c:pt>
              </c:strCache>
            </c:strRef>
          </c:tx>
          <c:spPr>
            <a:ln w="12628">
              <a:solidFill>
                <a:srgbClr val="C00000"/>
              </a:solidFill>
            </a:ln>
          </c:spPr>
          <c:invertIfNegative val="0"/>
          <c:dLbls>
            <c:dLbl>
              <c:idx val="9"/>
              <c:layout>
                <c:manualLayout>
                  <c:x val="-3.3466715169152422E-2"/>
                  <c:y val="-4.761904761904763E-2"/>
                </c:manualLayout>
              </c:layout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D32-4288-A60E-052D13EC599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Sheet1!$B$3:$B$12</c:f>
              <c:strCache>
                <c:ptCount val="10"/>
                <c:pt idx="0">
                  <c:v>Sam (c)</c:v>
                </c:pt>
                <c:pt idx="1">
                  <c:v>Starion India</c:v>
                </c:pt>
                <c:pt idx="2">
                  <c:v>Sam (N)</c:v>
                </c:pt>
                <c:pt idx="3">
                  <c:v>Godrej Mohali</c:v>
                </c:pt>
                <c:pt idx="4">
                  <c:v>Whirlpool</c:v>
                </c:pt>
                <c:pt idx="5">
                  <c:v>LG Electronics</c:v>
                </c:pt>
                <c:pt idx="6">
                  <c:v>Voltas beko</c:v>
                </c:pt>
                <c:pt idx="7">
                  <c:v>Panasonic </c:v>
                </c:pt>
                <c:pt idx="8">
                  <c:v>Godrej Shirwal</c:v>
                </c:pt>
                <c:pt idx="9">
                  <c:v>AVG 2022</c:v>
                </c:pt>
              </c:strCache>
            </c:strRef>
          </c:cat>
          <c:val>
            <c:numRef>
              <c:f>Sheet1!$D$3:$D$12</c:f>
              <c:numCache>
                <c:formatCode>0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D32-4288-A60E-052D13EC5995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Average</c:v>
                </c:pt>
              </c:strCache>
            </c:strRef>
          </c:tx>
          <c:spPr>
            <a:ln>
              <a:solidFill>
                <a:srgbClr val="FF0000"/>
              </a:solidFill>
              <a:prstDash val="sysDot"/>
            </a:ln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D32-4288-A60E-052D13EC599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D32-4288-A60E-052D13EC599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D32-4288-A60E-052D13EC5995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D32-4288-A60E-052D13EC5995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D32-4288-A60E-052D13EC5995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D32-4288-A60E-052D13EC5995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4D32-4288-A60E-052D13EC5995}"/>
                </c:ext>
              </c:extLst>
            </c:dLbl>
            <c:dLbl>
              <c:idx val="9"/>
              <c:layout>
                <c:manualLayout>
                  <c:x val="2.1324723741980361E-3"/>
                  <c:y val="-8.68820429183609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4D32-4288-A60E-052D13EC5995}"/>
                </c:ext>
              </c:extLst>
            </c:dLbl>
            <c:spPr>
              <a:noFill/>
              <a:ln>
                <a:solidFill>
                  <a:schemeClr val="tx1"/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Sheet1!$B$3:$B$12</c:f>
              <c:strCache>
                <c:ptCount val="10"/>
                <c:pt idx="0">
                  <c:v>Sam (c)</c:v>
                </c:pt>
                <c:pt idx="1">
                  <c:v>Starion India</c:v>
                </c:pt>
                <c:pt idx="2">
                  <c:v>Sam (N)</c:v>
                </c:pt>
                <c:pt idx="3">
                  <c:v>Godrej Mohali</c:v>
                </c:pt>
                <c:pt idx="4">
                  <c:v>Whirlpool</c:v>
                </c:pt>
                <c:pt idx="5">
                  <c:v>LG Electronics</c:v>
                </c:pt>
                <c:pt idx="6">
                  <c:v>Voltas beko</c:v>
                </c:pt>
                <c:pt idx="7">
                  <c:v>Panasonic </c:v>
                </c:pt>
                <c:pt idx="8">
                  <c:v>Godrej Shirwal</c:v>
                </c:pt>
                <c:pt idx="9">
                  <c:v>AVG 2022</c:v>
                </c:pt>
              </c:strCache>
            </c:strRef>
          </c:cat>
          <c:val>
            <c:numRef>
              <c:f>Sheet1!$E$3:$E$12</c:f>
              <c:numCache>
                <c:formatCode>General</c:formatCode>
                <c:ptCount val="10"/>
                <c:pt idx="9" formatCode="0.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D32-4288-A60E-052D13EC59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1498968"/>
        <c:axId val="201499360"/>
      </c:barChart>
      <c:catAx>
        <c:axId val="201498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Month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37493389545528999"/>
              <c:y val="0.8912524149103268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01499360"/>
        <c:crosses val="autoZero"/>
        <c:auto val="1"/>
        <c:lblAlgn val="ctr"/>
        <c:lblOffset val="100"/>
        <c:noMultiLvlLbl val="0"/>
      </c:catAx>
      <c:valAx>
        <c:axId val="20149936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CC</a:t>
                </a:r>
                <a:r>
                  <a:rPr lang="en-US" baseline="0" dirty="0" smtClean="0"/>
                  <a:t> NO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324723741981927E-3"/>
              <c:y val="0.4143972438553187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201498968"/>
        <c:crosses val="autoZero"/>
        <c:crossBetween val="between"/>
      </c:valAx>
      <c:spPr>
        <a:noFill/>
        <a:ln w="25400">
          <a:noFill/>
        </a:ln>
      </c:spPr>
    </c:plotArea>
    <c:legend>
      <c:legendPos val="tr"/>
      <c:legendEntry>
        <c:idx val="1"/>
        <c:delete val="1"/>
      </c:legendEntry>
      <c:layout>
        <c:manualLayout>
          <c:xMode val="edge"/>
          <c:yMode val="edge"/>
          <c:x val="0.88863280563597369"/>
          <c:y val="3.2367665650534436E-2"/>
          <c:w val="0.10001538906244845"/>
          <c:h val="0.19933784937527024"/>
        </c:manualLayout>
      </c:layout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/>
            </a:pPr>
            <a:r>
              <a:rPr lang="en-US" sz="1600" baseline="0" dirty="0" smtClean="0"/>
              <a:t>No. of CC</a:t>
            </a:r>
            <a:endParaRPr lang="en-US" sz="1600" dirty="0"/>
          </a:p>
        </c:rich>
      </c:tx>
      <c:layout>
        <c:manualLayout>
          <c:xMode val="edge"/>
          <c:yMode val="edge"/>
          <c:x val="0.43253189055276847"/>
          <c:y val="2.8284196585944093E-2"/>
        </c:manualLayout>
      </c:layout>
      <c:overlay val="0"/>
      <c:spPr>
        <a:solidFill>
          <a:srgbClr val="FFFF00"/>
        </a:solidFill>
      </c:spPr>
    </c:title>
    <c:autoTitleDeleted val="0"/>
    <c:plotArea>
      <c:layout>
        <c:manualLayout>
          <c:layoutTarget val="inner"/>
          <c:xMode val="edge"/>
          <c:yMode val="edge"/>
          <c:x val="4.8274808860372338E-2"/>
          <c:y val="6.7763546757589527E-2"/>
          <c:w val="0.93463938531282098"/>
          <c:h val="0.69891477670472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CC</c:v>
                </c:pt>
              </c:strCache>
            </c:strRef>
          </c:tx>
          <c:spPr>
            <a:ln w="12628">
              <a:solidFill>
                <a:srgbClr val="FF0000"/>
              </a:solidFill>
              <a:prstDash val="solid"/>
            </a:ln>
          </c:spPr>
          <c:marker>
            <c:symbol val="none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9A8-4036-8E78-2A51DC486E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 i="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SIEL ©</c:v>
                </c:pt>
                <c:pt idx="1">
                  <c:v>Starion Ltd</c:v>
                </c:pt>
                <c:pt idx="2">
                  <c:v>Haier </c:v>
                </c:pt>
                <c:pt idx="3">
                  <c:v>Voltas</c:v>
                </c:pt>
                <c:pt idx="4">
                  <c:v>SIEL N</c:v>
                </c:pt>
                <c:pt idx="5">
                  <c:v>Godrej Mohali</c:v>
                </c:pt>
                <c:pt idx="6">
                  <c:v>Whirlpool</c:v>
                </c:pt>
                <c:pt idx="7">
                  <c:v>LG Electronics</c:v>
                </c:pt>
                <c:pt idx="8">
                  <c:v>Voltas beko</c:v>
                </c:pt>
                <c:pt idx="9">
                  <c:v>Panasonic </c:v>
                </c:pt>
                <c:pt idx="10">
                  <c:v>Godrej Shirwal</c:v>
                </c:pt>
                <c:pt idx="11">
                  <c:v>CHDK</c:v>
                </c:pt>
                <c:pt idx="12">
                  <c:v>ECOFROST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A8-4036-8E78-2A51DC486E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CMIPL Target</c:v>
                </c:pt>
              </c:strCache>
            </c:strRef>
          </c:tx>
          <c:spPr>
            <a:ln w="12628">
              <a:solidFill>
                <a:srgbClr val="C00000"/>
              </a:solidFill>
            </a:ln>
          </c:spPr>
          <c:marker>
            <c:symbol val="none"/>
          </c:marker>
          <c:cat>
            <c:strRef>
              <c:f>Sheet1!$A$2:$A$14</c:f>
              <c:strCache>
                <c:ptCount val="13"/>
                <c:pt idx="0">
                  <c:v>SIEL ©</c:v>
                </c:pt>
                <c:pt idx="1">
                  <c:v>Starion Ltd</c:v>
                </c:pt>
                <c:pt idx="2">
                  <c:v>Haier </c:v>
                </c:pt>
                <c:pt idx="3">
                  <c:v>Voltas</c:v>
                </c:pt>
                <c:pt idx="4">
                  <c:v>SIEL N</c:v>
                </c:pt>
                <c:pt idx="5">
                  <c:v>Godrej Mohali</c:v>
                </c:pt>
                <c:pt idx="6">
                  <c:v>Whirlpool</c:v>
                </c:pt>
                <c:pt idx="7">
                  <c:v>LG Electronics</c:v>
                </c:pt>
                <c:pt idx="8">
                  <c:v>Voltas beko</c:v>
                </c:pt>
                <c:pt idx="9">
                  <c:v>Panasonic </c:v>
                </c:pt>
                <c:pt idx="10">
                  <c:v>Godrej Shirwal</c:v>
                </c:pt>
                <c:pt idx="11">
                  <c:v>CHDK</c:v>
                </c:pt>
                <c:pt idx="12">
                  <c:v>ECOFROST</c:v>
                </c:pt>
              </c:strCache>
            </c:strRef>
          </c:cat>
          <c:val>
            <c:numRef>
              <c:f>Sheet1!$C$2:$C$14</c:f>
              <c:numCache>
                <c:formatCode>0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A8-4036-8E78-2A51DC486E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79264"/>
        <c:axId val="7478872"/>
      </c:lineChart>
      <c:catAx>
        <c:axId val="7479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840000" vert="horz"/>
          <a:lstStyle/>
          <a:p>
            <a:pPr>
              <a:defRPr sz="1200" b="1"/>
            </a:pPr>
            <a:endParaRPr lang="en-US"/>
          </a:p>
        </c:txPr>
        <c:crossAx val="7478872"/>
        <c:crosses val="autoZero"/>
        <c:auto val="0"/>
        <c:lblAlgn val="ctr"/>
        <c:lblOffset val="100"/>
        <c:noMultiLvlLbl val="0"/>
      </c:catAx>
      <c:valAx>
        <c:axId val="747887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No</a:t>
                </a:r>
                <a:r>
                  <a:rPr lang="en-US" baseline="0" dirty="0" smtClean="0"/>
                  <a:t> of CC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7479264"/>
        <c:crosses val="autoZero"/>
        <c:crossBetween val="between"/>
      </c:valAx>
      <c:spPr>
        <a:noFill/>
        <a:ln w="25400">
          <a:noFill/>
        </a:ln>
      </c:spPr>
    </c:plotArea>
    <c:legend>
      <c:legendPos val="tr"/>
      <c:legendEntry>
        <c:idx val="1"/>
        <c:delete val="1"/>
      </c:legendEntry>
      <c:layout>
        <c:manualLayout>
          <c:xMode val="edge"/>
          <c:yMode val="edge"/>
          <c:x val="0.79587025735835215"/>
          <c:y val="3.2367665650534429E-2"/>
          <c:w val="0.19277793734006982"/>
          <c:h val="0.19933784937527022"/>
        </c:manualLayout>
      </c:layout>
      <c:overlay val="0"/>
      <c:txPr>
        <a:bodyPr/>
        <a:lstStyle/>
        <a:p>
          <a:pPr>
            <a:defRPr sz="1100" b="1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195">
          <a:latin typeface="+mn-lt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0.76104</cdr:x>
      <cdr:y>0.00881</cdr:y>
    </cdr:from>
    <cdr:to>
      <cdr:x>0.88549</cdr:x>
      <cdr:y>0.2251</cdr:y>
    </cdr:to>
    <cdr:sp macro="" textlink="">
      <cdr:nvSpPr>
        <cdr:cNvPr id="2" name="Rectangular Callout 1"/>
        <cdr:cNvSpPr/>
      </cdr:nvSpPr>
      <cdr:spPr>
        <a:xfrm xmlns:a="http://schemas.openxmlformats.org/drawingml/2006/main">
          <a:off x="9064791" y="25756"/>
          <a:ext cx="1482331" cy="632325"/>
        </a:xfrm>
        <a:prstGeom xmlns:a="http://schemas.openxmlformats.org/drawingml/2006/main" prst="wedgeRectCallout">
          <a:avLst>
            <a:gd name="adj1" fmla="val 10905"/>
            <a:gd name="adj2" fmla="val 97428"/>
          </a:avLst>
        </a:pr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50" b="1" dirty="0" smtClean="0">
              <a:solidFill>
                <a:srgbClr val="FF0000"/>
              </a:solidFill>
            </a:rPr>
            <a:t>Material crack, Joint Block</a:t>
          </a:r>
          <a:endParaRPr lang="en-US" sz="1050" b="1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0.32815</cdr:x>
      <cdr:y>0.17949</cdr:y>
    </cdr:from>
    <cdr:to>
      <cdr:x>0.40084</cdr:x>
      <cdr:y>0.32635</cdr:y>
    </cdr:to>
    <cdr:sp macro="" textlink="">
      <cdr:nvSpPr>
        <cdr:cNvPr id="2" name="Rounded Rectangular Callout 1"/>
        <cdr:cNvSpPr/>
      </cdr:nvSpPr>
      <cdr:spPr>
        <a:xfrm xmlns:a="http://schemas.openxmlformats.org/drawingml/2006/main">
          <a:off x="3908658" y="436908"/>
          <a:ext cx="865820" cy="357458"/>
        </a:xfrm>
        <a:prstGeom xmlns:a="http://schemas.openxmlformats.org/drawingml/2006/main" prst="wedgeRoundRectCallout">
          <a:avLst>
            <a:gd name="adj1" fmla="val -68986"/>
            <a:gd name="adj2" fmla="val 97024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dirty="0" smtClean="0">
              <a:solidFill>
                <a:srgbClr val="FF0000"/>
              </a:solidFill>
              <a:latin typeface="+mn-lt"/>
              <a:cs typeface="Aharoni" panose="02010803020104030203" pitchFamily="2" charset="-79"/>
            </a:rPr>
            <a:t>Joint Leakage &amp; Circuit Dam.</a:t>
          </a:r>
          <a:endParaRPr lang="en-US" sz="800" dirty="0">
            <a:solidFill>
              <a:srgbClr val="FF0000"/>
            </a:solidFill>
            <a:latin typeface="+mn-lt"/>
            <a:cs typeface="Aharoni" panose="02010803020104030203" pitchFamily="2" charset="-79"/>
          </a:endParaRPr>
        </a:p>
      </cdr:txBody>
    </cdr:sp>
  </cdr:relSizeAnchor>
  <cdr:relSizeAnchor xmlns:cdr="http://schemas.openxmlformats.org/drawingml/2006/chartDrawing">
    <cdr:from>
      <cdr:x>0.83241</cdr:x>
      <cdr:y>0.31318</cdr:y>
    </cdr:from>
    <cdr:to>
      <cdr:x>0.9051</cdr:x>
      <cdr:y>0.46004</cdr:y>
    </cdr:to>
    <cdr:sp macro="" textlink="">
      <cdr:nvSpPr>
        <cdr:cNvPr id="3" name="Rounded Rectangular Callout 2"/>
        <cdr:cNvSpPr/>
      </cdr:nvSpPr>
      <cdr:spPr>
        <a:xfrm xmlns:a="http://schemas.openxmlformats.org/drawingml/2006/main">
          <a:off x="9914856" y="762314"/>
          <a:ext cx="865814" cy="357472"/>
        </a:xfrm>
        <a:prstGeom xmlns:a="http://schemas.openxmlformats.org/drawingml/2006/main" prst="wedgeRoundRectCallout">
          <a:avLst>
            <a:gd name="adj1" fmla="val -68986"/>
            <a:gd name="adj2" fmla="val 97024"/>
            <a:gd name="adj3" fmla="val 16667"/>
          </a:avLst>
        </a:prstGeom>
        <a:solidFill xmlns:a="http://schemas.openxmlformats.org/drawingml/2006/main">
          <a:srgbClr val="FFFF0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800" dirty="0" smtClean="0">
              <a:solidFill>
                <a:srgbClr val="FF0000"/>
              </a:solidFill>
              <a:cs typeface="Aharoni" panose="02010803020104030203" pitchFamily="2" charset="-79"/>
            </a:rPr>
            <a:t>Leak @sleeve End</a:t>
          </a:r>
          <a:endParaRPr lang="en-US" sz="800" dirty="0">
            <a:solidFill>
              <a:srgbClr val="FF0000"/>
            </a:solidFill>
            <a:latin typeface="+mn-lt"/>
            <a:cs typeface="Aharoni" panose="02010803020104030203" pitchFamily="2" charset="-79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BE896-0BDE-4DB3-AA93-E258D5F7CA58}" type="datetime1">
              <a:rPr lang="en-US" smtClean="0"/>
              <a:pPr/>
              <a:t>11-Dec-23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Nirmman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B46E9-075E-47F1-8A02-6AF38B975D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166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4C197-9D44-4A91-932A-12F10A920A1D}" type="datetime1">
              <a:rPr lang="en-US" smtClean="0"/>
              <a:pPr/>
              <a:t>11-Dec-23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3077D-C7A5-40AB-B796-2B11082524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3842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827FDA2-3048-4CD9-8045-BAE3EF01473F}" type="datetime1">
              <a:rPr lang="en-US" smtClean="0"/>
              <a:pPr/>
              <a:t>11-Dec-23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53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827FDA2-3048-4CD9-8045-BAE3EF01473F}" type="datetime1">
              <a:rPr lang="en-US" smtClean="0"/>
              <a:t>11-Dec-23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Nirmman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B33077D-C7A5-40AB-B796-2B11082524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2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532C-DE1E-463D-8F72-0F5FA9E28943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6747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6613-B933-4B8E-86FE-2C88787D06FC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097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F54F-6EAB-4E7B-89A4-13B372052C18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5514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57FDE-85B2-4741-BD77-1679D485CDC5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1304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363F-92F2-4F6E-9512-DF6EB2004B15}" type="datetime3">
              <a:rPr lang="en-US" smtClean="0"/>
              <a:pPr/>
              <a:t>11 December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6F0A-160B-4D18-B559-1C9951029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47987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52D7-BDDF-4AA8-8208-1B99EB5B0842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96741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EA2-125B-4305-BD08-AB1C63E256F7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6822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054A-B984-48C4-A342-C9CF12F42288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66689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D96A-5A6F-4136-A143-96852DD5418B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16990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A7E3-BC74-4573-92E7-06A67A339800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1802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9AED-418E-4BDD-BAC4-ECD3B751AD64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1238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4648202" y="83495"/>
            <a:ext cx="5975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ell MT" panose="020205030603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8820123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54C9-F351-4105-BC38-559F4DB59A5F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1989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B9E0-0ECA-4778-990A-E944CF26C1AB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1974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AB4A-6732-4C5F-939A-80C0368B6730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82927"/>
      </p:ext>
    </p:extLst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C180-4685-4E12-B7C6-6AE1C17A8597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1525"/>
      </p:ext>
    </p:extLst>
  </p:cSld>
  <p:clrMapOvr>
    <a:masterClrMapping/>
  </p:clrMapOvr>
  <p:transition spd="med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AF21-5367-488F-B41F-F5DB28966D71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86084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5D463-ED6F-41CB-A25D-5106A514D851}" type="datetime3">
              <a:rPr lang="en-US" smtClean="0"/>
              <a:pPr/>
              <a:t>11 December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39789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6DAD-0F6D-423F-8781-64E1CBB00BD5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471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BF50-0350-4B40-A243-B460784E9573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3536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052E8-79D6-41DB-A58C-88A281B24E66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608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4D62-24BD-4AD2-987B-44597F17E7EC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5915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8B51-07A5-45B6-A0D0-65D39769057F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1651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7C90B-4299-4846-895C-CC45FC875EE6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Topic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797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alphaModFix amt="10000"/>
            <a:lum/>
          </a:blip>
          <a:srcRect/>
          <a:stretch>
            <a:fillRect l="40000" t="35000" r="4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81D7-6718-4159-9AFE-9F69CE8A0863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25AC-0DFD-4DF9-AA17-ADCD7BE0A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3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96" r:id="rId9"/>
    <p:sldLayoutId id="2147483681" r:id="rId10"/>
    <p:sldLayoutId id="2147483682" r:id="rId11"/>
    <p:sldLayoutId id="2147483683" r:id="rId12"/>
    <p:sldLayoutId id="2147483697" r:id="rId13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l="40000" t="35000" r="40000" b="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7A92-7DF2-41F2-8F89-067273346652}" type="datetime3">
              <a:rPr lang="en-US" smtClean="0"/>
              <a:pPr/>
              <a:t>11 December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Topic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E6D9-B405-47B2-A6E4-71C94DCC1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119920" y="108364"/>
            <a:ext cx="11891621" cy="623920"/>
            <a:chOff x="-43069" y="209550"/>
            <a:chExt cx="9187069" cy="533403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36077" y="-3469595"/>
              <a:ext cx="533402" cy="789169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1726403" y="132040"/>
            <a:ext cx="7165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</a:rPr>
              <a:t>CMIPL </a:t>
            </a:r>
            <a:r>
              <a:rPr lang="en-US" sz="2800" b="1" dirty="0">
                <a:solidFill>
                  <a:schemeClr val="bg1"/>
                </a:solidFill>
              </a:rPr>
              <a:t>:  Customer Complaints </a:t>
            </a:r>
            <a:r>
              <a:rPr lang="en-US" sz="2800" b="1" dirty="0" smtClean="0">
                <a:solidFill>
                  <a:schemeClr val="bg1"/>
                </a:solidFill>
              </a:rPr>
              <a:t>Trend -2022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106736"/>
              </p:ext>
            </p:extLst>
          </p:nvPr>
        </p:nvGraphicFramePr>
        <p:xfrm>
          <a:off x="92052" y="785613"/>
          <a:ext cx="11911057" cy="292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Rounded Rectangular Callout 21"/>
          <p:cNvSpPr/>
          <p:nvPr/>
        </p:nvSpPr>
        <p:spPr>
          <a:xfrm>
            <a:off x="10493098" y="2160621"/>
            <a:ext cx="565521" cy="354910"/>
          </a:xfrm>
          <a:prstGeom prst="wedgeRoundRectCallout">
            <a:avLst>
              <a:gd name="adj1" fmla="val 43969"/>
              <a:gd name="adj2" fmla="val 1590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728248"/>
              </p:ext>
            </p:extLst>
          </p:nvPr>
        </p:nvGraphicFramePr>
        <p:xfrm>
          <a:off x="102131" y="3767351"/>
          <a:ext cx="11858049" cy="2988129"/>
        </p:xfrm>
        <a:graphic>
          <a:graphicData uri="http://schemas.openxmlformats.org/drawingml/2006/table">
            <a:tbl>
              <a:tblPr/>
              <a:tblGrid>
                <a:gridCol w="909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717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5626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   CUSTOMER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COMPLAINTS MATRIX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5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 / Customer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 ©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Starion India Ltd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Samsung  (N)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Godrej Mohali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Whirlpool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 Electronics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Godrej Shirwal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9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Voltas Beko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Panasonic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ular Callout 3"/>
          <p:cNvSpPr/>
          <p:nvPr/>
        </p:nvSpPr>
        <p:spPr>
          <a:xfrm>
            <a:off x="4881092" y="1211688"/>
            <a:ext cx="1545466" cy="333777"/>
          </a:xfrm>
          <a:prstGeom prst="wedgeRectCallout">
            <a:avLst>
              <a:gd name="adj1" fmla="val -71908"/>
              <a:gd name="adj2" fmla="val 407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Model mix up, Cap fitment loose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2844083" y="1208467"/>
            <a:ext cx="1197735" cy="334851"/>
          </a:xfrm>
          <a:prstGeom prst="wedgeRectCallout">
            <a:avLst>
              <a:gd name="adj1" fmla="val -82661"/>
              <a:gd name="adj2" fmla="val 1214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Paint peel Off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1068944" y="837127"/>
            <a:ext cx="1622741" cy="321972"/>
          </a:xfrm>
          <a:prstGeom prst="wedgeRectCallout">
            <a:avLst>
              <a:gd name="adj1" fmla="val -46390"/>
              <a:gd name="adj2" fmla="val 883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rgbClr val="FF0000"/>
                </a:solidFill>
              </a:rPr>
              <a:t>Tig </a:t>
            </a:r>
            <a:r>
              <a:rPr lang="en-US" sz="700" b="1" dirty="0" smtClean="0">
                <a:solidFill>
                  <a:srgbClr val="FF0000"/>
                </a:solidFill>
              </a:rPr>
              <a:t>Leakage</a:t>
            </a:r>
            <a:r>
              <a:rPr lang="en-US" sz="900" b="1" dirty="0" smtClean="0">
                <a:solidFill>
                  <a:srgbClr val="FF0000"/>
                </a:solidFill>
              </a:rPr>
              <a:t>, Inlet Joint Block issue, joint leak</a:t>
            </a:r>
            <a:endParaRPr lang="en-US" sz="900" b="1" dirty="0">
              <a:solidFill>
                <a:srgbClr val="FF0000"/>
              </a:solidFill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120203" y="1577449"/>
            <a:ext cx="201769" cy="315746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5091448" y="3361599"/>
            <a:ext cx="373488" cy="257577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ular Callout 16"/>
          <p:cNvSpPr/>
          <p:nvPr/>
        </p:nvSpPr>
        <p:spPr>
          <a:xfrm>
            <a:off x="8240332" y="1661374"/>
            <a:ext cx="658969" cy="401213"/>
          </a:xfrm>
          <a:prstGeom prst="wedgeRectCallout">
            <a:avLst>
              <a:gd name="adj1" fmla="val -77284"/>
              <a:gd name="adj2" fmla="val 554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Leak epoxy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6486659" y="1466045"/>
            <a:ext cx="1253544" cy="401213"/>
          </a:xfrm>
          <a:prstGeom prst="wedgeRectCallout">
            <a:avLst>
              <a:gd name="adj1" fmla="val -100914"/>
              <a:gd name="adj2" fmla="val 11002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rgbClr val="FF0000"/>
                </a:solidFill>
              </a:rPr>
              <a:t>Mouth paint Inside coil</a:t>
            </a:r>
            <a:endParaRPr 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119920" y="108364"/>
            <a:ext cx="11891621" cy="623920"/>
            <a:chOff x="-43069" y="209550"/>
            <a:chExt cx="9187069" cy="533403"/>
          </a:xfrm>
        </p:grpSpPr>
        <p:pic>
          <p:nvPicPr>
            <p:cNvPr id="19" name="Picture 18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3" cstate="print"/>
            <a:srcRect l="17778" r="74444"/>
            <a:stretch>
              <a:fillRect/>
            </a:stretch>
          </p:blipFill>
          <p:spPr>
            <a:xfrm rot="5400000">
              <a:off x="3636077" y="-3469595"/>
              <a:ext cx="533402" cy="7891694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  <p:pic>
          <p:nvPicPr>
            <p:cNvPr id="20" name="Picture 10" descr="kale group logo new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979392" y="209550"/>
              <a:ext cx="569589" cy="501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Picture 20" descr="barilochehousecom-cool-bedroom-lights-9-purple-and-neon-green-backgrounds-5000-x-3750.jpg"/>
            <p:cNvPicPr>
              <a:picLocks noChangeAspect="1"/>
            </p:cNvPicPr>
            <p:nvPr/>
          </p:nvPicPr>
          <p:blipFill>
            <a:blip r:embed="rId5" cstate="print"/>
            <a:srcRect l="17778" r="74444" b="92000"/>
            <a:stretch>
              <a:fillRect/>
            </a:stretch>
          </p:blipFill>
          <p:spPr>
            <a:xfrm rot="5400000">
              <a:off x="8648700" y="247650"/>
              <a:ext cx="533400" cy="45720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</p:spPr>
        </p:pic>
      </p:grpSp>
      <p:sp>
        <p:nvSpPr>
          <p:cNvPr id="5" name="Rectangle 4"/>
          <p:cNvSpPr/>
          <p:nvPr/>
        </p:nvSpPr>
        <p:spPr>
          <a:xfrm>
            <a:off x="467598" y="23223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1558978" y="170677"/>
            <a:ext cx="7165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</a:rPr>
              <a:t>CMIPL </a:t>
            </a:r>
            <a:r>
              <a:rPr lang="en-US" sz="2800" b="1" dirty="0">
                <a:solidFill>
                  <a:schemeClr val="bg1"/>
                </a:solidFill>
              </a:rPr>
              <a:t>:  Customer Complaints </a:t>
            </a:r>
            <a:r>
              <a:rPr lang="en-US" sz="2800" b="1" dirty="0" smtClean="0">
                <a:solidFill>
                  <a:schemeClr val="bg1"/>
                </a:solidFill>
              </a:rPr>
              <a:t>Trend -2023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Chart 13"/>
          <p:cNvGraphicFramePr>
            <a:graphicFrameLocks/>
          </p:cNvGraphicFramePr>
          <p:nvPr>
            <p:extLst/>
          </p:nvPr>
        </p:nvGraphicFramePr>
        <p:xfrm>
          <a:off x="92052" y="785612"/>
          <a:ext cx="11911058" cy="2434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2" name="Rounded Rectangular Callout 21"/>
          <p:cNvSpPr/>
          <p:nvPr/>
        </p:nvSpPr>
        <p:spPr>
          <a:xfrm>
            <a:off x="11321946" y="1912243"/>
            <a:ext cx="565521" cy="354910"/>
          </a:xfrm>
          <a:prstGeom prst="wedgeRoundRectCallout">
            <a:avLst>
              <a:gd name="adj1" fmla="val -79008"/>
              <a:gd name="adj2" fmla="val 1445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</a:rPr>
              <a:t>Target line</a:t>
            </a:r>
            <a:endParaRPr lang="en-US" sz="8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5903" y="3251273"/>
          <a:ext cx="11895637" cy="3575745"/>
        </p:xfrm>
        <a:graphic>
          <a:graphicData uri="http://schemas.openxmlformats.org/drawingml/2006/table">
            <a:tbl>
              <a:tblPr/>
              <a:tblGrid>
                <a:gridCol w="91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696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56355">
                <a:tc gridSpan="14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   CUSTOMER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COMPLAINTS MATRIX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Sr.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 / Customer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Dec-23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SIEL ©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Starion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Godrej Mohali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Whirlpool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 Electronics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Godrej Shirwal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Voltas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Beko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Panasonic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2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 frost Technology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CHDK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SIEL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(N)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968597"/>
                  </a:ext>
                </a:extLst>
              </a:tr>
              <a:tr h="211308"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43137"/>
                  </a:ext>
                </a:extLst>
              </a:tr>
            </a:tbl>
          </a:graphicData>
        </a:graphic>
      </p:graphicFrame>
      <p:sp>
        <p:nvSpPr>
          <p:cNvPr id="4" name="Rounded Rectangular Callout 3"/>
          <p:cNvSpPr/>
          <p:nvPr/>
        </p:nvSpPr>
        <p:spPr>
          <a:xfrm>
            <a:off x="1558978" y="965913"/>
            <a:ext cx="1079987" cy="348675"/>
          </a:xfrm>
          <a:prstGeom prst="wedgeRoundRectCallout">
            <a:avLst>
              <a:gd name="adj1" fmla="val -71354"/>
              <a:gd name="adj2" fmla="val 6936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  <a:cs typeface="Aharoni" panose="02010803020104030203" pitchFamily="2" charset="-79"/>
              </a:rPr>
              <a:t>Leak &amp;  Damage</a:t>
            </a:r>
            <a:endParaRPr lang="en-US" sz="900" dirty="0">
              <a:solidFill>
                <a:srgbClr val="FF0000"/>
              </a:solidFill>
              <a:cs typeface="Aharoni" panose="02010803020104030203" pitchFamily="2" charset="-79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1915600" y="1613882"/>
            <a:ext cx="723365" cy="298361"/>
          </a:xfrm>
          <a:prstGeom prst="wedgeRoundRectCallout">
            <a:avLst>
              <a:gd name="adj1" fmla="val -31064"/>
              <a:gd name="adj2" fmla="val 11015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cs typeface="Aharoni" panose="02010803020104030203" pitchFamily="2" charset="-79"/>
              </a:rPr>
              <a:t>Bending Pinch</a:t>
            </a:r>
            <a:endParaRPr lang="en-US" sz="800" dirty="0">
              <a:solidFill>
                <a:srgbClr val="FF0000"/>
              </a:solidFill>
              <a:cs typeface="Aharoni" panose="02010803020104030203" pitchFamily="2" charset="-79"/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3174610" y="1314588"/>
            <a:ext cx="723365" cy="298361"/>
          </a:xfrm>
          <a:prstGeom prst="wedgeRoundRectCallout">
            <a:avLst>
              <a:gd name="adj1" fmla="val -68986"/>
              <a:gd name="adj2" fmla="val 970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rgbClr val="FF0000"/>
                </a:solidFill>
                <a:cs typeface="Aharoni" panose="02010803020104030203" pitchFamily="2" charset="-79"/>
              </a:rPr>
              <a:t>Capillary length OS</a:t>
            </a:r>
            <a:endParaRPr lang="en-US" sz="800" dirty="0">
              <a:solidFill>
                <a:srgbClr val="FF0000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126865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3221</TotalTime>
  <Words>451</Words>
  <Application>Microsoft Office PowerPoint</Application>
  <PresentationFormat>Widescreen</PresentationFormat>
  <Paragraphs>355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Aharoni</vt:lpstr>
      <vt:lpstr>Arial</vt:lpstr>
      <vt:lpstr>Bell MT</vt:lpstr>
      <vt:lpstr>Calibri</vt:lpstr>
      <vt:lpstr>Calibri Light</vt:lpstr>
      <vt:lpstr>Wingdings</vt:lpstr>
      <vt:lpstr>Office Theme</vt:lpstr>
      <vt:lpstr>Custom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988</cp:revision>
  <cp:lastPrinted>2017-08-10T10:35:24Z</cp:lastPrinted>
  <dcterms:created xsi:type="dcterms:W3CDTF">2017-01-08T06:58:55Z</dcterms:created>
  <dcterms:modified xsi:type="dcterms:W3CDTF">2023-12-11T07:42:20Z</dcterms:modified>
</cp:coreProperties>
</file>