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sldIdLst>
    <p:sldId id="258" r:id="rId2"/>
    <p:sldId id="774" r:id="rId3"/>
    <p:sldId id="776" r:id="rId4"/>
    <p:sldId id="777" r:id="rId5"/>
    <p:sldId id="778" r:id="rId6"/>
    <p:sldId id="779" r:id="rId7"/>
    <p:sldId id="780" r:id="rId8"/>
    <p:sldId id="781" r:id="rId9"/>
    <p:sldId id="782" r:id="rId10"/>
    <p:sldId id="783" r:id="rId11"/>
    <p:sldId id="784" r:id="rId12"/>
    <p:sldId id="785" r:id="rId13"/>
    <p:sldId id="786" r:id="rId14"/>
    <p:sldId id="787" r:id="rId15"/>
    <p:sldId id="788" r:id="rId16"/>
    <p:sldId id="789" r:id="rId17"/>
    <p:sldId id="790" r:id="rId18"/>
    <p:sldId id="793" r:id="rId19"/>
    <p:sldId id="794" r:id="rId20"/>
    <p:sldId id="795" r:id="rId21"/>
    <p:sldId id="796" r:id="rId22"/>
    <p:sldId id="797" r:id="rId23"/>
    <p:sldId id="798" r:id="rId24"/>
    <p:sldId id="799" r:id="rId25"/>
    <p:sldId id="800" r:id="rId26"/>
    <p:sldId id="801" r:id="rId27"/>
    <p:sldId id="802" r:id="rId28"/>
    <p:sldId id="791" r:id="rId29"/>
    <p:sldId id="805" r:id="rId30"/>
    <p:sldId id="806" r:id="rId31"/>
    <p:sldId id="807" r:id="rId32"/>
    <p:sldId id="808" r:id="rId33"/>
    <p:sldId id="809" r:id="rId34"/>
    <p:sldId id="810" r:id="rId35"/>
    <p:sldId id="811" r:id="rId36"/>
    <p:sldId id="812" r:id="rId37"/>
    <p:sldId id="813" r:id="rId38"/>
    <p:sldId id="814" r:id="rId39"/>
    <p:sldId id="815" r:id="rId40"/>
    <p:sldId id="816" r:id="rId41"/>
    <p:sldId id="817" r:id="rId42"/>
    <p:sldId id="818" r:id="rId43"/>
    <p:sldId id="819" r:id="rId44"/>
    <p:sldId id="820" r:id="rId45"/>
    <p:sldId id="821" r:id="rId46"/>
    <p:sldId id="822" r:id="rId47"/>
    <p:sldId id="792" r:id="rId48"/>
    <p:sldId id="803" r:id="rId49"/>
    <p:sldId id="804" r:id="rId50"/>
    <p:sldId id="77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32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48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3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096" y="354615"/>
            <a:ext cx="10515600" cy="823945"/>
          </a:xfrm>
          <a:prstGeom prst="rect">
            <a:avLst/>
          </a:prstGeom>
        </p:spPr>
        <p:txBody>
          <a:bodyPr/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544320"/>
            <a:ext cx="10355263" cy="4426268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mailto:xzhang48@kennesaw.edu" TargetMode="External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64254-2E9C-FE43-85BF-FED19652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7375 Artificial Intelligence</a:t>
            </a:r>
            <a:br>
              <a:rPr lang="en-US" dirty="0"/>
            </a:br>
            <a:r>
              <a:rPr lang="en-US" dirty="0"/>
              <a:t>Spring 2022</a:t>
            </a:r>
            <a:br>
              <a:rPr lang="en-US" dirty="0"/>
            </a:br>
            <a:br>
              <a:rPr lang="en-US" dirty="0"/>
            </a:br>
            <a:r>
              <a:rPr lang="en-US" sz="2400" b="0" dirty="0"/>
              <a:t>Instructor: </a:t>
            </a:r>
            <a:r>
              <a:rPr lang="en-US" sz="2400" b="0" dirty="0" err="1"/>
              <a:t>Xinyue</a:t>
            </a:r>
            <a:r>
              <a:rPr lang="en-US" sz="2400" b="0" dirty="0"/>
              <a:t> Zhang</a:t>
            </a:r>
            <a:endParaRPr lang="en-US" b="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BFCF317-D240-C248-9E83-02D2143043BE}"/>
              </a:ext>
            </a:extLst>
          </p:cNvPr>
          <p:cNvSpPr/>
          <p:nvPr/>
        </p:nvSpPr>
        <p:spPr>
          <a:xfrm>
            <a:off x="5040406" y="484094"/>
            <a:ext cx="2111188" cy="7973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70603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0A72-8ABC-A240-8D6E-317F17B3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9" dirty="0"/>
              <a:t>Knowledge-based</a:t>
            </a:r>
            <a:r>
              <a:rPr lang="en-US" spc="76" dirty="0"/>
              <a:t> </a:t>
            </a:r>
            <a:r>
              <a:rPr lang="en-US" spc="-130" dirty="0"/>
              <a:t>systems</a:t>
            </a:r>
            <a:r>
              <a:rPr lang="en-US" spc="76" dirty="0"/>
              <a:t> </a:t>
            </a:r>
            <a:r>
              <a:rPr lang="en-US" spc="-45" dirty="0"/>
              <a:t>(70-80s)</a:t>
            </a:r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622009DD-30B7-7C48-80BF-F0AAC7AAF2E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4883" y="1498466"/>
            <a:ext cx="1149159" cy="1149159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F0F2C8D6-2B0E-5147-A978-423EE5234D96}"/>
              </a:ext>
            </a:extLst>
          </p:cNvPr>
          <p:cNvSpPr txBox="1"/>
          <p:nvPr/>
        </p:nvSpPr>
        <p:spPr>
          <a:xfrm>
            <a:off x="2981310" y="1866296"/>
            <a:ext cx="7508397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139" dirty="0">
                <a:latin typeface="Trebuchet MS"/>
                <a:cs typeface="Trebuchet MS"/>
              </a:rPr>
              <a:t>DENDRAL: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21" dirty="0">
                <a:latin typeface="Trebuchet MS"/>
                <a:cs typeface="Trebuchet MS"/>
              </a:rPr>
              <a:t>infer</a:t>
            </a:r>
            <a:r>
              <a:rPr sz="2248" spc="90" dirty="0">
                <a:latin typeface="Trebuchet MS"/>
                <a:cs typeface="Trebuchet MS"/>
              </a:rPr>
              <a:t> </a:t>
            </a:r>
            <a:r>
              <a:rPr sz="2248" spc="-108" dirty="0">
                <a:latin typeface="Trebuchet MS"/>
                <a:cs typeface="Trebuchet MS"/>
              </a:rPr>
              <a:t>molecular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90" dirty="0">
                <a:latin typeface="Trebuchet MS"/>
                <a:cs typeface="Trebuchet MS"/>
              </a:rPr>
              <a:t>structure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90" dirty="0">
                <a:latin typeface="Trebuchet MS"/>
                <a:cs typeface="Trebuchet MS"/>
              </a:rPr>
              <a:t>from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54" dirty="0">
                <a:latin typeface="Trebuchet MS"/>
                <a:cs typeface="Trebuchet MS"/>
              </a:rPr>
              <a:t>mass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90" dirty="0">
                <a:latin typeface="Trebuchet MS"/>
                <a:cs typeface="Trebuchet MS"/>
              </a:rPr>
              <a:t>spectrometry</a:t>
            </a:r>
            <a:endParaRPr sz="2248">
              <a:latin typeface="Trebuchet MS"/>
              <a:cs typeface="Trebuchet MS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D4739E9E-884C-BA47-ABC8-5638FA72D1E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4883" y="3100290"/>
            <a:ext cx="1144052" cy="1110039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F2D72433-FE08-464D-890E-BC6639E8BDF5}"/>
              </a:ext>
            </a:extLst>
          </p:cNvPr>
          <p:cNvSpPr txBox="1"/>
          <p:nvPr/>
        </p:nvSpPr>
        <p:spPr>
          <a:xfrm>
            <a:off x="2981311" y="3429000"/>
            <a:ext cx="7078986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121" dirty="0">
                <a:latin typeface="Trebuchet MS"/>
                <a:cs typeface="Trebuchet MS"/>
              </a:rPr>
              <a:t>MYCIN: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76" dirty="0">
                <a:latin typeface="Trebuchet MS"/>
                <a:cs typeface="Trebuchet MS"/>
              </a:rPr>
              <a:t>diagnose</a:t>
            </a:r>
            <a:r>
              <a:rPr sz="2248" spc="90" dirty="0">
                <a:latin typeface="Trebuchet MS"/>
                <a:cs typeface="Trebuchet MS"/>
              </a:rPr>
              <a:t> </a:t>
            </a:r>
            <a:r>
              <a:rPr sz="2248" spc="-58" dirty="0">
                <a:latin typeface="Trebuchet MS"/>
                <a:cs typeface="Trebuchet MS"/>
              </a:rPr>
              <a:t>blood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03" dirty="0">
                <a:latin typeface="Trebuchet MS"/>
                <a:cs typeface="Trebuchet MS"/>
              </a:rPr>
              <a:t>infections,</a:t>
            </a:r>
            <a:r>
              <a:rPr sz="2248" spc="90" dirty="0">
                <a:latin typeface="Trebuchet MS"/>
                <a:cs typeface="Trebuchet MS"/>
              </a:rPr>
              <a:t> </a:t>
            </a:r>
            <a:r>
              <a:rPr sz="2248" spc="-103" dirty="0">
                <a:latin typeface="Trebuchet MS"/>
                <a:cs typeface="Trebuchet MS"/>
              </a:rPr>
              <a:t>recommend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76" dirty="0">
                <a:latin typeface="Trebuchet MS"/>
                <a:cs typeface="Trebuchet MS"/>
              </a:rPr>
              <a:t>antibiotics</a:t>
            </a:r>
            <a:endParaRPr sz="2248">
              <a:latin typeface="Trebuchet MS"/>
              <a:cs typeface="Trebuchet MS"/>
            </a:endParaRPr>
          </a:p>
        </p:txBody>
      </p:sp>
      <p:pic>
        <p:nvPicPr>
          <p:cNvPr id="8" name="object 7">
            <a:extLst>
              <a:ext uri="{FF2B5EF4-FFF2-40B4-BE49-F238E27FC236}">
                <a16:creationId xmlns:a16="http://schemas.microsoft.com/office/drawing/2014/main" id="{8BCF89FA-10FE-8A4E-91BA-B072B44169E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4883" y="4623875"/>
            <a:ext cx="1149159" cy="1149159"/>
          </a:xfrm>
          <a:prstGeom prst="rect">
            <a:avLst/>
          </a:prstGeom>
        </p:spPr>
      </p:pic>
      <p:sp>
        <p:nvSpPr>
          <p:cNvPr id="9" name="object 8">
            <a:extLst>
              <a:ext uri="{FF2B5EF4-FFF2-40B4-BE49-F238E27FC236}">
                <a16:creationId xmlns:a16="http://schemas.microsoft.com/office/drawing/2014/main" id="{9F0C7A5D-8DC3-F64F-A42A-4974F7579E27}"/>
              </a:ext>
            </a:extLst>
          </p:cNvPr>
          <p:cNvSpPr txBox="1"/>
          <p:nvPr/>
        </p:nvSpPr>
        <p:spPr>
          <a:xfrm>
            <a:off x="2981311" y="4795572"/>
            <a:ext cx="6866565" cy="690886"/>
          </a:xfrm>
          <a:prstGeom prst="rect">
            <a:avLst/>
          </a:prstGeom>
        </p:spPr>
        <p:txBody>
          <a:bodyPr vert="horz" wrap="square" lIns="0" tIns="10278" rIns="0" bIns="0" rtlCol="0">
            <a:spAutoFit/>
          </a:bodyPr>
          <a:lstStyle/>
          <a:p>
            <a:pPr marL="11421" marR="4568">
              <a:lnSpc>
                <a:spcPct val="101600"/>
              </a:lnSpc>
              <a:spcBef>
                <a:spcPts val="81"/>
              </a:spcBef>
            </a:pPr>
            <a:r>
              <a:rPr sz="2248" spc="90" dirty="0">
                <a:latin typeface="Trebuchet MS"/>
                <a:cs typeface="Trebuchet MS"/>
              </a:rPr>
              <a:t>XCON:</a:t>
            </a:r>
            <a:r>
              <a:rPr sz="2248" spc="139" dirty="0">
                <a:latin typeface="Trebuchet MS"/>
                <a:cs typeface="Trebuchet MS"/>
              </a:rPr>
              <a:t> </a:t>
            </a:r>
            <a:r>
              <a:rPr sz="2248" spc="-94" dirty="0">
                <a:latin typeface="Trebuchet MS"/>
                <a:cs typeface="Trebuchet MS"/>
              </a:rPr>
              <a:t>convert</a:t>
            </a:r>
            <a:r>
              <a:rPr sz="2248" spc="144" dirty="0">
                <a:latin typeface="Trebuchet MS"/>
                <a:cs typeface="Trebuchet MS"/>
              </a:rPr>
              <a:t> </a:t>
            </a:r>
            <a:r>
              <a:rPr sz="2248" spc="-85" dirty="0">
                <a:latin typeface="Trebuchet MS"/>
                <a:cs typeface="Trebuchet MS"/>
              </a:rPr>
              <a:t>customer</a:t>
            </a:r>
            <a:r>
              <a:rPr sz="2248" spc="144" dirty="0">
                <a:latin typeface="Trebuchet MS"/>
                <a:cs typeface="Trebuchet MS"/>
              </a:rPr>
              <a:t> </a:t>
            </a:r>
            <a:r>
              <a:rPr sz="2248" spc="-108" dirty="0">
                <a:latin typeface="Trebuchet MS"/>
                <a:cs typeface="Trebuchet MS"/>
              </a:rPr>
              <a:t>orders</a:t>
            </a:r>
            <a:r>
              <a:rPr sz="2248" spc="139" dirty="0">
                <a:latin typeface="Trebuchet MS"/>
                <a:cs typeface="Trebuchet MS"/>
              </a:rPr>
              <a:t> </a:t>
            </a:r>
            <a:r>
              <a:rPr sz="2248" spc="-72" dirty="0">
                <a:latin typeface="Trebuchet MS"/>
                <a:cs typeface="Trebuchet MS"/>
              </a:rPr>
              <a:t>into</a:t>
            </a:r>
            <a:r>
              <a:rPr sz="2248" spc="144" dirty="0">
                <a:latin typeface="Trebuchet MS"/>
                <a:cs typeface="Trebuchet MS"/>
              </a:rPr>
              <a:t> </a:t>
            </a:r>
            <a:r>
              <a:rPr sz="2248" spc="-85" dirty="0">
                <a:latin typeface="Trebuchet MS"/>
                <a:cs typeface="Trebuchet MS"/>
              </a:rPr>
              <a:t>parts</a:t>
            </a:r>
            <a:r>
              <a:rPr sz="2248" spc="144" dirty="0">
                <a:latin typeface="Trebuchet MS"/>
                <a:cs typeface="Trebuchet MS"/>
              </a:rPr>
              <a:t> </a:t>
            </a:r>
            <a:r>
              <a:rPr sz="2248" spc="-99" dirty="0">
                <a:latin typeface="Trebuchet MS"/>
                <a:cs typeface="Trebuchet MS"/>
              </a:rPr>
              <a:t>specification; </a:t>
            </a:r>
            <a:r>
              <a:rPr sz="2248" spc="-665" dirty="0">
                <a:latin typeface="Trebuchet MS"/>
                <a:cs typeface="Trebuchet MS"/>
              </a:rPr>
              <a:t> </a:t>
            </a:r>
            <a:r>
              <a:rPr sz="2248" spc="-99" dirty="0">
                <a:latin typeface="Trebuchet MS"/>
                <a:cs typeface="Trebuchet MS"/>
              </a:rPr>
              <a:t>save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180" dirty="0">
                <a:latin typeface="Trebuchet MS"/>
                <a:cs typeface="Trebuchet MS"/>
              </a:rPr>
              <a:t>DEC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13" dirty="0">
                <a:latin typeface="SimSun"/>
                <a:cs typeface="SimSun"/>
              </a:rPr>
              <a:t>$40</a:t>
            </a:r>
            <a:r>
              <a:rPr sz="2248" spc="-364" dirty="0">
                <a:latin typeface="SimSun"/>
                <a:cs typeface="SimSun"/>
              </a:rPr>
              <a:t> </a:t>
            </a:r>
            <a:r>
              <a:rPr sz="2248" spc="-90" dirty="0">
                <a:latin typeface="Trebuchet MS"/>
                <a:cs typeface="Trebuchet MS"/>
              </a:rPr>
              <a:t>million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85" dirty="0">
                <a:latin typeface="Trebuchet MS"/>
                <a:cs typeface="Trebuchet MS"/>
              </a:rPr>
              <a:t>a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126" dirty="0">
                <a:latin typeface="Trebuchet MS"/>
                <a:cs typeface="Trebuchet MS"/>
              </a:rPr>
              <a:t>y</a:t>
            </a:r>
            <a:r>
              <a:rPr sz="2248" spc="-153" dirty="0">
                <a:latin typeface="Trebuchet MS"/>
                <a:cs typeface="Trebuchet MS"/>
              </a:rPr>
              <a:t>e</a:t>
            </a:r>
            <a:r>
              <a:rPr sz="2248" spc="-216" dirty="0">
                <a:latin typeface="Trebuchet MS"/>
                <a:cs typeface="Trebuchet MS"/>
              </a:rPr>
              <a:t>a</a:t>
            </a:r>
            <a:r>
              <a:rPr sz="2248" spc="-99" dirty="0">
                <a:latin typeface="Trebuchet MS"/>
                <a:cs typeface="Trebuchet MS"/>
              </a:rPr>
              <a:t>r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39" dirty="0">
                <a:latin typeface="Trebuchet MS"/>
                <a:cs typeface="Trebuchet MS"/>
              </a:rPr>
              <a:t>b</a:t>
            </a:r>
            <a:r>
              <a:rPr sz="2248" spc="-58" dirty="0">
                <a:latin typeface="Trebuchet MS"/>
                <a:cs typeface="Trebuchet MS"/>
              </a:rPr>
              <a:t>y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40" dirty="0">
                <a:latin typeface="Trebuchet MS"/>
                <a:cs typeface="Trebuchet MS"/>
              </a:rPr>
              <a:t>1986</a:t>
            </a:r>
            <a:endParaRPr sz="2248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6774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E464-5B04-4C40-990C-EBEE6002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9" dirty="0"/>
              <a:t>Knowledge-based</a:t>
            </a:r>
            <a:r>
              <a:rPr lang="en-US" spc="45" dirty="0"/>
              <a:t> </a:t>
            </a:r>
            <a:r>
              <a:rPr lang="en-US" spc="-130" dirty="0"/>
              <a:t>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F56DA-0A1D-CA4F-AE19-10C644F11F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1421">
              <a:spcBef>
                <a:spcPts val="1551"/>
              </a:spcBef>
            </a:pPr>
            <a:r>
              <a:rPr lang="en-US" spc="-67" dirty="0">
                <a:solidFill>
                  <a:srgbClr val="0000A0"/>
                </a:solidFill>
                <a:latin typeface="Trebuchet MS"/>
                <a:cs typeface="Trebuchet MS"/>
              </a:rPr>
              <a:t>Contributions</a:t>
            </a:r>
            <a:r>
              <a:rPr lang="en-US" spc="-67" dirty="0">
                <a:latin typeface="Trebuchet MS"/>
                <a:cs typeface="Trebuchet MS"/>
              </a:rPr>
              <a:t>:</a:t>
            </a:r>
            <a:endParaRPr lang="en-US" dirty="0">
              <a:latin typeface="Trebuchet MS"/>
              <a:cs typeface="Trebuchet MS"/>
            </a:endParaRPr>
          </a:p>
          <a:p>
            <a:pPr marL="736091" indent="-290667">
              <a:spcBef>
                <a:spcPts val="1470"/>
              </a:spcBef>
              <a:buFont typeface="Gulim"/>
              <a:buChar char="•"/>
              <a:tabLst>
                <a:tab pos="736091" algn="l"/>
                <a:tab pos="736662" algn="l"/>
              </a:tabLst>
            </a:pPr>
            <a:r>
              <a:rPr lang="en-US" spc="-36" dirty="0">
                <a:latin typeface="Trebuchet MS"/>
                <a:cs typeface="Trebuchet MS"/>
              </a:rPr>
              <a:t>First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b="1" spc="-81" dirty="0">
                <a:solidFill>
                  <a:srgbClr val="008000"/>
                </a:solidFill>
                <a:latin typeface="Trebuchet MS"/>
                <a:cs typeface="Trebuchet MS"/>
              </a:rPr>
              <a:t>real</a:t>
            </a:r>
            <a:r>
              <a:rPr lang="en-US" b="1" spc="153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lang="en-US" b="1" spc="-36" dirty="0">
                <a:solidFill>
                  <a:srgbClr val="008000"/>
                </a:solidFill>
                <a:latin typeface="Trebuchet MS"/>
                <a:cs typeface="Trebuchet MS"/>
              </a:rPr>
              <a:t>application</a:t>
            </a:r>
            <a:r>
              <a:rPr lang="en-US" b="1" spc="8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that</a:t>
            </a:r>
            <a:r>
              <a:rPr lang="en-US" spc="76" dirty="0">
                <a:latin typeface="Trebuchet MS"/>
                <a:cs typeface="Trebuchet MS"/>
              </a:rPr>
              <a:t> </a:t>
            </a:r>
            <a:r>
              <a:rPr lang="en-US" spc="-99" dirty="0">
                <a:latin typeface="Trebuchet MS"/>
                <a:cs typeface="Trebuchet MS"/>
              </a:rPr>
              <a:t>impacted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industry</a:t>
            </a:r>
            <a:endParaRPr lang="en-US" dirty="0">
              <a:latin typeface="Trebuchet MS"/>
              <a:cs typeface="Trebuchet MS"/>
            </a:endParaRPr>
          </a:p>
          <a:p>
            <a:pPr marL="736091" indent="-290667">
              <a:spcBef>
                <a:spcPts val="1466"/>
              </a:spcBef>
              <a:buFont typeface="Gulim"/>
              <a:buChar char="•"/>
              <a:tabLst>
                <a:tab pos="736091" algn="l"/>
                <a:tab pos="736662" algn="l"/>
              </a:tabLst>
            </a:pPr>
            <a:r>
              <a:rPr lang="en-US" spc="-72" dirty="0">
                <a:latin typeface="Trebuchet MS"/>
                <a:cs typeface="Trebuchet MS"/>
              </a:rPr>
              <a:t>Knowledge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117" dirty="0">
                <a:latin typeface="Trebuchet MS"/>
                <a:cs typeface="Trebuchet MS"/>
              </a:rPr>
              <a:t>helped</a:t>
            </a:r>
            <a:r>
              <a:rPr lang="en-US" spc="94" dirty="0">
                <a:latin typeface="Trebuchet MS"/>
                <a:cs typeface="Trebuchet MS"/>
              </a:rPr>
              <a:t> </a:t>
            </a:r>
            <a:r>
              <a:rPr lang="en-US" spc="-81" dirty="0">
                <a:latin typeface="Trebuchet MS"/>
                <a:cs typeface="Trebuchet MS"/>
              </a:rPr>
              <a:t>curb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the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99" dirty="0">
                <a:latin typeface="Trebuchet MS"/>
                <a:cs typeface="Trebuchet MS"/>
              </a:rPr>
              <a:t>exponential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76" dirty="0">
                <a:latin typeface="Trebuchet MS"/>
                <a:cs typeface="Trebuchet MS"/>
              </a:rPr>
              <a:t>growth</a:t>
            </a:r>
            <a:endParaRPr lang="en-US" sz="3600" dirty="0">
              <a:latin typeface="Trebuchet MS"/>
              <a:cs typeface="Trebuchet MS"/>
            </a:endParaRPr>
          </a:p>
          <a:p>
            <a:pPr marL="11421"/>
            <a:r>
              <a:rPr lang="en-US" spc="-76" dirty="0">
                <a:solidFill>
                  <a:srgbClr val="0000A0"/>
                </a:solidFill>
                <a:latin typeface="Trebuchet MS"/>
                <a:cs typeface="Trebuchet MS"/>
              </a:rPr>
              <a:t>Problems</a:t>
            </a:r>
            <a:r>
              <a:rPr lang="en-US" spc="-76" dirty="0">
                <a:latin typeface="Trebuchet MS"/>
                <a:cs typeface="Trebuchet MS"/>
              </a:rPr>
              <a:t>:</a:t>
            </a:r>
            <a:endParaRPr lang="en-US" dirty="0">
              <a:latin typeface="Trebuchet MS"/>
              <a:cs typeface="Trebuchet MS"/>
            </a:endParaRPr>
          </a:p>
          <a:p>
            <a:pPr marL="736091" indent="-290667">
              <a:spcBef>
                <a:spcPts val="1470"/>
              </a:spcBef>
              <a:buFont typeface="Gulim"/>
              <a:buChar char="•"/>
              <a:tabLst>
                <a:tab pos="736091" algn="l"/>
                <a:tab pos="736662" algn="l"/>
              </a:tabLst>
            </a:pPr>
            <a:r>
              <a:rPr lang="en-US" spc="-72" dirty="0">
                <a:latin typeface="Trebuchet MS"/>
                <a:cs typeface="Trebuchet MS"/>
              </a:rPr>
              <a:t>Knowledge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is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63" dirty="0">
                <a:latin typeface="Trebuchet MS"/>
                <a:cs typeface="Trebuchet MS"/>
              </a:rPr>
              <a:t>not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99" dirty="0">
                <a:latin typeface="Trebuchet MS"/>
                <a:cs typeface="Trebuchet MS"/>
              </a:rPr>
              <a:t>deterministic</a:t>
            </a:r>
            <a:r>
              <a:rPr lang="en-US" spc="94" dirty="0">
                <a:latin typeface="Trebuchet MS"/>
                <a:cs typeface="Trebuchet MS"/>
              </a:rPr>
              <a:t> </a:t>
            </a:r>
            <a:r>
              <a:rPr lang="en-US" spc="-121" dirty="0">
                <a:latin typeface="Trebuchet MS"/>
                <a:cs typeface="Trebuchet MS"/>
              </a:rPr>
              <a:t>rules,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39" dirty="0">
                <a:latin typeface="Trebuchet MS"/>
                <a:cs typeface="Trebuchet MS"/>
              </a:rPr>
              <a:t>need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to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94" dirty="0">
                <a:latin typeface="Trebuchet MS"/>
                <a:cs typeface="Trebuchet MS"/>
              </a:rPr>
              <a:t>model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b="1" spc="-54" dirty="0">
                <a:solidFill>
                  <a:srgbClr val="FF0000"/>
                </a:solidFill>
                <a:latin typeface="Trebuchet MS"/>
                <a:cs typeface="Trebuchet MS"/>
              </a:rPr>
              <a:t>uncertainty</a:t>
            </a:r>
            <a:endParaRPr lang="en-US" dirty="0">
              <a:latin typeface="Trebuchet MS"/>
              <a:cs typeface="Trebuchet MS"/>
            </a:endParaRPr>
          </a:p>
          <a:p>
            <a:pPr marL="736091" marR="4568" indent="-290096">
              <a:lnSpc>
                <a:spcPct val="101600"/>
              </a:lnSpc>
              <a:spcBef>
                <a:spcPts val="630"/>
              </a:spcBef>
              <a:buFont typeface="Gulim"/>
              <a:buChar char="•"/>
              <a:tabLst>
                <a:tab pos="736091" algn="l"/>
                <a:tab pos="736662" algn="l"/>
              </a:tabLst>
            </a:pPr>
            <a:r>
              <a:rPr lang="en-US" spc="-81" dirty="0">
                <a:latin typeface="Trebuchet MS"/>
                <a:cs typeface="Trebuchet MS"/>
              </a:rPr>
              <a:t>Requires</a:t>
            </a:r>
            <a:r>
              <a:rPr lang="en-US" spc="-72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considerable</a:t>
            </a:r>
            <a:r>
              <a:rPr lang="en-US" spc="-72" dirty="0">
                <a:latin typeface="Trebuchet MS"/>
                <a:cs typeface="Trebuchet MS"/>
              </a:rPr>
              <a:t> </a:t>
            </a:r>
            <a:r>
              <a:rPr lang="en-US" b="1" spc="-22" dirty="0">
                <a:solidFill>
                  <a:srgbClr val="FF0000"/>
                </a:solidFill>
                <a:latin typeface="Trebuchet MS"/>
                <a:cs typeface="Trebuchet MS"/>
              </a:rPr>
              <a:t>manual</a:t>
            </a:r>
            <a:r>
              <a:rPr lang="en-US" b="1" spc="-1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b="1" spc="-85" dirty="0">
                <a:solidFill>
                  <a:srgbClr val="FF0000"/>
                </a:solidFill>
                <a:latin typeface="Trebuchet MS"/>
                <a:cs typeface="Trebuchet MS"/>
              </a:rPr>
              <a:t>effort</a:t>
            </a:r>
            <a:r>
              <a:rPr lang="en-US" b="1" spc="-7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to </a:t>
            </a:r>
            <a:r>
              <a:rPr lang="en-US" spc="-130" dirty="0">
                <a:latin typeface="Trebuchet MS"/>
                <a:cs typeface="Trebuchet MS"/>
              </a:rPr>
              <a:t>create</a:t>
            </a:r>
            <a:r>
              <a:rPr lang="en-US" spc="-72" dirty="0">
                <a:latin typeface="Trebuchet MS"/>
                <a:cs typeface="Trebuchet MS"/>
              </a:rPr>
              <a:t> </a:t>
            </a:r>
            <a:r>
              <a:rPr lang="en-US" spc="-121" dirty="0">
                <a:latin typeface="Trebuchet MS"/>
                <a:cs typeface="Trebuchet MS"/>
              </a:rPr>
              <a:t>rules,</a:t>
            </a:r>
            <a:r>
              <a:rPr lang="en-US" spc="-40" dirty="0">
                <a:latin typeface="Trebuchet MS"/>
                <a:cs typeface="Trebuchet MS"/>
              </a:rPr>
              <a:t> </a:t>
            </a:r>
            <a:r>
              <a:rPr lang="en-US" spc="-94" dirty="0">
                <a:latin typeface="Trebuchet MS"/>
                <a:cs typeface="Trebuchet MS"/>
              </a:rPr>
              <a:t>hard</a:t>
            </a:r>
            <a:r>
              <a:rPr lang="en-US" spc="-72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to</a:t>
            </a:r>
            <a:r>
              <a:rPr lang="en-US" spc="-72" dirty="0">
                <a:latin typeface="Trebuchet MS"/>
                <a:cs typeface="Trebuchet MS"/>
              </a:rPr>
              <a:t> main</a:t>
            </a:r>
            <a:r>
              <a:rPr lang="en-US" spc="-76" dirty="0">
                <a:latin typeface="Trebuchet MS"/>
                <a:cs typeface="Trebuchet MS"/>
              </a:rPr>
              <a:t>tain</a:t>
            </a:r>
            <a:endParaRPr lang="en-US" dirty="0">
              <a:latin typeface="Trebuchet MS"/>
              <a:cs typeface="Trebuchet MS"/>
            </a:endParaRPr>
          </a:p>
          <a:p>
            <a:pPr marL="11421"/>
            <a:r>
              <a:rPr lang="en-US" spc="-72" dirty="0">
                <a:latin typeface="Trebuchet MS"/>
                <a:cs typeface="Trebuchet MS"/>
              </a:rPr>
              <a:t>1987:</a:t>
            </a:r>
            <a:r>
              <a:rPr lang="en-US" spc="328" dirty="0">
                <a:latin typeface="Trebuchet MS"/>
                <a:cs typeface="Trebuchet MS"/>
              </a:rPr>
              <a:t> </a:t>
            </a:r>
            <a:r>
              <a:rPr lang="en-US" spc="-81" dirty="0">
                <a:latin typeface="Trebuchet MS"/>
                <a:cs typeface="Trebuchet MS"/>
              </a:rPr>
              <a:t>Collapse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of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31" dirty="0">
                <a:latin typeface="Trebuchet MS"/>
                <a:cs typeface="Trebuchet MS"/>
              </a:rPr>
              <a:t>Lisp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machines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72" dirty="0">
                <a:latin typeface="Trebuchet MS"/>
                <a:cs typeface="Trebuchet MS"/>
              </a:rPr>
              <a:t>and</a:t>
            </a:r>
            <a:r>
              <a:rPr lang="en-US" spc="76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second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99" dirty="0">
                <a:latin typeface="Trebuchet MS"/>
                <a:cs typeface="Trebuchet MS"/>
              </a:rPr>
              <a:t>AI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08" dirty="0">
                <a:latin typeface="Trebuchet MS"/>
                <a:cs typeface="Trebuchet MS"/>
              </a:rPr>
              <a:t>winter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3FE524-FCB3-A347-A25D-693C9B7FBCF5}"/>
              </a:ext>
            </a:extLst>
          </p:cNvPr>
          <p:cNvSpPr/>
          <p:nvPr/>
        </p:nvSpPr>
        <p:spPr>
          <a:xfrm>
            <a:off x="8773610" y="763929"/>
            <a:ext cx="3194613" cy="2453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" marR="5080" algn="just">
              <a:lnSpc>
                <a:spcPts val="1960"/>
              </a:lnSpc>
              <a:spcBef>
                <a:spcPts val="65"/>
              </a:spcBef>
              <a:tabLst>
                <a:tab pos="220345" algn="l"/>
              </a:tabLst>
            </a:pPr>
            <a:r>
              <a:rPr lang="en-US" spc="-10" dirty="0">
                <a:latin typeface="Trebuchet MS"/>
                <a:cs typeface="Trebuchet MS"/>
              </a:rPr>
              <a:t>We </a:t>
            </a:r>
            <a:r>
              <a:rPr lang="en-US" spc="-55" dirty="0">
                <a:latin typeface="Trebuchet MS"/>
                <a:cs typeface="Trebuchet MS"/>
              </a:rPr>
              <a:t>know </a:t>
            </a:r>
            <a:r>
              <a:rPr lang="en-US" spc="-45" dirty="0">
                <a:latin typeface="Trebuchet MS"/>
                <a:cs typeface="Trebuchet MS"/>
              </a:rPr>
              <a:t>that this </a:t>
            </a:r>
            <a:r>
              <a:rPr lang="en-US" spc="-50" dirty="0">
                <a:latin typeface="Trebuchet MS"/>
                <a:cs typeface="Trebuchet MS"/>
              </a:rPr>
              <a:t>is </a:t>
            </a:r>
            <a:r>
              <a:rPr lang="en-US" spc="-40" dirty="0">
                <a:latin typeface="Trebuchet MS"/>
                <a:cs typeface="Trebuchet MS"/>
              </a:rPr>
              <a:t>not </a:t>
            </a:r>
            <a:r>
              <a:rPr lang="en-US" spc="-75" dirty="0">
                <a:latin typeface="Trebuchet MS"/>
                <a:cs typeface="Trebuchet MS"/>
              </a:rPr>
              <a:t>the </a:t>
            </a:r>
            <a:r>
              <a:rPr lang="en-US" spc="-80" dirty="0">
                <a:latin typeface="Trebuchet MS"/>
                <a:cs typeface="Trebuchet MS"/>
              </a:rPr>
              <a:t>end </a:t>
            </a:r>
            <a:r>
              <a:rPr lang="en-US" spc="-70" dirty="0">
                <a:latin typeface="Trebuchet MS"/>
                <a:cs typeface="Trebuchet MS"/>
              </a:rPr>
              <a:t>of </a:t>
            </a:r>
            <a:r>
              <a:rPr lang="en-US" spc="-75" dirty="0">
                <a:latin typeface="Trebuchet MS"/>
                <a:cs typeface="Trebuchet MS"/>
              </a:rPr>
              <a:t>the </a:t>
            </a:r>
            <a:r>
              <a:rPr lang="en-US" spc="75" dirty="0">
                <a:latin typeface="Trebuchet MS"/>
                <a:cs typeface="Trebuchet MS"/>
              </a:rPr>
              <a:t>AI </a:t>
            </a:r>
            <a:r>
              <a:rPr lang="en-US" spc="-90" dirty="0">
                <a:latin typeface="Trebuchet MS"/>
                <a:cs typeface="Trebuchet MS"/>
              </a:rPr>
              <a:t>story, </a:t>
            </a:r>
            <a:r>
              <a:rPr lang="en-US" spc="-45" dirty="0">
                <a:latin typeface="Trebuchet MS"/>
                <a:cs typeface="Trebuchet MS"/>
              </a:rPr>
              <a:t>but </a:t>
            </a:r>
            <a:r>
              <a:rPr lang="en-US" spc="-60" dirty="0">
                <a:latin typeface="Trebuchet MS"/>
                <a:cs typeface="Trebuchet MS"/>
              </a:rPr>
              <a:t>actually it </a:t>
            </a:r>
            <a:r>
              <a:rPr lang="en-US" spc="-50" dirty="0">
                <a:latin typeface="Trebuchet MS"/>
                <a:cs typeface="Trebuchet MS"/>
              </a:rPr>
              <a:t>is </a:t>
            </a:r>
            <a:r>
              <a:rPr lang="en-US" spc="-40" dirty="0">
                <a:latin typeface="Trebuchet MS"/>
                <a:cs typeface="Trebuchet MS"/>
              </a:rPr>
              <a:t>not </a:t>
            </a:r>
            <a:r>
              <a:rPr lang="en-US" spc="-75" dirty="0">
                <a:latin typeface="Trebuchet MS"/>
                <a:cs typeface="Trebuchet MS"/>
              </a:rPr>
              <a:t>the </a:t>
            </a:r>
            <a:r>
              <a:rPr lang="en-US" spc="-50" dirty="0">
                <a:latin typeface="Trebuchet MS"/>
                <a:cs typeface="Trebuchet MS"/>
              </a:rPr>
              <a:t>beginning.</a:t>
            </a:r>
            <a:r>
              <a:rPr lang="en-US" spc="380" dirty="0">
                <a:latin typeface="Trebuchet MS"/>
                <a:cs typeface="Trebuchet MS"/>
              </a:rPr>
              <a:t> </a:t>
            </a:r>
            <a:r>
              <a:rPr lang="en-US" spc="-45" dirty="0">
                <a:latin typeface="Trebuchet MS"/>
                <a:cs typeface="Trebuchet MS"/>
              </a:rPr>
              <a:t>There </a:t>
            </a:r>
            <a:r>
              <a:rPr lang="en-US" spc="-50" dirty="0">
                <a:latin typeface="Trebuchet MS"/>
                <a:cs typeface="Trebuchet MS"/>
              </a:rPr>
              <a:t>is </a:t>
            </a:r>
            <a:r>
              <a:rPr lang="en-US" spc="-65" dirty="0">
                <a:latin typeface="Trebuchet MS"/>
                <a:cs typeface="Trebuchet MS"/>
              </a:rPr>
              <a:t>another </a:t>
            </a:r>
            <a:r>
              <a:rPr lang="en-US" spc="-70" dirty="0">
                <a:latin typeface="Trebuchet MS"/>
                <a:cs typeface="Trebuchet MS"/>
              </a:rPr>
              <a:t>thread</a:t>
            </a:r>
            <a:r>
              <a:rPr lang="en-US" spc="55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for</a:t>
            </a:r>
            <a:r>
              <a:rPr lang="en-US" spc="60" dirty="0">
                <a:latin typeface="Trebuchet MS"/>
                <a:cs typeface="Trebuchet MS"/>
              </a:rPr>
              <a:t> </a:t>
            </a:r>
            <a:r>
              <a:rPr lang="en-US" spc="-55" dirty="0">
                <a:latin typeface="Trebuchet MS"/>
                <a:cs typeface="Trebuchet MS"/>
              </a:rPr>
              <a:t>which</a:t>
            </a:r>
            <a:r>
              <a:rPr lang="en-US" spc="60" dirty="0">
                <a:latin typeface="Trebuchet MS"/>
                <a:cs typeface="Trebuchet MS"/>
              </a:rPr>
              <a:t> </a:t>
            </a:r>
            <a:r>
              <a:rPr lang="en-US" spc="-140" dirty="0">
                <a:latin typeface="Trebuchet MS"/>
                <a:cs typeface="Trebuchet MS"/>
              </a:rPr>
              <a:t>we</a:t>
            </a:r>
            <a:r>
              <a:rPr lang="en-US" spc="60" dirty="0">
                <a:latin typeface="Trebuchet MS"/>
                <a:cs typeface="Trebuchet MS"/>
              </a:rPr>
              <a:t> </a:t>
            </a:r>
            <a:r>
              <a:rPr lang="en-US" spc="-95" dirty="0">
                <a:latin typeface="Trebuchet MS"/>
                <a:cs typeface="Trebuchet MS"/>
              </a:rPr>
              <a:t>need</a:t>
            </a:r>
            <a:r>
              <a:rPr lang="en-US" spc="60" dirty="0">
                <a:latin typeface="Trebuchet MS"/>
                <a:cs typeface="Trebuchet MS"/>
              </a:rPr>
              <a:t> </a:t>
            </a:r>
            <a:r>
              <a:rPr lang="en-US" spc="-45" dirty="0">
                <a:latin typeface="Trebuchet MS"/>
                <a:cs typeface="Trebuchet MS"/>
              </a:rPr>
              <a:t>to</a:t>
            </a:r>
            <a:r>
              <a:rPr lang="en-US" spc="60" dirty="0">
                <a:latin typeface="Trebuchet MS"/>
                <a:cs typeface="Trebuchet MS"/>
              </a:rPr>
              <a:t> </a:t>
            </a:r>
            <a:r>
              <a:rPr lang="en-US" spc="-15" dirty="0">
                <a:latin typeface="Trebuchet MS"/>
                <a:cs typeface="Trebuchet MS"/>
              </a:rPr>
              <a:t>go</a:t>
            </a:r>
            <a:r>
              <a:rPr lang="en-US" spc="60" dirty="0">
                <a:latin typeface="Trebuchet MS"/>
                <a:cs typeface="Trebuchet MS"/>
              </a:rPr>
              <a:t> </a:t>
            </a:r>
            <a:r>
              <a:rPr lang="en-US" spc="-50" dirty="0">
                <a:latin typeface="Trebuchet MS"/>
                <a:cs typeface="Trebuchet MS"/>
              </a:rPr>
              <a:t>back</a:t>
            </a:r>
            <a:r>
              <a:rPr lang="en-US" spc="60" dirty="0">
                <a:latin typeface="Trebuchet MS"/>
                <a:cs typeface="Trebuchet MS"/>
              </a:rPr>
              <a:t> </a:t>
            </a:r>
            <a:r>
              <a:rPr lang="en-US" spc="-45" dirty="0">
                <a:latin typeface="Trebuchet MS"/>
                <a:cs typeface="Trebuchet MS"/>
              </a:rPr>
              <a:t>to</a:t>
            </a:r>
            <a:r>
              <a:rPr lang="en-US" spc="60" dirty="0">
                <a:latin typeface="Trebuchet MS"/>
                <a:cs typeface="Trebuchet MS"/>
              </a:rPr>
              <a:t> </a:t>
            </a:r>
            <a:r>
              <a:rPr lang="en-US" spc="-50" dirty="0">
                <a:latin typeface="Trebuchet MS"/>
                <a:cs typeface="Trebuchet MS"/>
              </a:rPr>
              <a:t>1943.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6782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29E8-829C-2F40-AC4D-598A839D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1943 -- </a:t>
            </a:r>
            <a:r>
              <a:rPr lang="en-US" spc="-126" dirty="0"/>
              <a:t>Artificial</a:t>
            </a:r>
            <a:r>
              <a:rPr lang="en-US" spc="81" dirty="0"/>
              <a:t> </a:t>
            </a:r>
            <a:r>
              <a:rPr lang="en-US" spc="-175" dirty="0"/>
              <a:t>neural</a:t>
            </a:r>
            <a:r>
              <a:rPr lang="en-US" spc="81" dirty="0"/>
              <a:t> </a:t>
            </a:r>
            <a:r>
              <a:rPr lang="en-US" spc="-183" dirty="0"/>
              <a:t>networks</a:t>
            </a:r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66AF1A8D-088B-1F45-A345-4880E9405B3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3470" y="1820465"/>
            <a:ext cx="1084829" cy="1116558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5CFAB55B-110F-604B-B888-683820976DB3}"/>
              </a:ext>
            </a:extLst>
          </p:cNvPr>
          <p:cNvSpPr txBox="1"/>
          <p:nvPr/>
        </p:nvSpPr>
        <p:spPr>
          <a:xfrm>
            <a:off x="3166506" y="1984108"/>
            <a:ext cx="6867135" cy="694092"/>
          </a:xfrm>
          <a:prstGeom prst="rect">
            <a:avLst/>
          </a:prstGeom>
        </p:spPr>
        <p:txBody>
          <a:bodyPr vert="horz" wrap="square" lIns="0" tIns="10278" rIns="0" bIns="0" rtlCol="0">
            <a:spAutoFit/>
          </a:bodyPr>
          <a:lstStyle/>
          <a:p>
            <a:pPr marL="11421" marR="4568">
              <a:lnSpc>
                <a:spcPct val="101600"/>
              </a:lnSpc>
              <a:spcBef>
                <a:spcPts val="81"/>
              </a:spcBef>
            </a:pPr>
            <a:r>
              <a:rPr sz="2248" spc="-72" dirty="0">
                <a:latin typeface="Trebuchet MS"/>
                <a:cs typeface="Trebuchet MS"/>
              </a:rPr>
              <a:t>1943:</a:t>
            </a:r>
            <a:r>
              <a:rPr sz="2248" spc="333" dirty="0">
                <a:latin typeface="Trebuchet MS"/>
                <a:cs typeface="Trebuchet MS"/>
              </a:rPr>
              <a:t> </a:t>
            </a:r>
            <a:r>
              <a:rPr sz="2248" spc="-85" dirty="0">
                <a:latin typeface="Trebuchet MS"/>
                <a:cs typeface="Trebuchet MS"/>
              </a:rPr>
              <a:t>introduced</a:t>
            </a:r>
            <a:r>
              <a:rPr sz="2248" spc="72" dirty="0">
                <a:latin typeface="Trebuchet MS"/>
                <a:cs typeface="Trebuchet MS"/>
              </a:rPr>
              <a:t> </a:t>
            </a:r>
            <a:r>
              <a:rPr sz="2248" spc="-108" dirty="0">
                <a:latin typeface="Trebuchet MS"/>
                <a:cs typeface="Trebuchet MS"/>
              </a:rPr>
              <a:t>artificial</a:t>
            </a:r>
            <a:r>
              <a:rPr sz="2248" spc="72" dirty="0">
                <a:latin typeface="Trebuchet MS"/>
                <a:cs typeface="Trebuchet MS"/>
              </a:rPr>
              <a:t> </a:t>
            </a:r>
            <a:r>
              <a:rPr sz="2248" spc="-103" dirty="0">
                <a:latin typeface="Trebuchet MS"/>
                <a:cs typeface="Trebuchet MS"/>
              </a:rPr>
              <a:t>neural</a:t>
            </a:r>
            <a:r>
              <a:rPr sz="2248" spc="63" dirty="0">
                <a:latin typeface="Trebuchet MS"/>
                <a:cs typeface="Trebuchet MS"/>
              </a:rPr>
              <a:t> </a:t>
            </a:r>
            <a:r>
              <a:rPr sz="2248" spc="-117" dirty="0">
                <a:latin typeface="Trebuchet MS"/>
                <a:cs typeface="Trebuchet MS"/>
              </a:rPr>
              <a:t>networks,</a:t>
            </a:r>
            <a:r>
              <a:rPr sz="2248" spc="72" dirty="0">
                <a:latin typeface="Trebuchet MS"/>
                <a:cs typeface="Trebuchet MS"/>
              </a:rPr>
              <a:t> </a:t>
            </a:r>
            <a:r>
              <a:rPr sz="2248" spc="-94" dirty="0">
                <a:latin typeface="Trebuchet MS"/>
                <a:cs typeface="Trebuchet MS"/>
              </a:rPr>
              <a:t>connect</a:t>
            </a:r>
            <a:r>
              <a:rPr sz="2248" spc="72" dirty="0">
                <a:latin typeface="Trebuchet MS"/>
                <a:cs typeface="Trebuchet MS"/>
              </a:rPr>
              <a:t> </a:t>
            </a:r>
            <a:r>
              <a:rPr sz="2248" spc="-99" dirty="0">
                <a:latin typeface="Trebuchet MS"/>
                <a:cs typeface="Trebuchet MS"/>
              </a:rPr>
              <a:t>neu- </a:t>
            </a:r>
            <a:r>
              <a:rPr sz="2248" spc="-661" dirty="0">
                <a:latin typeface="Trebuchet MS"/>
                <a:cs typeface="Trebuchet MS"/>
              </a:rPr>
              <a:t> </a:t>
            </a:r>
            <a:r>
              <a:rPr sz="2248" spc="-103" dirty="0">
                <a:latin typeface="Trebuchet MS"/>
                <a:cs typeface="Trebuchet MS"/>
              </a:rPr>
              <a:t>ral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85" dirty="0">
                <a:latin typeface="Trebuchet MS"/>
                <a:cs typeface="Trebuchet MS"/>
              </a:rPr>
              <a:t>circuitry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72" dirty="0">
                <a:latin typeface="Trebuchet MS"/>
                <a:cs typeface="Trebuchet MS"/>
              </a:rPr>
              <a:t>and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76" dirty="0">
                <a:latin typeface="Trebuchet MS"/>
                <a:cs typeface="Trebuchet MS"/>
              </a:rPr>
              <a:t>logic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4" dirty="0">
                <a:latin typeface="Trebuchet MS"/>
                <a:cs typeface="Trebuchet MS"/>
              </a:rPr>
              <a:t>(McCulloch/Pitts)</a:t>
            </a:r>
            <a:endParaRPr sz="2248" dirty="0">
              <a:latin typeface="Trebuchet MS"/>
              <a:cs typeface="Trebuchet MS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F5DEDD86-A2A6-9D40-994A-2A2D59CCB15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0078" y="4164521"/>
            <a:ext cx="1149159" cy="1149159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713F04E2-CF68-C849-BB1F-6C9B6E8DC9BB}"/>
              </a:ext>
            </a:extLst>
          </p:cNvPr>
          <p:cNvSpPr txBox="1"/>
          <p:nvPr/>
        </p:nvSpPr>
        <p:spPr>
          <a:xfrm>
            <a:off x="3166506" y="4154183"/>
            <a:ext cx="6866565" cy="1046944"/>
          </a:xfrm>
          <a:prstGeom prst="rect">
            <a:avLst/>
          </a:prstGeom>
        </p:spPr>
        <p:txBody>
          <a:bodyPr vert="horz" wrap="square" lIns="0" tIns="10278" rIns="0" bIns="0" rtlCol="0">
            <a:spAutoFit/>
          </a:bodyPr>
          <a:lstStyle/>
          <a:p>
            <a:pPr marL="11421" marR="4568" algn="just">
              <a:lnSpc>
                <a:spcPct val="101600"/>
              </a:lnSpc>
              <a:spcBef>
                <a:spcPts val="81"/>
              </a:spcBef>
            </a:pPr>
            <a:r>
              <a:rPr sz="2248" spc="-72" dirty="0">
                <a:latin typeface="Trebuchet MS"/>
                <a:cs typeface="Trebuchet MS"/>
              </a:rPr>
              <a:t>1969:</a:t>
            </a:r>
            <a:r>
              <a:rPr sz="2248" spc="-67" dirty="0">
                <a:latin typeface="Trebuchet MS"/>
                <a:cs typeface="Trebuchet MS"/>
              </a:rPr>
              <a:t> </a:t>
            </a:r>
            <a:r>
              <a:rPr sz="2248" spc="-81" dirty="0">
                <a:latin typeface="Trebuchet MS"/>
                <a:cs typeface="Trebuchet MS"/>
              </a:rPr>
              <a:t>Perceptrons</a:t>
            </a:r>
            <a:r>
              <a:rPr sz="2248" spc="-76" dirty="0">
                <a:latin typeface="Trebuchet MS"/>
                <a:cs typeface="Trebuchet MS"/>
              </a:rPr>
              <a:t> </a:t>
            </a:r>
            <a:r>
              <a:rPr sz="2248" spc="-27" dirty="0">
                <a:latin typeface="Trebuchet MS"/>
                <a:cs typeface="Trebuchet MS"/>
              </a:rPr>
              <a:t>book</a:t>
            </a:r>
            <a:r>
              <a:rPr sz="2248" spc="621" dirty="0">
                <a:latin typeface="Trebuchet MS"/>
                <a:cs typeface="Trebuchet MS"/>
              </a:rPr>
              <a:t> </a:t>
            </a:r>
            <a:r>
              <a:rPr sz="2248" spc="-117" dirty="0">
                <a:latin typeface="Trebuchet MS"/>
                <a:cs typeface="Trebuchet MS"/>
              </a:rPr>
              <a:t>showed</a:t>
            </a:r>
            <a:r>
              <a:rPr sz="2248" spc="445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that</a:t>
            </a:r>
            <a:r>
              <a:rPr sz="2248" spc="540" dirty="0">
                <a:latin typeface="Trebuchet MS"/>
                <a:cs typeface="Trebuchet MS"/>
              </a:rPr>
              <a:t> </a:t>
            </a:r>
            <a:r>
              <a:rPr sz="2248" spc="-121" dirty="0">
                <a:latin typeface="Trebuchet MS"/>
                <a:cs typeface="Trebuchet MS"/>
              </a:rPr>
              <a:t>linear</a:t>
            </a:r>
            <a:r>
              <a:rPr sz="2248" spc="435" dirty="0">
                <a:latin typeface="Trebuchet MS"/>
                <a:cs typeface="Trebuchet MS"/>
              </a:rPr>
              <a:t> </a:t>
            </a:r>
            <a:r>
              <a:rPr sz="2248" spc="-85" dirty="0">
                <a:latin typeface="Trebuchet MS"/>
                <a:cs typeface="Trebuchet MS"/>
              </a:rPr>
              <a:t>models </a:t>
            </a:r>
            <a:r>
              <a:rPr sz="2248" spc="-81" dirty="0">
                <a:latin typeface="Trebuchet MS"/>
                <a:cs typeface="Trebuchet MS"/>
              </a:rPr>
              <a:t> </a:t>
            </a:r>
            <a:r>
              <a:rPr sz="2248" spc="-85" dirty="0">
                <a:latin typeface="Trebuchet MS"/>
                <a:cs typeface="Trebuchet MS"/>
              </a:rPr>
              <a:t>could </a:t>
            </a:r>
            <a:r>
              <a:rPr sz="2248" spc="-63" dirty="0">
                <a:latin typeface="Trebuchet MS"/>
                <a:cs typeface="Trebuchet MS"/>
              </a:rPr>
              <a:t>not </a:t>
            </a:r>
            <a:r>
              <a:rPr sz="2248" spc="-99" dirty="0">
                <a:latin typeface="Trebuchet MS"/>
                <a:cs typeface="Trebuchet MS"/>
              </a:rPr>
              <a:t>solve </a:t>
            </a:r>
            <a:r>
              <a:rPr sz="2248" spc="85" dirty="0">
                <a:latin typeface="Trebuchet MS"/>
                <a:cs typeface="Trebuchet MS"/>
              </a:rPr>
              <a:t>XOR, </a:t>
            </a:r>
            <a:r>
              <a:rPr sz="2248" spc="-108" dirty="0">
                <a:latin typeface="Trebuchet MS"/>
                <a:cs typeface="Trebuchet MS"/>
              </a:rPr>
              <a:t>killed </a:t>
            </a:r>
            <a:r>
              <a:rPr sz="2248" spc="-103" dirty="0">
                <a:latin typeface="Trebuchet MS"/>
                <a:cs typeface="Trebuchet MS"/>
              </a:rPr>
              <a:t>neural </a:t>
            </a:r>
            <a:r>
              <a:rPr sz="2248" spc="-94" dirty="0">
                <a:latin typeface="Trebuchet MS"/>
                <a:cs typeface="Trebuchet MS"/>
              </a:rPr>
              <a:t>nets </a:t>
            </a:r>
            <a:r>
              <a:rPr sz="2248" spc="-121" dirty="0">
                <a:latin typeface="Trebuchet MS"/>
                <a:cs typeface="Trebuchet MS"/>
              </a:rPr>
              <a:t>research </a:t>
            </a:r>
            <a:r>
              <a:rPr sz="2248" spc="45" dirty="0">
                <a:latin typeface="Trebuchet MS"/>
                <a:cs typeface="Trebuchet MS"/>
              </a:rPr>
              <a:t>(Min- </a:t>
            </a:r>
            <a:r>
              <a:rPr sz="2248" spc="49" dirty="0">
                <a:latin typeface="Trebuchet MS"/>
                <a:cs typeface="Trebuchet MS"/>
              </a:rPr>
              <a:t> </a:t>
            </a:r>
            <a:r>
              <a:rPr sz="2248" spc="-40" dirty="0">
                <a:latin typeface="Trebuchet MS"/>
                <a:cs typeface="Trebuchet MS"/>
              </a:rPr>
              <a:t>sky/Papert)</a:t>
            </a:r>
            <a:endParaRPr sz="2248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3021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7DF3-EDEF-5F4D-8B40-F9F7A8CE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99" dirty="0"/>
              <a:t>Training</a:t>
            </a:r>
            <a:r>
              <a:rPr lang="en-US" spc="54" dirty="0"/>
              <a:t> </a:t>
            </a:r>
            <a:r>
              <a:rPr lang="en-US" spc="-183" dirty="0"/>
              <a:t>networks</a:t>
            </a:r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537BE7BB-F87F-8841-B0C9-42D7AC56F7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8534" y="1713460"/>
            <a:ext cx="1142278" cy="1149159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A490BB39-762D-1846-85BC-BB3B5ED0F4C0}"/>
              </a:ext>
            </a:extLst>
          </p:cNvPr>
          <p:cNvSpPr txBox="1"/>
          <p:nvPr/>
        </p:nvSpPr>
        <p:spPr>
          <a:xfrm>
            <a:off x="3178080" y="1877103"/>
            <a:ext cx="6864852" cy="694092"/>
          </a:xfrm>
          <a:prstGeom prst="rect">
            <a:avLst/>
          </a:prstGeom>
        </p:spPr>
        <p:txBody>
          <a:bodyPr vert="horz" wrap="square" lIns="0" tIns="10278" rIns="0" bIns="0" rtlCol="0">
            <a:spAutoFit/>
          </a:bodyPr>
          <a:lstStyle/>
          <a:p>
            <a:pPr marL="11421" marR="4568">
              <a:lnSpc>
                <a:spcPct val="101600"/>
              </a:lnSpc>
              <a:spcBef>
                <a:spcPts val="81"/>
              </a:spcBef>
              <a:tabLst>
                <a:tab pos="963371" algn="l"/>
                <a:tab pos="2846141" algn="l"/>
                <a:tab pos="3257872" algn="l"/>
                <a:tab pos="5425027" algn="l"/>
                <a:tab pos="5928126" algn="l"/>
              </a:tabLst>
            </a:pPr>
            <a:r>
              <a:rPr sz="2248" spc="-72" dirty="0">
                <a:latin typeface="Trebuchet MS"/>
                <a:cs typeface="Trebuchet MS"/>
              </a:rPr>
              <a:t>1986:	</a:t>
            </a:r>
            <a:r>
              <a:rPr sz="2248" spc="-13" dirty="0">
                <a:latin typeface="Trebuchet MS"/>
                <a:cs typeface="Trebuchet MS"/>
              </a:rPr>
              <a:t>p</a:t>
            </a:r>
            <a:r>
              <a:rPr sz="2248" spc="-81" dirty="0">
                <a:latin typeface="Trebuchet MS"/>
                <a:cs typeface="Trebuchet MS"/>
              </a:rPr>
              <a:t>opul</a:t>
            </a:r>
            <a:r>
              <a:rPr sz="2248" spc="-153" dirty="0">
                <a:latin typeface="Trebuchet MS"/>
                <a:cs typeface="Trebuchet MS"/>
              </a:rPr>
              <a:t>a</a:t>
            </a:r>
            <a:r>
              <a:rPr sz="2248" spc="-81" dirty="0">
                <a:latin typeface="Trebuchet MS"/>
                <a:cs typeface="Trebuchet MS"/>
              </a:rPr>
              <a:t>rization</a:t>
            </a:r>
            <a:r>
              <a:rPr sz="2248" dirty="0">
                <a:latin typeface="Trebuchet MS"/>
                <a:cs typeface="Trebuchet MS"/>
              </a:rPr>
              <a:t>	</a:t>
            </a:r>
            <a:r>
              <a:rPr sz="2248" spc="-103" dirty="0">
                <a:latin typeface="Trebuchet MS"/>
                <a:cs typeface="Trebuchet MS"/>
              </a:rPr>
              <a:t>of</a:t>
            </a:r>
            <a:r>
              <a:rPr sz="2248" dirty="0">
                <a:latin typeface="Trebuchet MS"/>
                <a:cs typeface="Trebuchet MS"/>
              </a:rPr>
              <a:t>	</a:t>
            </a:r>
            <a:r>
              <a:rPr sz="2248" spc="-72" dirty="0">
                <a:latin typeface="Trebuchet MS"/>
                <a:cs typeface="Trebuchet MS"/>
              </a:rPr>
              <a:t>back</a:t>
            </a:r>
            <a:r>
              <a:rPr sz="2248" spc="-139" dirty="0">
                <a:latin typeface="Trebuchet MS"/>
                <a:cs typeface="Trebuchet MS"/>
              </a:rPr>
              <a:t>p</a:t>
            </a:r>
            <a:r>
              <a:rPr sz="2248" spc="-67" dirty="0">
                <a:latin typeface="Trebuchet MS"/>
                <a:cs typeface="Trebuchet MS"/>
              </a:rPr>
              <a:t>ropagation</a:t>
            </a:r>
            <a:r>
              <a:rPr sz="2248" dirty="0">
                <a:latin typeface="Trebuchet MS"/>
                <a:cs typeface="Trebuchet MS"/>
              </a:rPr>
              <a:t>	</a:t>
            </a:r>
            <a:r>
              <a:rPr sz="2248" spc="-85" dirty="0">
                <a:latin typeface="Trebuchet MS"/>
                <a:cs typeface="Trebuchet MS"/>
              </a:rPr>
              <a:t>f</a:t>
            </a:r>
            <a:r>
              <a:rPr sz="2248" spc="-183" dirty="0">
                <a:latin typeface="Trebuchet MS"/>
                <a:cs typeface="Trebuchet MS"/>
              </a:rPr>
              <a:t>o</a:t>
            </a:r>
            <a:r>
              <a:rPr sz="2248" spc="-99" dirty="0">
                <a:latin typeface="Trebuchet MS"/>
                <a:cs typeface="Trebuchet MS"/>
              </a:rPr>
              <a:t>r</a:t>
            </a:r>
            <a:r>
              <a:rPr sz="2248" dirty="0">
                <a:latin typeface="Trebuchet MS"/>
                <a:cs typeface="Trebuchet MS"/>
              </a:rPr>
              <a:t>	</a:t>
            </a:r>
            <a:r>
              <a:rPr sz="2248" spc="-63" dirty="0">
                <a:latin typeface="Trebuchet MS"/>
                <a:cs typeface="Trebuchet MS"/>
              </a:rPr>
              <a:t>training  </a:t>
            </a:r>
            <a:r>
              <a:rPr sz="2248" spc="-108" dirty="0">
                <a:latin typeface="Trebuchet MS"/>
                <a:cs typeface="Trebuchet MS"/>
              </a:rPr>
              <a:t>multi-layer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08" dirty="0">
                <a:latin typeface="Trebuchet MS"/>
                <a:cs typeface="Trebuchet MS"/>
              </a:rPr>
              <a:t>networks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72" dirty="0">
                <a:latin typeface="Trebuchet MS"/>
                <a:cs typeface="Trebuchet MS"/>
              </a:rPr>
              <a:t>(Rumelhardt,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54" dirty="0">
                <a:latin typeface="Trebuchet MS"/>
                <a:cs typeface="Trebuchet MS"/>
              </a:rPr>
              <a:t>Hinton,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36" dirty="0">
                <a:latin typeface="Trebuchet MS"/>
                <a:cs typeface="Trebuchet MS"/>
              </a:rPr>
              <a:t>Williams)</a:t>
            </a:r>
            <a:endParaRPr sz="2248" dirty="0">
              <a:latin typeface="Trebuchet MS"/>
              <a:cs typeface="Trebuchet MS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C6971014-B119-A341-B291-0D5F410765A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1653" y="4057516"/>
            <a:ext cx="1149159" cy="1133324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E6AB1557-D5C1-9945-8AA5-ACA804C7B003}"/>
              </a:ext>
            </a:extLst>
          </p:cNvPr>
          <p:cNvSpPr txBox="1"/>
          <p:nvPr/>
        </p:nvSpPr>
        <p:spPr>
          <a:xfrm>
            <a:off x="3178081" y="4221160"/>
            <a:ext cx="6866565" cy="694092"/>
          </a:xfrm>
          <a:prstGeom prst="rect">
            <a:avLst/>
          </a:prstGeom>
        </p:spPr>
        <p:txBody>
          <a:bodyPr vert="horz" wrap="square" lIns="0" tIns="10278" rIns="0" bIns="0" rtlCol="0">
            <a:spAutoFit/>
          </a:bodyPr>
          <a:lstStyle/>
          <a:p>
            <a:pPr marL="11421" marR="4568">
              <a:lnSpc>
                <a:spcPct val="101600"/>
              </a:lnSpc>
              <a:spcBef>
                <a:spcPts val="81"/>
              </a:spcBef>
            </a:pPr>
            <a:r>
              <a:rPr sz="2248" spc="-72" dirty="0">
                <a:latin typeface="Trebuchet MS"/>
                <a:cs typeface="Trebuchet MS"/>
              </a:rPr>
              <a:t>1989:</a:t>
            </a:r>
            <a:r>
              <a:rPr sz="2248" spc="324" dirty="0">
                <a:latin typeface="Trebuchet MS"/>
                <a:cs typeface="Trebuchet MS"/>
              </a:rPr>
              <a:t> </a:t>
            </a:r>
            <a:r>
              <a:rPr sz="2248" spc="-108" dirty="0">
                <a:latin typeface="Trebuchet MS"/>
                <a:cs typeface="Trebuchet MS"/>
              </a:rPr>
              <a:t>applied</a:t>
            </a:r>
            <a:r>
              <a:rPr sz="2248" spc="63" dirty="0">
                <a:latin typeface="Trebuchet MS"/>
                <a:cs typeface="Trebuchet MS"/>
              </a:rPr>
              <a:t> </a:t>
            </a:r>
            <a:r>
              <a:rPr sz="2248" spc="-76" dirty="0">
                <a:latin typeface="Trebuchet MS"/>
                <a:cs typeface="Trebuchet MS"/>
              </a:rPr>
              <a:t>convolutional</a:t>
            </a:r>
            <a:r>
              <a:rPr sz="2248" spc="63" dirty="0">
                <a:latin typeface="Trebuchet MS"/>
                <a:cs typeface="Trebuchet MS"/>
              </a:rPr>
              <a:t> </a:t>
            </a:r>
            <a:r>
              <a:rPr sz="2248" spc="-103" dirty="0">
                <a:latin typeface="Trebuchet MS"/>
                <a:cs typeface="Trebuchet MS"/>
              </a:rPr>
              <a:t>neural</a:t>
            </a:r>
            <a:r>
              <a:rPr sz="2248" spc="63" dirty="0">
                <a:latin typeface="Trebuchet MS"/>
                <a:cs typeface="Trebuchet MS"/>
              </a:rPr>
              <a:t> </a:t>
            </a:r>
            <a:r>
              <a:rPr sz="2248" spc="-108" dirty="0">
                <a:latin typeface="Trebuchet MS"/>
                <a:cs typeface="Trebuchet MS"/>
              </a:rPr>
              <a:t>networks</a:t>
            </a:r>
            <a:r>
              <a:rPr sz="2248" spc="63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to</a:t>
            </a:r>
            <a:r>
              <a:rPr sz="2248" spc="63" dirty="0">
                <a:latin typeface="Trebuchet MS"/>
                <a:cs typeface="Trebuchet MS"/>
              </a:rPr>
              <a:t> </a:t>
            </a:r>
            <a:r>
              <a:rPr sz="2248" spc="-85" dirty="0">
                <a:latin typeface="Trebuchet MS"/>
                <a:cs typeface="Trebuchet MS"/>
              </a:rPr>
              <a:t>recogniz- </a:t>
            </a:r>
            <a:r>
              <a:rPr sz="2248" spc="-665" dirty="0">
                <a:latin typeface="Trebuchet MS"/>
                <a:cs typeface="Trebuchet MS"/>
              </a:rPr>
              <a:t> </a:t>
            </a:r>
            <a:r>
              <a:rPr sz="2248" spc="-45" dirty="0">
                <a:latin typeface="Trebuchet MS"/>
                <a:cs typeface="Trebuchet MS"/>
              </a:rPr>
              <a:t>ing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90" dirty="0">
                <a:latin typeface="Trebuchet MS"/>
                <a:cs typeface="Trebuchet MS"/>
              </a:rPr>
              <a:t>handwritten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63" dirty="0">
                <a:latin typeface="Trebuchet MS"/>
                <a:cs typeface="Trebuchet MS"/>
              </a:rPr>
              <a:t>digits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121" dirty="0">
                <a:latin typeface="Trebuchet MS"/>
                <a:cs typeface="Trebuchet MS"/>
              </a:rPr>
              <a:t>for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171" dirty="0">
                <a:latin typeface="Trebuchet MS"/>
                <a:cs typeface="Trebuchet MS"/>
              </a:rPr>
              <a:t>USPS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dirty="0">
                <a:latin typeface="Trebuchet MS"/>
                <a:cs typeface="Trebuchet MS"/>
              </a:rPr>
              <a:t>(LeCun)</a:t>
            </a:r>
            <a:endParaRPr sz="2248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7074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47BF-070B-5B40-85A7-BDAEA854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12" dirty="0"/>
              <a:t>Deep</a:t>
            </a:r>
            <a:r>
              <a:rPr lang="en-US" spc="58" dirty="0"/>
              <a:t> </a:t>
            </a:r>
            <a:r>
              <a:rPr lang="en-US" spc="-166" dirty="0"/>
              <a:t>learning</a:t>
            </a:r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A4213915-7DCD-134B-BE6B-29ED243F0E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2204" y="1824428"/>
            <a:ext cx="1149159" cy="1145197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C88F4B16-85EE-A444-B9AD-169EEA87C247}"/>
              </a:ext>
            </a:extLst>
          </p:cNvPr>
          <p:cNvSpPr txBox="1"/>
          <p:nvPr/>
        </p:nvSpPr>
        <p:spPr>
          <a:xfrm>
            <a:off x="3108632" y="2000217"/>
            <a:ext cx="6866565" cy="694092"/>
          </a:xfrm>
          <a:prstGeom prst="rect">
            <a:avLst/>
          </a:prstGeom>
        </p:spPr>
        <p:txBody>
          <a:bodyPr vert="horz" wrap="square" lIns="0" tIns="10278" rIns="0" bIns="0" rtlCol="0">
            <a:spAutoFit/>
          </a:bodyPr>
          <a:lstStyle/>
          <a:p>
            <a:pPr marL="11421" marR="4568">
              <a:lnSpc>
                <a:spcPct val="101600"/>
              </a:lnSpc>
              <a:spcBef>
                <a:spcPts val="81"/>
              </a:spcBef>
              <a:tabLst>
                <a:tab pos="2098058" algn="l"/>
              </a:tabLst>
            </a:pPr>
            <a:r>
              <a:rPr sz="2248" spc="-45" dirty="0">
                <a:latin typeface="Trebuchet MS"/>
                <a:cs typeface="Trebuchet MS"/>
              </a:rPr>
              <a:t>AlexNet</a:t>
            </a:r>
            <a:r>
              <a:rPr sz="2248" spc="121" dirty="0">
                <a:latin typeface="Trebuchet MS"/>
                <a:cs typeface="Trebuchet MS"/>
              </a:rPr>
              <a:t> </a:t>
            </a:r>
            <a:r>
              <a:rPr sz="2248" spc="-36" dirty="0">
                <a:latin typeface="Trebuchet MS"/>
                <a:cs typeface="Trebuchet MS"/>
              </a:rPr>
              <a:t>(2012):	</a:t>
            </a:r>
            <a:r>
              <a:rPr sz="2248" spc="-76" dirty="0">
                <a:latin typeface="Trebuchet MS"/>
                <a:cs typeface="Trebuchet MS"/>
              </a:rPr>
              <a:t>huge</a:t>
            </a:r>
            <a:r>
              <a:rPr sz="2248" spc="94" dirty="0">
                <a:latin typeface="Trebuchet MS"/>
                <a:cs typeface="Trebuchet MS"/>
              </a:rPr>
              <a:t> </a:t>
            </a:r>
            <a:r>
              <a:rPr sz="2248" spc="-54" dirty="0">
                <a:latin typeface="Trebuchet MS"/>
                <a:cs typeface="Trebuchet MS"/>
              </a:rPr>
              <a:t>gains</a:t>
            </a:r>
            <a:r>
              <a:rPr sz="2248" spc="103" dirty="0">
                <a:latin typeface="Trebuchet MS"/>
                <a:cs typeface="Trebuchet MS"/>
              </a:rPr>
              <a:t> </a:t>
            </a:r>
            <a:r>
              <a:rPr sz="2248" spc="-76" dirty="0">
                <a:latin typeface="Trebuchet MS"/>
                <a:cs typeface="Trebuchet MS"/>
              </a:rPr>
              <a:t>in</a:t>
            </a:r>
            <a:r>
              <a:rPr sz="2248" spc="99" dirty="0">
                <a:latin typeface="Trebuchet MS"/>
                <a:cs typeface="Trebuchet MS"/>
              </a:rPr>
              <a:t> </a:t>
            </a:r>
            <a:r>
              <a:rPr sz="2248" spc="-126" dirty="0">
                <a:latin typeface="Trebuchet MS"/>
                <a:cs typeface="Trebuchet MS"/>
              </a:rPr>
              <a:t>object</a:t>
            </a:r>
            <a:r>
              <a:rPr sz="2248" spc="99" dirty="0">
                <a:latin typeface="Trebuchet MS"/>
                <a:cs typeface="Trebuchet MS"/>
              </a:rPr>
              <a:t> </a:t>
            </a:r>
            <a:r>
              <a:rPr sz="2248" spc="-90" dirty="0">
                <a:latin typeface="Trebuchet MS"/>
                <a:cs typeface="Trebuchet MS"/>
              </a:rPr>
              <a:t>recognition;</a:t>
            </a:r>
            <a:r>
              <a:rPr sz="2248" spc="112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trans- </a:t>
            </a:r>
            <a:r>
              <a:rPr sz="2248" spc="-665" dirty="0">
                <a:latin typeface="Trebuchet MS"/>
                <a:cs typeface="Trebuchet MS"/>
              </a:rPr>
              <a:t> </a:t>
            </a:r>
            <a:r>
              <a:rPr sz="2248" spc="-117" dirty="0">
                <a:latin typeface="Trebuchet MS"/>
                <a:cs typeface="Trebuchet MS"/>
              </a:rPr>
              <a:t>formed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90" dirty="0">
                <a:latin typeface="Trebuchet MS"/>
                <a:cs typeface="Trebuchet MS"/>
              </a:rPr>
              <a:t>computer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vision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76" dirty="0">
                <a:latin typeface="Trebuchet MS"/>
                <a:cs typeface="Trebuchet MS"/>
              </a:rPr>
              <a:t>community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76" dirty="0">
                <a:latin typeface="Trebuchet MS"/>
                <a:cs typeface="Trebuchet MS"/>
              </a:rPr>
              <a:t>overnight</a:t>
            </a:r>
            <a:endParaRPr sz="2248">
              <a:latin typeface="Trebuchet MS"/>
              <a:cs typeface="Trebuchet MS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5BDCCD2E-D23B-154C-89FF-4D50E3847F1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2204" y="4164521"/>
            <a:ext cx="1149159" cy="1149159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340FBB41-6348-CC49-B40E-C40BBF65646F}"/>
              </a:ext>
            </a:extLst>
          </p:cNvPr>
          <p:cNvSpPr txBox="1"/>
          <p:nvPr/>
        </p:nvSpPr>
        <p:spPr>
          <a:xfrm>
            <a:off x="3108631" y="4344273"/>
            <a:ext cx="5944361" cy="694092"/>
          </a:xfrm>
          <a:prstGeom prst="rect">
            <a:avLst/>
          </a:prstGeom>
        </p:spPr>
        <p:txBody>
          <a:bodyPr vert="horz" wrap="square" lIns="0" tIns="10278" rIns="0" bIns="0" rtlCol="0">
            <a:spAutoFit/>
          </a:bodyPr>
          <a:lstStyle/>
          <a:p>
            <a:pPr marL="11421" marR="4568">
              <a:lnSpc>
                <a:spcPct val="101600"/>
              </a:lnSpc>
              <a:spcBef>
                <a:spcPts val="81"/>
              </a:spcBef>
              <a:tabLst>
                <a:tab pos="1218061" algn="l"/>
                <a:tab pos="2374449" algn="l"/>
                <a:tab pos="3098547" algn="l"/>
                <a:tab pos="4909364" algn="l"/>
              </a:tabLst>
            </a:pPr>
            <a:r>
              <a:rPr sz="2248" spc="-31" dirty="0">
                <a:latin typeface="Trebuchet MS"/>
                <a:cs typeface="Trebuchet MS"/>
              </a:rPr>
              <a:t>AlphaGo	</a:t>
            </a:r>
            <a:r>
              <a:rPr sz="2248" spc="-36" dirty="0">
                <a:latin typeface="Trebuchet MS"/>
                <a:cs typeface="Trebuchet MS"/>
              </a:rPr>
              <a:t>(2016):	</a:t>
            </a:r>
            <a:r>
              <a:rPr sz="2248" spc="-144" dirty="0">
                <a:latin typeface="Trebuchet MS"/>
                <a:cs typeface="Trebuchet MS"/>
              </a:rPr>
              <a:t>deep	</a:t>
            </a:r>
            <a:r>
              <a:rPr sz="2248" spc="-108" dirty="0">
                <a:latin typeface="Trebuchet MS"/>
                <a:cs typeface="Trebuchet MS"/>
              </a:rPr>
              <a:t>reinf</a:t>
            </a:r>
            <a:r>
              <a:rPr sz="2248" spc="-198" dirty="0">
                <a:latin typeface="Trebuchet MS"/>
                <a:cs typeface="Trebuchet MS"/>
              </a:rPr>
              <a:t>o</a:t>
            </a:r>
            <a:r>
              <a:rPr sz="2248" spc="-117" dirty="0">
                <a:latin typeface="Trebuchet MS"/>
                <a:cs typeface="Trebuchet MS"/>
              </a:rPr>
              <a:t>rcement</a:t>
            </a:r>
            <a:r>
              <a:rPr sz="2248" dirty="0">
                <a:latin typeface="Trebuchet MS"/>
                <a:cs typeface="Trebuchet MS"/>
              </a:rPr>
              <a:t>	</a:t>
            </a:r>
            <a:r>
              <a:rPr sz="2248" spc="-130" dirty="0">
                <a:latin typeface="Trebuchet MS"/>
                <a:cs typeface="Trebuchet MS"/>
              </a:rPr>
              <a:t>le</a:t>
            </a:r>
            <a:r>
              <a:rPr sz="2248" spc="-225" dirty="0">
                <a:latin typeface="Trebuchet MS"/>
                <a:cs typeface="Trebuchet MS"/>
              </a:rPr>
              <a:t>a</a:t>
            </a:r>
            <a:r>
              <a:rPr sz="2248" spc="-76" dirty="0">
                <a:latin typeface="Trebuchet MS"/>
                <a:cs typeface="Trebuchet MS"/>
              </a:rPr>
              <a:t>rning,  </a:t>
            </a:r>
            <a:r>
              <a:rPr sz="2248" spc="-121" dirty="0">
                <a:latin typeface="Trebuchet MS"/>
                <a:cs typeface="Trebuchet MS"/>
              </a:rPr>
              <a:t>world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72" dirty="0">
                <a:latin typeface="Trebuchet MS"/>
                <a:cs typeface="Trebuchet MS"/>
              </a:rPr>
              <a:t>champion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12" dirty="0">
                <a:latin typeface="Trebuchet MS"/>
                <a:cs typeface="Trebuchet MS"/>
              </a:rPr>
              <a:t>Lee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58" dirty="0">
                <a:latin typeface="Trebuchet MS"/>
                <a:cs typeface="Trebuchet MS"/>
              </a:rPr>
              <a:t>Sedol</a:t>
            </a:r>
            <a:endParaRPr sz="2248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847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7746-253D-3C43-AFA1-61DCDC24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7" dirty="0"/>
              <a:t>Two</a:t>
            </a:r>
            <a:r>
              <a:rPr lang="en-US" spc="85" dirty="0"/>
              <a:t> </a:t>
            </a:r>
            <a:r>
              <a:rPr lang="en-US" spc="-183" dirty="0"/>
              <a:t>intellectual</a:t>
            </a:r>
            <a:r>
              <a:rPr lang="en-US" spc="90" dirty="0"/>
              <a:t> </a:t>
            </a:r>
            <a:r>
              <a:rPr lang="en-US" spc="-130" dirty="0"/>
              <a:t>traditions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6E9C7-0EE0-6F46-AACF-E5C35B0032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544320"/>
            <a:ext cx="10515271" cy="4426268"/>
          </a:xfrm>
        </p:spPr>
        <p:txBody>
          <a:bodyPr/>
          <a:lstStyle/>
          <a:p>
            <a:pPr marL="300946" indent="-290096">
              <a:spcBef>
                <a:spcPts val="126"/>
              </a:spcBef>
              <a:buFont typeface="Gulim"/>
              <a:buChar char="•"/>
              <a:tabLst>
                <a:tab pos="300946" algn="l"/>
                <a:tab pos="301517" algn="l"/>
              </a:tabLst>
            </a:pPr>
            <a:r>
              <a:rPr lang="en-US" spc="99" dirty="0">
                <a:latin typeface="Trebuchet MS"/>
                <a:cs typeface="Trebuchet MS"/>
              </a:rPr>
              <a:t>AI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58" dirty="0">
                <a:latin typeface="Trebuchet MS"/>
                <a:cs typeface="Trebuchet MS"/>
              </a:rPr>
              <a:t>has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108" dirty="0">
                <a:latin typeface="Trebuchet MS"/>
                <a:cs typeface="Trebuchet MS"/>
              </a:rPr>
              <a:t>always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49" dirty="0">
                <a:latin typeface="Trebuchet MS"/>
                <a:cs typeface="Trebuchet MS"/>
              </a:rPr>
              <a:t>swung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72" dirty="0">
                <a:latin typeface="Trebuchet MS"/>
                <a:cs typeface="Trebuchet MS"/>
              </a:rPr>
              <a:t>back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72" dirty="0">
                <a:latin typeface="Trebuchet MS"/>
                <a:cs typeface="Trebuchet MS"/>
              </a:rPr>
              <a:t>and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99" dirty="0">
                <a:latin typeface="Trebuchet MS"/>
                <a:cs typeface="Trebuchet MS"/>
              </a:rPr>
              <a:t>forth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48" dirty="0">
                <a:latin typeface="Trebuchet MS"/>
                <a:cs typeface="Trebuchet MS"/>
              </a:rPr>
              <a:t>between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the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130" dirty="0">
                <a:latin typeface="Trebuchet MS"/>
                <a:cs typeface="Trebuchet MS"/>
              </a:rPr>
              <a:t>two</a:t>
            </a:r>
            <a:endParaRPr lang="en-US" sz="4000" dirty="0">
              <a:latin typeface="Trebuchet MS"/>
              <a:cs typeface="Trebuchet MS"/>
            </a:endParaRPr>
          </a:p>
          <a:p>
            <a:pPr marL="300946" marR="4568" indent="-290096">
              <a:lnSpc>
                <a:spcPct val="101600"/>
              </a:lnSpc>
              <a:buFont typeface="Gulim"/>
              <a:buChar char="•"/>
              <a:tabLst>
                <a:tab pos="300946" algn="l"/>
                <a:tab pos="301517" algn="l"/>
                <a:tab pos="1078153" algn="l"/>
                <a:tab pos="2638847" algn="l"/>
                <a:tab pos="4159568" algn="l"/>
                <a:tab pos="4723771" algn="l"/>
                <a:tab pos="5677434" algn="l"/>
                <a:tab pos="7248407" algn="l"/>
              </a:tabLst>
            </a:pPr>
            <a:r>
              <a:rPr lang="en-US" spc="-58" dirty="0">
                <a:latin typeface="Trebuchet MS"/>
                <a:cs typeface="Trebuchet MS"/>
              </a:rPr>
              <a:t>Deep	 </a:t>
            </a:r>
            <a:r>
              <a:rPr lang="en-US" spc="-63" dirty="0">
                <a:latin typeface="Trebuchet MS"/>
                <a:cs typeface="Trebuchet MS"/>
              </a:rPr>
              <a:t>p</a:t>
            </a:r>
            <a:r>
              <a:rPr lang="en-US" spc="-67" dirty="0">
                <a:latin typeface="Trebuchet MS"/>
                <a:cs typeface="Trebuchet MS"/>
              </a:rPr>
              <a:t>h</a:t>
            </a:r>
            <a:r>
              <a:rPr lang="en-US" spc="-81" dirty="0">
                <a:latin typeface="Trebuchet MS"/>
                <a:cs typeface="Trebuchet MS"/>
              </a:rPr>
              <a:t>ilosop</a:t>
            </a:r>
            <a:r>
              <a:rPr lang="en-US" spc="-94" dirty="0">
                <a:latin typeface="Trebuchet MS"/>
                <a:cs typeface="Trebuchet MS"/>
              </a:rPr>
              <a:t>hical </a:t>
            </a:r>
            <a:r>
              <a:rPr lang="en-US" spc="-90" dirty="0">
                <a:latin typeface="Trebuchet MS"/>
                <a:cs typeface="Trebuchet MS"/>
              </a:rPr>
              <a:t>di</a:t>
            </a:r>
            <a:r>
              <a:rPr lang="en-US" spc="-166" dirty="0">
                <a:latin typeface="Trebuchet MS"/>
                <a:cs typeface="Trebuchet MS"/>
              </a:rPr>
              <a:t>ff</a:t>
            </a:r>
            <a:r>
              <a:rPr lang="en-US" spc="-139" dirty="0">
                <a:latin typeface="Trebuchet MS"/>
                <a:cs typeface="Trebuchet MS"/>
              </a:rPr>
              <a:t>erences, </a:t>
            </a:r>
            <a:r>
              <a:rPr lang="en-US" spc="-67" dirty="0">
                <a:latin typeface="Trebuchet MS"/>
                <a:cs typeface="Trebuchet MS"/>
              </a:rPr>
              <a:t>but </a:t>
            </a:r>
            <a:r>
              <a:rPr lang="en-US" spc="-144" dirty="0">
                <a:latin typeface="Trebuchet MS"/>
                <a:cs typeface="Trebuchet MS"/>
              </a:rPr>
              <a:t>dee</a:t>
            </a:r>
            <a:r>
              <a:rPr lang="en-US" spc="-85" dirty="0">
                <a:latin typeface="Trebuchet MS"/>
                <a:cs typeface="Trebuchet MS"/>
              </a:rPr>
              <a:t>p</a:t>
            </a:r>
            <a:r>
              <a:rPr lang="en-US" spc="-157" dirty="0">
                <a:latin typeface="Trebuchet MS"/>
                <a:cs typeface="Trebuchet MS"/>
              </a:rPr>
              <a:t>er </a:t>
            </a:r>
            <a:r>
              <a:rPr lang="en-US" spc="-85" dirty="0">
                <a:latin typeface="Trebuchet MS"/>
                <a:cs typeface="Trebuchet MS"/>
              </a:rPr>
              <a:t>connection </a:t>
            </a:r>
            <a:r>
              <a:rPr lang="en-US" dirty="0">
                <a:latin typeface="Trebuchet MS"/>
                <a:cs typeface="Trebuchet MS"/>
              </a:rPr>
              <a:t>	</a:t>
            </a:r>
            <a:r>
              <a:rPr lang="en-US" spc="31" dirty="0">
                <a:latin typeface="Trebuchet MS"/>
                <a:cs typeface="Trebuchet MS"/>
              </a:rPr>
              <a:t>(McCul</a:t>
            </a:r>
            <a:r>
              <a:rPr lang="en-US" spc="-54" dirty="0">
                <a:latin typeface="Trebuchet MS"/>
                <a:cs typeface="Trebuchet MS"/>
              </a:rPr>
              <a:t>loch/Pitts,</a:t>
            </a:r>
            <a:r>
              <a:rPr lang="en-US" spc="76" dirty="0">
                <a:latin typeface="Trebuchet MS"/>
                <a:cs typeface="Trebuchet MS"/>
              </a:rPr>
              <a:t> </a:t>
            </a:r>
            <a:r>
              <a:rPr lang="en-US" spc="9" dirty="0">
                <a:latin typeface="Trebuchet MS"/>
                <a:cs typeface="Trebuchet MS"/>
              </a:rPr>
              <a:t>AlphaGo)?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ECB5C061-5344-D743-9E5F-882F292B1CB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3070" y="3429000"/>
            <a:ext cx="1712318" cy="2126801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A89919BC-4508-C548-9E51-C9DD6365C38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7392" y="3480455"/>
            <a:ext cx="2864322" cy="20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26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6E7D-8146-3A4B-B87A-E500F1DB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65" dirty="0"/>
              <a:t>A</a:t>
            </a:r>
            <a:r>
              <a:rPr lang="en-US" spc="72" dirty="0"/>
              <a:t> </a:t>
            </a:r>
            <a:r>
              <a:rPr lang="en-US" spc="-148" dirty="0"/>
              <a:t>melting</a:t>
            </a:r>
            <a:r>
              <a:rPr lang="en-US" spc="72" dirty="0"/>
              <a:t> </a:t>
            </a:r>
            <a:r>
              <a:rPr lang="en-US" spc="-94" dirty="0"/>
              <a:t>pot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71EC3-B07C-8143-BB90-5B34019358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00946" indent="-290096">
              <a:spcBef>
                <a:spcPts val="1551"/>
              </a:spcBef>
              <a:buFont typeface="Gulim"/>
              <a:buChar char="•"/>
              <a:tabLst>
                <a:tab pos="300946" algn="l"/>
                <a:tab pos="301517" algn="l"/>
              </a:tabLst>
            </a:pPr>
            <a:r>
              <a:rPr lang="en-US" sz="2400" spc="-58" dirty="0">
                <a:latin typeface="Avenir Book" panose="02000503020000020003" pitchFamily="2" charset="0"/>
                <a:cs typeface="Trebuchet MS"/>
              </a:rPr>
              <a:t>Bayes</a:t>
            </a:r>
            <a:r>
              <a:rPr lang="en-US" sz="2400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121" dirty="0">
                <a:latin typeface="Avenir Book" panose="02000503020000020003" pitchFamily="2" charset="0"/>
                <a:cs typeface="Trebuchet MS"/>
              </a:rPr>
              <a:t>rule</a:t>
            </a:r>
            <a:r>
              <a:rPr lang="en-US" sz="2400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58" dirty="0">
                <a:latin typeface="Avenir Book" panose="02000503020000020003" pitchFamily="2" charset="0"/>
                <a:cs typeface="Trebuchet MS"/>
              </a:rPr>
              <a:t>(Bayes,</a:t>
            </a:r>
            <a:r>
              <a:rPr lang="en-US" sz="2400" spc="76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18" dirty="0">
                <a:latin typeface="Avenir Book" panose="02000503020000020003" pitchFamily="2" charset="0"/>
                <a:cs typeface="Trebuchet MS"/>
              </a:rPr>
              <a:t>1763)</a:t>
            </a:r>
            <a:r>
              <a:rPr lang="en-US" sz="2400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90" dirty="0"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sz="2400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b="1" spc="49" dirty="0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probability</a:t>
            </a:r>
            <a:endParaRPr lang="en-US" sz="2400" dirty="0">
              <a:latin typeface="Avenir Book" panose="02000503020000020003" pitchFamily="2" charset="0"/>
              <a:cs typeface="Calibri"/>
            </a:endParaRPr>
          </a:p>
          <a:p>
            <a:pPr marL="300946" indent="-290096">
              <a:spcBef>
                <a:spcPts val="1470"/>
              </a:spcBef>
              <a:buFont typeface="Gulim"/>
              <a:buChar char="•"/>
              <a:tabLst>
                <a:tab pos="300946" algn="l"/>
                <a:tab pos="301517" algn="l"/>
              </a:tabLst>
            </a:pPr>
            <a:r>
              <a:rPr lang="en-US" sz="2400" spc="-63" dirty="0">
                <a:latin typeface="Avenir Book" panose="02000503020000020003" pitchFamily="2" charset="0"/>
                <a:cs typeface="Trebuchet MS"/>
              </a:rPr>
              <a:t>Least</a:t>
            </a:r>
            <a:r>
              <a:rPr lang="en-US" sz="2400" spc="76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94" dirty="0">
                <a:latin typeface="Avenir Book" panose="02000503020000020003" pitchFamily="2" charset="0"/>
                <a:cs typeface="Trebuchet MS"/>
              </a:rPr>
              <a:t>squares</a:t>
            </a:r>
            <a:r>
              <a:rPr lang="en-US" sz="2400" spc="76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90" dirty="0">
                <a:latin typeface="Avenir Book" panose="02000503020000020003" pitchFamily="2" charset="0"/>
                <a:cs typeface="Trebuchet MS"/>
              </a:rPr>
              <a:t>regression</a:t>
            </a:r>
            <a:r>
              <a:rPr lang="en-US" sz="2400" spc="76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49" dirty="0">
                <a:latin typeface="Avenir Book" panose="02000503020000020003" pitchFamily="2" charset="0"/>
                <a:cs typeface="Trebuchet MS"/>
              </a:rPr>
              <a:t>(Gauss,</a:t>
            </a:r>
            <a:r>
              <a:rPr lang="en-US" sz="2400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18" dirty="0">
                <a:latin typeface="Avenir Book" panose="02000503020000020003" pitchFamily="2" charset="0"/>
                <a:cs typeface="Trebuchet MS"/>
              </a:rPr>
              <a:t>1795)</a:t>
            </a:r>
            <a:r>
              <a:rPr lang="en-US" sz="2400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90" dirty="0"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sz="2400" spc="63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b="1" spc="81" dirty="0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astronomy</a:t>
            </a:r>
            <a:endParaRPr lang="en-US" sz="2400" dirty="0">
              <a:latin typeface="Avenir Book" panose="02000503020000020003" pitchFamily="2" charset="0"/>
              <a:cs typeface="Calibri"/>
            </a:endParaRPr>
          </a:p>
          <a:p>
            <a:pPr marL="300946" indent="-290096">
              <a:spcBef>
                <a:spcPts val="1466"/>
              </a:spcBef>
              <a:buFont typeface="Gulim"/>
              <a:buChar char="•"/>
              <a:tabLst>
                <a:tab pos="300946" algn="l"/>
                <a:tab pos="301517" algn="l"/>
              </a:tabLst>
            </a:pPr>
            <a:r>
              <a:rPr lang="en-US" sz="2400" spc="-81" dirty="0">
                <a:latin typeface="Avenir Book" panose="02000503020000020003" pitchFamily="2" charset="0"/>
                <a:cs typeface="Trebuchet MS"/>
              </a:rPr>
              <a:t>First-order</a:t>
            </a:r>
            <a:r>
              <a:rPr lang="en-US" sz="2400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76" dirty="0">
                <a:latin typeface="Avenir Book" panose="02000503020000020003" pitchFamily="2" charset="0"/>
                <a:cs typeface="Trebuchet MS"/>
              </a:rPr>
              <a:t>logic </a:t>
            </a:r>
            <a:r>
              <a:rPr lang="en-US" sz="2400" spc="-85" dirty="0">
                <a:latin typeface="Avenir Book" panose="02000503020000020003" pitchFamily="2" charset="0"/>
                <a:cs typeface="Trebuchet MS"/>
              </a:rPr>
              <a:t>(Frege,</a:t>
            </a:r>
            <a:r>
              <a:rPr lang="en-US" sz="2400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18" dirty="0">
                <a:latin typeface="Avenir Book" panose="02000503020000020003" pitchFamily="2" charset="0"/>
                <a:cs typeface="Trebuchet MS"/>
              </a:rPr>
              <a:t>1893)</a:t>
            </a:r>
            <a:r>
              <a:rPr lang="en-US" sz="2400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90" dirty="0"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sz="2400" spc="76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b="1" spc="90" dirty="0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logic</a:t>
            </a:r>
            <a:endParaRPr lang="en-US" sz="2400" dirty="0">
              <a:latin typeface="Avenir Book" panose="02000503020000020003" pitchFamily="2" charset="0"/>
              <a:cs typeface="Calibri"/>
            </a:endParaRPr>
          </a:p>
          <a:p>
            <a:pPr marL="300946" indent="-290096">
              <a:spcBef>
                <a:spcPts val="1470"/>
              </a:spcBef>
              <a:buFont typeface="Gulim"/>
              <a:buChar char="•"/>
              <a:tabLst>
                <a:tab pos="300946" algn="l"/>
                <a:tab pos="301517" algn="l"/>
              </a:tabLst>
            </a:pPr>
            <a:r>
              <a:rPr lang="en-US" sz="2400" spc="-4" dirty="0">
                <a:latin typeface="Avenir Book" panose="02000503020000020003" pitchFamily="2" charset="0"/>
                <a:cs typeface="Trebuchet MS"/>
              </a:rPr>
              <a:t>Maximum</a:t>
            </a:r>
            <a:r>
              <a:rPr lang="en-US" sz="2400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90" dirty="0">
                <a:latin typeface="Avenir Book" panose="02000503020000020003" pitchFamily="2" charset="0"/>
                <a:cs typeface="Trebuchet MS"/>
              </a:rPr>
              <a:t>likelihood</a:t>
            </a:r>
            <a:r>
              <a:rPr lang="en-US" sz="2400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67" dirty="0">
                <a:latin typeface="Avenir Book" panose="02000503020000020003" pitchFamily="2" charset="0"/>
                <a:cs typeface="Trebuchet MS"/>
              </a:rPr>
              <a:t>(Fisher,</a:t>
            </a:r>
            <a:r>
              <a:rPr lang="en-US" sz="2400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18" dirty="0">
                <a:latin typeface="Avenir Book" panose="02000503020000020003" pitchFamily="2" charset="0"/>
                <a:cs typeface="Trebuchet MS"/>
              </a:rPr>
              <a:t>1922)</a:t>
            </a:r>
            <a:r>
              <a:rPr lang="en-US" sz="2400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90" dirty="0"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sz="2400" spc="94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b="1" spc="94" dirty="0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statistics</a:t>
            </a:r>
            <a:endParaRPr lang="en-US" sz="2400" dirty="0">
              <a:latin typeface="Avenir Book" panose="02000503020000020003" pitchFamily="2" charset="0"/>
              <a:cs typeface="Calibri"/>
            </a:endParaRPr>
          </a:p>
          <a:p>
            <a:pPr marL="300946" marR="4568" indent="-290096">
              <a:lnSpc>
                <a:spcPct val="101600"/>
              </a:lnSpc>
              <a:spcBef>
                <a:spcPts val="759"/>
              </a:spcBef>
              <a:buFont typeface="Gulim"/>
              <a:buChar char="•"/>
              <a:tabLst>
                <a:tab pos="300946" algn="l"/>
                <a:tab pos="301517" algn="l"/>
                <a:tab pos="1464757" algn="l"/>
                <a:tab pos="2336188" algn="l"/>
                <a:tab pos="3525697" algn="l"/>
                <a:tab pos="5872735" algn="l"/>
                <a:tab pos="6700194" algn="l"/>
                <a:tab pos="7396882" algn="l"/>
              </a:tabLst>
            </a:pPr>
            <a:r>
              <a:rPr lang="en-US" sz="2400" spc="-18" dirty="0">
                <a:latin typeface="Avenir Book" panose="02000503020000020003" pitchFamily="2" charset="0"/>
                <a:cs typeface="Trebuchet MS"/>
              </a:rPr>
              <a:t>Arti</a:t>
            </a:r>
            <a:r>
              <a:rPr lang="en-US" sz="2400" spc="-126" dirty="0">
                <a:latin typeface="Avenir Book" panose="02000503020000020003" pitchFamily="2" charset="0"/>
                <a:cs typeface="Trebuchet MS"/>
              </a:rPr>
              <a:t>fi</a:t>
            </a:r>
            <a:r>
              <a:rPr lang="en-US" sz="2400" spc="-103" dirty="0">
                <a:latin typeface="Avenir Book" panose="02000503020000020003" pitchFamily="2" charset="0"/>
                <a:cs typeface="Trebuchet MS"/>
              </a:rPr>
              <a:t>cial neural </a:t>
            </a:r>
            <a:r>
              <a:rPr lang="en-US" sz="2400" spc="-121" dirty="0">
                <a:latin typeface="Avenir Book" panose="02000503020000020003" pitchFamily="2" charset="0"/>
                <a:cs typeface="Trebuchet MS"/>
              </a:rPr>
              <a:t>ne</a:t>
            </a:r>
            <a:r>
              <a:rPr lang="en-US" sz="2400" spc="-153" dirty="0">
                <a:latin typeface="Avenir Book" panose="02000503020000020003" pitchFamily="2" charset="0"/>
                <a:cs typeface="Trebuchet MS"/>
              </a:rPr>
              <a:t>t</a:t>
            </a:r>
            <a:r>
              <a:rPr lang="en-US" sz="2400" spc="-183" dirty="0">
                <a:latin typeface="Avenir Book" panose="02000503020000020003" pitchFamily="2" charset="0"/>
                <a:cs typeface="Trebuchet MS"/>
              </a:rPr>
              <a:t>w</a:t>
            </a:r>
            <a:r>
              <a:rPr lang="en-US" sz="2400" spc="-135" dirty="0">
                <a:latin typeface="Avenir Book" panose="02000503020000020003" pitchFamily="2" charset="0"/>
                <a:cs typeface="Trebuchet MS"/>
              </a:rPr>
              <a:t>o</a:t>
            </a:r>
            <a:r>
              <a:rPr lang="en-US" sz="2400" spc="-54" dirty="0">
                <a:latin typeface="Avenir Book" panose="02000503020000020003" pitchFamily="2" charset="0"/>
                <a:cs typeface="Trebuchet MS"/>
              </a:rPr>
              <a:t>rks </a:t>
            </a:r>
            <a:r>
              <a:rPr lang="en-US" sz="2400" spc="13" dirty="0">
                <a:latin typeface="Avenir Book" panose="02000503020000020003" pitchFamily="2" charset="0"/>
                <a:cs typeface="Trebuchet MS"/>
              </a:rPr>
              <a:t>(McCull</a:t>
            </a:r>
            <a:r>
              <a:rPr lang="en-US" sz="2400" spc="76" dirty="0">
                <a:latin typeface="Avenir Book" panose="02000503020000020003" pitchFamily="2" charset="0"/>
                <a:cs typeface="Trebuchet MS"/>
              </a:rPr>
              <a:t>o</a:t>
            </a:r>
            <a:r>
              <a:rPr lang="en-US" sz="2400" spc="-49" dirty="0">
                <a:latin typeface="Avenir Book" panose="02000503020000020003" pitchFamily="2" charset="0"/>
                <a:cs typeface="Trebuchet MS"/>
              </a:rPr>
              <a:t>ch/Pitts, </a:t>
            </a:r>
            <a:r>
              <a:rPr lang="en-US" sz="2400" spc="-18" dirty="0">
                <a:latin typeface="Avenir Book" panose="02000503020000020003" pitchFamily="2" charset="0"/>
                <a:cs typeface="Trebuchet MS"/>
              </a:rPr>
              <a:t>1943) </a:t>
            </a:r>
            <a:r>
              <a:rPr lang="en-US" sz="2400" spc="-139" dirty="0">
                <a:latin typeface="Avenir Book" panose="02000503020000020003" pitchFamily="2" charset="0"/>
                <a:cs typeface="Trebuchet MS"/>
              </a:rPr>
              <a:t>f</a:t>
            </a:r>
            <a:r>
              <a:rPr lang="en-US" sz="2400" spc="-72" dirty="0">
                <a:latin typeface="Avenir Book" panose="02000503020000020003" pitchFamily="2" charset="0"/>
                <a:cs typeface="Trebuchet MS"/>
              </a:rPr>
              <a:t>rom </a:t>
            </a:r>
            <a:r>
              <a:rPr lang="en-US" sz="2400" b="1" spc="58" dirty="0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neuro</a:t>
            </a:r>
            <a:r>
              <a:rPr lang="en-US" sz="2400" b="1" spc="81" dirty="0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science</a:t>
            </a:r>
            <a:endParaRPr lang="en-US" sz="2400" dirty="0">
              <a:latin typeface="Avenir Book" panose="02000503020000020003" pitchFamily="2" charset="0"/>
              <a:cs typeface="Calibri"/>
            </a:endParaRPr>
          </a:p>
          <a:p>
            <a:pPr marL="300946" indent="-290096">
              <a:spcBef>
                <a:spcPts val="580"/>
              </a:spcBef>
              <a:buFont typeface="Gulim"/>
              <a:buChar char="•"/>
              <a:tabLst>
                <a:tab pos="300946" algn="l"/>
                <a:tab pos="301517" algn="l"/>
              </a:tabLst>
            </a:pPr>
            <a:r>
              <a:rPr lang="en-US" sz="2400" spc="-9" dirty="0">
                <a:latin typeface="Avenir Book" panose="02000503020000020003" pitchFamily="2" charset="0"/>
                <a:cs typeface="Trebuchet MS"/>
              </a:rPr>
              <a:t>Minimax</a:t>
            </a:r>
            <a:r>
              <a:rPr lang="en-US" sz="2400" spc="76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76" dirty="0">
                <a:latin typeface="Avenir Book" panose="02000503020000020003" pitchFamily="2" charset="0"/>
                <a:cs typeface="Trebuchet MS"/>
              </a:rPr>
              <a:t>games</a:t>
            </a:r>
            <a:r>
              <a:rPr lang="en-US" sz="2400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27" dirty="0">
                <a:latin typeface="Avenir Book" panose="02000503020000020003" pitchFamily="2" charset="0"/>
                <a:cs typeface="Trebuchet MS"/>
              </a:rPr>
              <a:t>(von</a:t>
            </a:r>
            <a:r>
              <a:rPr lang="en-US" sz="2400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67" dirty="0">
                <a:latin typeface="Avenir Book" panose="02000503020000020003" pitchFamily="2" charset="0"/>
                <a:cs typeface="Trebuchet MS"/>
              </a:rPr>
              <a:t>Neumann,</a:t>
            </a:r>
            <a:r>
              <a:rPr lang="en-US" sz="2400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18" dirty="0">
                <a:latin typeface="Avenir Book" panose="02000503020000020003" pitchFamily="2" charset="0"/>
                <a:cs typeface="Trebuchet MS"/>
              </a:rPr>
              <a:t>1944)</a:t>
            </a:r>
            <a:r>
              <a:rPr lang="en-US" sz="2400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90" dirty="0"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sz="2400" spc="94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b="1" spc="85" dirty="0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economics</a:t>
            </a:r>
            <a:endParaRPr lang="en-US" sz="2400" dirty="0">
              <a:latin typeface="Avenir Book" panose="02000503020000020003" pitchFamily="2" charset="0"/>
              <a:cs typeface="Calibri"/>
            </a:endParaRPr>
          </a:p>
          <a:p>
            <a:pPr marL="300946" marR="4568" indent="-290096">
              <a:lnSpc>
                <a:spcPct val="101600"/>
              </a:lnSpc>
              <a:spcBef>
                <a:spcPts val="759"/>
              </a:spcBef>
              <a:buFont typeface="Gulim"/>
              <a:buChar char="•"/>
              <a:tabLst>
                <a:tab pos="300946" algn="l"/>
                <a:tab pos="301517" algn="l"/>
                <a:tab pos="1689752" algn="l"/>
                <a:tab pos="2811877" algn="l"/>
                <a:tab pos="3852340" algn="l"/>
                <a:tab pos="6094875" algn="l"/>
                <a:tab pos="6925190" algn="l"/>
                <a:tab pos="7624162" algn="l"/>
              </a:tabLst>
            </a:pPr>
            <a:r>
              <a:rPr lang="en-US" sz="2400" spc="13" dirty="0">
                <a:latin typeface="Avenir Book" panose="02000503020000020003" pitchFamily="2" charset="0"/>
                <a:cs typeface="Trebuchet MS"/>
              </a:rPr>
              <a:t>St</a:t>
            </a:r>
            <a:r>
              <a:rPr lang="en-US" sz="2400" spc="81" dirty="0">
                <a:latin typeface="Avenir Book" panose="02000503020000020003" pitchFamily="2" charset="0"/>
                <a:cs typeface="Trebuchet MS"/>
              </a:rPr>
              <a:t>o</a:t>
            </a:r>
            <a:r>
              <a:rPr lang="en-US" sz="2400" spc="-76" dirty="0">
                <a:latin typeface="Avenir Book" panose="02000503020000020003" pitchFamily="2" charset="0"/>
                <a:cs typeface="Trebuchet MS"/>
              </a:rPr>
              <a:t>chastic </a:t>
            </a:r>
            <a:r>
              <a:rPr lang="en-US" sz="2400" spc="-85" dirty="0">
                <a:latin typeface="Avenir Book" panose="02000503020000020003" pitchFamily="2" charset="0"/>
                <a:cs typeface="Trebuchet MS"/>
              </a:rPr>
              <a:t>gradient </a:t>
            </a:r>
            <a:r>
              <a:rPr lang="en-US" sz="2400" spc="-108" dirty="0">
                <a:latin typeface="Avenir Book" panose="02000503020000020003" pitchFamily="2" charset="0"/>
                <a:cs typeface="Trebuchet MS"/>
              </a:rPr>
              <a:t>descent </a:t>
            </a:r>
            <a:r>
              <a:rPr lang="en-US" sz="2400" spc="-22" dirty="0">
                <a:latin typeface="Avenir Book" panose="02000503020000020003" pitchFamily="2" charset="0"/>
                <a:cs typeface="Trebuchet MS"/>
              </a:rPr>
              <a:t>(Robbins/</a:t>
            </a:r>
            <a:r>
              <a:rPr lang="en-US" sz="2400" spc="-22" dirty="0" err="1">
                <a:latin typeface="Avenir Book" panose="02000503020000020003" pitchFamily="2" charset="0"/>
                <a:cs typeface="Trebuchet MS"/>
              </a:rPr>
              <a:t>Monro</a:t>
            </a:r>
            <a:r>
              <a:rPr lang="en-US" sz="2400" spc="-22" dirty="0">
                <a:latin typeface="Avenir Book" panose="02000503020000020003" pitchFamily="2" charset="0"/>
                <a:cs typeface="Trebuchet MS"/>
              </a:rPr>
              <a:t>, </a:t>
            </a:r>
            <a:r>
              <a:rPr lang="en-US" sz="2400" spc="-18" dirty="0">
                <a:latin typeface="Avenir Book" panose="02000503020000020003" pitchFamily="2" charset="0"/>
                <a:cs typeface="Trebuchet MS"/>
              </a:rPr>
              <a:t>1951)</a:t>
            </a:r>
            <a:r>
              <a:rPr lang="en-US" sz="2400" dirty="0">
                <a:latin typeface="Avenir Book" panose="02000503020000020003" pitchFamily="2" charset="0"/>
                <a:cs typeface="Trebuchet MS"/>
              </a:rPr>
              <a:t>	</a:t>
            </a:r>
            <a:r>
              <a:rPr lang="en-US" sz="2400" spc="-112" dirty="0">
                <a:latin typeface="Avenir Book" panose="02000503020000020003" pitchFamily="2" charset="0"/>
                <a:cs typeface="Trebuchet MS"/>
              </a:rPr>
              <a:t>f</a:t>
            </a:r>
            <a:r>
              <a:rPr lang="en-US" sz="2400" spc="-126" dirty="0">
                <a:latin typeface="Avenir Book" panose="02000503020000020003" pitchFamily="2" charset="0"/>
                <a:cs typeface="Trebuchet MS"/>
              </a:rPr>
              <a:t>r</a:t>
            </a:r>
            <a:r>
              <a:rPr lang="en-US" sz="2400" spc="-63" dirty="0">
                <a:latin typeface="Avenir Book" panose="02000503020000020003" pitchFamily="2" charset="0"/>
                <a:cs typeface="Trebuchet MS"/>
              </a:rPr>
              <a:t>om </a:t>
            </a:r>
            <a:r>
              <a:rPr lang="en-US" sz="2400" b="1" spc="76" dirty="0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opti</a:t>
            </a:r>
            <a:r>
              <a:rPr lang="en-US" sz="2400" b="1" spc="94" dirty="0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mization</a:t>
            </a:r>
            <a:endParaRPr lang="en-US" sz="2400" dirty="0">
              <a:latin typeface="Avenir Book" panose="02000503020000020003" pitchFamily="2" charset="0"/>
              <a:cs typeface="Calibri"/>
            </a:endParaRPr>
          </a:p>
          <a:p>
            <a:pPr marL="300946" indent="-290096">
              <a:spcBef>
                <a:spcPts val="580"/>
              </a:spcBef>
              <a:buFont typeface="Gulim"/>
              <a:buChar char="•"/>
              <a:tabLst>
                <a:tab pos="300946" algn="l"/>
                <a:tab pos="301517" algn="l"/>
              </a:tabLst>
            </a:pPr>
            <a:r>
              <a:rPr lang="en-US" sz="2400" spc="-67" dirty="0">
                <a:latin typeface="Avenir Book" panose="02000503020000020003" pitchFamily="2" charset="0"/>
                <a:cs typeface="Trebuchet MS"/>
              </a:rPr>
              <a:t>Uniform</a:t>
            </a:r>
            <a:r>
              <a:rPr lang="en-US" sz="2400" spc="76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67" dirty="0">
                <a:latin typeface="Avenir Book" panose="02000503020000020003" pitchFamily="2" charset="0"/>
                <a:cs typeface="Trebuchet MS"/>
              </a:rPr>
              <a:t>cost</a:t>
            </a:r>
            <a:r>
              <a:rPr lang="en-US" sz="2400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108" dirty="0">
                <a:latin typeface="Avenir Book" panose="02000503020000020003" pitchFamily="2" charset="0"/>
                <a:cs typeface="Trebuchet MS"/>
              </a:rPr>
              <a:t>search</a:t>
            </a:r>
            <a:r>
              <a:rPr lang="en-US" sz="2400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49" dirty="0">
                <a:latin typeface="Avenir Book" panose="02000503020000020003" pitchFamily="2" charset="0"/>
                <a:cs typeface="Trebuchet MS"/>
              </a:rPr>
              <a:t>(Dijkstra,</a:t>
            </a:r>
            <a:r>
              <a:rPr lang="en-US" sz="2400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18" dirty="0">
                <a:latin typeface="Avenir Book" panose="02000503020000020003" pitchFamily="2" charset="0"/>
                <a:cs typeface="Trebuchet MS"/>
              </a:rPr>
              <a:t>1956)</a:t>
            </a:r>
            <a:r>
              <a:rPr lang="en-US" sz="2400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90" dirty="0"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sz="2400" spc="76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b="1" spc="76" dirty="0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algorithms</a:t>
            </a:r>
            <a:endParaRPr lang="en-US" sz="2400" dirty="0">
              <a:latin typeface="Avenir Book" panose="02000503020000020003" pitchFamily="2" charset="0"/>
              <a:cs typeface="Calibri"/>
            </a:endParaRPr>
          </a:p>
          <a:p>
            <a:pPr marL="300946" indent="-290096">
              <a:spcBef>
                <a:spcPts val="1470"/>
              </a:spcBef>
              <a:buFont typeface="Gulim"/>
              <a:buChar char="•"/>
              <a:tabLst>
                <a:tab pos="300946" algn="l"/>
                <a:tab pos="301517" algn="l"/>
              </a:tabLst>
            </a:pPr>
            <a:r>
              <a:rPr lang="en-US" sz="2400" spc="-67" dirty="0">
                <a:latin typeface="Avenir Book" panose="02000503020000020003" pitchFamily="2" charset="0"/>
                <a:cs typeface="Trebuchet MS"/>
              </a:rPr>
              <a:t>Value</a:t>
            </a:r>
            <a:r>
              <a:rPr lang="en-US" sz="2400" spc="76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94" dirty="0">
                <a:latin typeface="Avenir Book" panose="02000503020000020003" pitchFamily="2" charset="0"/>
                <a:cs typeface="Trebuchet MS"/>
              </a:rPr>
              <a:t>iteration</a:t>
            </a:r>
            <a:r>
              <a:rPr lang="en-US" sz="2400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58" dirty="0">
                <a:latin typeface="Avenir Book" panose="02000503020000020003" pitchFamily="2" charset="0"/>
                <a:cs typeface="Trebuchet MS"/>
              </a:rPr>
              <a:t>(Bellman,</a:t>
            </a:r>
            <a:r>
              <a:rPr lang="en-US" sz="2400" spc="76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18" dirty="0">
                <a:latin typeface="Avenir Book" panose="02000503020000020003" pitchFamily="2" charset="0"/>
                <a:cs typeface="Trebuchet MS"/>
              </a:rPr>
              <a:t>1957)</a:t>
            </a:r>
            <a:r>
              <a:rPr lang="en-US" sz="2400" spc="76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90" dirty="0"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sz="2400" spc="72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b="1" spc="76" dirty="0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control</a:t>
            </a:r>
            <a:r>
              <a:rPr lang="en-US" sz="2400" b="1" spc="328" dirty="0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 </a:t>
            </a:r>
            <a:r>
              <a:rPr lang="en-US" sz="2400" b="1" spc="58" dirty="0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theory</a:t>
            </a:r>
            <a:endParaRPr lang="en-US" sz="2400" dirty="0">
              <a:latin typeface="Avenir Book" panose="02000503020000020003" pitchFamily="2" charset="0"/>
              <a:cs typeface="Calibri"/>
            </a:endParaRPr>
          </a:p>
          <a:p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187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65E5-929B-8C4E-AD46-61A52AF4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1DA7-B168-6E44-B597-055DBDADA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AI history</a:t>
            </a:r>
          </a:p>
          <a:p>
            <a:endParaRPr lang="en-US" dirty="0"/>
          </a:p>
          <a:p>
            <a:r>
              <a:rPr lang="en-US" dirty="0"/>
              <a:t>Two Views of AI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Modeling + Inference + Learning Paradigm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102811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2838-0D7A-E645-A7ED-2DBF367B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7" dirty="0"/>
              <a:t>Two</a:t>
            </a:r>
            <a:r>
              <a:rPr lang="en-US" spc="85" dirty="0"/>
              <a:t> </a:t>
            </a:r>
            <a:r>
              <a:rPr lang="en-US" spc="-175" dirty="0"/>
              <a:t>views</a:t>
            </a:r>
            <a:r>
              <a:rPr lang="en-US" spc="85" dirty="0"/>
              <a:t> </a:t>
            </a:r>
            <a:r>
              <a:rPr lang="en-US" spc="-171" dirty="0"/>
              <a:t>of</a:t>
            </a:r>
            <a:r>
              <a:rPr lang="en-US" spc="81" dirty="0"/>
              <a:t> </a:t>
            </a:r>
            <a:r>
              <a:rPr lang="en-US" spc="130" dirty="0"/>
              <a:t>AI</a:t>
            </a:r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82F4AE5F-79CF-1642-B058-8C196E48479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1249" y="1790403"/>
            <a:ext cx="509461" cy="1072548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A3EEB696-48B8-4148-8903-34960AA2457F}"/>
              </a:ext>
            </a:extLst>
          </p:cNvPr>
          <p:cNvSpPr txBox="1"/>
          <p:nvPr/>
        </p:nvSpPr>
        <p:spPr>
          <a:xfrm>
            <a:off x="4058945" y="2127588"/>
            <a:ext cx="5200317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99" dirty="0">
                <a:solidFill>
                  <a:srgbClr val="0000A0"/>
                </a:solidFill>
                <a:latin typeface="Trebuchet MS"/>
                <a:cs typeface="Trebuchet MS"/>
              </a:rPr>
              <a:t>AI</a:t>
            </a:r>
            <a:r>
              <a:rPr sz="2248" spc="81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2248" spc="-94" dirty="0">
                <a:solidFill>
                  <a:srgbClr val="0000A0"/>
                </a:solidFill>
                <a:latin typeface="Trebuchet MS"/>
                <a:cs typeface="Trebuchet MS"/>
              </a:rPr>
              <a:t>agents</a:t>
            </a:r>
            <a:r>
              <a:rPr sz="2248" spc="-94" dirty="0">
                <a:latin typeface="Trebuchet MS"/>
                <a:cs typeface="Trebuchet MS"/>
              </a:rPr>
              <a:t>:</a:t>
            </a:r>
            <a:r>
              <a:rPr sz="2248" spc="337" dirty="0">
                <a:latin typeface="Trebuchet MS"/>
                <a:cs typeface="Trebuchet MS"/>
              </a:rPr>
              <a:t> </a:t>
            </a:r>
            <a:r>
              <a:rPr sz="2248" spc="-99" dirty="0">
                <a:latin typeface="Trebuchet MS"/>
                <a:cs typeface="Trebuchet MS"/>
              </a:rPr>
              <a:t>how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81" dirty="0">
                <a:latin typeface="Trebuchet MS"/>
                <a:cs typeface="Trebuchet MS"/>
              </a:rPr>
              <a:t>can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198" dirty="0">
                <a:latin typeface="Trebuchet MS"/>
                <a:cs typeface="Trebuchet MS"/>
              </a:rPr>
              <a:t>we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30" dirty="0">
                <a:latin typeface="Trebuchet MS"/>
                <a:cs typeface="Trebuchet MS"/>
              </a:rPr>
              <a:t>create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85" dirty="0">
                <a:latin typeface="Trebuchet MS"/>
                <a:cs typeface="Trebuchet MS"/>
              </a:rPr>
              <a:t>intelligence?</a:t>
            </a:r>
            <a:endParaRPr sz="2248">
              <a:latin typeface="Trebuchet MS"/>
              <a:cs typeface="Trebuchet MS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8812C638-7D3B-DE4C-8A1A-C1D393E2896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6780" y="4052359"/>
            <a:ext cx="554569" cy="554569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B48DDD4F-08B0-D64D-83C5-52A57824235C}"/>
              </a:ext>
            </a:extLst>
          </p:cNvPr>
          <p:cNvSpPr txBox="1"/>
          <p:nvPr/>
        </p:nvSpPr>
        <p:spPr>
          <a:xfrm>
            <a:off x="4058945" y="4122894"/>
            <a:ext cx="4579043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99" dirty="0">
                <a:solidFill>
                  <a:srgbClr val="0000A0"/>
                </a:solidFill>
                <a:latin typeface="Trebuchet MS"/>
                <a:cs typeface="Trebuchet MS"/>
              </a:rPr>
              <a:t>AI</a:t>
            </a:r>
            <a:r>
              <a:rPr sz="2248" spc="72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2248" spc="-81" dirty="0">
                <a:solidFill>
                  <a:srgbClr val="0000A0"/>
                </a:solidFill>
                <a:latin typeface="Trebuchet MS"/>
                <a:cs typeface="Trebuchet MS"/>
              </a:rPr>
              <a:t>tools</a:t>
            </a:r>
            <a:r>
              <a:rPr sz="2248" spc="-81" dirty="0">
                <a:latin typeface="Trebuchet MS"/>
                <a:cs typeface="Trebuchet MS"/>
              </a:rPr>
              <a:t>:</a:t>
            </a:r>
            <a:r>
              <a:rPr sz="2248" spc="333" dirty="0">
                <a:latin typeface="Trebuchet MS"/>
                <a:cs typeface="Trebuchet MS"/>
              </a:rPr>
              <a:t> </a:t>
            </a:r>
            <a:r>
              <a:rPr sz="2248" spc="-99" dirty="0">
                <a:latin typeface="Trebuchet MS"/>
                <a:cs typeface="Trebuchet MS"/>
              </a:rPr>
              <a:t>how</a:t>
            </a:r>
            <a:r>
              <a:rPr sz="2248" spc="72" dirty="0">
                <a:latin typeface="Trebuchet MS"/>
                <a:cs typeface="Trebuchet MS"/>
              </a:rPr>
              <a:t> </a:t>
            </a:r>
            <a:r>
              <a:rPr sz="2248" spc="-81" dirty="0">
                <a:latin typeface="Trebuchet MS"/>
                <a:cs typeface="Trebuchet MS"/>
              </a:rPr>
              <a:t>can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198" dirty="0">
                <a:latin typeface="Trebuchet MS"/>
                <a:cs typeface="Trebuchet MS"/>
              </a:rPr>
              <a:t>we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117" dirty="0">
                <a:latin typeface="Trebuchet MS"/>
                <a:cs typeface="Trebuchet MS"/>
              </a:rPr>
              <a:t>benefit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49" dirty="0">
                <a:latin typeface="Trebuchet MS"/>
                <a:cs typeface="Trebuchet MS"/>
              </a:rPr>
              <a:t>society?</a:t>
            </a:r>
            <a:endParaRPr sz="2248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23722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57F5-87FB-D540-87F2-AA9CDA6A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6" dirty="0">
                <a:solidFill>
                  <a:srgbClr val="000000"/>
                </a:solidFill>
              </a:rPr>
              <a:t>AI</a:t>
            </a:r>
            <a:r>
              <a:rPr lang="en-US" spc="4" dirty="0">
                <a:solidFill>
                  <a:srgbClr val="000000"/>
                </a:solidFill>
              </a:rPr>
              <a:t> </a:t>
            </a:r>
            <a:r>
              <a:rPr lang="en-US" spc="-117" dirty="0">
                <a:solidFill>
                  <a:srgbClr val="000000"/>
                </a:solidFill>
              </a:rPr>
              <a:t>agents...</a:t>
            </a:r>
            <a:endParaRPr lang="en-US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42773C1E-7676-8B4C-A342-747A3A0FCCB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7110" y="230313"/>
            <a:ext cx="509461" cy="1072548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3EBA2E7E-9FE3-034E-9E79-21A91B6B9AE8}"/>
              </a:ext>
            </a:extLst>
          </p:cNvPr>
          <p:cNvSpPr txBox="1"/>
          <p:nvPr/>
        </p:nvSpPr>
        <p:spPr>
          <a:xfrm>
            <a:off x="3012189" y="1669330"/>
            <a:ext cx="1304219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139" dirty="0">
                <a:latin typeface="Trebuchet MS"/>
                <a:cs typeface="Trebuchet MS"/>
              </a:rPr>
              <a:t>P</a:t>
            </a:r>
            <a:r>
              <a:rPr sz="2248" spc="-112" dirty="0">
                <a:latin typeface="Trebuchet MS"/>
                <a:cs typeface="Trebuchet MS"/>
              </a:rPr>
              <a:t>erception</a:t>
            </a:r>
            <a:endParaRPr sz="2248" dirty="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0FEFDF2-F18E-3849-979A-FDCAEF50329A}"/>
              </a:ext>
            </a:extLst>
          </p:cNvPr>
          <p:cNvSpPr txBox="1"/>
          <p:nvPr/>
        </p:nvSpPr>
        <p:spPr>
          <a:xfrm>
            <a:off x="5729074" y="1669330"/>
            <a:ext cx="1071812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4" dirty="0">
                <a:latin typeface="Trebuchet MS"/>
                <a:cs typeface="Trebuchet MS"/>
              </a:rPr>
              <a:t>Ro</a:t>
            </a:r>
            <a:r>
              <a:rPr sz="2248" spc="67" dirty="0">
                <a:latin typeface="Trebuchet MS"/>
                <a:cs typeface="Trebuchet MS"/>
              </a:rPr>
              <a:t>b</a:t>
            </a:r>
            <a:r>
              <a:rPr sz="2248" spc="-76" dirty="0">
                <a:latin typeface="Trebuchet MS"/>
                <a:cs typeface="Trebuchet MS"/>
              </a:rPr>
              <a:t>otics</a:t>
            </a:r>
            <a:endParaRPr sz="2248">
              <a:latin typeface="Trebuchet MS"/>
              <a:cs typeface="Trebuchet MS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1501E14-D67C-1E4A-8C60-DDA09454122F}"/>
              </a:ext>
            </a:extLst>
          </p:cNvPr>
          <p:cNvSpPr txBox="1"/>
          <p:nvPr/>
        </p:nvSpPr>
        <p:spPr>
          <a:xfrm>
            <a:off x="8200035" y="1669330"/>
            <a:ext cx="1178023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-45" dirty="0">
                <a:latin typeface="Trebuchet MS"/>
                <a:cs typeface="Trebuchet MS"/>
              </a:rPr>
              <a:t>Language</a:t>
            </a:r>
            <a:endParaRPr sz="2248">
              <a:latin typeface="Trebuchet MS"/>
              <a:cs typeface="Trebuchet MS"/>
            </a:endParaRPr>
          </a:p>
        </p:txBody>
      </p:sp>
      <p:pic>
        <p:nvPicPr>
          <p:cNvPr id="8" name="object 7">
            <a:extLst>
              <a:ext uri="{FF2B5EF4-FFF2-40B4-BE49-F238E27FC236}">
                <a16:creationId xmlns:a16="http://schemas.microsoft.com/office/drawing/2014/main" id="{C78B714A-AB4E-8145-92FA-BFA07F2FA6A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793" y="2522174"/>
            <a:ext cx="2749978" cy="1835224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EF3CB649-622A-1C49-A863-4BC0851EFD5D}"/>
              </a:ext>
            </a:extLst>
          </p:cNvPr>
          <p:cNvSpPr txBox="1"/>
          <p:nvPr/>
        </p:nvSpPr>
        <p:spPr>
          <a:xfrm>
            <a:off x="2909558" y="5272813"/>
            <a:ext cx="1331057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-72" dirty="0">
                <a:latin typeface="Trebuchet MS"/>
                <a:cs typeface="Trebuchet MS"/>
              </a:rPr>
              <a:t>Knowledge</a:t>
            </a:r>
            <a:endParaRPr sz="2248">
              <a:latin typeface="Trebuchet MS"/>
              <a:cs typeface="Trebuchet M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0C45556-302D-7546-979E-C65913D3490B}"/>
              </a:ext>
            </a:extLst>
          </p:cNvPr>
          <p:cNvSpPr txBox="1"/>
          <p:nvPr/>
        </p:nvSpPr>
        <p:spPr>
          <a:xfrm>
            <a:off x="5551485" y="5272813"/>
            <a:ext cx="1249401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-49" dirty="0">
                <a:latin typeface="Trebuchet MS"/>
                <a:cs typeface="Trebuchet MS"/>
              </a:rPr>
              <a:t>Reasoning</a:t>
            </a:r>
            <a:endParaRPr sz="2248">
              <a:latin typeface="Trebuchet MS"/>
              <a:cs typeface="Trebuchet MS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E0E3497-AF10-9F46-AC94-22D53CCB69C6}"/>
              </a:ext>
            </a:extLst>
          </p:cNvPr>
          <p:cNvSpPr txBox="1"/>
          <p:nvPr/>
        </p:nvSpPr>
        <p:spPr>
          <a:xfrm>
            <a:off x="8173753" y="5272813"/>
            <a:ext cx="1053540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-72" dirty="0">
                <a:latin typeface="Trebuchet MS"/>
                <a:cs typeface="Trebuchet MS"/>
              </a:rPr>
              <a:t>Learning</a:t>
            </a:r>
            <a:endParaRPr sz="2248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3762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65E5-929B-8C4E-AD46-61A52AF4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1DA7-B168-6E44-B597-055DBDADA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AI history</a:t>
            </a:r>
          </a:p>
          <a:p>
            <a:endParaRPr lang="en-US" dirty="0"/>
          </a:p>
          <a:p>
            <a:r>
              <a:rPr lang="en-US" dirty="0"/>
              <a:t>Two Views of AI</a:t>
            </a:r>
          </a:p>
          <a:p>
            <a:endParaRPr lang="en-US" dirty="0"/>
          </a:p>
          <a:p>
            <a:r>
              <a:rPr lang="en-US" dirty="0"/>
              <a:t>Modeling + Inference + Learning Paradigm</a:t>
            </a:r>
          </a:p>
          <a:p>
            <a:endParaRPr lang="en-US" dirty="0"/>
          </a:p>
          <a:p>
            <a:r>
              <a:rPr lang="en-US" dirty="0"/>
              <a:t>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678691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B996-1243-D644-91DF-6B51BFAA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81" dirty="0"/>
              <a:t>Are</a:t>
            </a:r>
            <a:r>
              <a:rPr lang="en-US" spc="90" dirty="0"/>
              <a:t> </a:t>
            </a:r>
            <a:r>
              <a:rPr lang="en-US" spc="-324" dirty="0"/>
              <a:t>we</a:t>
            </a:r>
            <a:r>
              <a:rPr lang="en-US" spc="94" dirty="0"/>
              <a:t> </a:t>
            </a:r>
            <a:r>
              <a:rPr lang="en-US" spc="-216" dirty="0"/>
              <a:t>there</a:t>
            </a:r>
            <a:r>
              <a:rPr lang="en-US" spc="90" dirty="0"/>
              <a:t> </a:t>
            </a:r>
            <a:r>
              <a:rPr lang="en-US" spc="-76" dirty="0"/>
              <a:t>yet?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D1E27-AFC5-424B-AD1D-71FA6900ED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1421">
              <a:spcBef>
                <a:spcPts val="126"/>
              </a:spcBef>
            </a:pPr>
            <a:r>
              <a:rPr lang="en-US" spc="-49" dirty="0">
                <a:solidFill>
                  <a:srgbClr val="0000A0"/>
                </a:solidFill>
                <a:latin typeface="Trebuchet MS"/>
                <a:cs typeface="Trebuchet MS"/>
              </a:rPr>
              <a:t>Machines</a:t>
            </a:r>
            <a:r>
              <a:rPr lang="en-US" spc="-49" dirty="0">
                <a:latin typeface="Trebuchet MS"/>
                <a:cs typeface="Trebuchet MS"/>
              </a:rPr>
              <a:t>:</a:t>
            </a:r>
            <a:r>
              <a:rPr lang="en-US" spc="342" dirty="0">
                <a:latin typeface="Trebuchet MS"/>
                <a:cs typeface="Trebuchet MS"/>
              </a:rPr>
              <a:t> </a:t>
            </a:r>
            <a:r>
              <a:rPr lang="en-US" spc="-108" dirty="0">
                <a:latin typeface="Trebuchet MS"/>
                <a:cs typeface="Trebuchet MS"/>
              </a:rPr>
              <a:t>narrow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76" dirty="0">
                <a:latin typeface="Trebuchet MS"/>
                <a:cs typeface="Trebuchet MS"/>
              </a:rPr>
              <a:t>tasks,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81" dirty="0">
                <a:latin typeface="Trebuchet MS"/>
                <a:cs typeface="Trebuchet MS"/>
              </a:rPr>
              <a:t>millions</a:t>
            </a:r>
            <a:r>
              <a:rPr lang="en-US" spc="94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of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examples</a:t>
            </a:r>
            <a:endParaRPr lang="en-US" dirty="0">
              <a:latin typeface="Trebuchet MS"/>
              <a:cs typeface="Trebuchet MS"/>
            </a:endParaRPr>
          </a:p>
          <a:p>
            <a:pPr marL="11421"/>
            <a:r>
              <a:rPr lang="en-US" spc="-49" dirty="0">
                <a:solidFill>
                  <a:srgbClr val="0000A0"/>
                </a:solidFill>
                <a:latin typeface="Trebuchet MS"/>
                <a:cs typeface="Trebuchet MS"/>
              </a:rPr>
              <a:t>Humans</a:t>
            </a:r>
            <a:r>
              <a:rPr lang="en-US" spc="-49" dirty="0">
                <a:latin typeface="Trebuchet MS"/>
                <a:cs typeface="Trebuchet MS"/>
              </a:rPr>
              <a:t>:</a:t>
            </a:r>
            <a:r>
              <a:rPr lang="en-US" spc="337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diverse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76" dirty="0">
                <a:latin typeface="Trebuchet MS"/>
                <a:cs typeface="Trebuchet MS"/>
              </a:rPr>
              <a:t>tasks,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very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57" dirty="0">
                <a:latin typeface="Trebuchet MS"/>
                <a:cs typeface="Trebuchet MS"/>
              </a:rPr>
              <a:t>few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examples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D5B60B07-EA25-A94C-8BEB-E427952214C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0112" y="2963525"/>
            <a:ext cx="3150182" cy="2098216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75C357E1-3823-524C-BC7F-1064A76B71D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53736" y="3129324"/>
            <a:ext cx="1720880" cy="17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03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82F8-C11A-6549-B436-EED0AC5D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pc="76" dirty="0">
                <a:solidFill>
                  <a:srgbClr val="000000"/>
                </a:solidFill>
              </a:rPr>
              <a:t>AI</a:t>
            </a:r>
            <a:r>
              <a:rPr lang="en-US" i="1" spc="27" dirty="0">
                <a:solidFill>
                  <a:srgbClr val="000000"/>
                </a:solidFill>
              </a:rPr>
              <a:t> </a:t>
            </a:r>
            <a:r>
              <a:rPr lang="en-US" i="1" spc="-126" dirty="0">
                <a:solidFill>
                  <a:srgbClr val="000000"/>
                </a:solidFill>
              </a:rPr>
              <a:t>tools...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BCB2-8A29-F042-9B33-2A029300D5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Predicting poverty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5322973A-9753-B74A-9B60-30BD236719A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7683" y="354615"/>
            <a:ext cx="554569" cy="554569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FCE5DCBA-287B-9A43-AEB2-6EC5054A263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208" y="2445355"/>
            <a:ext cx="5151206" cy="2624198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8D6D5698-D942-B54A-A02A-4979F79353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90896" y="1402538"/>
            <a:ext cx="5722927" cy="456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31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82F8-C11A-6549-B436-EED0AC5D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pc="76" dirty="0">
                <a:solidFill>
                  <a:srgbClr val="000000"/>
                </a:solidFill>
              </a:rPr>
              <a:t>AI</a:t>
            </a:r>
            <a:r>
              <a:rPr lang="en-US" i="1" spc="27" dirty="0">
                <a:solidFill>
                  <a:srgbClr val="000000"/>
                </a:solidFill>
              </a:rPr>
              <a:t> </a:t>
            </a:r>
            <a:r>
              <a:rPr lang="en-US" i="1" spc="-126" dirty="0">
                <a:solidFill>
                  <a:srgbClr val="000000"/>
                </a:solidFill>
              </a:rPr>
              <a:t>tools...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BCB2-8A29-F042-9B33-2A029300D5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-45" dirty="0"/>
              <a:t>Saving</a:t>
            </a:r>
            <a:r>
              <a:rPr lang="en-US" spc="108" dirty="0"/>
              <a:t> </a:t>
            </a:r>
            <a:r>
              <a:rPr lang="en-US" spc="-180" dirty="0"/>
              <a:t>energy</a:t>
            </a:r>
            <a:r>
              <a:rPr lang="en-US" spc="108" dirty="0"/>
              <a:t> </a:t>
            </a:r>
            <a:r>
              <a:rPr lang="en-US" spc="-171" dirty="0"/>
              <a:t>by</a:t>
            </a:r>
            <a:r>
              <a:rPr lang="en-US" spc="103" dirty="0"/>
              <a:t> </a:t>
            </a:r>
            <a:r>
              <a:rPr lang="en-US" spc="-112" dirty="0"/>
              <a:t>cooling</a:t>
            </a:r>
            <a:r>
              <a:rPr lang="en-US" spc="103" dirty="0"/>
              <a:t> </a:t>
            </a:r>
            <a:r>
              <a:rPr lang="en-US" spc="-171" dirty="0"/>
              <a:t>datacenters</a:t>
            </a:r>
            <a:endParaRPr lang="en-US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5322973A-9753-B74A-9B60-30BD236719A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7683" y="354615"/>
            <a:ext cx="554569" cy="554569"/>
          </a:xfrm>
          <a:prstGeom prst="rect">
            <a:avLst/>
          </a:prstGeom>
        </p:spPr>
      </p:pic>
      <p:pic>
        <p:nvPicPr>
          <p:cNvPr id="7" name="object 3">
            <a:extLst>
              <a:ext uri="{FF2B5EF4-FFF2-40B4-BE49-F238E27FC236}">
                <a16:creationId xmlns:a16="http://schemas.microsoft.com/office/drawing/2014/main" id="{528AD3EE-284A-764F-8E62-ED33FFFCED1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6150" y="2190710"/>
            <a:ext cx="8009811" cy="33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52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82F8-C11A-6549-B436-EED0AC5D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pc="76" dirty="0">
                <a:solidFill>
                  <a:srgbClr val="000000"/>
                </a:solidFill>
              </a:rPr>
              <a:t>AI</a:t>
            </a:r>
            <a:r>
              <a:rPr lang="en-US" i="1" spc="27" dirty="0">
                <a:solidFill>
                  <a:srgbClr val="000000"/>
                </a:solidFill>
              </a:rPr>
              <a:t> </a:t>
            </a:r>
            <a:r>
              <a:rPr lang="en-US" i="1" spc="-126" dirty="0">
                <a:solidFill>
                  <a:srgbClr val="000000"/>
                </a:solidFill>
              </a:rPr>
              <a:t>tools...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BCB2-8A29-F042-9B33-2A029300D5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544320"/>
            <a:ext cx="5362575" cy="4426268"/>
          </a:xfrm>
        </p:spPr>
        <p:txBody>
          <a:bodyPr/>
          <a:lstStyle/>
          <a:p>
            <a:r>
              <a:rPr lang="en-US" spc="-45" dirty="0"/>
              <a:t>Self-driving car</a:t>
            </a:r>
            <a:endParaRPr lang="en-US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5322973A-9753-B74A-9B60-30BD236719A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7683" y="354615"/>
            <a:ext cx="554569" cy="554569"/>
          </a:xfrm>
          <a:prstGeom prst="rect">
            <a:avLst/>
          </a:prstGeom>
        </p:spPr>
      </p:pic>
      <p:pic>
        <p:nvPicPr>
          <p:cNvPr id="6" name="object 3">
            <a:extLst>
              <a:ext uri="{FF2B5EF4-FFF2-40B4-BE49-F238E27FC236}">
                <a16:creationId xmlns:a16="http://schemas.microsoft.com/office/drawing/2014/main" id="{34F05D06-8B1C-DA43-86A2-F345B8E3927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631" y="2340949"/>
            <a:ext cx="5266733" cy="29727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8F04A0-E74B-A445-84E1-43CA4B1C1255}"/>
              </a:ext>
            </a:extLst>
          </p:cNvPr>
          <p:cNvSpPr txBox="1">
            <a:spLocks/>
          </p:cNvSpPr>
          <p:nvPr/>
        </p:nvSpPr>
        <p:spPr>
          <a:xfrm>
            <a:off x="6228794" y="1544320"/>
            <a:ext cx="5362575" cy="4426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65 Medium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55 Roman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55 Roman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55 Roman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55 Roman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-45" dirty="0"/>
              <a:t>Authentication</a:t>
            </a:r>
            <a:endParaRPr lang="en-US" dirty="0"/>
          </a:p>
        </p:txBody>
      </p:sp>
      <p:pic>
        <p:nvPicPr>
          <p:cNvPr id="10" name="object 4">
            <a:extLst>
              <a:ext uri="{FF2B5EF4-FFF2-40B4-BE49-F238E27FC236}">
                <a16:creationId xmlns:a16="http://schemas.microsoft.com/office/drawing/2014/main" id="{16A3E977-ABB2-0F40-AB80-45122BCF1D3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36670" y="2340949"/>
            <a:ext cx="5722927" cy="28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49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82F8-C11A-6549-B436-EED0AC5D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pc="76" dirty="0">
                <a:solidFill>
                  <a:srgbClr val="000000"/>
                </a:solidFill>
              </a:rPr>
              <a:t>AI</a:t>
            </a:r>
            <a:r>
              <a:rPr lang="en-US" i="1" spc="27" dirty="0">
                <a:solidFill>
                  <a:srgbClr val="000000"/>
                </a:solidFill>
              </a:rPr>
              <a:t> </a:t>
            </a:r>
            <a:r>
              <a:rPr lang="en-US" i="1" spc="-126" dirty="0">
                <a:solidFill>
                  <a:srgbClr val="000000"/>
                </a:solidFill>
              </a:rPr>
              <a:t>tools...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BCB2-8A29-F042-9B33-2A029300D5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544320"/>
            <a:ext cx="5362575" cy="4426268"/>
          </a:xfrm>
        </p:spPr>
        <p:txBody>
          <a:bodyPr/>
          <a:lstStyle/>
          <a:p>
            <a:r>
              <a:rPr lang="en-US" spc="-45" dirty="0"/>
              <a:t>Security issues</a:t>
            </a:r>
            <a:endParaRPr lang="en-US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5322973A-9753-B74A-9B60-30BD236719A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7683" y="354615"/>
            <a:ext cx="554569" cy="554569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8D205DAF-4B7C-6547-808F-8ABDCA974C38}"/>
              </a:ext>
            </a:extLst>
          </p:cNvPr>
          <p:cNvSpPr txBox="1"/>
          <p:nvPr/>
        </p:nvSpPr>
        <p:spPr>
          <a:xfrm>
            <a:off x="5258027" y="1744079"/>
            <a:ext cx="1053540" cy="186835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sz="1124" spc="9" dirty="0">
                <a:latin typeface="Trebuchet MS"/>
                <a:cs typeface="Trebuchet MS"/>
              </a:rPr>
              <a:t>[Evtimov+</a:t>
            </a:r>
            <a:r>
              <a:rPr sz="1124" dirty="0">
                <a:latin typeface="Trebuchet MS"/>
                <a:cs typeface="Trebuchet MS"/>
              </a:rPr>
              <a:t> </a:t>
            </a:r>
            <a:r>
              <a:rPr sz="1124" spc="-36" dirty="0">
                <a:latin typeface="Trebuchet MS"/>
                <a:cs typeface="Trebuchet MS"/>
              </a:rPr>
              <a:t>2017]</a:t>
            </a:r>
            <a:endParaRPr sz="1124">
              <a:latin typeface="Trebuchet MS"/>
              <a:cs typeface="Trebuchet MS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693B0BC8-18D8-6D48-8F21-689F0EB9958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117" y="1981159"/>
            <a:ext cx="5143132" cy="2679950"/>
          </a:xfrm>
          <a:prstGeom prst="rect">
            <a:avLst/>
          </a:prstGeom>
        </p:spPr>
      </p:pic>
      <p:sp>
        <p:nvSpPr>
          <p:cNvPr id="12" name="object 5">
            <a:extLst>
              <a:ext uri="{FF2B5EF4-FFF2-40B4-BE49-F238E27FC236}">
                <a16:creationId xmlns:a16="http://schemas.microsoft.com/office/drawing/2014/main" id="{11FBAA63-B032-1945-ACC7-8E15D748D87B}"/>
              </a:ext>
            </a:extLst>
          </p:cNvPr>
          <p:cNvSpPr txBox="1"/>
          <p:nvPr/>
        </p:nvSpPr>
        <p:spPr>
          <a:xfrm>
            <a:off x="10341339" y="3299287"/>
            <a:ext cx="907357" cy="186835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sz="1124" spc="4" dirty="0">
                <a:latin typeface="Trebuchet MS"/>
                <a:cs typeface="Trebuchet MS"/>
              </a:rPr>
              <a:t>[Sharif+</a:t>
            </a:r>
            <a:r>
              <a:rPr sz="1124" spc="-9" dirty="0">
                <a:latin typeface="Trebuchet MS"/>
                <a:cs typeface="Trebuchet MS"/>
              </a:rPr>
              <a:t> </a:t>
            </a:r>
            <a:r>
              <a:rPr sz="1124" spc="-36" dirty="0">
                <a:latin typeface="Trebuchet MS"/>
                <a:cs typeface="Trebuchet MS"/>
              </a:rPr>
              <a:t>2016]</a:t>
            </a:r>
            <a:endParaRPr sz="1124">
              <a:latin typeface="Trebuchet MS"/>
              <a:cs typeface="Trebuchet MS"/>
            </a:endParaRPr>
          </a:p>
        </p:txBody>
      </p:sp>
      <p:pic>
        <p:nvPicPr>
          <p:cNvPr id="13" name="object 6">
            <a:extLst>
              <a:ext uri="{FF2B5EF4-FFF2-40B4-BE49-F238E27FC236}">
                <a16:creationId xmlns:a16="http://schemas.microsoft.com/office/drawing/2014/main" id="{D3761D5E-0042-0440-A1E4-5AAA375A727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85965" y="3512078"/>
            <a:ext cx="5151206" cy="283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33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82F8-C11A-6549-B436-EED0AC5D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pc="76" dirty="0">
                <a:solidFill>
                  <a:srgbClr val="000000"/>
                </a:solidFill>
              </a:rPr>
              <a:t>AI</a:t>
            </a:r>
            <a:r>
              <a:rPr lang="en-US" i="1" spc="27" dirty="0">
                <a:solidFill>
                  <a:srgbClr val="000000"/>
                </a:solidFill>
              </a:rPr>
              <a:t> </a:t>
            </a:r>
            <a:r>
              <a:rPr lang="en-US" i="1" spc="-126" dirty="0">
                <a:solidFill>
                  <a:srgbClr val="000000"/>
                </a:solidFill>
              </a:rPr>
              <a:t>tools...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BCB2-8A29-F042-9B33-2A029300D5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544320"/>
            <a:ext cx="10146778" cy="4426268"/>
          </a:xfrm>
        </p:spPr>
        <p:txBody>
          <a:bodyPr/>
          <a:lstStyle/>
          <a:p>
            <a:r>
              <a:rPr lang="en-US" spc="-9" dirty="0"/>
              <a:t>Bias</a:t>
            </a:r>
            <a:r>
              <a:rPr lang="en-US" spc="103" dirty="0"/>
              <a:t> </a:t>
            </a:r>
            <a:r>
              <a:rPr lang="en-US" spc="-130" dirty="0"/>
              <a:t>in</a:t>
            </a:r>
            <a:r>
              <a:rPr lang="en-US" spc="108" dirty="0"/>
              <a:t> </a:t>
            </a:r>
            <a:r>
              <a:rPr lang="en-US" spc="-166" dirty="0"/>
              <a:t>machine</a:t>
            </a:r>
            <a:r>
              <a:rPr lang="en-US" spc="103" dirty="0"/>
              <a:t> </a:t>
            </a:r>
            <a:r>
              <a:rPr lang="en-US" spc="-135" dirty="0"/>
              <a:t>translation</a:t>
            </a:r>
            <a:endParaRPr lang="en-US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5322973A-9753-B74A-9B60-30BD236719A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7683" y="354615"/>
            <a:ext cx="554569" cy="554569"/>
          </a:xfrm>
          <a:prstGeom prst="rect">
            <a:avLst/>
          </a:prstGeom>
        </p:spPr>
      </p:pic>
      <p:pic>
        <p:nvPicPr>
          <p:cNvPr id="9" name="object 3">
            <a:extLst>
              <a:ext uri="{FF2B5EF4-FFF2-40B4-BE49-F238E27FC236}">
                <a16:creationId xmlns:a16="http://schemas.microsoft.com/office/drawing/2014/main" id="{844F58C8-1E6A-1B44-B1BB-A5E4C6315AA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2522" y="2198835"/>
            <a:ext cx="7076748" cy="1935615"/>
          </a:xfrm>
          <a:prstGeom prst="rect">
            <a:avLst/>
          </a:prstGeom>
        </p:spPr>
      </p:pic>
      <p:grpSp>
        <p:nvGrpSpPr>
          <p:cNvPr id="10" name="object 4">
            <a:extLst>
              <a:ext uri="{FF2B5EF4-FFF2-40B4-BE49-F238E27FC236}">
                <a16:creationId xmlns:a16="http://schemas.microsoft.com/office/drawing/2014/main" id="{B332CF64-555A-DE47-A242-3E3A1CE38EED}"/>
              </a:ext>
            </a:extLst>
          </p:cNvPr>
          <p:cNvGrpSpPr/>
          <p:nvPr/>
        </p:nvGrpSpPr>
        <p:grpSpPr>
          <a:xfrm>
            <a:off x="4059549" y="4623883"/>
            <a:ext cx="3893814" cy="689797"/>
            <a:chOff x="2918362" y="4697231"/>
            <a:chExt cx="4330065" cy="767080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680A860-E763-644F-9D5C-7618F281F819}"/>
                </a:ext>
              </a:extLst>
            </p:cNvPr>
            <p:cNvSpPr/>
            <p:nvPr/>
          </p:nvSpPr>
          <p:spPr>
            <a:xfrm>
              <a:off x="2931077" y="4709947"/>
              <a:ext cx="4304665" cy="741045"/>
            </a:xfrm>
            <a:custGeom>
              <a:avLst/>
              <a:gdLst/>
              <a:ahLst/>
              <a:cxnLst/>
              <a:rect l="l" t="t" r="r" b="b"/>
              <a:pathLst>
                <a:path w="4304665" h="741045">
                  <a:moveTo>
                    <a:pt x="4304202" y="0"/>
                  </a:moveTo>
                  <a:lnTo>
                    <a:pt x="0" y="0"/>
                  </a:lnTo>
                  <a:lnTo>
                    <a:pt x="0" y="741036"/>
                  </a:lnTo>
                  <a:lnTo>
                    <a:pt x="4304202" y="741036"/>
                  </a:lnTo>
                  <a:lnTo>
                    <a:pt x="4304202" y="0"/>
                  </a:lnTo>
                  <a:close/>
                </a:path>
              </a:pathLst>
            </a:custGeom>
            <a:solidFill>
              <a:srgbClr val="F2E7B6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10BD439E-7C18-F24E-B3DD-29B45B2FF734}"/>
                </a:ext>
              </a:extLst>
            </p:cNvPr>
            <p:cNvSpPr/>
            <p:nvPr/>
          </p:nvSpPr>
          <p:spPr>
            <a:xfrm>
              <a:off x="2931077" y="4709947"/>
              <a:ext cx="4304665" cy="741045"/>
            </a:xfrm>
            <a:custGeom>
              <a:avLst/>
              <a:gdLst/>
              <a:ahLst/>
              <a:cxnLst/>
              <a:rect l="l" t="t" r="r" b="b"/>
              <a:pathLst>
                <a:path w="4304665" h="741045">
                  <a:moveTo>
                    <a:pt x="0" y="0"/>
                  </a:moveTo>
                  <a:lnTo>
                    <a:pt x="0" y="741036"/>
                  </a:lnTo>
                  <a:lnTo>
                    <a:pt x="4304202" y="741036"/>
                  </a:lnTo>
                  <a:lnTo>
                    <a:pt x="4304202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3C09E6E9-CC72-4B49-B9C1-18C558E269D0}"/>
              </a:ext>
            </a:extLst>
          </p:cNvPr>
          <p:cNvSpPr txBox="1"/>
          <p:nvPr/>
        </p:nvSpPr>
        <p:spPr>
          <a:xfrm>
            <a:off x="4185341" y="4761757"/>
            <a:ext cx="3642563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-94" dirty="0">
                <a:latin typeface="Trebuchet MS"/>
                <a:cs typeface="Trebuchet MS"/>
              </a:rPr>
              <a:t>society</a:t>
            </a:r>
            <a:r>
              <a:rPr sz="2248" spc="67" dirty="0">
                <a:latin typeface="Trebuchet MS"/>
                <a:cs typeface="Trebuchet MS"/>
              </a:rPr>
              <a:t> </a:t>
            </a:r>
            <a:r>
              <a:rPr sz="2248" spc="31" dirty="0">
                <a:latin typeface="Gulim"/>
                <a:cs typeface="Gulim"/>
              </a:rPr>
              <a:t>⇒</a:t>
            </a:r>
            <a:r>
              <a:rPr sz="2248" dirty="0">
                <a:latin typeface="Gulim"/>
                <a:cs typeface="Gulim"/>
              </a:rPr>
              <a:t> </a:t>
            </a:r>
            <a:r>
              <a:rPr sz="2248" spc="-81" dirty="0">
                <a:latin typeface="Trebuchet MS"/>
                <a:cs typeface="Trebuchet MS"/>
              </a:rPr>
              <a:t>data</a:t>
            </a:r>
            <a:r>
              <a:rPr sz="2248" spc="72" dirty="0">
                <a:latin typeface="Trebuchet MS"/>
                <a:cs typeface="Trebuchet MS"/>
              </a:rPr>
              <a:t> </a:t>
            </a:r>
            <a:r>
              <a:rPr sz="2248" spc="31" dirty="0">
                <a:latin typeface="Gulim"/>
                <a:cs typeface="Gulim"/>
              </a:rPr>
              <a:t>⇒</a:t>
            </a:r>
            <a:r>
              <a:rPr sz="2248" dirty="0">
                <a:latin typeface="Gulim"/>
                <a:cs typeface="Gulim"/>
              </a:rPr>
              <a:t> </a:t>
            </a:r>
            <a:r>
              <a:rPr sz="2248" spc="-94" dirty="0">
                <a:latin typeface="Trebuchet MS"/>
                <a:cs typeface="Trebuchet MS"/>
              </a:rPr>
              <a:t>predictions</a:t>
            </a:r>
            <a:endParaRPr sz="2248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95025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3647-BA3A-1945-BFC9-CBFC87F2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26" dirty="0"/>
              <a:t>Fairness</a:t>
            </a:r>
            <a:r>
              <a:rPr lang="en-US" spc="103" dirty="0"/>
              <a:t> </a:t>
            </a:r>
            <a:r>
              <a:rPr lang="en-US" spc="-130" dirty="0"/>
              <a:t>in</a:t>
            </a:r>
            <a:r>
              <a:rPr lang="en-US" spc="103" dirty="0"/>
              <a:t> </a:t>
            </a:r>
            <a:r>
              <a:rPr lang="en-US" spc="-153" dirty="0"/>
              <a:t>criminal</a:t>
            </a:r>
            <a:r>
              <a:rPr lang="en-US" spc="103" dirty="0"/>
              <a:t> </a:t>
            </a:r>
            <a:r>
              <a:rPr lang="en-US" spc="-112" dirty="0"/>
              <a:t>risk</a:t>
            </a:r>
            <a:r>
              <a:rPr lang="en-US" spc="103" dirty="0"/>
              <a:t> </a:t>
            </a:r>
            <a:r>
              <a:rPr lang="en-US" spc="-148" dirty="0"/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D3DF7-B6C9-164A-9D31-CE35F9BE39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00946" indent="-290096">
              <a:spcBef>
                <a:spcPts val="760"/>
              </a:spcBef>
              <a:buClr>
                <a:srgbClr val="000000"/>
              </a:buClr>
              <a:buFont typeface="Gulim"/>
              <a:buChar char="•"/>
              <a:tabLst>
                <a:tab pos="300946" algn="l"/>
                <a:tab pos="301517" algn="l"/>
              </a:tabLst>
            </a:pPr>
            <a:r>
              <a:rPr lang="en-US" spc="-72" dirty="0">
                <a:solidFill>
                  <a:srgbClr val="0000A0"/>
                </a:solidFill>
                <a:latin typeface="Trebuchet MS"/>
                <a:cs typeface="Trebuchet MS"/>
              </a:rPr>
              <a:t>Northpointe</a:t>
            </a:r>
            <a:r>
              <a:rPr lang="en-US" spc="-72" dirty="0">
                <a:latin typeface="Trebuchet MS"/>
                <a:cs typeface="Trebuchet MS"/>
              </a:rPr>
              <a:t>:</a:t>
            </a:r>
            <a:r>
              <a:rPr lang="en-US" spc="337" dirty="0">
                <a:latin typeface="Trebuchet MS"/>
                <a:cs typeface="Trebuchet MS"/>
              </a:rPr>
              <a:t> </a:t>
            </a:r>
            <a:r>
              <a:rPr lang="en-US" spc="175" dirty="0">
                <a:latin typeface="Trebuchet MS"/>
                <a:cs typeface="Trebuchet MS"/>
              </a:rPr>
              <a:t>COMPAS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08" dirty="0">
                <a:latin typeface="Trebuchet MS"/>
                <a:cs typeface="Trebuchet MS"/>
              </a:rPr>
              <a:t>predicts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criminal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63" dirty="0">
                <a:latin typeface="Trebuchet MS"/>
                <a:cs typeface="Trebuchet MS"/>
              </a:rPr>
              <a:t>risk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17" dirty="0">
                <a:latin typeface="Trebuchet MS"/>
                <a:cs typeface="Trebuchet MS"/>
              </a:rPr>
              <a:t>score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3" dirty="0">
                <a:latin typeface="Trebuchet MS"/>
                <a:cs typeface="Trebuchet MS"/>
              </a:rPr>
              <a:t>(1-10)</a:t>
            </a:r>
            <a:endParaRPr lang="en-US" dirty="0">
              <a:latin typeface="Trebuchet MS"/>
              <a:cs typeface="Trebuchet MS"/>
            </a:endParaRPr>
          </a:p>
          <a:p>
            <a:pPr marL="300946" marR="4568" indent="-290096">
              <a:lnSpc>
                <a:spcPct val="101600"/>
              </a:lnSpc>
              <a:spcBef>
                <a:spcPts val="630"/>
              </a:spcBef>
              <a:buClr>
                <a:srgbClr val="000000"/>
              </a:buClr>
              <a:buFont typeface="Gulim"/>
              <a:buChar char="•"/>
              <a:tabLst>
                <a:tab pos="300946" algn="l"/>
                <a:tab pos="301517" algn="l"/>
                <a:tab pos="1877630" algn="l"/>
              </a:tabLst>
            </a:pPr>
            <a:r>
              <a:rPr lang="en-US" spc="-45" dirty="0">
                <a:solidFill>
                  <a:srgbClr val="0000A0"/>
                </a:solidFill>
                <a:latin typeface="Trebuchet MS"/>
                <a:cs typeface="Trebuchet MS"/>
              </a:rPr>
              <a:t>ProPublica</a:t>
            </a:r>
            <a:r>
              <a:rPr lang="en-US" spc="-45" dirty="0">
                <a:latin typeface="Trebuchet MS"/>
                <a:cs typeface="Trebuchet MS"/>
              </a:rPr>
              <a:t>: </a:t>
            </a:r>
            <a:r>
              <a:rPr lang="en-US" spc="-81" dirty="0">
                <a:latin typeface="Trebuchet MS"/>
                <a:cs typeface="Trebuchet MS"/>
              </a:rPr>
              <a:t>given</a:t>
            </a:r>
            <a:r>
              <a:rPr lang="en-US" spc="265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that</a:t>
            </a:r>
            <a:r>
              <a:rPr lang="en-US" spc="265" dirty="0">
                <a:latin typeface="Trebuchet MS"/>
                <a:cs typeface="Trebuchet MS"/>
              </a:rPr>
              <a:t> </a:t>
            </a:r>
            <a:r>
              <a:rPr lang="en-US" spc="-72" dirty="0">
                <a:latin typeface="Trebuchet MS"/>
                <a:cs typeface="Trebuchet MS"/>
              </a:rPr>
              <a:t>an</a:t>
            </a:r>
            <a:r>
              <a:rPr lang="en-US" spc="261" dirty="0">
                <a:latin typeface="Trebuchet MS"/>
                <a:cs typeface="Trebuchet MS"/>
              </a:rPr>
              <a:t> </a:t>
            </a:r>
            <a:r>
              <a:rPr lang="en-US" spc="-81" dirty="0">
                <a:latin typeface="Trebuchet MS"/>
                <a:cs typeface="Trebuchet MS"/>
              </a:rPr>
              <a:t>individual</a:t>
            </a:r>
            <a:r>
              <a:rPr lang="en-US" spc="270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did</a:t>
            </a:r>
            <a:r>
              <a:rPr lang="en-US" spc="265" dirty="0">
                <a:latin typeface="Trebuchet MS"/>
                <a:cs typeface="Trebuchet MS"/>
              </a:rPr>
              <a:t> </a:t>
            </a:r>
            <a:r>
              <a:rPr lang="en-US" spc="-63" dirty="0">
                <a:latin typeface="Trebuchet MS"/>
                <a:cs typeface="Trebuchet MS"/>
              </a:rPr>
              <a:t>not</a:t>
            </a:r>
            <a:r>
              <a:rPr lang="en-US" spc="265" dirty="0">
                <a:latin typeface="Trebuchet MS"/>
                <a:cs typeface="Trebuchet MS"/>
              </a:rPr>
              <a:t> </a:t>
            </a:r>
            <a:r>
              <a:rPr lang="en-US" spc="-139" dirty="0">
                <a:latin typeface="Trebuchet MS"/>
                <a:cs typeface="Trebuchet MS"/>
              </a:rPr>
              <a:t>reoffend,</a:t>
            </a:r>
            <a:r>
              <a:rPr lang="en-US" spc="315" dirty="0">
                <a:latin typeface="Trebuchet MS"/>
                <a:cs typeface="Trebuchet MS"/>
              </a:rPr>
              <a:t> </a:t>
            </a:r>
            <a:r>
              <a:rPr lang="en-US" spc="-76" dirty="0">
                <a:latin typeface="Trebuchet MS"/>
                <a:cs typeface="Trebuchet MS"/>
              </a:rPr>
              <a:t>blacks</a:t>
            </a:r>
            <a:r>
              <a:rPr lang="en-US" spc="265" dirty="0">
                <a:latin typeface="Trebuchet MS"/>
                <a:cs typeface="Trebuchet MS"/>
              </a:rPr>
              <a:t> </a:t>
            </a:r>
            <a:r>
              <a:rPr lang="en-US" spc="-58" dirty="0">
                <a:latin typeface="Trebuchet MS"/>
                <a:cs typeface="Trebuchet MS"/>
              </a:rPr>
              <a:t>2x </a:t>
            </a:r>
            <a:r>
              <a:rPr lang="en-US" spc="-665" dirty="0">
                <a:latin typeface="Trebuchet MS"/>
                <a:cs typeface="Trebuchet MS"/>
              </a:rPr>
              <a:t> </a:t>
            </a:r>
            <a:r>
              <a:rPr lang="en-US" spc="-117" dirty="0">
                <a:latin typeface="Trebuchet MS"/>
                <a:cs typeface="Trebuchet MS"/>
              </a:rPr>
              <a:t>likely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to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be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45" dirty="0">
                <a:latin typeface="Trebuchet MS"/>
                <a:cs typeface="Trebuchet MS"/>
              </a:rPr>
              <a:t>(wrongly)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classified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40" dirty="0">
                <a:latin typeface="Trebuchet MS"/>
                <a:cs typeface="Trebuchet MS"/>
              </a:rPr>
              <a:t>5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117" dirty="0">
                <a:latin typeface="Trebuchet MS"/>
                <a:cs typeface="Trebuchet MS"/>
              </a:rPr>
              <a:t>or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above</a:t>
            </a:r>
            <a:endParaRPr lang="en-US" dirty="0">
              <a:latin typeface="Trebuchet MS"/>
              <a:cs typeface="Trebuchet MS"/>
            </a:endParaRPr>
          </a:p>
          <a:p>
            <a:pPr marL="300946" marR="5711" indent="-290096">
              <a:lnSpc>
                <a:spcPct val="101600"/>
              </a:lnSpc>
              <a:spcBef>
                <a:spcPts val="445"/>
              </a:spcBef>
              <a:buClr>
                <a:srgbClr val="000000"/>
              </a:buClr>
              <a:buFont typeface="Gulim"/>
              <a:buChar char="•"/>
              <a:tabLst>
                <a:tab pos="300946" algn="l"/>
                <a:tab pos="301517" algn="l"/>
                <a:tab pos="2016397" algn="l"/>
                <a:tab pos="5015580" algn="l"/>
              </a:tabLst>
            </a:pPr>
            <a:r>
              <a:rPr lang="en-US" spc="-72" dirty="0">
                <a:solidFill>
                  <a:srgbClr val="0000A0"/>
                </a:solidFill>
                <a:latin typeface="Trebuchet MS"/>
                <a:cs typeface="Trebuchet MS"/>
              </a:rPr>
              <a:t>Northpointe</a:t>
            </a:r>
            <a:r>
              <a:rPr lang="en-US" spc="-72" dirty="0">
                <a:latin typeface="Trebuchet MS"/>
                <a:cs typeface="Trebuchet MS"/>
              </a:rPr>
              <a:t>: </a:t>
            </a:r>
            <a:r>
              <a:rPr lang="en-US" spc="-81" dirty="0">
                <a:latin typeface="Trebuchet MS"/>
                <a:cs typeface="Trebuchet MS"/>
              </a:rPr>
              <a:t>given</a:t>
            </a:r>
            <a:r>
              <a:rPr lang="en-US" spc="297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a</a:t>
            </a:r>
            <a:r>
              <a:rPr lang="en-US" spc="301" dirty="0">
                <a:latin typeface="Trebuchet MS"/>
                <a:cs typeface="Trebuchet MS"/>
              </a:rPr>
              <a:t> </a:t>
            </a:r>
            <a:r>
              <a:rPr lang="en-US" spc="-63" dirty="0">
                <a:latin typeface="Trebuchet MS"/>
                <a:cs typeface="Trebuchet MS"/>
              </a:rPr>
              <a:t>risk</a:t>
            </a:r>
            <a:r>
              <a:rPr lang="en-US" spc="301" dirty="0">
                <a:latin typeface="Trebuchet MS"/>
                <a:cs typeface="Trebuchet MS"/>
              </a:rPr>
              <a:t> </a:t>
            </a:r>
            <a:r>
              <a:rPr lang="en-US" spc="-117" dirty="0">
                <a:latin typeface="Trebuchet MS"/>
                <a:cs typeface="Trebuchet MS"/>
              </a:rPr>
              <a:t>score</a:t>
            </a:r>
            <a:r>
              <a:rPr lang="en-US" spc="301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of</a:t>
            </a:r>
            <a:r>
              <a:rPr lang="en-US" spc="301" dirty="0">
                <a:latin typeface="Trebuchet MS"/>
                <a:cs typeface="Trebuchet MS"/>
              </a:rPr>
              <a:t> </a:t>
            </a:r>
            <a:r>
              <a:rPr lang="en-US" spc="-117" dirty="0">
                <a:latin typeface="Trebuchet MS"/>
                <a:cs typeface="Trebuchet MS"/>
              </a:rPr>
              <a:t>7, </a:t>
            </a:r>
            <a:r>
              <a:rPr lang="en-US" spc="157" dirty="0">
                <a:latin typeface="Trebuchet MS"/>
                <a:cs typeface="Trebuchet MS"/>
              </a:rPr>
              <a:t>60%</a:t>
            </a:r>
            <a:r>
              <a:rPr lang="en-US" spc="279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of</a:t>
            </a:r>
            <a:r>
              <a:rPr lang="en-US" spc="279" dirty="0">
                <a:latin typeface="Trebuchet MS"/>
                <a:cs typeface="Trebuchet MS"/>
              </a:rPr>
              <a:t> </a:t>
            </a:r>
            <a:r>
              <a:rPr lang="en-US" spc="-99" dirty="0">
                <a:latin typeface="Trebuchet MS"/>
                <a:cs typeface="Trebuchet MS"/>
              </a:rPr>
              <a:t>whites</a:t>
            </a:r>
            <a:r>
              <a:rPr lang="en-US" spc="274" dirty="0">
                <a:latin typeface="Trebuchet MS"/>
                <a:cs typeface="Trebuchet MS"/>
              </a:rPr>
              <a:t> </a:t>
            </a:r>
            <a:r>
              <a:rPr lang="en-US" spc="-139" dirty="0">
                <a:latin typeface="Trebuchet MS"/>
                <a:cs typeface="Trebuchet MS"/>
              </a:rPr>
              <a:t>reoffended, </a:t>
            </a:r>
            <a:r>
              <a:rPr lang="en-US" spc="-665" dirty="0">
                <a:latin typeface="Trebuchet MS"/>
                <a:cs typeface="Trebuchet MS"/>
              </a:rPr>
              <a:t> </a:t>
            </a:r>
            <a:r>
              <a:rPr lang="en-US" spc="157" dirty="0">
                <a:latin typeface="Trebuchet MS"/>
                <a:cs typeface="Trebuchet MS"/>
              </a:rPr>
              <a:t>60%</a:t>
            </a:r>
            <a:r>
              <a:rPr lang="en-US" spc="76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of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76" dirty="0">
                <a:latin typeface="Trebuchet MS"/>
                <a:cs typeface="Trebuchet MS"/>
              </a:rPr>
              <a:t>blacks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135" dirty="0">
                <a:latin typeface="Trebuchet MS"/>
                <a:cs typeface="Trebuchet MS"/>
              </a:rPr>
              <a:t>reoffended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F7D1CD20-EB31-DC4A-8B74-A029E0D1B94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8676" y="3818630"/>
            <a:ext cx="6294648" cy="299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10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241A-BB0E-C340-82C9-E36BD95B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85" dirty="0"/>
              <a:t>Summary</a:t>
            </a:r>
            <a:r>
              <a:rPr lang="en-US" spc="76" dirty="0"/>
              <a:t> </a:t>
            </a:r>
            <a:r>
              <a:rPr lang="en-US" spc="-94" dirty="0"/>
              <a:t>so</a:t>
            </a:r>
            <a:r>
              <a:rPr lang="en-US" spc="72" dirty="0"/>
              <a:t> </a:t>
            </a:r>
            <a:r>
              <a:rPr lang="en-US" spc="-211" dirty="0"/>
              <a:t>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E584-2926-7946-BE62-D3BE6DFA1C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99" dirty="0">
                <a:solidFill>
                  <a:srgbClr val="0000A0"/>
                </a:solidFill>
                <a:latin typeface="Trebuchet MS"/>
                <a:cs typeface="Trebuchet MS"/>
              </a:rPr>
              <a:t>AI</a:t>
            </a:r>
            <a:r>
              <a:rPr lang="en-US" spc="225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94" dirty="0">
                <a:solidFill>
                  <a:srgbClr val="0000A0"/>
                </a:solidFill>
                <a:latin typeface="Trebuchet MS"/>
                <a:cs typeface="Trebuchet MS"/>
              </a:rPr>
              <a:t>agents</a:t>
            </a:r>
            <a:r>
              <a:rPr lang="en-US" spc="-94" dirty="0">
                <a:latin typeface="Trebuchet MS"/>
                <a:cs typeface="Trebuchet MS"/>
              </a:rPr>
              <a:t>:	</a:t>
            </a:r>
            <a:r>
              <a:rPr lang="en-US" spc="-81" dirty="0">
                <a:latin typeface="Trebuchet MS"/>
                <a:cs typeface="Trebuchet MS"/>
              </a:rPr>
              <a:t>achieving</a:t>
            </a:r>
            <a:r>
              <a:rPr lang="en-US" spc="211" dirty="0">
                <a:latin typeface="Trebuchet MS"/>
                <a:cs typeface="Trebuchet MS"/>
              </a:rPr>
              <a:t> </a:t>
            </a:r>
            <a:r>
              <a:rPr lang="en-US" spc="-99" dirty="0">
                <a:latin typeface="Trebuchet MS"/>
                <a:cs typeface="Trebuchet MS"/>
              </a:rPr>
              <a:t>human-level</a:t>
            </a:r>
            <a:r>
              <a:rPr lang="en-US" spc="211" dirty="0">
                <a:latin typeface="Trebuchet MS"/>
                <a:cs typeface="Trebuchet MS"/>
              </a:rPr>
              <a:t> </a:t>
            </a:r>
            <a:r>
              <a:rPr lang="en-US" spc="-117" dirty="0">
                <a:latin typeface="Trebuchet MS"/>
                <a:cs typeface="Trebuchet MS"/>
              </a:rPr>
              <a:t>intelligence,</a:t>
            </a:r>
            <a:r>
              <a:rPr lang="en-US" spc="238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still</a:t>
            </a:r>
            <a:r>
              <a:rPr lang="en-US" spc="211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very</a:t>
            </a:r>
            <a:r>
              <a:rPr lang="en-US" spc="206" dirty="0">
                <a:latin typeface="Trebuchet MS"/>
                <a:cs typeface="Trebuchet MS"/>
              </a:rPr>
              <a:t> </a:t>
            </a:r>
            <a:r>
              <a:rPr lang="en-US" spc="-130" dirty="0">
                <a:latin typeface="Trebuchet MS"/>
                <a:cs typeface="Trebuchet MS"/>
              </a:rPr>
              <a:t>far</a:t>
            </a:r>
            <a:r>
              <a:rPr lang="en-US" spc="206" dirty="0">
                <a:latin typeface="Trebuchet MS"/>
                <a:cs typeface="Trebuchet MS"/>
              </a:rPr>
              <a:t> </a:t>
            </a:r>
            <a:r>
              <a:rPr lang="en-US" spc="-121" dirty="0">
                <a:latin typeface="Trebuchet MS"/>
                <a:cs typeface="Trebuchet MS"/>
              </a:rPr>
              <a:t>(e.g., </a:t>
            </a:r>
            <a:r>
              <a:rPr lang="en-US" spc="-661" dirty="0">
                <a:latin typeface="Trebuchet MS"/>
                <a:cs typeface="Trebuchet MS"/>
              </a:rPr>
              <a:t> </a:t>
            </a:r>
            <a:r>
              <a:rPr lang="en-US" spc="-117" dirty="0">
                <a:latin typeface="Trebuchet MS"/>
                <a:cs typeface="Trebuchet MS"/>
              </a:rPr>
              <a:t>generalize</a:t>
            </a:r>
            <a:r>
              <a:rPr lang="en-US" spc="76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from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57" dirty="0">
                <a:latin typeface="Trebuchet MS"/>
                <a:cs typeface="Trebuchet MS"/>
              </a:rPr>
              <a:t>few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examples)</a:t>
            </a:r>
          </a:p>
          <a:p>
            <a:endParaRPr lang="en-US" spc="-90" dirty="0">
              <a:latin typeface="Trebuchet MS"/>
              <a:cs typeface="Trebuchet MS"/>
            </a:endParaRPr>
          </a:p>
          <a:p>
            <a:endParaRPr lang="en-US" spc="-90" dirty="0">
              <a:latin typeface="Trebuchet MS"/>
              <a:cs typeface="Trebuchet MS"/>
            </a:endParaRPr>
          </a:p>
          <a:p>
            <a:endParaRPr lang="en-US" spc="-90" dirty="0">
              <a:latin typeface="Trebuchet MS"/>
              <a:cs typeface="Trebuchet MS"/>
            </a:endParaRPr>
          </a:p>
          <a:p>
            <a:r>
              <a:rPr lang="en-US" spc="99" dirty="0">
                <a:solidFill>
                  <a:srgbClr val="0000A0"/>
                </a:solidFill>
                <a:latin typeface="Trebuchet MS"/>
                <a:cs typeface="Trebuchet MS"/>
              </a:rPr>
              <a:t>AI </a:t>
            </a:r>
            <a:r>
              <a:rPr lang="en-US" spc="-58" dirty="0">
                <a:solidFill>
                  <a:srgbClr val="0000A0"/>
                </a:solidFill>
                <a:latin typeface="Trebuchet MS"/>
                <a:cs typeface="Trebuchet MS"/>
              </a:rPr>
              <a:t>t</a:t>
            </a:r>
            <a:r>
              <a:rPr lang="en-US" spc="-13" dirty="0">
                <a:solidFill>
                  <a:srgbClr val="0000A0"/>
                </a:solidFill>
                <a:latin typeface="Trebuchet MS"/>
                <a:cs typeface="Trebuchet MS"/>
              </a:rPr>
              <a:t>o</a:t>
            </a:r>
            <a:r>
              <a:rPr lang="en-US" spc="-76" dirty="0">
                <a:solidFill>
                  <a:srgbClr val="0000A0"/>
                </a:solidFill>
                <a:latin typeface="Trebuchet MS"/>
                <a:cs typeface="Trebuchet MS"/>
              </a:rPr>
              <a:t>ols</a:t>
            </a:r>
            <a:r>
              <a:rPr lang="en-US" spc="-193" dirty="0">
                <a:latin typeface="Trebuchet MS"/>
                <a:cs typeface="Trebuchet MS"/>
              </a:rPr>
              <a:t>: </a:t>
            </a:r>
            <a:r>
              <a:rPr lang="en-US" spc="-139" dirty="0">
                <a:latin typeface="Trebuchet MS"/>
                <a:cs typeface="Trebuchet MS"/>
              </a:rPr>
              <a:t>need </a:t>
            </a:r>
            <a:r>
              <a:rPr lang="en-US" spc="-67" dirty="0">
                <a:latin typeface="Trebuchet MS"/>
                <a:cs typeface="Trebuchet MS"/>
              </a:rPr>
              <a:t>to</a:t>
            </a:r>
            <a:r>
              <a:rPr lang="en-US" dirty="0">
                <a:latin typeface="Trebuchet MS"/>
                <a:cs typeface="Trebuchet MS"/>
              </a:rPr>
              <a:t>	 </a:t>
            </a:r>
            <a:r>
              <a:rPr lang="en-US" spc="-58" dirty="0">
                <a:latin typeface="Trebuchet MS"/>
                <a:cs typeface="Trebuchet MS"/>
              </a:rPr>
              <a:t>think</a:t>
            </a:r>
            <a:r>
              <a:rPr lang="en-US" dirty="0">
                <a:latin typeface="Trebuchet MS"/>
                <a:cs typeface="Trebuchet MS"/>
              </a:rPr>
              <a:t>	 </a:t>
            </a:r>
            <a:r>
              <a:rPr lang="en-US" spc="-90" dirty="0">
                <a:latin typeface="Trebuchet MS"/>
                <a:cs typeface="Trebuchet MS"/>
              </a:rPr>
              <a:t>c</a:t>
            </a:r>
            <a:r>
              <a:rPr lang="en-US" spc="-162" dirty="0">
                <a:latin typeface="Trebuchet MS"/>
                <a:cs typeface="Trebuchet MS"/>
              </a:rPr>
              <a:t>a</a:t>
            </a:r>
            <a:r>
              <a:rPr lang="en-US" spc="-135" dirty="0">
                <a:latin typeface="Trebuchet MS"/>
                <a:cs typeface="Trebuchet MS"/>
              </a:rPr>
              <a:t>refu</a:t>
            </a:r>
            <a:r>
              <a:rPr lang="en-US" spc="-90" dirty="0">
                <a:latin typeface="Trebuchet MS"/>
                <a:cs typeface="Trebuchet MS"/>
              </a:rPr>
              <a:t>lly </a:t>
            </a:r>
            <a:r>
              <a:rPr lang="en-US" spc="-81" dirty="0">
                <a:latin typeface="Trebuchet MS"/>
                <a:cs typeface="Trebuchet MS"/>
              </a:rPr>
              <a:t>a</a:t>
            </a:r>
            <a:r>
              <a:rPr lang="en-US" spc="-22" dirty="0">
                <a:latin typeface="Trebuchet MS"/>
                <a:cs typeface="Trebuchet MS"/>
              </a:rPr>
              <a:t>b</a:t>
            </a:r>
            <a:r>
              <a:rPr lang="en-US" spc="-58" dirty="0">
                <a:latin typeface="Trebuchet MS"/>
                <a:cs typeface="Trebuchet MS"/>
              </a:rPr>
              <a:t>o</a:t>
            </a:r>
            <a:r>
              <a:rPr lang="en-US" spc="-63" dirty="0">
                <a:latin typeface="Trebuchet MS"/>
                <a:cs typeface="Trebuchet MS"/>
              </a:rPr>
              <a:t>u</a:t>
            </a:r>
            <a:r>
              <a:rPr lang="en-US" spc="-67" dirty="0">
                <a:latin typeface="Trebuchet MS"/>
                <a:cs typeface="Trebuchet MS"/>
              </a:rPr>
              <a:t>t </a:t>
            </a:r>
            <a:r>
              <a:rPr lang="en-US" spc="-103" dirty="0">
                <a:latin typeface="Trebuchet MS"/>
                <a:cs typeface="Trebuchet MS"/>
              </a:rPr>
              <a:t>real-</a:t>
            </a:r>
            <a:r>
              <a:rPr lang="en-US" spc="-243" dirty="0">
                <a:latin typeface="Trebuchet MS"/>
                <a:cs typeface="Trebuchet MS"/>
              </a:rPr>
              <a:t>w</a:t>
            </a:r>
            <a:r>
              <a:rPr lang="en-US" spc="-135" dirty="0">
                <a:latin typeface="Trebuchet MS"/>
                <a:cs typeface="Trebuchet MS"/>
              </a:rPr>
              <a:t>o</a:t>
            </a:r>
            <a:r>
              <a:rPr lang="en-US" spc="-99" dirty="0">
                <a:latin typeface="Trebuchet MS"/>
                <a:cs typeface="Trebuchet MS"/>
              </a:rPr>
              <a:t>rld </a:t>
            </a:r>
            <a:r>
              <a:rPr lang="en-US" spc="-94" dirty="0">
                <a:latin typeface="Trebuchet MS"/>
                <a:cs typeface="Trebuchet MS"/>
              </a:rPr>
              <a:t>consequences  </a:t>
            </a:r>
            <a:r>
              <a:rPr lang="en-US" spc="-121" dirty="0">
                <a:latin typeface="Trebuchet MS"/>
                <a:cs typeface="Trebuchet MS"/>
              </a:rPr>
              <a:t>(e.g.,</a:t>
            </a:r>
            <a:r>
              <a:rPr lang="en-US" spc="76" dirty="0">
                <a:latin typeface="Trebuchet MS"/>
                <a:cs typeface="Trebuchet MS"/>
              </a:rPr>
              <a:t> </a:t>
            </a:r>
            <a:r>
              <a:rPr lang="en-US" spc="-130" dirty="0">
                <a:latin typeface="Trebuchet MS"/>
                <a:cs typeface="Trebuchet MS"/>
              </a:rPr>
              <a:t>security,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72" dirty="0">
                <a:latin typeface="Trebuchet MS"/>
                <a:cs typeface="Trebuchet MS"/>
              </a:rPr>
              <a:t>biases)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648409C9-A8CA-C148-BE4F-E95F6690507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1269" y="2607129"/>
            <a:ext cx="509461" cy="1072548"/>
          </a:xfrm>
          <a:prstGeom prst="rect">
            <a:avLst/>
          </a:prstGeom>
        </p:spPr>
      </p:pic>
      <p:pic>
        <p:nvPicPr>
          <p:cNvPr id="5" name="object 6">
            <a:extLst>
              <a:ext uri="{FF2B5EF4-FFF2-40B4-BE49-F238E27FC236}">
                <a16:creationId xmlns:a16="http://schemas.microsoft.com/office/drawing/2014/main" id="{E1F5720E-1AEE-C24D-BC8D-7287E52C1C2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6798" y="5209781"/>
            <a:ext cx="554569" cy="55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8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65E5-929B-8C4E-AD46-61A52AF4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1DA7-B168-6E44-B597-055DBDADA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AI history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Two Views of AI</a:t>
            </a:r>
          </a:p>
          <a:p>
            <a:endParaRPr lang="en-US" dirty="0"/>
          </a:p>
          <a:p>
            <a:r>
              <a:rPr lang="en-US" dirty="0"/>
              <a:t>Modeling + Inference + Learning Paradigm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240984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B64E-346A-B741-BEFB-3443BBDF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81" dirty="0"/>
              <a:t>How</a:t>
            </a:r>
            <a:r>
              <a:rPr lang="en-US" spc="99" dirty="0"/>
              <a:t> </a:t>
            </a:r>
            <a:r>
              <a:rPr lang="en-US" spc="-130" dirty="0"/>
              <a:t>do</a:t>
            </a:r>
            <a:r>
              <a:rPr lang="en-US" spc="99" dirty="0"/>
              <a:t> </a:t>
            </a:r>
            <a:r>
              <a:rPr lang="en-US" spc="-324" dirty="0"/>
              <a:t>we</a:t>
            </a:r>
            <a:r>
              <a:rPr lang="en-US" spc="99" dirty="0"/>
              <a:t> </a:t>
            </a:r>
            <a:r>
              <a:rPr lang="en-US" spc="-166" dirty="0"/>
              <a:t>solve</a:t>
            </a:r>
            <a:r>
              <a:rPr lang="en-US" spc="99" dirty="0"/>
              <a:t> </a:t>
            </a:r>
            <a:r>
              <a:rPr lang="en-US" spc="130" dirty="0"/>
              <a:t>AI</a:t>
            </a:r>
            <a:r>
              <a:rPr lang="en-US" spc="99" dirty="0"/>
              <a:t> </a:t>
            </a:r>
            <a:r>
              <a:rPr lang="en-US" spc="-18" dirty="0"/>
              <a:t>tasks?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77A68B5-A7B3-2B4D-93AD-6136CE1849F6}"/>
              </a:ext>
            </a:extLst>
          </p:cNvPr>
          <p:cNvSpPr txBox="1"/>
          <p:nvPr/>
        </p:nvSpPr>
        <p:spPr>
          <a:xfrm>
            <a:off x="5470845" y="1981912"/>
            <a:ext cx="1256253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b="1" spc="193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248" b="1" spc="189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248" b="1" spc="45" dirty="0">
                <a:solidFill>
                  <a:srgbClr val="FF0000"/>
                </a:solidFill>
                <a:latin typeface="Calibri"/>
                <a:cs typeface="Calibri"/>
              </a:rPr>
              <a:t>del</a:t>
            </a:r>
            <a:r>
              <a:rPr sz="2248" b="1" spc="22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248" b="1" spc="130" dirty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endParaRPr sz="2248" dirty="0">
              <a:latin typeface="Calibri"/>
              <a:cs typeface="Calibr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347BDBE-D891-3747-A1A1-D9593D7BD7FE}"/>
              </a:ext>
            </a:extLst>
          </p:cNvPr>
          <p:cNvSpPr txBox="1"/>
          <p:nvPr/>
        </p:nvSpPr>
        <p:spPr>
          <a:xfrm>
            <a:off x="3774040" y="4683617"/>
            <a:ext cx="1236838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b="1" spc="76" dirty="0">
                <a:solidFill>
                  <a:srgbClr val="008000"/>
                </a:solidFill>
                <a:latin typeface="Calibri"/>
                <a:cs typeface="Calibri"/>
              </a:rPr>
              <a:t>Inference</a:t>
            </a:r>
            <a:endParaRPr sz="2248">
              <a:latin typeface="Calibri"/>
              <a:cs typeface="Calibri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3400D13-417A-7747-BDC9-F39150F1720C}"/>
              </a:ext>
            </a:extLst>
          </p:cNvPr>
          <p:cNvSpPr txBox="1"/>
          <p:nvPr/>
        </p:nvSpPr>
        <p:spPr>
          <a:xfrm>
            <a:off x="7273972" y="4683617"/>
            <a:ext cx="1150043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b="1" spc="162" dirty="0">
                <a:solidFill>
                  <a:srgbClr val="0000FF"/>
                </a:solidFill>
                <a:latin typeface="Calibri"/>
                <a:cs typeface="Calibri"/>
              </a:rPr>
              <a:t>Le</a:t>
            </a:r>
            <a:r>
              <a:rPr sz="2248" b="1" spc="99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248" b="1" spc="81" dirty="0">
                <a:solidFill>
                  <a:srgbClr val="0000FF"/>
                </a:solidFill>
                <a:latin typeface="Calibri"/>
                <a:cs typeface="Calibri"/>
              </a:rPr>
              <a:t>rning</a:t>
            </a:r>
            <a:endParaRPr sz="2248">
              <a:latin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947CDE-6A99-5C4F-B4BF-7C9AFA89EAA8}"/>
              </a:ext>
            </a:extLst>
          </p:cNvPr>
          <p:cNvSpPr/>
          <p:nvPr/>
        </p:nvSpPr>
        <p:spPr>
          <a:xfrm>
            <a:off x="4839667" y="2847372"/>
            <a:ext cx="2512666" cy="15510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Paradigm</a:t>
            </a:r>
          </a:p>
        </p:txBody>
      </p:sp>
    </p:spTree>
    <p:extLst>
      <p:ext uri="{BB962C8B-B14F-4D97-AF65-F5344CB8AC3E}">
        <p14:creationId xmlns:p14="http://schemas.microsoft.com/office/powerpoint/2010/main" val="420489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E8E5-A9FF-DA41-BBD9-34AF1A36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35" dirty="0"/>
              <a:t>AI</a:t>
            </a:r>
            <a:r>
              <a:rPr lang="en-US" spc="224" dirty="0"/>
              <a:t> </a:t>
            </a:r>
            <a:r>
              <a:rPr lang="en-US" spc="291" dirty="0"/>
              <a:t>Prehistory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DCAE-3E96-9D4F-9CE9-143E615676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544320"/>
            <a:ext cx="10515271" cy="4426268"/>
          </a:xfrm>
        </p:spPr>
        <p:txBody>
          <a:bodyPr/>
          <a:lstStyle/>
          <a:p>
            <a:r>
              <a:rPr lang="en-US" sz="2000" dirty="0"/>
              <a:t>There are many disciplines that contributed ideas, viewpoints, and techniques to AI.</a:t>
            </a:r>
          </a:p>
          <a:p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5B109A3-A326-D84D-AA8C-FC3011A73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81926"/>
              </p:ext>
            </p:extLst>
          </p:nvPr>
        </p:nvGraphicFramePr>
        <p:xfrm>
          <a:off x="2032000" y="1927416"/>
          <a:ext cx="8128000" cy="48813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58977">
                  <a:extLst>
                    <a:ext uri="{9D8B030D-6E8A-4147-A177-3AD203B41FA5}">
                      <a16:colId xmlns:a16="http://schemas.microsoft.com/office/drawing/2014/main" val="2686461962"/>
                    </a:ext>
                  </a:extLst>
                </a:gridCol>
                <a:gridCol w="5669023">
                  <a:extLst>
                    <a:ext uri="{9D8B030D-6E8A-4147-A177-3AD203B41FA5}">
                      <a16:colId xmlns:a16="http://schemas.microsoft.com/office/drawing/2014/main" val="307371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spc="-40" dirty="0">
                          <a:solidFill>
                            <a:srgbClr val="00007E"/>
                          </a:solidFill>
                          <a:latin typeface="+mn-lt"/>
                          <a:cs typeface="Calibri"/>
                        </a:rPr>
                        <a:t>Philosophy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327" marR="2677788" indent="-1121">
                        <a:lnSpc>
                          <a:spcPct val="101000"/>
                        </a:lnSpc>
                        <a:spcBef>
                          <a:spcPts val="79"/>
                        </a:spcBef>
                      </a:pPr>
                      <a:r>
                        <a:rPr lang="en-US" sz="1800" spc="-22" dirty="0">
                          <a:latin typeface="+mn-lt"/>
                          <a:cs typeface="Calibri"/>
                        </a:rPr>
                        <a:t>logic, </a:t>
                      </a:r>
                      <a:r>
                        <a:rPr lang="en-US" sz="1800" spc="-71" dirty="0">
                          <a:latin typeface="+mn-lt"/>
                          <a:cs typeface="Calibri"/>
                        </a:rPr>
                        <a:t>methods</a:t>
                      </a:r>
                      <a:r>
                        <a:rPr lang="en-US" sz="1800" spc="-66" dirty="0">
                          <a:latin typeface="+mn-lt"/>
                          <a:cs typeface="Calibri"/>
                        </a:rPr>
                        <a:t> of</a:t>
                      </a:r>
                      <a:r>
                        <a:rPr lang="en-US" sz="1800" spc="-62" dirty="0">
                          <a:latin typeface="+mn-lt"/>
                          <a:cs typeface="Calibri"/>
                        </a:rPr>
                        <a:t> reasoning </a:t>
                      </a:r>
                      <a:r>
                        <a:rPr lang="en-US" sz="1800" spc="-401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62" dirty="0">
                          <a:latin typeface="+mn-lt"/>
                          <a:cs typeface="Calibri"/>
                        </a:rPr>
                        <a:t>mind</a:t>
                      </a:r>
                      <a:r>
                        <a:rPr lang="en-US" sz="1800" spc="154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49" dirty="0">
                          <a:latin typeface="+mn-lt"/>
                          <a:cs typeface="Calibri"/>
                        </a:rPr>
                        <a:t>as</a:t>
                      </a:r>
                      <a:r>
                        <a:rPr lang="en-US" sz="1800" spc="15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40" dirty="0">
                          <a:latin typeface="+mn-lt"/>
                          <a:cs typeface="Calibri"/>
                        </a:rPr>
                        <a:t>physical</a:t>
                      </a:r>
                      <a:r>
                        <a:rPr lang="en-US" sz="1800" spc="163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7" dirty="0">
                          <a:latin typeface="+mn-lt"/>
                          <a:cs typeface="Calibri"/>
                        </a:rPr>
                        <a:t>system</a:t>
                      </a:r>
                      <a:endParaRPr lang="en-US" sz="1800" dirty="0">
                        <a:latin typeface="+mn-lt"/>
                        <a:cs typeface="Calibri"/>
                      </a:endParaRPr>
                    </a:p>
                    <a:p>
                      <a:pPr marL="12327">
                        <a:spcBef>
                          <a:spcPts val="31"/>
                        </a:spcBef>
                      </a:pPr>
                      <a:r>
                        <a:rPr lang="en-US" sz="1800" spc="-62" dirty="0">
                          <a:latin typeface="+mn-lt"/>
                          <a:cs typeface="Calibri"/>
                        </a:rPr>
                        <a:t>foundations</a:t>
                      </a:r>
                      <a:r>
                        <a:rPr lang="en-US" sz="1800" spc="199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66" dirty="0">
                          <a:latin typeface="+mn-lt"/>
                          <a:cs typeface="Calibri"/>
                        </a:rPr>
                        <a:t>of</a:t>
                      </a:r>
                      <a:r>
                        <a:rPr lang="en-US" sz="1800" spc="15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49" dirty="0">
                          <a:latin typeface="+mn-lt"/>
                          <a:cs typeface="Calibri"/>
                        </a:rPr>
                        <a:t>learning,</a:t>
                      </a:r>
                      <a:r>
                        <a:rPr lang="en-US" sz="1800" spc="159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49" dirty="0">
                          <a:latin typeface="+mn-lt"/>
                          <a:cs typeface="Calibri"/>
                        </a:rPr>
                        <a:t>language,</a:t>
                      </a:r>
                      <a:r>
                        <a:rPr lang="en-US" sz="1800" spc="19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40" dirty="0">
                          <a:latin typeface="+mn-lt"/>
                          <a:cs typeface="Calibri"/>
                        </a:rPr>
                        <a:t>rationality</a:t>
                      </a:r>
                      <a:endParaRPr lang="en-US" sz="1800" dirty="0">
                        <a:latin typeface="+mn-lt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75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pc="-49" dirty="0">
                          <a:solidFill>
                            <a:srgbClr val="00007E"/>
                          </a:solidFill>
                          <a:latin typeface="+mn-lt"/>
                          <a:cs typeface="Calibri"/>
                        </a:rPr>
                        <a:t>Mathematics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206">
                        <a:spcBef>
                          <a:spcPts val="150"/>
                        </a:spcBef>
                      </a:pPr>
                      <a:r>
                        <a:rPr lang="en-US" sz="1800" spc="-66" dirty="0">
                          <a:latin typeface="+mn-lt"/>
                          <a:cs typeface="Calibri"/>
                        </a:rPr>
                        <a:t>formal</a:t>
                      </a:r>
                      <a:r>
                        <a:rPr lang="en-US" sz="1800" spc="141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71" dirty="0">
                          <a:latin typeface="+mn-lt"/>
                          <a:cs typeface="Calibri"/>
                        </a:rPr>
                        <a:t>representation</a:t>
                      </a:r>
                      <a:r>
                        <a:rPr lang="en-US" sz="1800" spc="159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62" dirty="0">
                          <a:latin typeface="+mn-lt"/>
                          <a:cs typeface="Calibri"/>
                        </a:rPr>
                        <a:t>and</a:t>
                      </a:r>
                      <a:r>
                        <a:rPr lang="en-US" sz="1800" spc="132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71" dirty="0">
                          <a:latin typeface="+mn-lt"/>
                          <a:cs typeface="Calibri"/>
                        </a:rPr>
                        <a:t>proof</a:t>
                      </a:r>
                      <a:endParaRPr lang="en-US" sz="1800" dirty="0">
                        <a:latin typeface="+mn-lt"/>
                        <a:cs typeface="Calibri"/>
                      </a:endParaRPr>
                    </a:p>
                    <a:p>
                      <a:pPr marL="12327" marR="4483">
                        <a:lnSpc>
                          <a:spcPct val="101000"/>
                        </a:lnSpc>
                        <a:spcBef>
                          <a:spcPts val="9"/>
                        </a:spcBef>
                      </a:pPr>
                      <a:r>
                        <a:rPr lang="en-US" sz="1800" spc="-44" dirty="0">
                          <a:latin typeface="+mn-lt"/>
                          <a:cs typeface="Calibri"/>
                        </a:rPr>
                        <a:t>algorithms,</a:t>
                      </a:r>
                      <a:r>
                        <a:rPr lang="en-US" sz="1800" spc="163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44" dirty="0">
                          <a:latin typeface="+mn-lt"/>
                          <a:cs typeface="Calibri"/>
                        </a:rPr>
                        <a:t>computation,</a:t>
                      </a:r>
                      <a:r>
                        <a:rPr lang="en-US" sz="1800" spc="159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35" dirty="0">
                          <a:latin typeface="+mn-lt"/>
                          <a:cs typeface="Calibri"/>
                        </a:rPr>
                        <a:t>(un)decidability,</a:t>
                      </a:r>
                      <a:r>
                        <a:rPr lang="en-US" sz="1800" spc="19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3" dirty="0">
                          <a:latin typeface="+mn-lt"/>
                          <a:cs typeface="Calibri"/>
                        </a:rPr>
                        <a:t>(in)tractability </a:t>
                      </a:r>
                      <a:r>
                        <a:rPr lang="en-US" sz="1800" spc="-397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3" dirty="0">
                          <a:latin typeface="+mn-lt"/>
                          <a:cs typeface="Calibri"/>
                        </a:rPr>
                        <a:t>probability</a:t>
                      </a:r>
                      <a:endParaRPr lang="en-US" sz="1800" dirty="0">
                        <a:latin typeface="+mn-lt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0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pc="-31" dirty="0">
                          <a:solidFill>
                            <a:srgbClr val="00007E"/>
                          </a:solidFill>
                          <a:latin typeface="+mn-lt"/>
                          <a:cs typeface="Calibri"/>
                        </a:rPr>
                        <a:t>Psychology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44" dirty="0">
                          <a:latin typeface="+mn-lt"/>
                          <a:cs typeface="Calibri"/>
                        </a:rPr>
                        <a:t>adaptation</a:t>
                      </a:r>
                      <a:endParaRPr lang="en-US" sz="1800" dirty="0">
                        <a:latin typeface="+mn-lt"/>
                        <a:cs typeface="Calibr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93" dirty="0">
                          <a:latin typeface="+mn-lt"/>
                          <a:cs typeface="Calibri"/>
                        </a:rPr>
                        <a:t>phenomena</a:t>
                      </a:r>
                      <a:r>
                        <a:rPr lang="en-US" sz="1800" spc="-88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66" dirty="0">
                          <a:latin typeface="+mn-lt"/>
                          <a:cs typeface="Calibri"/>
                        </a:rPr>
                        <a:t>of</a:t>
                      </a:r>
                      <a:r>
                        <a:rPr lang="en-US" sz="1800" spc="-62" dirty="0">
                          <a:latin typeface="+mn-lt"/>
                          <a:cs typeface="Calibri"/>
                        </a:rPr>
                        <a:t> perception</a:t>
                      </a:r>
                      <a:r>
                        <a:rPr lang="en-US" sz="1800" spc="-57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62" dirty="0">
                          <a:latin typeface="+mn-lt"/>
                          <a:cs typeface="Calibri"/>
                        </a:rPr>
                        <a:t>and</a:t>
                      </a:r>
                      <a:r>
                        <a:rPr lang="en-US" sz="1800" spc="-57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75" dirty="0">
                          <a:latin typeface="+mn-lt"/>
                          <a:cs typeface="Calibri"/>
                        </a:rPr>
                        <a:t>motor</a:t>
                      </a:r>
                      <a:r>
                        <a:rPr lang="en-US" sz="1800" spc="-71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44" dirty="0">
                          <a:latin typeface="+mn-lt"/>
                          <a:cs typeface="Calibri"/>
                        </a:rPr>
                        <a:t>control </a:t>
                      </a:r>
                      <a:r>
                        <a:rPr lang="en-US" sz="1800" spc="-62" dirty="0">
                          <a:latin typeface="+mn-lt"/>
                          <a:cs typeface="Calibri"/>
                        </a:rPr>
                        <a:t>experimental</a:t>
                      </a:r>
                      <a:r>
                        <a:rPr lang="en-US" sz="1800" spc="154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71" dirty="0">
                          <a:latin typeface="+mn-lt"/>
                          <a:cs typeface="Calibri"/>
                        </a:rPr>
                        <a:t>techniques</a:t>
                      </a:r>
                      <a:r>
                        <a:rPr lang="en-US" sz="1800" spc="224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35" dirty="0">
                          <a:latin typeface="+mn-lt"/>
                          <a:cs typeface="Calibri"/>
                        </a:rPr>
                        <a:t>(psychophysics,</a:t>
                      </a:r>
                      <a:r>
                        <a:rPr lang="en-US" sz="1800" spc="19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dirty="0">
                          <a:latin typeface="+mn-lt"/>
                          <a:cs typeface="Calibri"/>
                        </a:rPr>
                        <a:t>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95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31" dirty="0">
                          <a:solidFill>
                            <a:srgbClr val="00007E"/>
                          </a:solidFill>
                          <a:latin typeface="+mn-lt"/>
                          <a:cs typeface="Calibri"/>
                        </a:rPr>
                        <a:t>Economics</a:t>
                      </a:r>
                      <a:endParaRPr lang="en-US" sz="1800" dirty="0">
                        <a:latin typeface="+mn-lt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66" dirty="0">
                          <a:latin typeface="+mn-lt"/>
                          <a:cs typeface="Calibri"/>
                        </a:rPr>
                        <a:t>formal</a:t>
                      </a:r>
                      <a:r>
                        <a:rPr lang="en-US" sz="1800" spc="154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75" dirty="0">
                          <a:latin typeface="+mn-lt"/>
                          <a:cs typeface="Calibri"/>
                        </a:rPr>
                        <a:t>theory</a:t>
                      </a:r>
                      <a:r>
                        <a:rPr lang="en-US" sz="1800" spc="168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66" dirty="0">
                          <a:latin typeface="+mn-lt"/>
                          <a:cs typeface="Calibri"/>
                        </a:rPr>
                        <a:t>of</a:t>
                      </a:r>
                      <a:r>
                        <a:rPr lang="en-US" sz="1800" spc="154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44" dirty="0">
                          <a:latin typeface="+mn-lt"/>
                          <a:cs typeface="Calibri"/>
                        </a:rPr>
                        <a:t>rational</a:t>
                      </a:r>
                      <a:r>
                        <a:rPr lang="en-US" sz="1800" spc="159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62" dirty="0">
                          <a:latin typeface="+mn-lt"/>
                          <a:cs typeface="Calibri"/>
                        </a:rPr>
                        <a:t>decisions </a:t>
                      </a:r>
                      <a:r>
                        <a:rPr lang="en-US" sz="1800" spc="-393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84" dirty="0">
                          <a:latin typeface="+mn-lt"/>
                          <a:cs typeface="Calibri"/>
                        </a:rPr>
                        <a:t>knowledge</a:t>
                      </a:r>
                      <a:endParaRPr lang="en-US" sz="1800" dirty="0">
                        <a:latin typeface="+mn-lt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92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pc="-9" dirty="0">
                          <a:solidFill>
                            <a:srgbClr val="00007E"/>
                          </a:solidFill>
                          <a:latin typeface="+mn-lt"/>
                          <a:cs typeface="Calibri"/>
                        </a:rPr>
                        <a:t>Linguistics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75" dirty="0">
                          <a:latin typeface="+mn-lt"/>
                          <a:cs typeface="Calibri"/>
                        </a:rPr>
                        <a:t>representation </a:t>
                      </a:r>
                      <a:r>
                        <a:rPr lang="en-US" sz="1800" spc="-57" dirty="0">
                          <a:latin typeface="+mn-lt"/>
                          <a:cs typeface="Calibri"/>
                        </a:rPr>
                        <a:t>grammar</a:t>
                      </a:r>
                      <a:endParaRPr lang="en-US" sz="1800" dirty="0">
                        <a:latin typeface="+mn-lt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1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pc="-66" dirty="0">
                          <a:solidFill>
                            <a:srgbClr val="00007E"/>
                          </a:solidFill>
                          <a:latin typeface="+mn-lt"/>
                          <a:cs typeface="Calibri"/>
                        </a:rPr>
                        <a:t>Neuroscience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767">
                        <a:spcBef>
                          <a:spcPts val="159"/>
                        </a:spcBef>
                      </a:pPr>
                      <a:r>
                        <a:rPr lang="en-US" sz="1800" spc="-40" dirty="0">
                          <a:latin typeface="+mn-lt"/>
                          <a:cs typeface="Calibri"/>
                        </a:rPr>
                        <a:t>physical</a:t>
                      </a:r>
                      <a:r>
                        <a:rPr lang="en-US" sz="1800" spc="18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3" dirty="0">
                          <a:latin typeface="+mn-lt"/>
                          <a:cs typeface="Calibri"/>
                        </a:rPr>
                        <a:t>substrate</a:t>
                      </a:r>
                      <a:r>
                        <a:rPr lang="en-US" sz="1800" spc="163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79" dirty="0">
                          <a:latin typeface="+mn-lt"/>
                          <a:cs typeface="Calibri"/>
                        </a:rPr>
                        <a:t>for</a:t>
                      </a:r>
                      <a:r>
                        <a:rPr lang="en-US" sz="1800" spc="168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62" dirty="0">
                          <a:latin typeface="+mn-lt"/>
                          <a:cs typeface="Calibri"/>
                        </a:rPr>
                        <a:t>mental</a:t>
                      </a:r>
                      <a:r>
                        <a:rPr lang="en-US" sz="1800" spc="176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26" dirty="0">
                          <a:latin typeface="+mn-lt"/>
                          <a:cs typeface="Calibri"/>
                        </a:rPr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6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pc="-35" dirty="0">
                          <a:solidFill>
                            <a:srgbClr val="00007E"/>
                          </a:solidFill>
                          <a:latin typeface="+mn-lt"/>
                          <a:cs typeface="Calibri"/>
                        </a:rPr>
                        <a:t>Control</a:t>
                      </a:r>
                      <a:r>
                        <a:rPr lang="en-US" sz="1800" spc="194" dirty="0">
                          <a:solidFill>
                            <a:srgbClr val="00007E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75" dirty="0">
                          <a:solidFill>
                            <a:srgbClr val="00007E"/>
                          </a:solidFill>
                          <a:latin typeface="+mn-lt"/>
                          <a:cs typeface="Calibri"/>
                        </a:rPr>
                        <a:t>theory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206">
                        <a:spcBef>
                          <a:spcPts val="101"/>
                        </a:spcBef>
                        <a:tabLst>
                          <a:tab pos="1454041" algn="l"/>
                        </a:tabLst>
                      </a:pPr>
                      <a:r>
                        <a:rPr lang="en-US" sz="1800" spc="-57" dirty="0">
                          <a:latin typeface="+mn-lt"/>
                          <a:cs typeface="Calibri"/>
                        </a:rPr>
                        <a:t>homeostatic</a:t>
                      </a:r>
                      <a:r>
                        <a:rPr lang="en-US" sz="1800" spc="159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49" dirty="0">
                          <a:latin typeface="+mn-lt"/>
                          <a:cs typeface="Calibri"/>
                        </a:rPr>
                        <a:t>systems,</a:t>
                      </a:r>
                      <a:r>
                        <a:rPr lang="en-US" sz="1800" spc="137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31" dirty="0">
                          <a:latin typeface="+mn-lt"/>
                          <a:cs typeface="Calibri"/>
                        </a:rPr>
                        <a:t>stability</a:t>
                      </a:r>
                      <a:endParaRPr lang="en-US" sz="1800" spc="0" dirty="0">
                        <a:latin typeface="+mn-lt"/>
                        <a:cs typeface="Calibri"/>
                      </a:endParaRPr>
                    </a:p>
                    <a:p>
                      <a:pPr marL="11206">
                        <a:spcBef>
                          <a:spcPts val="101"/>
                        </a:spcBef>
                        <a:tabLst>
                          <a:tab pos="1454041" algn="l"/>
                        </a:tabLst>
                      </a:pPr>
                      <a:r>
                        <a:rPr lang="en-US" sz="1800" spc="-62" dirty="0">
                          <a:latin typeface="+mn-lt"/>
                          <a:cs typeface="Calibri"/>
                        </a:rPr>
                        <a:t>simple</a:t>
                      </a:r>
                      <a:r>
                        <a:rPr lang="en-US" sz="1800" spc="146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44" dirty="0">
                          <a:latin typeface="+mn-lt"/>
                          <a:cs typeface="Calibri"/>
                        </a:rPr>
                        <a:t>optimal</a:t>
                      </a:r>
                      <a:r>
                        <a:rPr lang="en-US" sz="1800" spc="137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49" dirty="0">
                          <a:latin typeface="+mn-lt"/>
                          <a:cs typeface="Calibri"/>
                        </a:rPr>
                        <a:t>agent</a:t>
                      </a:r>
                      <a:r>
                        <a:rPr lang="en-US" sz="1800" spc="146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62" dirty="0">
                          <a:latin typeface="+mn-lt"/>
                          <a:cs typeface="Calibri"/>
                        </a:rPr>
                        <a:t>designs</a:t>
                      </a:r>
                      <a:endParaRPr lang="en-US" sz="1800" dirty="0">
                        <a:latin typeface="+mn-lt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1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206">
                        <a:spcBef>
                          <a:spcPts val="101"/>
                        </a:spcBef>
                        <a:tabLst>
                          <a:tab pos="1454041" algn="l"/>
                        </a:tabLst>
                      </a:pPr>
                      <a:r>
                        <a:rPr lang="en-US" sz="1800" dirty="0">
                          <a:latin typeface="+mn-lt"/>
                          <a:cs typeface="Calibri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16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182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30B1-3DBD-3442-99DA-E8131E40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26" dirty="0"/>
              <a:t>Paradigm:</a:t>
            </a:r>
            <a:r>
              <a:rPr lang="en-US" spc="445" dirty="0"/>
              <a:t> </a:t>
            </a:r>
            <a:r>
              <a:rPr lang="en-US" spc="-135" dirty="0"/>
              <a:t>modeling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010B254-C8D8-8447-8CFC-0F16985445E7}"/>
              </a:ext>
            </a:extLst>
          </p:cNvPr>
          <p:cNvSpPr/>
          <p:nvPr/>
        </p:nvSpPr>
        <p:spPr>
          <a:xfrm>
            <a:off x="4142019" y="1195458"/>
            <a:ext cx="3913800" cy="1961468"/>
          </a:xfrm>
          <a:custGeom>
            <a:avLst/>
            <a:gdLst/>
            <a:ahLst/>
            <a:cxnLst/>
            <a:rect l="l" t="t" r="r" b="b"/>
            <a:pathLst>
              <a:path w="4352290" h="2181225">
                <a:moveTo>
                  <a:pt x="0" y="127154"/>
                </a:moveTo>
                <a:lnTo>
                  <a:pt x="0" y="2053552"/>
                </a:lnTo>
                <a:lnTo>
                  <a:pt x="9992" y="2103047"/>
                </a:lnTo>
                <a:lnTo>
                  <a:pt x="37242" y="2143465"/>
                </a:lnTo>
                <a:lnTo>
                  <a:pt x="77660" y="2170715"/>
                </a:lnTo>
                <a:lnTo>
                  <a:pt x="127154" y="2180707"/>
                </a:lnTo>
                <a:lnTo>
                  <a:pt x="4224998" y="2180707"/>
                </a:lnTo>
                <a:lnTo>
                  <a:pt x="4274493" y="2170715"/>
                </a:lnTo>
                <a:lnTo>
                  <a:pt x="4314911" y="2143465"/>
                </a:lnTo>
                <a:lnTo>
                  <a:pt x="4342161" y="2103047"/>
                </a:lnTo>
                <a:lnTo>
                  <a:pt x="4352153" y="2053552"/>
                </a:lnTo>
                <a:lnTo>
                  <a:pt x="4352153" y="127154"/>
                </a:lnTo>
                <a:lnTo>
                  <a:pt x="4342161" y="77660"/>
                </a:lnTo>
                <a:lnTo>
                  <a:pt x="4314911" y="37242"/>
                </a:lnTo>
                <a:lnTo>
                  <a:pt x="4274493" y="9992"/>
                </a:lnTo>
                <a:lnTo>
                  <a:pt x="4224998" y="0"/>
                </a:lnTo>
                <a:lnTo>
                  <a:pt x="127154" y="0"/>
                </a:lnTo>
                <a:lnTo>
                  <a:pt x="77660" y="9992"/>
                </a:lnTo>
                <a:lnTo>
                  <a:pt x="37242" y="37242"/>
                </a:lnTo>
                <a:lnTo>
                  <a:pt x="9992" y="77660"/>
                </a:lnTo>
                <a:lnTo>
                  <a:pt x="0" y="127154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329A2D6-6117-7A4E-BA72-090E51292B74}"/>
              </a:ext>
            </a:extLst>
          </p:cNvPr>
          <p:cNvSpPr txBox="1"/>
          <p:nvPr/>
        </p:nvSpPr>
        <p:spPr>
          <a:xfrm>
            <a:off x="4250661" y="1969211"/>
            <a:ext cx="1289944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-67" dirty="0">
                <a:latin typeface="Trebuchet MS"/>
                <a:cs typeface="Trebuchet MS"/>
              </a:rPr>
              <a:t>Real</a:t>
            </a:r>
            <a:r>
              <a:rPr sz="2248" spc="22" dirty="0">
                <a:latin typeface="Trebuchet MS"/>
                <a:cs typeface="Trebuchet MS"/>
              </a:rPr>
              <a:t> </a:t>
            </a:r>
            <a:r>
              <a:rPr sz="2248" spc="-121" dirty="0">
                <a:latin typeface="Trebuchet MS"/>
                <a:cs typeface="Trebuchet MS"/>
              </a:rPr>
              <a:t>world</a:t>
            </a:r>
            <a:endParaRPr sz="2248">
              <a:latin typeface="Trebuchet MS"/>
              <a:cs typeface="Trebuchet MS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C28321C1-650D-014E-B554-54C237055C9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3034" y="1315519"/>
            <a:ext cx="2292601" cy="1720880"/>
          </a:xfrm>
          <a:prstGeom prst="rect">
            <a:avLst/>
          </a:prstGeom>
        </p:spPr>
      </p:pic>
      <p:grpSp>
        <p:nvGrpSpPr>
          <p:cNvPr id="7" name="object 6">
            <a:extLst>
              <a:ext uri="{FF2B5EF4-FFF2-40B4-BE49-F238E27FC236}">
                <a16:creationId xmlns:a16="http://schemas.microsoft.com/office/drawing/2014/main" id="{6697C946-EE9F-6D44-8F8E-C2DD2A43F4BA}"/>
              </a:ext>
            </a:extLst>
          </p:cNvPr>
          <p:cNvGrpSpPr/>
          <p:nvPr/>
        </p:nvGrpSpPr>
        <p:grpSpPr>
          <a:xfrm>
            <a:off x="6040451" y="3849835"/>
            <a:ext cx="117060" cy="268952"/>
            <a:chOff x="5018227" y="4281158"/>
            <a:chExt cx="130175" cy="299085"/>
          </a:xfrm>
        </p:grpSpPr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1A6D6C02-9339-7942-9FF0-C7077A3A5088}"/>
                </a:ext>
              </a:extLst>
            </p:cNvPr>
            <p:cNvSpPr/>
            <p:nvPr/>
          </p:nvSpPr>
          <p:spPr>
            <a:xfrm>
              <a:off x="5083178" y="4281158"/>
              <a:ext cx="0" cy="267335"/>
            </a:xfrm>
            <a:custGeom>
              <a:avLst/>
              <a:gdLst/>
              <a:ahLst/>
              <a:cxnLst/>
              <a:rect l="l" t="t" r="r" b="b"/>
              <a:pathLst>
                <a:path h="267335">
                  <a:moveTo>
                    <a:pt x="0" y="0"/>
                  </a:moveTo>
                  <a:lnTo>
                    <a:pt x="0" y="267164"/>
                  </a:lnTo>
                </a:path>
              </a:pathLst>
            </a:custGeom>
            <a:ln w="63577">
              <a:solidFill>
                <a:srgbClr val="A52929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7B38D3F2-D878-6B47-B15F-8A40E83059F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8227" y="4407003"/>
              <a:ext cx="129903" cy="173108"/>
            </a:xfrm>
            <a:prstGeom prst="rect">
              <a:avLst/>
            </a:prstGeom>
          </p:spPr>
        </p:pic>
      </p:grpSp>
      <p:sp>
        <p:nvSpPr>
          <p:cNvPr id="10" name="object 9">
            <a:extLst>
              <a:ext uri="{FF2B5EF4-FFF2-40B4-BE49-F238E27FC236}">
                <a16:creationId xmlns:a16="http://schemas.microsoft.com/office/drawing/2014/main" id="{646289C5-B93E-9D4F-AEF3-B72B6B2C6E72}"/>
              </a:ext>
            </a:extLst>
          </p:cNvPr>
          <p:cNvSpPr/>
          <p:nvPr/>
        </p:nvSpPr>
        <p:spPr>
          <a:xfrm>
            <a:off x="6098858" y="3273664"/>
            <a:ext cx="0" cy="161600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427"/>
                </a:lnTo>
              </a:path>
            </a:pathLst>
          </a:custGeom>
          <a:ln w="63577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982CD988-24AD-7D41-AB9F-9FE258AE5162}"/>
              </a:ext>
            </a:extLst>
          </p:cNvPr>
          <p:cNvSpPr txBox="1"/>
          <p:nvPr/>
        </p:nvSpPr>
        <p:spPr>
          <a:xfrm>
            <a:off x="5470845" y="3435675"/>
            <a:ext cx="1256253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b="1" spc="193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248" b="1" spc="189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248" b="1" spc="45" dirty="0">
                <a:solidFill>
                  <a:srgbClr val="FF0000"/>
                </a:solidFill>
                <a:latin typeface="Calibri"/>
                <a:cs typeface="Calibri"/>
              </a:rPr>
              <a:t>del</a:t>
            </a:r>
            <a:r>
              <a:rPr sz="2248" b="1" spc="22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248" b="1" spc="130" dirty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endParaRPr sz="2248">
              <a:latin typeface="Calibri"/>
              <a:cs typeface="Calibri"/>
            </a:endParaRPr>
          </a:p>
        </p:txBody>
      </p:sp>
      <p:pic>
        <p:nvPicPr>
          <p:cNvPr id="12" name="object 11">
            <a:extLst>
              <a:ext uri="{FF2B5EF4-FFF2-40B4-BE49-F238E27FC236}">
                <a16:creationId xmlns:a16="http://schemas.microsoft.com/office/drawing/2014/main" id="{12B0A5D7-F246-AE4B-BC12-E76CAF6FAEA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97932" y="4302762"/>
            <a:ext cx="4401851" cy="1812091"/>
          </a:xfrm>
          <a:prstGeom prst="rect">
            <a:avLst/>
          </a:prstGeom>
        </p:spPr>
      </p:pic>
      <p:sp>
        <p:nvSpPr>
          <p:cNvPr id="13" name="object 12">
            <a:extLst>
              <a:ext uri="{FF2B5EF4-FFF2-40B4-BE49-F238E27FC236}">
                <a16:creationId xmlns:a16="http://schemas.microsoft.com/office/drawing/2014/main" id="{B05BD049-E194-684F-AE14-87D77895CECF}"/>
              </a:ext>
            </a:extLst>
          </p:cNvPr>
          <p:cNvSpPr txBox="1"/>
          <p:nvPr/>
        </p:nvSpPr>
        <p:spPr>
          <a:xfrm>
            <a:off x="4009432" y="5002060"/>
            <a:ext cx="777734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189" dirty="0">
                <a:latin typeface="Trebuchet MS"/>
                <a:cs typeface="Trebuchet MS"/>
              </a:rPr>
              <a:t>M</a:t>
            </a:r>
            <a:r>
              <a:rPr sz="2248" spc="206" dirty="0">
                <a:latin typeface="Trebuchet MS"/>
                <a:cs typeface="Trebuchet MS"/>
              </a:rPr>
              <a:t>o</a:t>
            </a:r>
            <a:r>
              <a:rPr sz="2248" spc="-139" dirty="0">
                <a:latin typeface="Trebuchet MS"/>
                <a:cs typeface="Trebuchet MS"/>
              </a:rPr>
              <a:t>del</a:t>
            </a:r>
            <a:endParaRPr sz="2248">
              <a:latin typeface="Trebuchet MS"/>
              <a:cs typeface="Trebuchet MS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243F07BB-AF18-F849-890F-048B3C63F58E}"/>
              </a:ext>
            </a:extLst>
          </p:cNvPr>
          <p:cNvSpPr txBox="1"/>
          <p:nvPr/>
        </p:nvSpPr>
        <p:spPr>
          <a:xfrm>
            <a:off x="5345632" y="5232900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6D8E5DE6-F366-6245-999A-4B294CA23FFF}"/>
              </a:ext>
            </a:extLst>
          </p:cNvPr>
          <p:cNvSpPr txBox="1"/>
          <p:nvPr/>
        </p:nvSpPr>
        <p:spPr>
          <a:xfrm>
            <a:off x="5664185" y="5120846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0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268EF332-23FF-8443-9575-5D2C524BB7EF}"/>
              </a:ext>
            </a:extLst>
          </p:cNvPr>
          <p:cNvSpPr txBox="1"/>
          <p:nvPr/>
        </p:nvSpPr>
        <p:spPr>
          <a:xfrm>
            <a:off x="5914642" y="4987175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D64F4D6C-E799-7B41-9AAA-3A21D73B8899}"/>
              </a:ext>
            </a:extLst>
          </p:cNvPr>
          <p:cNvSpPr txBox="1"/>
          <p:nvPr/>
        </p:nvSpPr>
        <p:spPr>
          <a:xfrm>
            <a:off x="6240419" y="4938624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5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2806CB2D-650E-6D4E-8C2A-6F03EC42B5B3}"/>
              </a:ext>
            </a:extLst>
          </p:cNvPr>
          <p:cNvSpPr txBox="1"/>
          <p:nvPr/>
        </p:nvSpPr>
        <p:spPr>
          <a:xfrm>
            <a:off x="6185681" y="5554005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7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99E30B85-8CFC-574B-8C68-B63FD17B3F0E}"/>
              </a:ext>
            </a:extLst>
          </p:cNvPr>
          <p:cNvSpPr txBox="1"/>
          <p:nvPr/>
        </p:nvSpPr>
        <p:spPr>
          <a:xfrm>
            <a:off x="5931780" y="5686571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4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17545DEC-3762-5E43-A4AF-2B2EA3820FDA}"/>
              </a:ext>
            </a:extLst>
          </p:cNvPr>
          <p:cNvSpPr txBox="1"/>
          <p:nvPr/>
        </p:nvSpPr>
        <p:spPr>
          <a:xfrm>
            <a:off x="5360123" y="4844555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5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1D6156F6-FB0D-B744-A53B-C4F74D65CAEC}"/>
              </a:ext>
            </a:extLst>
          </p:cNvPr>
          <p:cNvSpPr txBox="1"/>
          <p:nvPr/>
        </p:nvSpPr>
        <p:spPr>
          <a:xfrm>
            <a:off x="5979637" y="4662296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7E4BBB06-39EA-BC45-8C66-677AB9B94765}"/>
              </a:ext>
            </a:extLst>
          </p:cNvPr>
          <p:cNvSpPr txBox="1"/>
          <p:nvPr/>
        </p:nvSpPr>
        <p:spPr>
          <a:xfrm>
            <a:off x="6458917" y="5245643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9CDD483B-14DB-7849-986E-1BD1D447CD0D}"/>
              </a:ext>
            </a:extLst>
          </p:cNvPr>
          <p:cNvSpPr txBox="1"/>
          <p:nvPr/>
        </p:nvSpPr>
        <p:spPr>
          <a:xfrm>
            <a:off x="6480739" y="5544506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2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932B3A50-97CD-854E-B61E-79145938FD45}"/>
              </a:ext>
            </a:extLst>
          </p:cNvPr>
          <p:cNvSpPr txBox="1"/>
          <p:nvPr/>
        </p:nvSpPr>
        <p:spPr>
          <a:xfrm>
            <a:off x="6730193" y="5849626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6DFB42E4-4DB1-8B47-81D5-60E7049553EC}"/>
              </a:ext>
            </a:extLst>
          </p:cNvPr>
          <p:cNvSpPr txBox="1"/>
          <p:nvPr/>
        </p:nvSpPr>
        <p:spPr>
          <a:xfrm>
            <a:off x="7023160" y="5546673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3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C0C5C3F3-4F48-9C4C-86D5-2D580A43F3CB}"/>
              </a:ext>
            </a:extLst>
          </p:cNvPr>
          <p:cNvSpPr txBox="1"/>
          <p:nvPr/>
        </p:nvSpPr>
        <p:spPr>
          <a:xfrm>
            <a:off x="7034930" y="5259449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1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601ACA96-1C41-9E45-82E2-81EDC7EE11C4}"/>
              </a:ext>
            </a:extLst>
          </p:cNvPr>
          <p:cNvSpPr txBox="1"/>
          <p:nvPr/>
        </p:nvSpPr>
        <p:spPr>
          <a:xfrm>
            <a:off x="7597615" y="5511613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7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CF80187C-6A2B-2646-880C-041265B316B3}"/>
              </a:ext>
            </a:extLst>
          </p:cNvPr>
          <p:cNvSpPr txBox="1"/>
          <p:nvPr/>
        </p:nvSpPr>
        <p:spPr>
          <a:xfrm>
            <a:off x="7573827" y="5797984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416E845B-9D3E-4249-BE1E-BCD7BFACD4C8}"/>
              </a:ext>
            </a:extLst>
          </p:cNvPr>
          <p:cNvSpPr txBox="1"/>
          <p:nvPr/>
        </p:nvSpPr>
        <p:spPr>
          <a:xfrm>
            <a:off x="7306220" y="5566765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E8C3BEDE-8433-5A44-8754-6B61B6724C92}"/>
              </a:ext>
            </a:extLst>
          </p:cNvPr>
          <p:cNvSpPr txBox="1"/>
          <p:nvPr/>
        </p:nvSpPr>
        <p:spPr>
          <a:xfrm>
            <a:off x="7948137" y="5495986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2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AB0CAF34-95BD-1C4B-BCF6-6410F3024416}"/>
              </a:ext>
            </a:extLst>
          </p:cNvPr>
          <p:cNvSpPr txBox="1"/>
          <p:nvPr/>
        </p:nvSpPr>
        <p:spPr>
          <a:xfrm>
            <a:off x="7826008" y="5015126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3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CA7B2947-40ED-9C41-8DAF-46B51C4C1748}"/>
              </a:ext>
            </a:extLst>
          </p:cNvPr>
          <p:cNvSpPr txBox="1"/>
          <p:nvPr/>
        </p:nvSpPr>
        <p:spPr>
          <a:xfrm>
            <a:off x="7336108" y="4728185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4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4F1DE464-1E87-3647-97C0-4642D60035EF}"/>
              </a:ext>
            </a:extLst>
          </p:cNvPr>
          <p:cNvSpPr txBox="1"/>
          <p:nvPr/>
        </p:nvSpPr>
        <p:spPr>
          <a:xfrm>
            <a:off x="7479546" y="5031033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33B47D76-9C6B-6B41-9C70-EB95DEBE277F}"/>
              </a:ext>
            </a:extLst>
          </p:cNvPr>
          <p:cNvSpPr txBox="1"/>
          <p:nvPr/>
        </p:nvSpPr>
        <p:spPr>
          <a:xfrm>
            <a:off x="7192496" y="4971671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1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52ED4731-B7FF-214B-BE76-AECB12C7C109}"/>
              </a:ext>
            </a:extLst>
          </p:cNvPr>
          <p:cNvSpPr txBox="1"/>
          <p:nvPr/>
        </p:nvSpPr>
        <p:spPr>
          <a:xfrm>
            <a:off x="6904609" y="4952915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3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57169861-361C-3144-8FFF-9CCB771C6239}"/>
              </a:ext>
            </a:extLst>
          </p:cNvPr>
          <p:cNvSpPr txBox="1"/>
          <p:nvPr/>
        </p:nvSpPr>
        <p:spPr>
          <a:xfrm>
            <a:off x="6687218" y="4624343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7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28A1FA55-A767-7E45-B469-84BA847E7DBF}"/>
              </a:ext>
            </a:extLst>
          </p:cNvPr>
          <p:cNvSpPr txBox="1"/>
          <p:nvPr/>
        </p:nvSpPr>
        <p:spPr>
          <a:xfrm>
            <a:off x="6535920" y="4926407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5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691BB92F-B6F1-114E-87B3-104A7DEAFCB2}"/>
              </a:ext>
            </a:extLst>
          </p:cNvPr>
          <p:cNvSpPr txBox="1"/>
          <p:nvPr/>
        </p:nvSpPr>
        <p:spPr>
          <a:xfrm>
            <a:off x="7662964" y="5241454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1</a:t>
            </a:r>
            <a:endParaRPr sz="719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81263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ABFC-EA61-B043-BD35-151256E8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26" dirty="0"/>
              <a:t>Paradigm:</a:t>
            </a:r>
            <a:r>
              <a:rPr lang="en-US" spc="450" dirty="0"/>
              <a:t> </a:t>
            </a:r>
            <a:r>
              <a:rPr lang="en-US" spc="-216" dirty="0"/>
              <a:t>inference</a:t>
            </a:r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6794B2A9-AA9F-724C-9156-ADB1B0F3189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7932" y="1192599"/>
            <a:ext cx="4401851" cy="1812091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7B3C8712-9967-A842-A468-D778F90F1799}"/>
              </a:ext>
            </a:extLst>
          </p:cNvPr>
          <p:cNvSpPr txBox="1"/>
          <p:nvPr/>
        </p:nvSpPr>
        <p:spPr>
          <a:xfrm>
            <a:off x="4009432" y="1891896"/>
            <a:ext cx="777734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189" dirty="0">
                <a:latin typeface="Trebuchet MS"/>
                <a:cs typeface="Trebuchet MS"/>
              </a:rPr>
              <a:t>M</a:t>
            </a:r>
            <a:r>
              <a:rPr sz="2248" spc="206" dirty="0">
                <a:latin typeface="Trebuchet MS"/>
                <a:cs typeface="Trebuchet MS"/>
              </a:rPr>
              <a:t>o</a:t>
            </a:r>
            <a:r>
              <a:rPr sz="2248" spc="-139" dirty="0">
                <a:latin typeface="Trebuchet MS"/>
                <a:cs typeface="Trebuchet MS"/>
              </a:rPr>
              <a:t>del</a:t>
            </a:r>
            <a:endParaRPr sz="2248">
              <a:latin typeface="Trebuchet MS"/>
              <a:cs typeface="Trebuchet M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5460281-720F-9E43-BFB9-F858F335448D}"/>
              </a:ext>
            </a:extLst>
          </p:cNvPr>
          <p:cNvSpPr txBox="1"/>
          <p:nvPr/>
        </p:nvSpPr>
        <p:spPr>
          <a:xfrm>
            <a:off x="5345632" y="2122736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D0631CA8-8967-6848-AFA5-26BD06F1AE9D}"/>
              </a:ext>
            </a:extLst>
          </p:cNvPr>
          <p:cNvSpPr txBox="1"/>
          <p:nvPr/>
        </p:nvSpPr>
        <p:spPr>
          <a:xfrm>
            <a:off x="5664185" y="2010683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0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31E1BBE7-6FE9-9A4C-8CB1-8A8FDFE92E6B}"/>
              </a:ext>
            </a:extLst>
          </p:cNvPr>
          <p:cNvSpPr txBox="1"/>
          <p:nvPr/>
        </p:nvSpPr>
        <p:spPr>
          <a:xfrm>
            <a:off x="5914642" y="1877012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1FEB692D-B966-4146-A041-1052248E0F8F}"/>
              </a:ext>
            </a:extLst>
          </p:cNvPr>
          <p:cNvSpPr txBox="1"/>
          <p:nvPr/>
        </p:nvSpPr>
        <p:spPr>
          <a:xfrm>
            <a:off x="6240419" y="1828460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5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D77C1DD0-5E33-6C4E-B9D7-57EC7A500F77}"/>
              </a:ext>
            </a:extLst>
          </p:cNvPr>
          <p:cNvSpPr txBox="1"/>
          <p:nvPr/>
        </p:nvSpPr>
        <p:spPr>
          <a:xfrm>
            <a:off x="6185681" y="2443840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7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C46AFB4C-C65F-4F42-BE51-FD0250ED9CFE}"/>
              </a:ext>
            </a:extLst>
          </p:cNvPr>
          <p:cNvSpPr txBox="1"/>
          <p:nvPr/>
        </p:nvSpPr>
        <p:spPr>
          <a:xfrm>
            <a:off x="5931780" y="2576407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4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95AFCE76-8493-AA49-97F0-450A78C2DB1C}"/>
              </a:ext>
            </a:extLst>
          </p:cNvPr>
          <p:cNvSpPr txBox="1"/>
          <p:nvPr/>
        </p:nvSpPr>
        <p:spPr>
          <a:xfrm>
            <a:off x="5360123" y="1734391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5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264A39D7-65E1-9847-B7E4-8E0F31A18347}"/>
              </a:ext>
            </a:extLst>
          </p:cNvPr>
          <p:cNvSpPr txBox="1"/>
          <p:nvPr/>
        </p:nvSpPr>
        <p:spPr>
          <a:xfrm>
            <a:off x="5979637" y="1552132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7D0CCA5B-C694-0C4D-8522-0115D629C442}"/>
              </a:ext>
            </a:extLst>
          </p:cNvPr>
          <p:cNvSpPr txBox="1"/>
          <p:nvPr/>
        </p:nvSpPr>
        <p:spPr>
          <a:xfrm>
            <a:off x="6458917" y="2135479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3E21194C-60E2-E44E-B36E-2705D7FAB81B}"/>
              </a:ext>
            </a:extLst>
          </p:cNvPr>
          <p:cNvSpPr txBox="1"/>
          <p:nvPr/>
        </p:nvSpPr>
        <p:spPr>
          <a:xfrm>
            <a:off x="6480739" y="2434341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2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A17E3FB7-D793-E04B-A942-5141026748C0}"/>
              </a:ext>
            </a:extLst>
          </p:cNvPr>
          <p:cNvSpPr txBox="1"/>
          <p:nvPr/>
        </p:nvSpPr>
        <p:spPr>
          <a:xfrm>
            <a:off x="6730193" y="2739461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EC13A063-95DF-F847-8DFD-331C347D27FA}"/>
              </a:ext>
            </a:extLst>
          </p:cNvPr>
          <p:cNvSpPr txBox="1"/>
          <p:nvPr/>
        </p:nvSpPr>
        <p:spPr>
          <a:xfrm>
            <a:off x="7023160" y="2436509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3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7B3BFC55-2E1E-3949-8F98-CB00AB35FDC2}"/>
              </a:ext>
            </a:extLst>
          </p:cNvPr>
          <p:cNvSpPr txBox="1"/>
          <p:nvPr/>
        </p:nvSpPr>
        <p:spPr>
          <a:xfrm>
            <a:off x="7034930" y="2149285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1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A05B9423-4175-1E45-824A-9C25790B7F86}"/>
              </a:ext>
            </a:extLst>
          </p:cNvPr>
          <p:cNvSpPr txBox="1"/>
          <p:nvPr/>
        </p:nvSpPr>
        <p:spPr>
          <a:xfrm>
            <a:off x="7597615" y="2401448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7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2B46D380-8A94-A741-977D-F350D6465668}"/>
              </a:ext>
            </a:extLst>
          </p:cNvPr>
          <p:cNvSpPr txBox="1"/>
          <p:nvPr/>
        </p:nvSpPr>
        <p:spPr>
          <a:xfrm>
            <a:off x="7573827" y="2687820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6AC9DEC0-D7D2-124A-9F82-55DEADAE66AF}"/>
              </a:ext>
            </a:extLst>
          </p:cNvPr>
          <p:cNvSpPr txBox="1"/>
          <p:nvPr/>
        </p:nvSpPr>
        <p:spPr>
          <a:xfrm>
            <a:off x="7306220" y="2456601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8FDBF342-CAE2-2145-9A37-B55287E386EA}"/>
              </a:ext>
            </a:extLst>
          </p:cNvPr>
          <p:cNvSpPr txBox="1"/>
          <p:nvPr/>
        </p:nvSpPr>
        <p:spPr>
          <a:xfrm>
            <a:off x="7948137" y="2385822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2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B7F29043-E54D-7349-BF02-18083532D3EC}"/>
              </a:ext>
            </a:extLst>
          </p:cNvPr>
          <p:cNvSpPr txBox="1"/>
          <p:nvPr/>
        </p:nvSpPr>
        <p:spPr>
          <a:xfrm>
            <a:off x="7826008" y="1904961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3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A3C374A3-A8EE-1B4B-995B-CCC3A468299C}"/>
              </a:ext>
            </a:extLst>
          </p:cNvPr>
          <p:cNvSpPr txBox="1"/>
          <p:nvPr/>
        </p:nvSpPr>
        <p:spPr>
          <a:xfrm>
            <a:off x="7336108" y="1618021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4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EE0D5EC5-1467-4E40-AEA3-4F913B4F3DB9}"/>
              </a:ext>
            </a:extLst>
          </p:cNvPr>
          <p:cNvSpPr txBox="1"/>
          <p:nvPr/>
        </p:nvSpPr>
        <p:spPr>
          <a:xfrm>
            <a:off x="7479546" y="1920868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6C4E743C-EE3A-9845-A1FF-1AB426E70475}"/>
              </a:ext>
            </a:extLst>
          </p:cNvPr>
          <p:cNvSpPr txBox="1"/>
          <p:nvPr/>
        </p:nvSpPr>
        <p:spPr>
          <a:xfrm>
            <a:off x="7192496" y="1861508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1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FA3C2EDC-DEAC-7546-8B54-EFEC1BCF0690}"/>
              </a:ext>
            </a:extLst>
          </p:cNvPr>
          <p:cNvSpPr txBox="1"/>
          <p:nvPr/>
        </p:nvSpPr>
        <p:spPr>
          <a:xfrm>
            <a:off x="6904609" y="1842751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3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79C62304-A03D-BF4E-897E-F2154EAD205C}"/>
              </a:ext>
            </a:extLst>
          </p:cNvPr>
          <p:cNvSpPr txBox="1"/>
          <p:nvPr/>
        </p:nvSpPr>
        <p:spPr>
          <a:xfrm>
            <a:off x="6687218" y="1514178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7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9263E8DB-4774-B84C-AC17-85DD419FB64C}"/>
              </a:ext>
            </a:extLst>
          </p:cNvPr>
          <p:cNvSpPr txBox="1"/>
          <p:nvPr/>
        </p:nvSpPr>
        <p:spPr>
          <a:xfrm>
            <a:off x="6535920" y="1816243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5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6E373F4B-8D84-A44D-ADD6-0F98F762F857}"/>
              </a:ext>
            </a:extLst>
          </p:cNvPr>
          <p:cNvSpPr txBox="1"/>
          <p:nvPr/>
        </p:nvSpPr>
        <p:spPr>
          <a:xfrm>
            <a:off x="7662964" y="2131290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1</a:t>
            </a:r>
            <a:endParaRPr sz="719">
              <a:latin typeface="Trebuchet MS"/>
              <a:cs typeface="Trebuchet MS"/>
            </a:endParaRPr>
          </a:p>
        </p:txBody>
      </p:sp>
      <p:grpSp>
        <p:nvGrpSpPr>
          <p:cNvPr id="31" name="object 30">
            <a:extLst>
              <a:ext uri="{FF2B5EF4-FFF2-40B4-BE49-F238E27FC236}">
                <a16:creationId xmlns:a16="http://schemas.microsoft.com/office/drawing/2014/main" id="{0E63413C-20E6-A34D-ABE1-D72852A519DF}"/>
              </a:ext>
            </a:extLst>
          </p:cNvPr>
          <p:cNvGrpSpPr/>
          <p:nvPr/>
        </p:nvGrpSpPr>
        <p:grpSpPr>
          <a:xfrm>
            <a:off x="6040451" y="3695206"/>
            <a:ext cx="117060" cy="268952"/>
            <a:chOff x="5018227" y="4109205"/>
            <a:chExt cx="130175" cy="299085"/>
          </a:xfrm>
        </p:grpSpPr>
        <p:sp>
          <p:nvSpPr>
            <p:cNvPr id="32" name="object 31">
              <a:extLst>
                <a:ext uri="{FF2B5EF4-FFF2-40B4-BE49-F238E27FC236}">
                  <a16:creationId xmlns:a16="http://schemas.microsoft.com/office/drawing/2014/main" id="{83E11C0F-0FB7-904B-B3E1-29F43F7643B6}"/>
                </a:ext>
              </a:extLst>
            </p:cNvPr>
            <p:cNvSpPr/>
            <p:nvPr/>
          </p:nvSpPr>
          <p:spPr>
            <a:xfrm>
              <a:off x="5083178" y="4109205"/>
              <a:ext cx="0" cy="267335"/>
            </a:xfrm>
            <a:custGeom>
              <a:avLst/>
              <a:gdLst/>
              <a:ahLst/>
              <a:cxnLst/>
              <a:rect l="l" t="t" r="r" b="b"/>
              <a:pathLst>
                <a:path h="267335">
                  <a:moveTo>
                    <a:pt x="0" y="0"/>
                  </a:moveTo>
                  <a:lnTo>
                    <a:pt x="0" y="267164"/>
                  </a:lnTo>
                </a:path>
              </a:pathLst>
            </a:custGeom>
            <a:ln w="63577">
              <a:solidFill>
                <a:srgbClr val="A52929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33" name="object 32">
              <a:extLst>
                <a:ext uri="{FF2B5EF4-FFF2-40B4-BE49-F238E27FC236}">
                  <a16:creationId xmlns:a16="http://schemas.microsoft.com/office/drawing/2014/main" id="{3BD623B9-2106-D64D-BCE1-AAB53625F32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8227" y="4235050"/>
              <a:ext cx="129903" cy="173108"/>
            </a:xfrm>
            <a:prstGeom prst="rect">
              <a:avLst/>
            </a:prstGeom>
          </p:spPr>
        </p:pic>
      </p:grpSp>
      <p:sp>
        <p:nvSpPr>
          <p:cNvPr id="34" name="object 33">
            <a:extLst>
              <a:ext uri="{FF2B5EF4-FFF2-40B4-BE49-F238E27FC236}">
                <a16:creationId xmlns:a16="http://schemas.microsoft.com/office/drawing/2014/main" id="{7E4C2AED-D79C-144C-8CF6-6D82F68D550C}"/>
              </a:ext>
            </a:extLst>
          </p:cNvPr>
          <p:cNvSpPr/>
          <p:nvPr/>
        </p:nvSpPr>
        <p:spPr>
          <a:xfrm>
            <a:off x="6098858" y="3119035"/>
            <a:ext cx="0" cy="161600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427"/>
                </a:lnTo>
              </a:path>
            </a:pathLst>
          </a:custGeom>
          <a:ln w="63577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A1B83279-4ECA-E441-B614-25D4F85F0D8D}"/>
              </a:ext>
            </a:extLst>
          </p:cNvPr>
          <p:cNvSpPr txBox="1"/>
          <p:nvPr/>
        </p:nvSpPr>
        <p:spPr>
          <a:xfrm>
            <a:off x="5480913" y="3281046"/>
            <a:ext cx="1236838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b="1" spc="-63" dirty="0">
                <a:solidFill>
                  <a:srgbClr val="008000"/>
                </a:solidFill>
                <a:latin typeface="Trebuchet MS"/>
                <a:cs typeface="Trebuchet MS"/>
              </a:rPr>
              <a:t>Inference</a:t>
            </a:r>
            <a:endParaRPr sz="2248">
              <a:latin typeface="Trebuchet MS"/>
              <a:cs typeface="Trebuchet MS"/>
            </a:endParaRPr>
          </a:p>
        </p:txBody>
      </p:sp>
      <p:pic>
        <p:nvPicPr>
          <p:cNvPr id="36" name="object 35">
            <a:extLst>
              <a:ext uri="{FF2B5EF4-FFF2-40B4-BE49-F238E27FC236}">
                <a16:creationId xmlns:a16="http://schemas.microsoft.com/office/drawing/2014/main" id="{CD33EAD2-2BA1-054E-8360-D4C5E492648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04739" y="4148133"/>
            <a:ext cx="4988237" cy="1812091"/>
          </a:xfrm>
          <a:prstGeom prst="rect">
            <a:avLst/>
          </a:prstGeom>
        </p:spPr>
      </p:pic>
      <p:sp>
        <p:nvSpPr>
          <p:cNvPr id="37" name="object 36">
            <a:extLst>
              <a:ext uri="{FF2B5EF4-FFF2-40B4-BE49-F238E27FC236}">
                <a16:creationId xmlns:a16="http://schemas.microsoft.com/office/drawing/2014/main" id="{BFCCBD0B-B94D-A44A-94A8-F7C7337F884B}"/>
              </a:ext>
            </a:extLst>
          </p:cNvPr>
          <p:cNvSpPr txBox="1"/>
          <p:nvPr/>
        </p:nvSpPr>
        <p:spPr>
          <a:xfrm>
            <a:off x="3716239" y="4847430"/>
            <a:ext cx="1365319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-63" dirty="0">
                <a:latin typeface="Trebuchet MS"/>
                <a:cs typeface="Trebuchet MS"/>
              </a:rPr>
              <a:t>Predictions</a:t>
            </a:r>
            <a:endParaRPr sz="2248">
              <a:latin typeface="Trebuchet MS"/>
              <a:cs typeface="Trebuchet MS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B877A0F3-1E5D-D84A-819A-AC28C0FB4ADE}"/>
              </a:ext>
            </a:extLst>
          </p:cNvPr>
          <p:cNvSpPr txBox="1"/>
          <p:nvPr/>
        </p:nvSpPr>
        <p:spPr>
          <a:xfrm>
            <a:off x="5629168" y="5069895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69510A85-A7D4-904E-A1BB-579513DC3DFE}"/>
              </a:ext>
            </a:extLst>
          </p:cNvPr>
          <p:cNvSpPr txBox="1"/>
          <p:nvPr/>
        </p:nvSpPr>
        <p:spPr>
          <a:xfrm>
            <a:off x="5957134" y="4979000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0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A04DD4A0-F921-2543-9225-5AF6F07F8172}"/>
              </a:ext>
            </a:extLst>
          </p:cNvPr>
          <p:cNvSpPr txBox="1"/>
          <p:nvPr/>
        </p:nvSpPr>
        <p:spPr>
          <a:xfrm>
            <a:off x="6199057" y="4823253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927B718A-02D4-504E-803E-605A560DCDF3}"/>
              </a:ext>
            </a:extLst>
          </p:cNvPr>
          <p:cNvSpPr txBox="1"/>
          <p:nvPr/>
        </p:nvSpPr>
        <p:spPr>
          <a:xfrm>
            <a:off x="6533613" y="4783995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5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74FFEAA7-6EC2-9D4A-A754-39401B7878B8}"/>
              </a:ext>
            </a:extLst>
          </p:cNvPr>
          <p:cNvSpPr txBox="1"/>
          <p:nvPr/>
        </p:nvSpPr>
        <p:spPr>
          <a:xfrm>
            <a:off x="6478873" y="5399375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7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D8F35FA3-5168-1647-9FE2-82D75A0ACF6F}"/>
              </a:ext>
            </a:extLst>
          </p:cNvPr>
          <p:cNvSpPr txBox="1"/>
          <p:nvPr/>
        </p:nvSpPr>
        <p:spPr>
          <a:xfrm>
            <a:off x="6224973" y="5531942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4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E42E0614-3E18-5B40-9D00-B2E86AC5A1DE}"/>
              </a:ext>
            </a:extLst>
          </p:cNvPr>
          <p:cNvSpPr txBox="1"/>
          <p:nvPr/>
        </p:nvSpPr>
        <p:spPr>
          <a:xfrm>
            <a:off x="5653316" y="4689926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5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BAD1AB0B-D92D-C142-8281-FF32DA1AD16D}"/>
              </a:ext>
            </a:extLst>
          </p:cNvPr>
          <p:cNvSpPr txBox="1"/>
          <p:nvPr/>
        </p:nvSpPr>
        <p:spPr>
          <a:xfrm>
            <a:off x="6272830" y="4507667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EA2CBE39-6BAA-B946-91F6-70B321629BA6}"/>
              </a:ext>
            </a:extLst>
          </p:cNvPr>
          <p:cNvSpPr txBox="1"/>
          <p:nvPr/>
        </p:nvSpPr>
        <p:spPr>
          <a:xfrm>
            <a:off x="6739336" y="5091985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9BB2CC66-9AB8-6444-A960-7098569F30E9}"/>
              </a:ext>
            </a:extLst>
          </p:cNvPr>
          <p:cNvSpPr txBox="1"/>
          <p:nvPr/>
        </p:nvSpPr>
        <p:spPr>
          <a:xfrm>
            <a:off x="6773933" y="5389878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2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2CB9279A-337E-F64F-A1D8-32580B2F8353}"/>
              </a:ext>
            </a:extLst>
          </p:cNvPr>
          <p:cNvSpPr txBox="1"/>
          <p:nvPr/>
        </p:nvSpPr>
        <p:spPr>
          <a:xfrm>
            <a:off x="7023387" y="5694995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0976C846-E2DB-E747-82B9-A13DF6D9A10A}"/>
              </a:ext>
            </a:extLst>
          </p:cNvPr>
          <p:cNvSpPr txBox="1"/>
          <p:nvPr/>
        </p:nvSpPr>
        <p:spPr>
          <a:xfrm>
            <a:off x="7316354" y="5392044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3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5154DB99-F9A2-4643-9797-BB9A8895C8E8}"/>
              </a:ext>
            </a:extLst>
          </p:cNvPr>
          <p:cNvSpPr txBox="1"/>
          <p:nvPr/>
        </p:nvSpPr>
        <p:spPr>
          <a:xfrm>
            <a:off x="7315367" y="5103143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1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9E1B55E1-6FCC-CC46-B6E7-287AB11B777A}"/>
              </a:ext>
            </a:extLst>
          </p:cNvPr>
          <p:cNvSpPr txBox="1"/>
          <p:nvPr/>
        </p:nvSpPr>
        <p:spPr>
          <a:xfrm>
            <a:off x="7881149" y="5348610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7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2AC24B4A-8719-AF46-AE70-0E46B9ED44E2}"/>
              </a:ext>
            </a:extLst>
          </p:cNvPr>
          <p:cNvSpPr txBox="1"/>
          <p:nvPr/>
        </p:nvSpPr>
        <p:spPr>
          <a:xfrm>
            <a:off x="7867021" y="5643355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F808D153-71E7-9948-9D47-9ABAE4E67F0E}"/>
              </a:ext>
            </a:extLst>
          </p:cNvPr>
          <p:cNvSpPr txBox="1"/>
          <p:nvPr/>
        </p:nvSpPr>
        <p:spPr>
          <a:xfrm>
            <a:off x="7599413" y="5412136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9E3054F7-3B37-6C47-AF34-37E6BBBB15F3}"/>
              </a:ext>
            </a:extLst>
          </p:cNvPr>
          <p:cNvSpPr txBox="1"/>
          <p:nvPr/>
        </p:nvSpPr>
        <p:spPr>
          <a:xfrm>
            <a:off x="8241330" y="5341358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2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E3262CEA-1351-034F-9491-425EC705E2EF}"/>
              </a:ext>
            </a:extLst>
          </p:cNvPr>
          <p:cNvSpPr txBox="1"/>
          <p:nvPr/>
        </p:nvSpPr>
        <p:spPr>
          <a:xfrm>
            <a:off x="8119201" y="4860496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3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A7A3909D-32ED-1246-864B-38063D4AE153}"/>
              </a:ext>
            </a:extLst>
          </p:cNvPr>
          <p:cNvSpPr txBox="1"/>
          <p:nvPr/>
        </p:nvSpPr>
        <p:spPr>
          <a:xfrm>
            <a:off x="7629302" y="4573556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4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2D313E1E-DAFA-5046-B10B-7E97F57F4A9E}"/>
              </a:ext>
            </a:extLst>
          </p:cNvPr>
          <p:cNvSpPr txBox="1"/>
          <p:nvPr/>
        </p:nvSpPr>
        <p:spPr>
          <a:xfrm>
            <a:off x="7772740" y="4876405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C5F3BC93-D8D0-5949-AA4A-FE0FBC1D4AB0}"/>
              </a:ext>
            </a:extLst>
          </p:cNvPr>
          <p:cNvSpPr txBox="1"/>
          <p:nvPr/>
        </p:nvSpPr>
        <p:spPr>
          <a:xfrm>
            <a:off x="7485690" y="4817043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1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45AC03C6-596A-7048-B8FD-24AEE904E8AC}"/>
              </a:ext>
            </a:extLst>
          </p:cNvPr>
          <p:cNvSpPr txBox="1"/>
          <p:nvPr/>
        </p:nvSpPr>
        <p:spPr>
          <a:xfrm>
            <a:off x="7197803" y="4798287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3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E9B33488-57E0-C440-85A6-90ACBDCC4A43}"/>
              </a:ext>
            </a:extLst>
          </p:cNvPr>
          <p:cNvSpPr txBox="1"/>
          <p:nvPr/>
        </p:nvSpPr>
        <p:spPr>
          <a:xfrm>
            <a:off x="6980412" y="4469713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7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6FB27229-93EE-6D4F-BF80-AA287D53D875}"/>
              </a:ext>
            </a:extLst>
          </p:cNvPr>
          <p:cNvSpPr txBox="1"/>
          <p:nvPr/>
        </p:nvSpPr>
        <p:spPr>
          <a:xfrm>
            <a:off x="6829114" y="4771779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5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E965050B-772A-054E-A115-40CB61DE288F}"/>
              </a:ext>
            </a:extLst>
          </p:cNvPr>
          <p:cNvSpPr txBox="1"/>
          <p:nvPr/>
        </p:nvSpPr>
        <p:spPr>
          <a:xfrm>
            <a:off x="7956157" y="5086826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1</a:t>
            </a:r>
            <a:endParaRPr sz="719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47143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489A-B2D7-CC42-9DAE-7C2578DD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26" dirty="0"/>
              <a:t>Paradigm:</a:t>
            </a:r>
            <a:r>
              <a:rPr lang="en-US" spc="472" dirty="0"/>
              <a:t> </a:t>
            </a:r>
            <a:r>
              <a:rPr lang="en-US" spc="-166" dirty="0"/>
              <a:t>learning</a:t>
            </a:r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179E05DB-EEDC-6E4A-951D-D46CA83105D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9247" y="1192599"/>
            <a:ext cx="6839221" cy="1812091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AA9E51E6-88C9-E844-A32B-D4B81668507A}"/>
              </a:ext>
            </a:extLst>
          </p:cNvPr>
          <p:cNvSpPr txBox="1"/>
          <p:nvPr/>
        </p:nvSpPr>
        <p:spPr>
          <a:xfrm>
            <a:off x="2790747" y="1891896"/>
            <a:ext cx="3215437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-4" dirty="0">
                <a:latin typeface="Trebuchet MS"/>
                <a:cs typeface="Trebuchet MS"/>
              </a:rPr>
              <a:t>Model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76" dirty="0">
                <a:latin typeface="Trebuchet MS"/>
                <a:cs typeface="Trebuchet MS"/>
              </a:rPr>
              <a:t>without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112" dirty="0">
                <a:latin typeface="Trebuchet MS"/>
                <a:cs typeface="Trebuchet MS"/>
              </a:rPr>
              <a:t>parameters</a:t>
            </a:r>
            <a:endParaRPr sz="2248">
              <a:latin typeface="Trebuchet MS"/>
              <a:cs typeface="Trebuchet M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1ED3279-9EE5-A64F-9821-31AE2DA541DB}"/>
              </a:ext>
            </a:extLst>
          </p:cNvPr>
          <p:cNvSpPr txBox="1"/>
          <p:nvPr/>
        </p:nvSpPr>
        <p:spPr>
          <a:xfrm>
            <a:off x="6564316" y="2122736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E5E11B23-2FCC-1B42-8B8E-5EF6784916DD}"/>
              </a:ext>
            </a:extLst>
          </p:cNvPr>
          <p:cNvSpPr txBox="1"/>
          <p:nvPr/>
        </p:nvSpPr>
        <p:spPr>
          <a:xfrm>
            <a:off x="6882869" y="2010683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B59271A-B43B-E947-A61D-8C6F42BE9541}"/>
              </a:ext>
            </a:extLst>
          </p:cNvPr>
          <p:cNvSpPr txBox="1"/>
          <p:nvPr/>
        </p:nvSpPr>
        <p:spPr>
          <a:xfrm>
            <a:off x="7133327" y="1877012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651E4456-8E2F-9045-90A1-576929C7B93D}"/>
              </a:ext>
            </a:extLst>
          </p:cNvPr>
          <p:cNvSpPr txBox="1"/>
          <p:nvPr/>
        </p:nvSpPr>
        <p:spPr>
          <a:xfrm>
            <a:off x="7459104" y="1828460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CD619ED8-F8D1-6648-B234-1306973AE736}"/>
              </a:ext>
            </a:extLst>
          </p:cNvPr>
          <p:cNvSpPr txBox="1"/>
          <p:nvPr/>
        </p:nvSpPr>
        <p:spPr>
          <a:xfrm>
            <a:off x="7404365" y="2443840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34AA86ED-BD74-6A49-A258-3FB903F9D758}"/>
              </a:ext>
            </a:extLst>
          </p:cNvPr>
          <p:cNvSpPr txBox="1"/>
          <p:nvPr/>
        </p:nvSpPr>
        <p:spPr>
          <a:xfrm>
            <a:off x="7150465" y="2576407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6280E35A-6F00-D740-B65A-873569D5676B}"/>
              </a:ext>
            </a:extLst>
          </p:cNvPr>
          <p:cNvSpPr txBox="1"/>
          <p:nvPr/>
        </p:nvSpPr>
        <p:spPr>
          <a:xfrm>
            <a:off x="6578808" y="1734391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2F976058-910B-6348-A57F-9F8FF8114DBE}"/>
              </a:ext>
            </a:extLst>
          </p:cNvPr>
          <p:cNvSpPr txBox="1"/>
          <p:nvPr/>
        </p:nvSpPr>
        <p:spPr>
          <a:xfrm>
            <a:off x="7198323" y="1552132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EDF74281-5DF2-1647-8440-F8DD0BE9506D}"/>
              </a:ext>
            </a:extLst>
          </p:cNvPr>
          <p:cNvSpPr txBox="1"/>
          <p:nvPr/>
        </p:nvSpPr>
        <p:spPr>
          <a:xfrm>
            <a:off x="7677602" y="2135479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6B083718-49E5-DF4D-9D3A-45136719F316}"/>
              </a:ext>
            </a:extLst>
          </p:cNvPr>
          <p:cNvSpPr txBox="1"/>
          <p:nvPr/>
        </p:nvSpPr>
        <p:spPr>
          <a:xfrm>
            <a:off x="7699424" y="2434341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D56A9C2E-6835-5342-897A-CE6E323C4296}"/>
              </a:ext>
            </a:extLst>
          </p:cNvPr>
          <p:cNvSpPr txBox="1"/>
          <p:nvPr/>
        </p:nvSpPr>
        <p:spPr>
          <a:xfrm>
            <a:off x="7948878" y="2739461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18296471-58A0-C641-9F84-EB7C9C362336}"/>
              </a:ext>
            </a:extLst>
          </p:cNvPr>
          <p:cNvSpPr txBox="1"/>
          <p:nvPr/>
        </p:nvSpPr>
        <p:spPr>
          <a:xfrm>
            <a:off x="8241845" y="2436509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03EA6856-F67B-2F41-B098-89B1519368C9}"/>
              </a:ext>
            </a:extLst>
          </p:cNvPr>
          <p:cNvSpPr txBox="1"/>
          <p:nvPr/>
        </p:nvSpPr>
        <p:spPr>
          <a:xfrm>
            <a:off x="8253614" y="2149285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FAA703E6-8031-0842-B2B7-2ACED293961A}"/>
              </a:ext>
            </a:extLst>
          </p:cNvPr>
          <p:cNvSpPr txBox="1"/>
          <p:nvPr/>
        </p:nvSpPr>
        <p:spPr>
          <a:xfrm>
            <a:off x="8816300" y="2401448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E1F1D1F6-E9DB-7C4D-A45B-5CF892D7C0DD}"/>
              </a:ext>
            </a:extLst>
          </p:cNvPr>
          <p:cNvSpPr txBox="1"/>
          <p:nvPr/>
        </p:nvSpPr>
        <p:spPr>
          <a:xfrm>
            <a:off x="8792513" y="2687820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A253B7E3-A4EF-3F40-8BD9-49CFB1B46C6D}"/>
              </a:ext>
            </a:extLst>
          </p:cNvPr>
          <p:cNvSpPr txBox="1"/>
          <p:nvPr/>
        </p:nvSpPr>
        <p:spPr>
          <a:xfrm>
            <a:off x="8524906" y="2456601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EAC02A6E-3247-5B40-8A89-B24EF91E693B}"/>
              </a:ext>
            </a:extLst>
          </p:cNvPr>
          <p:cNvSpPr txBox="1"/>
          <p:nvPr/>
        </p:nvSpPr>
        <p:spPr>
          <a:xfrm>
            <a:off x="9166822" y="2385822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991AEFB9-1779-0748-833C-ADBF28F65526}"/>
              </a:ext>
            </a:extLst>
          </p:cNvPr>
          <p:cNvSpPr txBox="1"/>
          <p:nvPr/>
        </p:nvSpPr>
        <p:spPr>
          <a:xfrm>
            <a:off x="9044691" y="1904961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DED69F81-8447-074E-9AE0-F0484A1666D8}"/>
              </a:ext>
            </a:extLst>
          </p:cNvPr>
          <p:cNvSpPr txBox="1"/>
          <p:nvPr/>
        </p:nvSpPr>
        <p:spPr>
          <a:xfrm>
            <a:off x="8554793" y="1618021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DA9EC77C-88AB-3E4D-9551-3E8A135B8BBD}"/>
              </a:ext>
            </a:extLst>
          </p:cNvPr>
          <p:cNvSpPr txBox="1"/>
          <p:nvPr/>
        </p:nvSpPr>
        <p:spPr>
          <a:xfrm>
            <a:off x="8698230" y="1920868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D7E15085-5262-6542-A72E-08F31A1B726C}"/>
              </a:ext>
            </a:extLst>
          </p:cNvPr>
          <p:cNvSpPr txBox="1"/>
          <p:nvPr/>
        </p:nvSpPr>
        <p:spPr>
          <a:xfrm>
            <a:off x="8411182" y="1861508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32E2D9A9-D20D-CC44-9CE1-32BF5CA76D74}"/>
              </a:ext>
            </a:extLst>
          </p:cNvPr>
          <p:cNvSpPr txBox="1"/>
          <p:nvPr/>
        </p:nvSpPr>
        <p:spPr>
          <a:xfrm>
            <a:off x="8123294" y="1842751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1A2E02F7-2819-B642-A397-53D9FFBE7E1B}"/>
              </a:ext>
            </a:extLst>
          </p:cNvPr>
          <p:cNvSpPr txBox="1"/>
          <p:nvPr/>
        </p:nvSpPr>
        <p:spPr>
          <a:xfrm>
            <a:off x="7905904" y="1514178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096F6E67-3EEE-9040-A2A3-12509A7780B0}"/>
              </a:ext>
            </a:extLst>
          </p:cNvPr>
          <p:cNvSpPr txBox="1"/>
          <p:nvPr/>
        </p:nvSpPr>
        <p:spPr>
          <a:xfrm>
            <a:off x="7754606" y="1816243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D38E6E4D-BBD4-364D-9A62-8CC4AAC608A8}"/>
              </a:ext>
            </a:extLst>
          </p:cNvPr>
          <p:cNvSpPr txBox="1"/>
          <p:nvPr/>
        </p:nvSpPr>
        <p:spPr>
          <a:xfrm>
            <a:off x="8881649" y="2131290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grpSp>
        <p:nvGrpSpPr>
          <p:cNvPr id="31" name="object 30">
            <a:extLst>
              <a:ext uri="{FF2B5EF4-FFF2-40B4-BE49-F238E27FC236}">
                <a16:creationId xmlns:a16="http://schemas.microsoft.com/office/drawing/2014/main" id="{6F1BE748-AE23-8644-B069-675D1A600E23}"/>
              </a:ext>
            </a:extLst>
          </p:cNvPr>
          <p:cNvGrpSpPr/>
          <p:nvPr/>
        </p:nvGrpSpPr>
        <p:grpSpPr>
          <a:xfrm>
            <a:off x="6040451" y="4224371"/>
            <a:ext cx="117060" cy="268952"/>
            <a:chOff x="5018227" y="4697656"/>
            <a:chExt cx="130175" cy="299085"/>
          </a:xfrm>
        </p:grpSpPr>
        <p:sp>
          <p:nvSpPr>
            <p:cNvPr id="32" name="object 31">
              <a:extLst>
                <a:ext uri="{FF2B5EF4-FFF2-40B4-BE49-F238E27FC236}">
                  <a16:creationId xmlns:a16="http://schemas.microsoft.com/office/drawing/2014/main" id="{D9021173-3E04-3340-8062-F0D3A1141403}"/>
                </a:ext>
              </a:extLst>
            </p:cNvPr>
            <p:cNvSpPr/>
            <p:nvPr/>
          </p:nvSpPr>
          <p:spPr>
            <a:xfrm>
              <a:off x="5083178" y="4697656"/>
              <a:ext cx="0" cy="267335"/>
            </a:xfrm>
            <a:custGeom>
              <a:avLst/>
              <a:gdLst/>
              <a:ahLst/>
              <a:cxnLst/>
              <a:rect l="l" t="t" r="r" b="b"/>
              <a:pathLst>
                <a:path h="267335">
                  <a:moveTo>
                    <a:pt x="0" y="0"/>
                  </a:moveTo>
                  <a:lnTo>
                    <a:pt x="0" y="267164"/>
                  </a:lnTo>
                </a:path>
              </a:pathLst>
            </a:custGeom>
            <a:ln w="63577">
              <a:solidFill>
                <a:srgbClr val="A52929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33" name="object 32">
              <a:extLst>
                <a:ext uri="{FF2B5EF4-FFF2-40B4-BE49-F238E27FC236}">
                  <a16:creationId xmlns:a16="http://schemas.microsoft.com/office/drawing/2014/main" id="{04F9C155-B613-E84C-A454-8616883BCED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8227" y="4823501"/>
              <a:ext cx="129903" cy="173108"/>
            </a:xfrm>
            <a:prstGeom prst="rect">
              <a:avLst/>
            </a:prstGeom>
          </p:spPr>
        </p:pic>
      </p:grpSp>
      <p:sp>
        <p:nvSpPr>
          <p:cNvPr id="34" name="object 33">
            <a:extLst>
              <a:ext uri="{FF2B5EF4-FFF2-40B4-BE49-F238E27FC236}">
                <a16:creationId xmlns:a16="http://schemas.microsoft.com/office/drawing/2014/main" id="{89ED987C-E0AF-7E44-8B0B-2DEDD359D676}"/>
              </a:ext>
            </a:extLst>
          </p:cNvPr>
          <p:cNvSpPr/>
          <p:nvPr/>
        </p:nvSpPr>
        <p:spPr>
          <a:xfrm>
            <a:off x="6098858" y="3648199"/>
            <a:ext cx="0" cy="161600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427"/>
                </a:lnTo>
              </a:path>
            </a:pathLst>
          </a:custGeom>
          <a:ln w="63577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17C147A4-8708-1643-AE76-CAB5B5AA63E4}"/>
              </a:ext>
            </a:extLst>
          </p:cNvPr>
          <p:cNvSpPr txBox="1"/>
          <p:nvPr/>
        </p:nvSpPr>
        <p:spPr>
          <a:xfrm>
            <a:off x="5524005" y="3119696"/>
            <a:ext cx="1150043" cy="1067780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algn="ctr">
              <a:spcBef>
                <a:spcPts val="126"/>
              </a:spcBef>
            </a:pPr>
            <a:r>
              <a:rPr sz="2248" spc="54" dirty="0">
                <a:latin typeface="Trebuchet MS"/>
                <a:cs typeface="Trebuchet MS"/>
              </a:rPr>
              <a:t>+data</a:t>
            </a:r>
            <a:endParaRPr sz="2248">
              <a:latin typeface="Trebuchet MS"/>
              <a:cs typeface="Trebuchet MS"/>
            </a:endParaRPr>
          </a:p>
          <a:p>
            <a:pPr>
              <a:spcBef>
                <a:spcPts val="22"/>
              </a:spcBef>
            </a:pPr>
            <a:endParaRPr sz="2338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248" b="1" spc="-36" dirty="0">
                <a:solidFill>
                  <a:srgbClr val="0000FF"/>
                </a:solidFill>
                <a:latin typeface="Trebuchet MS"/>
                <a:cs typeface="Trebuchet MS"/>
              </a:rPr>
              <a:t>Learning</a:t>
            </a:r>
            <a:endParaRPr sz="2248">
              <a:latin typeface="Trebuchet MS"/>
              <a:cs typeface="Trebuchet MS"/>
            </a:endParaRPr>
          </a:p>
        </p:txBody>
      </p:sp>
      <p:pic>
        <p:nvPicPr>
          <p:cNvPr id="36" name="object 35">
            <a:extLst>
              <a:ext uri="{FF2B5EF4-FFF2-40B4-BE49-F238E27FC236}">
                <a16:creationId xmlns:a16="http://schemas.microsoft.com/office/drawing/2014/main" id="{C50F5DB5-BF6C-9C40-9CBB-C9E2608A9E6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79007" y="4677298"/>
            <a:ext cx="6439704" cy="1812091"/>
          </a:xfrm>
          <a:prstGeom prst="rect">
            <a:avLst/>
          </a:prstGeom>
        </p:spPr>
      </p:pic>
      <p:sp>
        <p:nvSpPr>
          <p:cNvPr id="37" name="object 36">
            <a:extLst>
              <a:ext uri="{FF2B5EF4-FFF2-40B4-BE49-F238E27FC236}">
                <a16:creationId xmlns:a16="http://schemas.microsoft.com/office/drawing/2014/main" id="{C5EAA547-4C4B-DB45-BB1B-65176EF9BE2F}"/>
              </a:ext>
            </a:extLst>
          </p:cNvPr>
          <p:cNvSpPr txBox="1"/>
          <p:nvPr/>
        </p:nvSpPr>
        <p:spPr>
          <a:xfrm>
            <a:off x="2990505" y="5376596"/>
            <a:ext cx="2816291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-4" dirty="0">
                <a:latin typeface="Trebuchet MS"/>
                <a:cs typeface="Trebuchet MS"/>
              </a:rPr>
              <a:t>Model</a:t>
            </a:r>
            <a:r>
              <a:rPr sz="2248" spc="49" dirty="0">
                <a:latin typeface="Trebuchet MS"/>
                <a:cs typeface="Trebuchet MS"/>
              </a:rPr>
              <a:t> </a:t>
            </a:r>
            <a:r>
              <a:rPr sz="2248" spc="-85" dirty="0">
                <a:latin typeface="Trebuchet MS"/>
                <a:cs typeface="Trebuchet MS"/>
              </a:rPr>
              <a:t>with</a:t>
            </a:r>
            <a:r>
              <a:rPr sz="2248" spc="54" dirty="0">
                <a:latin typeface="Trebuchet MS"/>
                <a:cs typeface="Trebuchet MS"/>
              </a:rPr>
              <a:t> </a:t>
            </a:r>
            <a:r>
              <a:rPr sz="2248" spc="-108" dirty="0">
                <a:latin typeface="Trebuchet MS"/>
                <a:cs typeface="Trebuchet MS"/>
              </a:rPr>
              <a:t>parameters</a:t>
            </a:r>
            <a:endParaRPr sz="2248">
              <a:latin typeface="Trebuchet MS"/>
              <a:cs typeface="Trebuchet MS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C53D1B1B-41F5-DE47-BFE7-275E5639FA23}"/>
              </a:ext>
            </a:extLst>
          </p:cNvPr>
          <p:cNvSpPr txBox="1"/>
          <p:nvPr/>
        </p:nvSpPr>
        <p:spPr>
          <a:xfrm>
            <a:off x="6364557" y="5607435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2F3854D9-4D09-1F44-8112-67BFB3ECEBAA}"/>
              </a:ext>
            </a:extLst>
          </p:cNvPr>
          <p:cNvSpPr txBox="1"/>
          <p:nvPr/>
        </p:nvSpPr>
        <p:spPr>
          <a:xfrm>
            <a:off x="6683110" y="5495381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0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AC1E7987-D52C-4748-B7DB-7B3E0090F4A0}"/>
              </a:ext>
            </a:extLst>
          </p:cNvPr>
          <p:cNvSpPr txBox="1"/>
          <p:nvPr/>
        </p:nvSpPr>
        <p:spPr>
          <a:xfrm>
            <a:off x="6933568" y="5361712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C35DE5B9-9253-7346-B72A-865A453E5877}"/>
              </a:ext>
            </a:extLst>
          </p:cNvPr>
          <p:cNvSpPr txBox="1"/>
          <p:nvPr/>
        </p:nvSpPr>
        <p:spPr>
          <a:xfrm>
            <a:off x="7259345" y="5313161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5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4A09D8C0-BC0B-6646-8D2D-BBA5DBC96B33}"/>
              </a:ext>
            </a:extLst>
          </p:cNvPr>
          <p:cNvSpPr txBox="1"/>
          <p:nvPr/>
        </p:nvSpPr>
        <p:spPr>
          <a:xfrm>
            <a:off x="7204607" y="5928540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7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EEAFBF7A-805D-F240-8E18-415BCCF70A16}"/>
              </a:ext>
            </a:extLst>
          </p:cNvPr>
          <p:cNvSpPr txBox="1"/>
          <p:nvPr/>
        </p:nvSpPr>
        <p:spPr>
          <a:xfrm>
            <a:off x="6950706" y="6061106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4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40EC99DA-C515-9C43-8865-ABAC621B7A5A}"/>
              </a:ext>
            </a:extLst>
          </p:cNvPr>
          <p:cNvSpPr txBox="1"/>
          <p:nvPr/>
        </p:nvSpPr>
        <p:spPr>
          <a:xfrm>
            <a:off x="6379050" y="5219091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5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0293A7A6-C189-324C-B241-23AD525EAEA0}"/>
              </a:ext>
            </a:extLst>
          </p:cNvPr>
          <p:cNvSpPr txBox="1"/>
          <p:nvPr/>
        </p:nvSpPr>
        <p:spPr>
          <a:xfrm>
            <a:off x="6998564" y="5036832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8A34E31E-4287-7F4A-AA17-4820DF34AFE2}"/>
              </a:ext>
            </a:extLst>
          </p:cNvPr>
          <p:cNvSpPr txBox="1"/>
          <p:nvPr/>
        </p:nvSpPr>
        <p:spPr>
          <a:xfrm>
            <a:off x="7477843" y="5620179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2ECACBF1-ED63-BA4D-A608-433770534233}"/>
              </a:ext>
            </a:extLst>
          </p:cNvPr>
          <p:cNvSpPr txBox="1"/>
          <p:nvPr/>
        </p:nvSpPr>
        <p:spPr>
          <a:xfrm>
            <a:off x="7499667" y="5919042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2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A1B91B0A-D35A-6C44-8356-BED4C1434DD7}"/>
              </a:ext>
            </a:extLst>
          </p:cNvPr>
          <p:cNvSpPr txBox="1"/>
          <p:nvPr/>
        </p:nvSpPr>
        <p:spPr>
          <a:xfrm>
            <a:off x="7749120" y="6224160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1A5D2312-6904-B549-9509-E8252B29BD2E}"/>
              </a:ext>
            </a:extLst>
          </p:cNvPr>
          <p:cNvSpPr txBox="1"/>
          <p:nvPr/>
        </p:nvSpPr>
        <p:spPr>
          <a:xfrm>
            <a:off x="8042087" y="5921209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3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07B08047-9111-6A44-9516-E921CA468010}"/>
              </a:ext>
            </a:extLst>
          </p:cNvPr>
          <p:cNvSpPr txBox="1"/>
          <p:nvPr/>
        </p:nvSpPr>
        <p:spPr>
          <a:xfrm>
            <a:off x="8053856" y="5633985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1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9E4961A6-DD49-E74F-B57B-8B7ED9225492}"/>
              </a:ext>
            </a:extLst>
          </p:cNvPr>
          <p:cNvSpPr txBox="1"/>
          <p:nvPr/>
        </p:nvSpPr>
        <p:spPr>
          <a:xfrm>
            <a:off x="8616541" y="5886149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7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1E6F4A21-DA6A-924C-8DFC-B786FC40C973}"/>
              </a:ext>
            </a:extLst>
          </p:cNvPr>
          <p:cNvSpPr txBox="1"/>
          <p:nvPr/>
        </p:nvSpPr>
        <p:spPr>
          <a:xfrm>
            <a:off x="8592754" y="6172519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4CD7B840-FFE6-D34D-8C91-950EA9C67E95}"/>
              </a:ext>
            </a:extLst>
          </p:cNvPr>
          <p:cNvSpPr txBox="1"/>
          <p:nvPr/>
        </p:nvSpPr>
        <p:spPr>
          <a:xfrm>
            <a:off x="8325147" y="5941300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D64FFD19-4DE3-6247-ACE8-9DA8BA7AF66E}"/>
              </a:ext>
            </a:extLst>
          </p:cNvPr>
          <p:cNvSpPr txBox="1"/>
          <p:nvPr/>
        </p:nvSpPr>
        <p:spPr>
          <a:xfrm>
            <a:off x="8967064" y="5870522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2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D4EB3841-7E65-154D-8F67-4D07A027C027}"/>
              </a:ext>
            </a:extLst>
          </p:cNvPr>
          <p:cNvSpPr txBox="1"/>
          <p:nvPr/>
        </p:nvSpPr>
        <p:spPr>
          <a:xfrm>
            <a:off x="8844934" y="5389661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3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C6588FC0-FC8B-3846-8A04-7398021E1826}"/>
              </a:ext>
            </a:extLst>
          </p:cNvPr>
          <p:cNvSpPr txBox="1"/>
          <p:nvPr/>
        </p:nvSpPr>
        <p:spPr>
          <a:xfrm>
            <a:off x="8355036" y="5102720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4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7DC52AF2-EB31-5441-AF4C-EADAB03240BD}"/>
              </a:ext>
            </a:extLst>
          </p:cNvPr>
          <p:cNvSpPr txBox="1"/>
          <p:nvPr/>
        </p:nvSpPr>
        <p:spPr>
          <a:xfrm>
            <a:off x="8498473" y="5405569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86B65CBB-5F7F-8C4D-8CD5-4F1BEE7F31DF}"/>
              </a:ext>
            </a:extLst>
          </p:cNvPr>
          <p:cNvSpPr txBox="1"/>
          <p:nvPr/>
        </p:nvSpPr>
        <p:spPr>
          <a:xfrm>
            <a:off x="8211423" y="5346207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1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D10A5D8F-5503-AD4D-876D-D66D01DBC6A5}"/>
              </a:ext>
            </a:extLst>
          </p:cNvPr>
          <p:cNvSpPr txBox="1"/>
          <p:nvPr/>
        </p:nvSpPr>
        <p:spPr>
          <a:xfrm>
            <a:off x="7923536" y="5327451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3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21879F7C-85E2-1443-9DC2-722887D97E94}"/>
              </a:ext>
            </a:extLst>
          </p:cNvPr>
          <p:cNvSpPr txBox="1"/>
          <p:nvPr/>
        </p:nvSpPr>
        <p:spPr>
          <a:xfrm>
            <a:off x="7706146" y="4998879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7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4EFF77BB-202A-9844-BD90-9156CC00D16C}"/>
              </a:ext>
            </a:extLst>
          </p:cNvPr>
          <p:cNvSpPr txBox="1"/>
          <p:nvPr/>
        </p:nvSpPr>
        <p:spPr>
          <a:xfrm>
            <a:off x="7554847" y="5300943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5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08503204-F71C-1549-9BC7-66FE45D6D544}"/>
              </a:ext>
            </a:extLst>
          </p:cNvPr>
          <p:cNvSpPr txBox="1"/>
          <p:nvPr/>
        </p:nvSpPr>
        <p:spPr>
          <a:xfrm>
            <a:off x="8681891" y="5615990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 dirty="0">
                <a:latin typeface="Trebuchet MS"/>
                <a:cs typeface="Trebuchet MS"/>
              </a:rPr>
              <a:t>1</a:t>
            </a:r>
            <a:endParaRPr sz="719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70480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F4C8-6F68-274C-A2D0-B5CCF92B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Intelligence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BE9DF524-89F0-264A-85B2-FB51B7B21256}"/>
              </a:ext>
            </a:extLst>
          </p:cNvPr>
          <p:cNvGrpSpPr/>
          <p:nvPr/>
        </p:nvGrpSpPr>
        <p:grpSpPr>
          <a:xfrm>
            <a:off x="1810919" y="3850605"/>
            <a:ext cx="8506547" cy="117060"/>
            <a:chOff x="314831" y="4282015"/>
            <a:chExt cx="9459595" cy="13017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26579B38-CB4F-2C46-94C8-CFA42672A4F3}"/>
                </a:ext>
              </a:extLst>
            </p:cNvPr>
            <p:cNvSpPr/>
            <p:nvPr/>
          </p:nvSpPr>
          <p:spPr>
            <a:xfrm>
              <a:off x="314831" y="4346985"/>
              <a:ext cx="9427845" cy="0"/>
            </a:xfrm>
            <a:custGeom>
              <a:avLst/>
              <a:gdLst/>
              <a:ahLst/>
              <a:cxnLst/>
              <a:rect l="l" t="t" r="r" b="b"/>
              <a:pathLst>
                <a:path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ln w="63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0FE6CFB2-A245-7D46-A5FC-641EDF40E71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</p:spPr>
        </p:pic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A31309EA-C271-3444-9114-A5996E552CD2}"/>
              </a:ext>
            </a:extLst>
          </p:cNvPr>
          <p:cNvSpPr txBox="1"/>
          <p:nvPr/>
        </p:nvSpPr>
        <p:spPr>
          <a:xfrm>
            <a:off x="2068925" y="3973288"/>
            <a:ext cx="1731916" cy="221460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lang="en-US" sz="1349" spc="-58" dirty="0">
                <a:latin typeface="Trebuchet MS"/>
                <a:cs typeface="Trebuchet MS"/>
              </a:rPr>
              <a:t>“</a:t>
            </a:r>
            <a:r>
              <a:rPr sz="1349" spc="-58" dirty="0">
                <a:latin typeface="Trebuchet MS"/>
                <a:cs typeface="Trebuchet MS"/>
              </a:rPr>
              <a:t>Low-level</a:t>
            </a:r>
            <a:r>
              <a:rPr sz="1349" spc="-18" dirty="0">
                <a:latin typeface="Trebuchet MS"/>
                <a:cs typeface="Trebuchet MS"/>
              </a:rPr>
              <a:t> </a:t>
            </a:r>
            <a:r>
              <a:rPr sz="1349" spc="-63" dirty="0">
                <a:latin typeface="Trebuchet MS"/>
                <a:cs typeface="Trebuchet MS"/>
              </a:rPr>
              <a:t>intelligence”</a:t>
            </a:r>
            <a:endParaRPr sz="1349" dirty="0">
              <a:latin typeface="Trebuchet MS"/>
              <a:cs typeface="Trebuchet M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210A0F8-1F0B-AA4D-8177-7B8451332FCE}"/>
              </a:ext>
            </a:extLst>
          </p:cNvPr>
          <p:cNvSpPr txBox="1"/>
          <p:nvPr/>
        </p:nvSpPr>
        <p:spPr>
          <a:xfrm>
            <a:off x="8351622" y="3973288"/>
            <a:ext cx="1778168" cy="221460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lang="en-US" sz="1349" spc="-45" dirty="0">
                <a:latin typeface="Trebuchet MS"/>
                <a:cs typeface="Trebuchet MS"/>
              </a:rPr>
              <a:t>“</a:t>
            </a:r>
            <a:r>
              <a:rPr sz="1349" spc="-45" dirty="0">
                <a:latin typeface="Trebuchet MS"/>
                <a:cs typeface="Trebuchet MS"/>
              </a:rPr>
              <a:t>High-level</a:t>
            </a:r>
            <a:r>
              <a:rPr sz="1349" spc="-13" dirty="0">
                <a:latin typeface="Trebuchet MS"/>
                <a:cs typeface="Trebuchet MS"/>
              </a:rPr>
              <a:t> </a:t>
            </a:r>
            <a:r>
              <a:rPr sz="1349" spc="-63" dirty="0">
                <a:latin typeface="Trebuchet MS"/>
                <a:cs typeface="Trebuchet MS"/>
              </a:rPr>
              <a:t>intelligence”</a:t>
            </a:r>
            <a:endParaRPr sz="1349" dirty="0">
              <a:latin typeface="Trebuchet MS"/>
              <a:cs typeface="Trebuchet MS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9123130-899B-EE4F-9AF4-CB9A8404AB14}"/>
              </a:ext>
            </a:extLst>
          </p:cNvPr>
          <p:cNvSpPr txBox="1"/>
          <p:nvPr/>
        </p:nvSpPr>
        <p:spPr>
          <a:xfrm>
            <a:off x="4955340" y="4227015"/>
            <a:ext cx="2288665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b="1" spc="103" dirty="0">
                <a:solidFill>
                  <a:srgbClr val="A52929"/>
                </a:solidFill>
                <a:latin typeface="Calibri"/>
                <a:cs typeface="Calibri"/>
              </a:rPr>
              <a:t>Machine</a:t>
            </a:r>
            <a:r>
              <a:rPr sz="2248" b="1" spc="292" dirty="0">
                <a:solidFill>
                  <a:srgbClr val="A52929"/>
                </a:solidFill>
                <a:latin typeface="Calibri"/>
                <a:cs typeface="Calibri"/>
              </a:rPr>
              <a:t> </a:t>
            </a:r>
            <a:r>
              <a:rPr sz="2248" b="1" spc="58" dirty="0">
                <a:solidFill>
                  <a:srgbClr val="A52929"/>
                </a:solidFill>
                <a:latin typeface="Calibri"/>
                <a:cs typeface="Calibri"/>
              </a:rPr>
              <a:t>learning</a:t>
            </a:r>
            <a:endParaRPr sz="2248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7696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3003-A6C2-9041-98ED-FC51DA67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67" dirty="0"/>
              <a:t>Machine</a:t>
            </a:r>
            <a:r>
              <a:rPr lang="en-US" spc="67" dirty="0"/>
              <a:t> </a:t>
            </a:r>
            <a:r>
              <a:rPr lang="en-US" spc="-166" dirty="0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B465-B72C-1648-9429-AE8D7A141D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00946" indent="-290096">
              <a:spcBef>
                <a:spcPts val="126"/>
              </a:spcBef>
              <a:buFont typeface="Gulim"/>
              <a:buChar char="•"/>
              <a:tabLst>
                <a:tab pos="300946" algn="l"/>
                <a:tab pos="301517" algn="l"/>
              </a:tabLst>
            </a:pPr>
            <a:endParaRPr lang="en-US" spc="-9" dirty="0">
              <a:latin typeface="Trebuchet MS"/>
              <a:cs typeface="Trebuchet MS"/>
            </a:endParaRPr>
          </a:p>
          <a:p>
            <a:pPr marL="300946" indent="-290096">
              <a:spcBef>
                <a:spcPts val="126"/>
              </a:spcBef>
              <a:buFont typeface="Gulim"/>
              <a:buChar char="•"/>
              <a:tabLst>
                <a:tab pos="300946" algn="l"/>
                <a:tab pos="301517" algn="l"/>
              </a:tabLst>
            </a:pPr>
            <a:endParaRPr lang="en-US" spc="-9" dirty="0">
              <a:latin typeface="Trebuchet MS"/>
              <a:cs typeface="Trebuchet MS"/>
            </a:endParaRPr>
          </a:p>
          <a:p>
            <a:pPr marL="300946" indent="-290096">
              <a:spcBef>
                <a:spcPts val="126"/>
              </a:spcBef>
              <a:buFont typeface="Gulim"/>
              <a:buChar char="•"/>
              <a:tabLst>
                <a:tab pos="300946" algn="l"/>
                <a:tab pos="301517" algn="l"/>
              </a:tabLst>
            </a:pPr>
            <a:endParaRPr lang="en-US" spc="-9" dirty="0">
              <a:latin typeface="Trebuchet MS"/>
              <a:cs typeface="Trebuchet MS"/>
            </a:endParaRPr>
          </a:p>
          <a:p>
            <a:pPr marL="300946" indent="-290096">
              <a:spcBef>
                <a:spcPts val="126"/>
              </a:spcBef>
              <a:buFont typeface="Gulim"/>
              <a:buChar char="•"/>
              <a:tabLst>
                <a:tab pos="300946" algn="l"/>
                <a:tab pos="301517" algn="l"/>
              </a:tabLst>
            </a:pPr>
            <a:r>
              <a:rPr lang="en-US" spc="-9" dirty="0">
                <a:latin typeface="Trebuchet MS"/>
                <a:cs typeface="Trebuchet MS"/>
              </a:rPr>
              <a:t>The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72" dirty="0">
                <a:latin typeface="Trebuchet MS"/>
                <a:cs typeface="Trebuchet MS"/>
              </a:rPr>
              <a:t>main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08" dirty="0">
                <a:latin typeface="Trebuchet MS"/>
                <a:cs typeface="Trebuchet MS"/>
              </a:rPr>
              <a:t>driver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of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126" dirty="0">
                <a:latin typeface="Trebuchet MS"/>
                <a:cs typeface="Trebuchet MS"/>
              </a:rPr>
              <a:t>recent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94" dirty="0">
                <a:latin typeface="Trebuchet MS"/>
                <a:cs typeface="Trebuchet MS"/>
              </a:rPr>
              <a:t>successes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76" dirty="0">
                <a:latin typeface="Trebuchet MS"/>
                <a:cs typeface="Trebuchet MS"/>
              </a:rPr>
              <a:t>in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99" dirty="0">
                <a:latin typeface="Trebuchet MS"/>
                <a:cs typeface="Trebuchet MS"/>
              </a:rPr>
              <a:t>AI</a:t>
            </a:r>
            <a:endParaRPr lang="en-US" dirty="0">
              <a:latin typeface="Trebuchet MS"/>
              <a:cs typeface="Trebuchet MS"/>
            </a:endParaRPr>
          </a:p>
          <a:p>
            <a:pPr>
              <a:spcBef>
                <a:spcPts val="18"/>
              </a:spcBef>
              <a:buFont typeface="Gulim"/>
              <a:buChar char="•"/>
            </a:pPr>
            <a:endParaRPr lang="en-US" sz="4400" dirty="0">
              <a:latin typeface="Trebuchet MS"/>
              <a:cs typeface="Trebuchet MS"/>
            </a:endParaRPr>
          </a:p>
          <a:p>
            <a:pPr marL="300946" marR="4568" indent="-290096">
              <a:lnSpc>
                <a:spcPct val="101600"/>
              </a:lnSpc>
              <a:buFont typeface="Gulim"/>
              <a:buChar char="•"/>
              <a:tabLst>
                <a:tab pos="300946" algn="l"/>
                <a:tab pos="301517" algn="l"/>
              </a:tabLst>
            </a:pPr>
            <a:r>
              <a:rPr lang="en-US" spc="18" dirty="0">
                <a:latin typeface="Trebuchet MS"/>
                <a:cs typeface="Trebuchet MS"/>
              </a:rPr>
              <a:t>Move</a:t>
            </a:r>
            <a:r>
              <a:rPr lang="en-US" spc="-9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from</a:t>
            </a:r>
            <a:r>
              <a:rPr lang="en-US" spc="-4" dirty="0">
                <a:latin typeface="Trebuchet MS"/>
                <a:cs typeface="Trebuchet MS"/>
              </a:rPr>
              <a:t> </a:t>
            </a:r>
            <a:r>
              <a:rPr lang="en-US" spc="-81" dirty="0">
                <a:latin typeface="Trebuchet MS"/>
                <a:cs typeface="Trebuchet MS"/>
              </a:rPr>
              <a:t>“code”</a:t>
            </a:r>
            <a:r>
              <a:rPr lang="en-US" spc="-4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to</a:t>
            </a:r>
            <a:r>
              <a:rPr lang="en-US" spc="-4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“data”</a:t>
            </a:r>
            <a:r>
              <a:rPr lang="en-US" spc="-9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to</a:t>
            </a:r>
            <a:r>
              <a:rPr lang="en-US" spc="-4" dirty="0">
                <a:latin typeface="Trebuchet MS"/>
                <a:cs typeface="Trebuchet MS"/>
              </a:rPr>
              <a:t> </a:t>
            </a:r>
            <a:r>
              <a:rPr lang="en-US" spc="-81" dirty="0">
                <a:latin typeface="Trebuchet MS"/>
                <a:cs typeface="Trebuchet MS"/>
              </a:rPr>
              <a:t>manage</a:t>
            </a:r>
            <a:r>
              <a:rPr lang="en-US" spc="-4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the</a:t>
            </a:r>
            <a:r>
              <a:rPr lang="en-US" spc="-9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information</a:t>
            </a:r>
            <a:r>
              <a:rPr lang="en-US" spc="-4" dirty="0">
                <a:latin typeface="Trebuchet MS"/>
                <a:cs typeface="Trebuchet MS"/>
              </a:rPr>
              <a:t> </a:t>
            </a:r>
            <a:r>
              <a:rPr lang="en-US" spc="-99" dirty="0">
                <a:latin typeface="Trebuchet MS"/>
                <a:cs typeface="Trebuchet MS"/>
              </a:rPr>
              <a:t>complexity</a:t>
            </a:r>
            <a:endParaRPr lang="en-US" dirty="0">
              <a:latin typeface="Trebuchet MS"/>
              <a:cs typeface="Trebuchet MS"/>
            </a:endParaRPr>
          </a:p>
          <a:p>
            <a:pPr>
              <a:spcBef>
                <a:spcPts val="4"/>
              </a:spcBef>
              <a:buFont typeface="Gulim"/>
              <a:buChar char="•"/>
            </a:pPr>
            <a:endParaRPr lang="en-US" dirty="0">
              <a:latin typeface="Trebuchet MS"/>
              <a:cs typeface="Trebuchet MS"/>
            </a:endParaRPr>
          </a:p>
          <a:p>
            <a:pPr marL="300946" indent="-290096">
              <a:buFont typeface="Gulim"/>
              <a:buChar char="•"/>
              <a:tabLst>
                <a:tab pos="300946" algn="l"/>
                <a:tab pos="301517" algn="l"/>
              </a:tabLst>
            </a:pPr>
            <a:r>
              <a:rPr lang="en-US" spc="-81" dirty="0">
                <a:latin typeface="Trebuchet MS"/>
                <a:cs typeface="Trebuchet MS"/>
              </a:rPr>
              <a:t>Requires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a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126" dirty="0">
                <a:latin typeface="Trebuchet MS"/>
                <a:cs typeface="Trebuchet MS"/>
              </a:rPr>
              <a:t>leap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of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08" dirty="0">
                <a:latin typeface="Trebuchet MS"/>
                <a:cs typeface="Trebuchet MS"/>
              </a:rPr>
              <a:t>faith:</a:t>
            </a:r>
            <a:r>
              <a:rPr lang="en-US" spc="337" dirty="0">
                <a:latin typeface="Trebuchet MS"/>
                <a:cs typeface="Trebuchet MS"/>
              </a:rPr>
              <a:t> </a:t>
            </a:r>
            <a:r>
              <a:rPr lang="en-US" b="1" spc="76" dirty="0">
                <a:latin typeface="Calibri"/>
                <a:cs typeface="Calibri"/>
              </a:rPr>
              <a:t>generalization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B29D5BB-0423-D940-B75B-234CBACC8C13}"/>
              </a:ext>
            </a:extLst>
          </p:cNvPr>
          <p:cNvSpPr txBox="1"/>
          <p:nvPr/>
        </p:nvSpPr>
        <p:spPr>
          <a:xfrm>
            <a:off x="4196491" y="1544320"/>
            <a:ext cx="833124" cy="483736"/>
          </a:xfrm>
          <a:prstGeom prst="rect">
            <a:avLst/>
          </a:prstGeom>
          <a:ln w="6357">
            <a:solidFill>
              <a:srgbClr val="000000"/>
            </a:solidFill>
          </a:ln>
        </p:spPr>
        <p:txBody>
          <a:bodyPr vert="horz" wrap="square" lIns="0" tIns="136475" rIns="0" bIns="0" rtlCol="0">
            <a:spAutoFit/>
          </a:bodyPr>
          <a:lstStyle/>
          <a:p>
            <a:pPr marL="119922">
              <a:spcBef>
                <a:spcPts val="1075"/>
              </a:spcBef>
            </a:pPr>
            <a:r>
              <a:rPr sz="2248" spc="4" dirty="0">
                <a:latin typeface="Trebuchet MS"/>
                <a:cs typeface="Trebuchet MS"/>
              </a:rPr>
              <a:t>Data</a:t>
            </a:r>
            <a:endParaRPr sz="2248">
              <a:latin typeface="Trebuchet MS"/>
              <a:cs typeface="Trebuchet MS"/>
            </a:endParaRPr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3D652E37-C33D-474A-AA63-ACE6DC2C256C}"/>
              </a:ext>
            </a:extLst>
          </p:cNvPr>
          <p:cNvGrpSpPr/>
          <p:nvPr/>
        </p:nvGrpSpPr>
        <p:grpSpPr>
          <a:xfrm>
            <a:off x="5260992" y="1784800"/>
            <a:ext cx="1004431" cy="174162"/>
            <a:chOff x="4357382" y="1596816"/>
            <a:chExt cx="1116965" cy="193675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155270D9-D974-EE45-8D45-E17AF5140771}"/>
                </a:ext>
              </a:extLst>
            </p:cNvPr>
            <p:cNvSpPr/>
            <p:nvPr/>
          </p:nvSpPr>
          <p:spPr>
            <a:xfrm>
              <a:off x="4357382" y="1629976"/>
              <a:ext cx="1053465" cy="127635"/>
            </a:xfrm>
            <a:custGeom>
              <a:avLst/>
              <a:gdLst/>
              <a:ahLst/>
              <a:cxnLst/>
              <a:rect l="l" t="t" r="r" b="b"/>
              <a:pathLst>
                <a:path w="1053464" h="127635">
                  <a:moveTo>
                    <a:pt x="0" y="127154"/>
                  </a:moveTo>
                  <a:lnTo>
                    <a:pt x="1052846" y="127154"/>
                  </a:lnTo>
                  <a:lnTo>
                    <a:pt x="1052846" y="0"/>
                  </a:lnTo>
                  <a:lnTo>
                    <a:pt x="0" y="0"/>
                  </a:lnTo>
                  <a:lnTo>
                    <a:pt x="0" y="127154"/>
                  </a:lnTo>
                  <a:close/>
                </a:path>
              </a:pathLst>
            </a:custGeom>
            <a:solidFill>
              <a:srgbClr val="A52929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94C57CEC-D3F4-D84A-83A1-5AE4998031D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7129" y="1596816"/>
              <a:ext cx="236677" cy="193475"/>
            </a:xfrm>
            <a:prstGeom prst="rect">
              <a:avLst/>
            </a:prstGeom>
          </p:spPr>
        </p:pic>
      </p:grpSp>
      <p:sp>
        <p:nvSpPr>
          <p:cNvPr id="8" name="object 7">
            <a:extLst>
              <a:ext uri="{FF2B5EF4-FFF2-40B4-BE49-F238E27FC236}">
                <a16:creationId xmlns:a16="http://schemas.microsoft.com/office/drawing/2014/main" id="{A8538A79-0BA3-E54A-93C8-17E8228156AE}"/>
              </a:ext>
            </a:extLst>
          </p:cNvPr>
          <p:cNvSpPr txBox="1"/>
          <p:nvPr/>
        </p:nvSpPr>
        <p:spPr>
          <a:xfrm>
            <a:off x="6623115" y="1544320"/>
            <a:ext cx="995295" cy="483736"/>
          </a:xfrm>
          <a:prstGeom prst="rect">
            <a:avLst/>
          </a:prstGeom>
          <a:ln w="6357">
            <a:solidFill>
              <a:srgbClr val="000000"/>
            </a:solidFill>
          </a:ln>
        </p:spPr>
        <p:txBody>
          <a:bodyPr vert="horz" wrap="square" lIns="0" tIns="136475" rIns="0" bIns="0" rtlCol="0">
            <a:spAutoFit/>
          </a:bodyPr>
          <a:lstStyle/>
          <a:p>
            <a:pPr marL="119922">
              <a:spcBef>
                <a:spcPts val="1075"/>
              </a:spcBef>
            </a:pPr>
            <a:r>
              <a:rPr sz="2248" spc="-4" dirty="0">
                <a:latin typeface="Trebuchet MS"/>
                <a:cs typeface="Trebuchet MS"/>
              </a:rPr>
              <a:t>Model</a:t>
            </a:r>
            <a:endParaRPr sz="2248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01695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F4C8-6F68-274C-A2D0-B5CCF92B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Intelligence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BE9DF524-89F0-264A-85B2-FB51B7B21256}"/>
              </a:ext>
            </a:extLst>
          </p:cNvPr>
          <p:cNvGrpSpPr/>
          <p:nvPr/>
        </p:nvGrpSpPr>
        <p:grpSpPr>
          <a:xfrm>
            <a:off x="1810919" y="3850605"/>
            <a:ext cx="8506547" cy="117060"/>
            <a:chOff x="314831" y="4282015"/>
            <a:chExt cx="9459595" cy="13017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26579B38-CB4F-2C46-94C8-CFA42672A4F3}"/>
                </a:ext>
              </a:extLst>
            </p:cNvPr>
            <p:cNvSpPr/>
            <p:nvPr/>
          </p:nvSpPr>
          <p:spPr>
            <a:xfrm>
              <a:off x="314831" y="4346985"/>
              <a:ext cx="9427845" cy="0"/>
            </a:xfrm>
            <a:custGeom>
              <a:avLst/>
              <a:gdLst/>
              <a:ahLst/>
              <a:cxnLst/>
              <a:rect l="l" t="t" r="r" b="b"/>
              <a:pathLst>
                <a:path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ln w="63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0FE6CFB2-A245-7D46-A5FC-641EDF40E71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</p:spPr>
        </p:pic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A31309EA-C271-3444-9114-A5996E552CD2}"/>
              </a:ext>
            </a:extLst>
          </p:cNvPr>
          <p:cNvSpPr txBox="1"/>
          <p:nvPr/>
        </p:nvSpPr>
        <p:spPr>
          <a:xfrm>
            <a:off x="2068925" y="3973288"/>
            <a:ext cx="1731916" cy="221460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lang="en-US" sz="1349" spc="-58" dirty="0">
                <a:latin typeface="Trebuchet MS"/>
                <a:cs typeface="Trebuchet MS"/>
              </a:rPr>
              <a:t>“</a:t>
            </a:r>
            <a:r>
              <a:rPr sz="1349" spc="-58" dirty="0">
                <a:latin typeface="Trebuchet MS"/>
                <a:cs typeface="Trebuchet MS"/>
              </a:rPr>
              <a:t>Low-level</a:t>
            </a:r>
            <a:r>
              <a:rPr sz="1349" spc="-18" dirty="0">
                <a:latin typeface="Trebuchet MS"/>
                <a:cs typeface="Trebuchet MS"/>
              </a:rPr>
              <a:t> </a:t>
            </a:r>
            <a:r>
              <a:rPr sz="1349" spc="-63" dirty="0">
                <a:latin typeface="Trebuchet MS"/>
                <a:cs typeface="Trebuchet MS"/>
              </a:rPr>
              <a:t>intelligence”</a:t>
            </a:r>
            <a:endParaRPr sz="1349" dirty="0">
              <a:latin typeface="Trebuchet MS"/>
              <a:cs typeface="Trebuchet M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210A0F8-1F0B-AA4D-8177-7B8451332FCE}"/>
              </a:ext>
            </a:extLst>
          </p:cNvPr>
          <p:cNvSpPr txBox="1"/>
          <p:nvPr/>
        </p:nvSpPr>
        <p:spPr>
          <a:xfrm>
            <a:off x="8351622" y="3973288"/>
            <a:ext cx="1778168" cy="221460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lang="en-US" sz="1349" spc="-45" dirty="0">
                <a:latin typeface="Trebuchet MS"/>
                <a:cs typeface="Trebuchet MS"/>
              </a:rPr>
              <a:t>“</a:t>
            </a:r>
            <a:r>
              <a:rPr sz="1349" spc="-45" dirty="0">
                <a:latin typeface="Trebuchet MS"/>
                <a:cs typeface="Trebuchet MS"/>
              </a:rPr>
              <a:t>High-level</a:t>
            </a:r>
            <a:r>
              <a:rPr sz="1349" spc="-13" dirty="0">
                <a:latin typeface="Trebuchet MS"/>
                <a:cs typeface="Trebuchet MS"/>
              </a:rPr>
              <a:t> </a:t>
            </a:r>
            <a:r>
              <a:rPr sz="1349" spc="-63" dirty="0">
                <a:latin typeface="Trebuchet MS"/>
                <a:cs typeface="Trebuchet MS"/>
              </a:rPr>
              <a:t>intelligence”</a:t>
            </a:r>
            <a:endParaRPr sz="1349" dirty="0">
              <a:latin typeface="Trebuchet MS"/>
              <a:cs typeface="Trebuchet MS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9123130-899B-EE4F-9AF4-CB9A8404AB14}"/>
              </a:ext>
            </a:extLst>
          </p:cNvPr>
          <p:cNvSpPr txBox="1"/>
          <p:nvPr/>
        </p:nvSpPr>
        <p:spPr>
          <a:xfrm>
            <a:off x="4955340" y="4227015"/>
            <a:ext cx="2288665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b="1" spc="103" dirty="0">
                <a:solidFill>
                  <a:srgbClr val="A52929"/>
                </a:solidFill>
                <a:latin typeface="Calibri"/>
                <a:cs typeface="Calibri"/>
              </a:rPr>
              <a:t>Machine</a:t>
            </a:r>
            <a:r>
              <a:rPr sz="2248" b="1" spc="292" dirty="0">
                <a:solidFill>
                  <a:srgbClr val="A52929"/>
                </a:solidFill>
                <a:latin typeface="Calibri"/>
                <a:cs typeface="Calibri"/>
              </a:rPr>
              <a:t> </a:t>
            </a:r>
            <a:r>
              <a:rPr sz="2248" b="1" spc="58" dirty="0">
                <a:solidFill>
                  <a:srgbClr val="A52929"/>
                </a:solidFill>
                <a:latin typeface="Calibri"/>
                <a:cs typeface="Calibri"/>
              </a:rPr>
              <a:t>learning</a:t>
            </a:r>
            <a:endParaRPr sz="2248">
              <a:latin typeface="Calibri"/>
              <a:cs typeface="Calibri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712795C-9027-2F4A-93BC-8CD9C3898E05}"/>
              </a:ext>
            </a:extLst>
          </p:cNvPr>
          <p:cNvSpPr txBox="1"/>
          <p:nvPr/>
        </p:nvSpPr>
        <p:spPr>
          <a:xfrm>
            <a:off x="2539977" y="3506987"/>
            <a:ext cx="676093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b="1" spc="148" dirty="0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r>
              <a:rPr sz="1799" b="1" spc="27" dirty="0">
                <a:solidFill>
                  <a:srgbClr val="FF0000"/>
                </a:solidFill>
                <a:latin typeface="Calibri"/>
                <a:cs typeface="Calibri"/>
              </a:rPr>
              <a:t>fl</a:t>
            </a:r>
            <a:r>
              <a:rPr sz="1799" b="1" spc="54" dirty="0">
                <a:solidFill>
                  <a:srgbClr val="FF0000"/>
                </a:solidFill>
                <a:latin typeface="Calibri"/>
                <a:cs typeface="Calibri"/>
              </a:rPr>
              <a:t>ex</a:t>
            </a:r>
            <a:endParaRPr sz="1799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2819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BAD7-8D17-C44C-BA8A-53FABFE7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66" dirty="0"/>
              <a:t>Reflex-based</a:t>
            </a:r>
            <a:r>
              <a:rPr lang="en-US" spc="40" dirty="0"/>
              <a:t> </a:t>
            </a:r>
            <a:r>
              <a:rPr lang="en-US" spc="-148" dirty="0"/>
              <a:t>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BA6A4-C20B-CB47-8B4C-C3233C0713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-76" dirty="0">
                <a:latin typeface="Trebuchet MS"/>
                <a:cs typeface="Trebuchet MS"/>
              </a:rPr>
              <a:t>Examples:</a:t>
            </a:r>
            <a:r>
              <a:rPr lang="en-US" spc="324" dirty="0">
                <a:latin typeface="Trebuchet MS"/>
                <a:cs typeface="Trebuchet MS"/>
              </a:rPr>
              <a:t> </a:t>
            </a:r>
            <a:r>
              <a:rPr lang="en-US" spc="-121" dirty="0">
                <a:latin typeface="Trebuchet MS"/>
                <a:cs typeface="Trebuchet MS"/>
              </a:rPr>
              <a:t>linear</a:t>
            </a:r>
            <a:r>
              <a:rPr lang="en-US" spc="76" dirty="0">
                <a:latin typeface="Trebuchet MS"/>
                <a:cs typeface="Trebuchet MS"/>
              </a:rPr>
              <a:t> </a:t>
            </a:r>
            <a:r>
              <a:rPr lang="en-US" spc="-108" dirty="0">
                <a:latin typeface="Trebuchet MS"/>
                <a:cs typeface="Trebuchet MS"/>
              </a:rPr>
              <a:t>classifiers,</a:t>
            </a:r>
            <a:r>
              <a:rPr lang="en-US" spc="76" dirty="0">
                <a:latin typeface="Trebuchet MS"/>
                <a:cs typeface="Trebuchet MS"/>
              </a:rPr>
              <a:t> </a:t>
            </a:r>
            <a:r>
              <a:rPr lang="en-US" spc="-144" dirty="0">
                <a:latin typeface="Trebuchet MS"/>
                <a:cs typeface="Trebuchet MS"/>
              </a:rPr>
              <a:t>deep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neural</a:t>
            </a:r>
            <a:r>
              <a:rPr lang="en-US" spc="76" dirty="0">
                <a:latin typeface="Trebuchet MS"/>
                <a:cs typeface="Trebuchet MS"/>
              </a:rPr>
              <a:t> </a:t>
            </a:r>
            <a:r>
              <a:rPr lang="en-US" spc="-108" dirty="0">
                <a:latin typeface="Trebuchet MS"/>
                <a:cs typeface="Trebuchet MS"/>
              </a:rPr>
              <a:t>networks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00946" indent="-290096">
              <a:spcBef>
                <a:spcPts val="126"/>
              </a:spcBef>
              <a:buFont typeface="Gulim"/>
              <a:buChar char="•"/>
              <a:tabLst>
                <a:tab pos="300946" algn="l"/>
                <a:tab pos="301517" algn="l"/>
              </a:tabLst>
            </a:pPr>
            <a:endParaRPr lang="en-US" spc="58" dirty="0">
              <a:latin typeface="Trebuchet MS"/>
              <a:cs typeface="Trebuchet MS"/>
            </a:endParaRPr>
          </a:p>
          <a:p>
            <a:pPr marL="300946" indent="-290096">
              <a:spcBef>
                <a:spcPts val="126"/>
              </a:spcBef>
              <a:buFont typeface="Gulim"/>
              <a:buChar char="•"/>
              <a:tabLst>
                <a:tab pos="300946" algn="l"/>
                <a:tab pos="301517" algn="l"/>
              </a:tabLst>
            </a:pPr>
            <a:r>
              <a:rPr lang="en-US" spc="58" dirty="0">
                <a:latin typeface="Trebuchet MS"/>
                <a:cs typeface="Trebuchet MS"/>
              </a:rPr>
              <a:t>Most</a:t>
            </a:r>
            <a:r>
              <a:rPr lang="en-US" spc="76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common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models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76" dirty="0">
                <a:latin typeface="Trebuchet MS"/>
                <a:cs typeface="Trebuchet MS"/>
              </a:rPr>
              <a:t>in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94" dirty="0">
                <a:latin typeface="Trebuchet MS"/>
                <a:cs typeface="Trebuchet MS"/>
              </a:rPr>
              <a:t>machine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99" dirty="0">
                <a:latin typeface="Trebuchet MS"/>
                <a:cs typeface="Trebuchet MS"/>
              </a:rPr>
              <a:t>learning</a:t>
            </a:r>
            <a:endParaRPr lang="en-US" sz="3600" dirty="0">
              <a:latin typeface="Trebuchet MS"/>
              <a:cs typeface="Trebuchet MS"/>
            </a:endParaRPr>
          </a:p>
          <a:p>
            <a:pPr marL="300946" indent="-290096">
              <a:buFont typeface="Gulim"/>
              <a:buChar char="•"/>
              <a:tabLst>
                <a:tab pos="300946" algn="l"/>
                <a:tab pos="301517" algn="l"/>
              </a:tabLst>
            </a:pPr>
            <a:r>
              <a:rPr lang="en-US" spc="-63" dirty="0">
                <a:latin typeface="Trebuchet MS"/>
                <a:cs typeface="Trebuchet MS"/>
              </a:rPr>
              <a:t>Fully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130" dirty="0">
                <a:latin typeface="Trebuchet MS"/>
                <a:cs typeface="Trebuchet MS"/>
              </a:rPr>
              <a:t>feed-forward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22" dirty="0">
                <a:latin typeface="Trebuchet MS"/>
                <a:cs typeface="Trebuchet MS"/>
              </a:rPr>
              <a:t>(no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58" dirty="0">
                <a:latin typeface="Trebuchet MS"/>
                <a:cs typeface="Trebuchet MS"/>
              </a:rPr>
              <a:t>backtracking)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E02B41A-6C5A-BA4C-9C9C-28DC60451F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8506" y="2352553"/>
            <a:ext cx="8104780" cy="17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78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F4C8-6F68-274C-A2D0-B5CCF92B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Intelligence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BE9DF524-89F0-264A-85B2-FB51B7B21256}"/>
              </a:ext>
            </a:extLst>
          </p:cNvPr>
          <p:cNvGrpSpPr/>
          <p:nvPr/>
        </p:nvGrpSpPr>
        <p:grpSpPr>
          <a:xfrm>
            <a:off x="1810919" y="3850605"/>
            <a:ext cx="8506547" cy="117060"/>
            <a:chOff x="314831" y="4282015"/>
            <a:chExt cx="9459595" cy="13017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26579B38-CB4F-2C46-94C8-CFA42672A4F3}"/>
                </a:ext>
              </a:extLst>
            </p:cNvPr>
            <p:cNvSpPr/>
            <p:nvPr/>
          </p:nvSpPr>
          <p:spPr>
            <a:xfrm>
              <a:off x="314831" y="4346985"/>
              <a:ext cx="9427845" cy="0"/>
            </a:xfrm>
            <a:custGeom>
              <a:avLst/>
              <a:gdLst/>
              <a:ahLst/>
              <a:cxnLst/>
              <a:rect l="l" t="t" r="r" b="b"/>
              <a:pathLst>
                <a:path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ln w="63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0FE6CFB2-A245-7D46-A5FC-641EDF40E71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</p:spPr>
        </p:pic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A31309EA-C271-3444-9114-A5996E552CD2}"/>
              </a:ext>
            </a:extLst>
          </p:cNvPr>
          <p:cNvSpPr txBox="1"/>
          <p:nvPr/>
        </p:nvSpPr>
        <p:spPr>
          <a:xfrm>
            <a:off x="2068925" y="3973288"/>
            <a:ext cx="1731916" cy="221460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lang="en-US" sz="1349" spc="-58" dirty="0">
                <a:latin typeface="Trebuchet MS"/>
                <a:cs typeface="Trebuchet MS"/>
              </a:rPr>
              <a:t>“</a:t>
            </a:r>
            <a:r>
              <a:rPr sz="1349" spc="-58" dirty="0">
                <a:latin typeface="Trebuchet MS"/>
                <a:cs typeface="Trebuchet MS"/>
              </a:rPr>
              <a:t>Low-level</a:t>
            </a:r>
            <a:r>
              <a:rPr sz="1349" spc="-18" dirty="0">
                <a:latin typeface="Trebuchet MS"/>
                <a:cs typeface="Trebuchet MS"/>
              </a:rPr>
              <a:t> </a:t>
            </a:r>
            <a:r>
              <a:rPr sz="1349" spc="-63" dirty="0">
                <a:latin typeface="Trebuchet MS"/>
                <a:cs typeface="Trebuchet MS"/>
              </a:rPr>
              <a:t>intelligence”</a:t>
            </a:r>
            <a:endParaRPr sz="1349" dirty="0">
              <a:latin typeface="Trebuchet MS"/>
              <a:cs typeface="Trebuchet M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210A0F8-1F0B-AA4D-8177-7B8451332FCE}"/>
              </a:ext>
            </a:extLst>
          </p:cNvPr>
          <p:cNvSpPr txBox="1"/>
          <p:nvPr/>
        </p:nvSpPr>
        <p:spPr>
          <a:xfrm>
            <a:off x="8351622" y="3973288"/>
            <a:ext cx="1778168" cy="221460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lang="en-US" sz="1349" spc="-45" dirty="0">
                <a:latin typeface="Trebuchet MS"/>
                <a:cs typeface="Trebuchet MS"/>
              </a:rPr>
              <a:t>“</a:t>
            </a:r>
            <a:r>
              <a:rPr sz="1349" spc="-45" dirty="0">
                <a:latin typeface="Trebuchet MS"/>
                <a:cs typeface="Trebuchet MS"/>
              </a:rPr>
              <a:t>High-level</a:t>
            </a:r>
            <a:r>
              <a:rPr sz="1349" spc="-13" dirty="0">
                <a:latin typeface="Trebuchet MS"/>
                <a:cs typeface="Trebuchet MS"/>
              </a:rPr>
              <a:t> </a:t>
            </a:r>
            <a:r>
              <a:rPr sz="1349" spc="-63" dirty="0">
                <a:latin typeface="Trebuchet MS"/>
                <a:cs typeface="Trebuchet MS"/>
              </a:rPr>
              <a:t>intelligence”</a:t>
            </a:r>
            <a:endParaRPr sz="1349" dirty="0">
              <a:latin typeface="Trebuchet MS"/>
              <a:cs typeface="Trebuchet MS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9123130-899B-EE4F-9AF4-CB9A8404AB14}"/>
              </a:ext>
            </a:extLst>
          </p:cNvPr>
          <p:cNvSpPr txBox="1"/>
          <p:nvPr/>
        </p:nvSpPr>
        <p:spPr>
          <a:xfrm>
            <a:off x="4955340" y="4227015"/>
            <a:ext cx="2288665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b="1" spc="103" dirty="0">
                <a:solidFill>
                  <a:srgbClr val="A52929"/>
                </a:solidFill>
                <a:latin typeface="Calibri"/>
                <a:cs typeface="Calibri"/>
              </a:rPr>
              <a:t>Machine</a:t>
            </a:r>
            <a:r>
              <a:rPr sz="2248" b="1" spc="292" dirty="0">
                <a:solidFill>
                  <a:srgbClr val="A52929"/>
                </a:solidFill>
                <a:latin typeface="Calibri"/>
                <a:cs typeface="Calibri"/>
              </a:rPr>
              <a:t> </a:t>
            </a:r>
            <a:r>
              <a:rPr sz="2248" b="1" spc="58" dirty="0">
                <a:solidFill>
                  <a:srgbClr val="A52929"/>
                </a:solidFill>
                <a:latin typeface="Calibri"/>
                <a:cs typeface="Calibri"/>
              </a:rPr>
              <a:t>learning</a:t>
            </a:r>
            <a:endParaRPr sz="2248">
              <a:latin typeface="Calibri"/>
              <a:cs typeface="Calibri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712795C-9027-2F4A-93BC-8CD9C3898E05}"/>
              </a:ext>
            </a:extLst>
          </p:cNvPr>
          <p:cNvSpPr txBox="1"/>
          <p:nvPr/>
        </p:nvSpPr>
        <p:spPr>
          <a:xfrm>
            <a:off x="2539977" y="3506987"/>
            <a:ext cx="676093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b="1" spc="148" dirty="0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r>
              <a:rPr sz="1799" b="1" spc="27" dirty="0">
                <a:solidFill>
                  <a:srgbClr val="FF0000"/>
                </a:solidFill>
                <a:latin typeface="Calibri"/>
                <a:cs typeface="Calibri"/>
              </a:rPr>
              <a:t>fl</a:t>
            </a:r>
            <a:r>
              <a:rPr sz="1799" b="1" spc="54" dirty="0">
                <a:solidFill>
                  <a:srgbClr val="FF0000"/>
                </a:solidFill>
                <a:latin typeface="Calibri"/>
                <a:cs typeface="Calibri"/>
              </a:rPr>
              <a:t>ex</a:t>
            </a:r>
            <a:endParaRPr sz="1799">
              <a:latin typeface="Calibri"/>
              <a:cs typeface="Calibri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CE21A49-44DF-3443-9863-7095D1A0B01F}"/>
              </a:ext>
            </a:extLst>
          </p:cNvPr>
          <p:cNvSpPr txBox="1"/>
          <p:nvPr/>
        </p:nvSpPr>
        <p:spPr>
          <a:xfrm>
            <a:off x="3649473" y="2434165"/>
            <a:ext cx="2043124" cy="910045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algn="ctr">
              <a:spcBef>
                <a:spcPts val="112"/>
              </a:spcBef>
            </a:pPr>
            <a:r>
              <a:rPr sz="1439" spc="-45" dirty="0">
                <a:solidFill>
                  <a:srgbClr val="008000"/>
                </a:solidFill>
                <a:latin typeface="Trebuchet MS"/>
                <a:cs typeface="Trebuchet MS"/>
              </a:rPr>
              <a:t>Search</a:t>
            </a:r>
            <a:r>
              <a:rPr sz="1439" spc="22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67" dirty="0">
                <a:solidFill>
                  <a:srgbClr val="008000"/>
                </a:solidFill>
                <a:latin typeface="Trebuchet MS"/>
                <a:cs typeface="Trebuchet MS"/>
              </a:rPr>
              <a:t>problems</a:t>
            </a:r>
            <a:endParaRPr sz="1439" dirty="0">
              <a:latin typeface="Trebuchet MS"/>
              <a:cs typeface="Trebuchet MS"/>
            </a:endParaRPr>
          </a:p>
          <a:p>
            <a:pPr marL="11421" marR="4568" algn="ctr">
              <a:lnSpc>
                <a:spcPct val="162800"/>
              </a:lnSpc>
            </a:pPr>
            <a:r>
              <a:rPr sz="1439" spc="-9" dirty="0">
                <a:solidFill>
                  <a:srgbClr val="008000"/>
                </a:solidFill>
                <a:latin typeface="Trebuchet MS"/>
                <a:cs typeface="Trebuchet MS"/>
              </a:rPr>
              <a:t>Markov</a:t>
            </a:r>
            <a:r>
              <a:rPr sz="1439" spc="4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63" dirty="0">
                <a:solidFill>
                  <a:srgbClr val="008000"/>
                </a:solidFill>
                <a:latin typeface="Trebuchet MS"/>
                <a:cs typeface="Trebuchet MS"/>
              </a:rPr>
              <a:t>decision</a:t>
            </a:r>
            <a:r>
              <a:rPr sz="1439" spc="4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63" dirty="0">
                <a:solidFill>
                  <a:srgbClr val="008000"/>
                </a:solidFill>
                <a:latin typeface="Trebuchet MS"/>
                <a:cs typeface="Trebuchet MS"/>
              </a:rPr>
              <a:t>processes </a:t>
            </a:r>
            <a:r>
              <a:rPr sz="1439" spc="-418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49" dirty="0">
                <a:solidFill>
                  <a:srgbClr val="008000"/>
                </a:solidFill>
                <a:latin typeface="Trebuchet MS"/>
                <a:cs typeface="Trebuchet MS"/>
              </a:rPr>
              <a:t>Adversarial</a:t>
            </a:r>
            <a:r>
              <a:rPr sz="1439" spc="4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49" dirty="0">
                <a:solidFill>
                  <a:srgbClr val="008000"/>
                </a:solidFill>
                <a:latin typeface="Trebuchet MS"/>
                <a:cs typeface="Trebuchet MS"/>
              </a:rPr>
              <a:t>games</a:t>
            </a:r>
            <a:endParaRPr sz="1439" dirty="0">
              <a:latin typeface="Trebuchet MS"/>
              <a:cs typeface="Trebuchet MS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A13F8212-71B4-3247-A485-10DD97024020}"/>
              </a:ext>
            </a:extLst>
          </p:cNvPr>
          <p:cNvSpPr txBox="1"/>
          <p:nvPr/>
        </p:nvSpPr>
        <p:spPr>
          <a:xfrm>
            <a:off x="4325627" y="3506987"/>
            <a:ext cx="690368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b="1" spc="103" dirty="0">
                <a:solidFill>
                  <a:srgbClr val="008000"/>
                </a:solidFill>
                <a:latin typeface="Calibri"/>
                <a:cs typeface="Calibri"/>
              </a:rPr>
              <a:t>States</a:t>
            </a:r>
            <a:endParaRPr sz="1799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1321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F7B8-2D99-A242-9319-D68E4780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0" dirty="0"/>
              <a:t>State-based</a:t>
            </a:r>
            <a:r>
              <a:rPr lang="en-US" spc="36" dirty="0"/>
              <a:t> </a:t>
            </a:r>
            <a:r>
              <a:rPr lang="en-US" spc="-148" dirty="0"/>
              <a:t>models</a:t>
            </a:r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7CA377E4-0C05-8C44-9BB1-0D30FCAE4AC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0837" y="1192599"/>
            <a:ext cx="3436043" cy="3436043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17C2DBF0-912D-6B4A-A4E2-99B0884CDBB1}"/>
              </a:ext>
            </a:extLst>
          </p:cNvPr>
          <p:cNvSpPr txBox="1"/>
          <p:nvPr/>
        </p:nvSpPr>
        <p:spPr>
          <a:xfrm>
            <a:off x="5183696" y="5047928"/>
            <a:ext cx="1830703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-40" dirty="0">
                <a:latin typeface="Trebuchet MS"/>
                <a:cs typeface="Trebuchet MS"/>
              </a:rPr>
              <a:t>White</a:t>
            </a:r>
            <a:r>
              <a:rPr sz="2248" spc="54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to</a:t>
            </a:r>
            <a:r>
              <a:rPr sz="2248" spc="58" dirty="0">
                <a:latin typeface="Trebuchet MS"/>
                <a:cs typeface="Trebuchet MS"/>
              </a:rPr>
              <a:t> </a:t>
            </a:r>
            <a:r>
              <a:rPr sz="2248" spc="-99" dirty="0">
                <a:latin typeface="Trebuchet MS"/>
                <a:cs typeface="Trebuchet MS"/>
              </a:rPr>
              <a:t>move</a:t>
            </a:r>
            <a:endParaRPr sz="2248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30419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DA22-B685-BA41-81C4-CBB09F25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0" dirty="0"/>
              <a:t>State-based</a:t>
            </a:r>
            <a:r>
              <a:rPr lang="en-US" spc="36" dirty="0"/>
              <a:t> </a:t>
            </a:r>
            <a:r>
              <a:rPr lang="en-US" spc="-148" dirty="0"/>
              <a:t>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36A1-49F8-5842-8A42-4E490A82B8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21">
              <a:spcBef>
                <a:spcPts val="1628"/>
              </a:spcBef>
            </a:pPr>
            <a:r>
              <a:rPr lang="en-US" spc="-67" dirty="0">
                <a:solidFill>
                  <a:srgbClr val="0000A0"/>
                </a:solidFill>
                <a:latin typeface="Trebuchet MS"/>
                <a:cs typeface="Trebuchet MS"/>
              </a:rPr>
              <a:t>Applications</a:t>
            </a:r>
            <a:r>
              <a:rPr lang="en-US" spc="-67" dirty="0">
                <a:latin typeface="Trebuchet MS"/>
                <a:cs typeface="Trebuchet MS"/>
              </a:rPr>
              <a:t>:</a:t>
            </a:r>
            <a:endParaRPr lang="en-US" dirty="0">
              <a:latin typeface="Trebuchet MS"/>
              <a:cs typeface="Trebuchet MS"/>
            </a:endParaRPr>
          </a:p>
          <a:p>
            <a:pPr marL="736091" indent="-290667">
              <a:spcBef>
                <a:spcPts val="1551"/>
              </a:spcBef>
              <a:buFont typeface="Gulim"/>
              <a:buChar char="•"/>
              <a:tabLst>
                <a:tab pos="736091" algn="l"/>
                <a:tab pos="736662" algn="l"/>
              </a:tabLst>
            </a:pPr>
            <a:r>
              <a:rPr lang="en-US" spc="-103" dirty="0">
                <a:latin typeface="Trebuchet MS"/>
                <a:cs typeface="Trebuchet MS"/>
              </a:rPr>
              <a:t>Games:</a:t>
            </a:r>
            <a:r>
              <a:rPr lang="en-US" spc="324" dirty="0">
                <a:latin typeface="Trebuchet MS"/>
                <a:cs typeface="Trebuchet MS"/>
              </a:rPr>
              <a:t> </a:t>
            </a:r>
            <a:r>
              <a:rPr lang="en-US" spc="-72" dirty="0">
                <a:latin typeface="Trebuchet MS"/>
                <a:cs typeface="Trebuchet MS"/>
              </a:rPr>
              <a:t>Chess,</a:t>
            </a:r>
            <a:r>
              <a:rPr lang="en-US" spc="72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Go,</a:t>
            </a:r>
            <a:r>
              <a:rPr lang="en-US" spc="76" dirty="0">
                <a:latin typeface="Trebuchet MS"/>
                <a:cs typeface="Trebuchet MS"/>
              </a:rPr>
              <a:t> </a:t>
            </a:r>
            <a:r>
              <a:rPr lang="en-US" spc="-4" dirty="0">
                <a:latin typeface="Trebuchet MS"/>
                <a:cs typeface="Trebuchet MS"/>
              </a:rPr>
              <a:t>Pac-Man,</a:t>
            </a:r>
            <a:r>
              <a:rPr lang="en-US" spc="76" dirty="0">
                <a:latin typeface="Trebuchet MS"/>
                <a:cs typeface="Trebuchet MS"/>
              </a:rPr>
              <a:t> </a:t>
            </a:r>
            <a:r>
              <a:rPr lang="en-US" spc="-81" dirty="0" err="1">
                <a:latin typeface="Trebuchet MS"/>
                <a:cs typeface="Trebuchet MS"/>
              </a:rPr>
              <a:t>Starcraft</a:t>
            </a:r>
            <a:r>
              <a:rPr lang="en-US" spc="-81" dirty="0">
                <a:latin typeface="Trebuchet MS"/>
                <a:cs typeface="Trebuchet MS"/>
              </a:rPr>
              <a:t>,</a:t>
            </a:r>
            <a:r>
              <a:rPr lang="en-US" spc="76" dirty="0">
                <a:latin typeface="Trebuchet MS"/>
                <a:cs typeface="Trebuchet MS"/>
              </a:rPr>
              <a:t> </a:t>
            </a:r>
            <a:r>
              <a:rPr lang="en-US" spc="-144" dirty="0">
                <a:latin typeface="Trebuchet MS"/>
                <a:cs typeface="Trebuchet MS"/>
              </a:rPr>
              <a:t>etc.</a:t>
            </a:r>
            <a:endParaRPr lang="en-US" dirty="0">
              <a:latin typeface="Trebuchet MS"/>
              <a:cs typeface="Trebuchet MS"/>
            </a:endParaRPr>
          </a:p>
          <a:p>
            <a:pPr marL="736091" indent="-290667">
              <a:spcBef>
                <a:spcPts val="1389"/>
              </a:spcBef>
              <a:buFont typeface="Gulim"/>
              <a:buChar char="•"/>
              <a:tabLst>
                <a:tab pos="736091" algn="l"/>
                <a:tab pos="736662" algn="l"/>
              </a:tabLst>
            </a:pPr>
            <a:r>
              <a:rPr lang="en-US" spc="-54" dirty="0">
                <a:latin typeface="Trebuchet MS"/>
                <a:cs typeface="Trebuchet MS"/>
              </a:rPr>
              <a:t>Robotics:</a:t>
            </a:r>
            <a:r>
              <a:rPr lang="en-US" spc="310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motion</a:t>
            </a:r>
            <a:r>
              <a:rPr lang="en-US" spc="72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planning</a:t>
            </a:r>
            <a:endParaRPr lang="en-US" dirty="0">
              <a:latin typeface="Trebuchet MS"/>
              <a:cs typeface="Trebuchet MS"/>
            </a:endParaRPr>
          </a:p>
          <a:p>
            <a:pPr marL="736091" marR="4568" indent="-290096">
              <a:lnSpc>
                <a:spcPct val="101600"/>
              </a:lnSpc>
              <a:spcBef>
                <a:spcPts val="634"/>
              </a:spcBef>
              <a:buFont typeface="Gulim"/>
              <a:buChar char="•"/>
              <a:tabLst>
                <a:tab pos="736091" algn="l"/>
                <a:tab pos="736662" algn="l"/>
              </a:tabLst>
            </a:pPr>
            <a:r>
              <a:rPr lang="en-US" spc="-49" dirty="0">
                <a:latin typeface="Trebuchet MS"/>
                <a:cs typeface="Trebuchet MS"/>
              </a:rPr>
              <a:t>Natural</a:t>
            </a:r>
            <a:r>
              <a:rPr lang="en-US" spc="27" dirty="0">
                <a:latin typeface="Trebuchet MS"/>
                <a:cs typeface="Trebuchet MS"/>
              </a:rPr>
              <a:t> </a:t>
            </a:r>
            <a:r>
              <a:rPr lang="en-US" spc="-76" dirty="0">
                <a:latin typeface="Trebuchet MS"/>
                <a:cs typeface="Trebuchet MS"/>
              </a:rPr>
              <a:t>language</a:t>
            </a:r>
            <a:r>
              <a:rPr lang="en-US" spc="31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generation:</a:t>
            </a:r>
            <a:r>
              <a:rPr lang="en-US" spc="310" dirty="0">
                <a:latin typeface="Trebuchet MS"/>
                <a:cs typeface="Trebuchet MS"/>
              </a:rPr>
              <a:t> </a:t>
            </a:r>
            <a:r>
              <a:rPr lang="en-US" spc="-94" dirty="0">
                <a:latin typeface="Trebuchet MS"/>
                <a:cs typeface="Trebuchet MS"/>
              </a:rPr>
              <a:t>machine</a:t>
            </a:r>
            <a:r>
              <a:rPr lang="en-US" spc="36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translation,</a:t>
            </a:r>
            <a:r>
              <a:rPr lang="en-US" spc="40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image</a:t>
            </a:r>
            <a:r>
              <a:rPr lang="en-US" spc="31" dirty="0">
                <a:latin typeface="Trebuchet MS"/>
                <a:cs typeface="Trebuchet MS"/>
              </a:rPr>
              <a:t> </a:t>
            </a:r>
            <a:r>
              <a:rPr lang="en-US" spc="-76" dirty="0">
                <a:latin typeface="Trebuchet MS"/>
                <a:cs typeface="Trebuchet MS"/>
              </a:rPr>
              <a:t>caption</a:t>
            </a:r>
            <a:r>
              <a:rPr lang="en-US" spc="-665" dirty="0">
                <a:latin typeface="Trebuchet MS"/>
                <a:cs typeface="Trebuchet MS"/>
              </a:rPr>
              <a:t> </a:t>
            </a:r>
            <a:r>
              <a:rPr lang="en-US" spc="-45" dirty="0" err="1">
                <a:latin typeface="Trebuchet MS"/>
                <a:cs typeface="Trebuchet MS"/>
              </a:rPr>
              <a:t>ing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96081ED1-2C47-B643-9388-138F4B6A3B9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258" y="1192599"/>
            <a:ext cx="3912188" cy="256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4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84B6-8030-824A-A234-FF7894E3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1956 Birth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6045-5381-DB4B-BC01-A6261DBC0F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-72" dirty="0">
                <a:solidFill>
                  <a:srgbClr val="0070C0"/>
                </a:solidFill>
                <a:latin typeface="+mn-lt"/>
              </a:rPr>
              <a:t>1956:</a:t>
            </a:r>
            <a:r>
              <a:rPr lang="en-US" spc="228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pc="-40" dirty="0">
                <a:latin typeface="+mn-lt"/>
              </a:rPr>
              <a:t>Workshop</a:t>
            </a:r>
            <a:r>
              <a:rPr lang="en-US" spc="-135" dirty="0">
                <a:latin typeface="+mn-lt"/>
              </a:rPr>
              <a:t> </a:t>
            </a:r>
            <a:r>
              <a:rPr lang="en-US" spc="-76" dirty="0">
                <a:latin typeface="+mn-lt"/>
              </a:rPr>
              <a:t>at</a:t>
            </a:r>
            <a:r>
              <a:rPr lang="en-US" spc="-130" dirty="0">
                <a:latin typeface="+mn-lt"/>
              </a:rPr>
              <a:t> </a:t>
            </a:r>
            <a:r>
              <a:rPr lang="en-US" spc="-40" dirty="0">
                <a:latin typeface="+mn-lt"/>
              </a:rPr>
              <a:t>Dartmouth</a:t>
            </a:r>
            <a:r>
              <a:rPr lang="en-US" spc="-135" dirty="0">
                <a:latin typeface="+mn-lt"/>
              </a:rPr>
              <a:t> </a:t>
            </a:r>
            <a:r>
              <a:rPr lang="en-US" spc="-103" dirty="0">
                <a:latin typeface="+mn-lt"/>
              </a:rPr>
              <a:t>College;</a:t>
            </a:r>
            <a:r>
              <a:rPr lang="en-US" spc="-63" dirty="0">
                <a:latin typeface="+mn-lt"/>
              </a:rPr>
              <a:t> </a:t>
            </a:r>
            <a:r>
              <a:rPr lang="en-US" spc="-126" dirty="0">
                <a:latin typeface="+mn-lt"/>
              </a:rPr>
              <a:t>attendees:</a:t>
            </a:r>
            <a:r>
              <a:rPr lang="en-US" spc="234" dirty="0">
                <a:latin typeface="+mn-lt"/>
              </a:rPr>
              <a:t> </a:t>
            </a:r>
            <a:r>
              <a:rPr lang="en-US" spc="-40" dirty="0">
                <a:latin typeface="+mn-lt"/>
              </a:rPr>
              <a:t>John</a:t>
            </a:r>
            <a:r>
              <a:rPr lang="en-US" spc="-135" dirty="0">
                <a:latin typeface="+mn-lt"/>
              </a:rPr>
              <a:t> </a:t>
            </a:r>
            <a:r>
              <a:rPr lang="en-US" spc="-45" dirty="0">
                <a:latin typeface="+mn-lt"/>
              </a:rPr>
              <a:t>McCarthy,</a:t>
            </a:r>
            <a:r>
              <a:rPr lang="en-US" spc="-90" dirty="0">
                <a:latin typeface="+mn-lt"/>
              </a:rPr>
              <a:t> </a:t>
            </a:r>
            <a:r>
              <a:rPr lang="en-US" spc="22" dirty="0">
                <a:latin typeface="+mn-lt"/>
              </a:rPr>
              <a:t>Mar</a:t>
            </a:r>
            <a:r>
              <a:rPr lang="en-US" spc="-67" dirty="0">
                <a:latin typeface="+mn-lt"/>
              </a:rPr>
              <a:t>vin</a:t>
            </a:r>
            <a:r>
              <a:rPr lang="en-US" spc="76" dirty="0">
                <a:latin typeface="+mn-lt"/>
              </a:rPr>
              <a:t> </a:t>
            </a:r>
            <a:r>
              <a:rPr lang="en-US" spc="-36" dirty="0">
                <a:latin typeface="+mn-lt"/>
              </a:rPr>
              <a:t>Minsky,</a:t>
            </a:r>
            <a:r>
              <a:rPr lang="en-US" spc="81" dirty="0">
                <a:latin typeface="+mn-lt"/>
              </a:rPr>
              <a:t> </a:t>
            </a:r>
            <a:r>
              <a:rPr lang="en-US" spc="-76" dirty="0">
                <a:latin typeface="+mn-lt"/>
              </a:rPr>
              <a:t>Claude</a:t>
            </a:r>
            <a:r>
              <a:rPr lang="en-US" spc="81" dirty="0">
                <a:latin typeface="+mn-lt"/>
              </a:rPr>
              <a:t> </a:t>
            </a:r>
            <a:r>
              <a:rPr lang="en-US" spc="-49" dirty="0">
                <a:latin typeface="+mn-lt"/>
              </a:rPr>
              <a:t>Shannon,</a:t>
            </a:r>
            <a:r>
              <a:rPr lang="en-US" spc="85" dirty="0">
                <a:latin typeface="+mn-lt"/>
              </a:rPr>
              <a:t> </a:t>
            </a:r>
            <a:r>
              <a:rPr lang="en-US" spc="-144" dirty="0">
                <a:latin typeface="+mn-lt"/>
              </a:rPr>
              <a:t>etc.</a:t>
            </a:r>
          </a:p>
          <a:p>
            <a:pPr marL="11421">
              <a:spcBef>
                <a:spcPts val="1448"/>
              </a:spcBef>
            </a:pPr>
            <a:r>
              <a:rPr lang="en-US" spc="13" dirty="0">
                <a:latin typeface="+mn-lt"/>
              </a:rPr>
              <a:t>Aim</a:t>
            </a:r>
            <a:r>
              <a:rPr lang="en-US" spc="67" dirty="0">
                <a:latin typeface="+mn-lt"/>
              </a:rPr>
              <a:t> </a:t>
            </a:r>
            <a:r>
              <a:rPr lang="en-US" spc="-121" dirty="0">
                <a:latin typeface="+mn-lt"/>
              </a:rPr>
              <a:t>for</a:t>
            </a:r>
            <a:r>
              <a:rPr lang="en-US" spc="99" dirty="0">
                <a:latin typeface="+mn-lt"/>
              </a:rPr>
              <a:t> </a:t>
            </a:r>
            <a:r>
              <a:rPr lang="en-US" b="1" spc="72" dirty="0">
                <a:latin typeface="+mn-lt"/>
              </a:rPr>
              <a:t>general</a:t>
            </a:r>
            <a:r>
              <a:rPr lang="en-US" b="1" spc="315" dirty="0">
                <a:latin typeface="+mn-lt"/>
              </a:rPr>
              <a:t> </a:t>
            </a:r>
            <a:r>
              <a:rPr lang="en-US" b="1" spc="31" dirty="0">
                <a:latin typeface="+mn-lt"/>
              </a:rPr>
              <a:t>principles</a:t>
            </a:r>
            <a:r>
              <a:rPr lang="en-US" spc="31" dirty="0">
                <a:latin typeface="+mn-lt"/>
              </a:rPr>
              <a:t>:</a:t>
            </a:r>
            <a:endParaRPr lang="en-US" dirty="0">
              <a:latin typeface="+mn-lt"/>
            </a:endParaRPr>
          </a:p>
          <a:p>
            <a:pPr marL="11421" marR="4568">
              <a:spcBef>
                <a:spcPts val="1187"/>
              </a:spcBef>
            </a:pPr>
            <a:r>
              <a:rPr lang="en-US" i="1" spc="-54" dirty="0">
                <a:latin typeface="+mn-lt"/>
              </a:rPr>
              <a:t>Every</a:t>
            </a:r>
            <a:r>
              <a:rPr lang="en-US" i="1" spc="211" dirty="0">
                <a:latin typeface="+mn-lt"/>
              </a:rPr>
              <a:t> </a:t>
            </a:r>
            <a:r>
              <a:rPr lang="en-US" i="1" spc="-72" dirty="0">
                <a:latin typeface="+mn-lt"/>
              </a:rPr>
              <a:t>aspect</a:t>
            </a:r>
            <a:r>
              <a:rPr lang="en-US" i="1" spc="216" dirty="0">
                <a:latin typeface="+mn-lt"/>
              </a:rPr>
              <a:t> </a:t>
            </a:r>
            <a:r>
              <a:rPr lang="en-US" i="1" spc="-126" dirty="0">
                <a:latin typeface="+mn-lt"/>
              </a:rPr>
              <a:t>of</a:t>
            </a:r>
            <a:r>
              <a:rPr lang="en-US" i="1" spc="206" dirty="0">
                <a:latin typeface="+mn-lt"/>
              </a:rPr>
              <a:t> </a:t>
            </a:r>
            <a:r>
              <a:rPr lang="en-US" i="1" spc="-103" dirty="0">
                <a:latin typeface="+mn-lt"/>
              </a:rPr>
              <a:t>learning</a:t>
            </a:r>
            <a:r>
              <a:rPr lang="en-US" i="1" spc="216" dirty="0">
                <a:latin typeface="+mn-lt"/>
              </a:rPr>
              <a:t> </a:t>
            </a:r>
            <a:r>
              <a:rPr lang="en-US" i="1" spc="-130" dirty="0">
                <a:latin typeface="+mn-lt"/>
              </a:rPr>
              <a:t>or</a:t>
            </a:r>
            <a:r>
              <a:rPr lang="en-US" i="1" spc="211" dirty="0">
                <a:latin typeface="+mn-lt"/>
              </a:rPr>
              <a:t> </a:t>
            </a:r>
            <a:r>
              <a:rPr lang="en-US" i="1" spc="-58" dirty="0">
                <a:latin typeface="+mn-lt"/>
              </a:rPr>
              <a:t>any</a:t>
            </a:r>
            <a:r>
              <a:rPr lang="en-US" i="1" spc="216" dirty="0">
                <a:latin typeface="+mn-lt"/>
              </a:rPr>
              <a:t> </a:t>
            </a:r>
            <a:r>
              <a:rPr lang="en-US" i="1" spc="-112" dirty="0">
                <a:latin typeface="+mn-lt"/>
              </a:rPr>
              <a:t>other</a:t>
            </a:r>
            <a:r>
              <a:rPr lang="en-US" i="1" spc="211" dirty="0">
                <a:latin typeface="+mn-lt"/>
              </a:rPr>
              <a:t> </a:t>
            </a:r>
            <a:r>
              <a:rPr lang="en-US" i="1" spc="-135" dirty="0">
                <a:latin typeface="+mn-lt"/>
              </a:rPr>
              <a:t>feature</a:t>
            </a:r>
            <a:r>
              <a:rPr lang="en-US" i="1" spc="216" dirty="0">
                <a:latin typeface="+mn-lt"/>
              </a:rPr>
              <a:t> </a:t>
            </a:r>
            <a:r>
              <a:rPr lang="en-US" i="1" spc="-126" dirty="0">
                <a:latin typeface="+mn-lt"/>
              </a:rPr>
              <a:t>of</a:t>
            </a:r>
            <a:r>
              <a:rPr lang="en-US" i="1" spc="211" dirty="0">
                <a:latin typeface="+mn-lt"/>
              </a:rPr>
              <a:t> </a:t>
            </a:r>
            <a:r>
              <a:rPr lang="en-US" i="1" spc="-112" dirty="0">
                <a:latin typeface="+mn-lt"/>
              </a:rPr>
              <a:t>intelligence</a:t>
            </a:r>
            <a:r>
              <a:rPr lang="en-US" i="1" spc="216" dirty="0">
                <a:latin typeface="+mn-lt"/>
              </a:rPr>
              <a:t> </a:t>
            </a:r>
            <a:r>
              <a:rPr lang="en-US" i="1" spc="-49" dirty="0">
                <a:latin typeface="+mn-lt"/>
              </a:rPr>
              <a:t>can</a:t>
            </a:r>
            <a:r>
              <a:rPr lang="en-US" i="1" spc="216" dirty="0">
                <a:latin typeface="+mn-lt"/>
              </a:rPr>
              <a:t> </a:t>
            </a:r>
            <a:r>
              <a:rPr lang="en-US" i="1" spc="-94" dirty="0">
                <a:latin typeface="+mn-lt"/>
              </a:rPr>
              <a:t>be</a:t>
            </a:r>
            <a:r>
              <a:rPr lang="en-US" i="1" spc="211" dirty="0">
                <a:latin typeface="+mn-lt"/>
              </a:rPr>
              <a:t> </a:t>
            </a:r>
            <a:r>
              <a:rPr lang="en-US" i="1" spc="-49" dirty="0">
                <a:latin typeface="+mn-lt"/>
              </a:rPr>
              <a:t>so </a:t>
            </a:r>
            <a:r>
              <a:rPr lang="en-US" i="1" spc="-594" dirty="0">
                <a:latin typeface="+mn-lt"/>
              </a:rPr>
              <a:t> </a:t>
            </a:r>
            <a:r>
              <a:rPr lang="en-US" i="1" spc="-112" dirty="0">
                <a:latin typeface="+mn-lt"/>
              </a:rPr>
              <a:t>precisely</a:t>
            </a:r>
            <a:r>
              <a:rPr lang="en-US" i="1" spc="76" dirty="0">
                <a:latin typeface="+mn-lt"/>
              </a:rPr>
              <a:t> </a:t>
            </a:r>
            <a:r>
              <a:rPr lang="en-US" i="1" spc="-94" dirty="0">
                <a:latin typeface="+mn-lt"/>
              </a:rPr>
              <a:t>described</a:t>
            </a:r>
            <a:r>
              <a:rPr lang="en-US" i="1" spc="76" dirty="0">
                <a:latin typeface="+mn-lt"/>
              </a:rPr>
              <a:t> </a:t>
            </a:r>
            <a:r>
              <a:rPr lang="en-US" i="1" spc="-90" dirty="0">
                <a:latin typeface="+mn-lt"/>
              </a:rPr>
              <a:t>that</a:t>
            </a:r>
            <a:r>
              <a:rPr lang="en-US" i="1" spc="72" dirty="0">
                <a:latin typeface="+mn-lt"/>
              </a:rPr>
              <a:t> </a:t>
            </a:r>
            <a:r>
              <a:rPr lang="en-US" i="1" spc="-81" dirty="0">
                <a:latin typeface="+mn-lt"/>
              </a:rPr>
              <a:t>a</a:t>
            </a:r>
            <a:r>
              <a:rPr lang="en-US" i="1" spc="76" dirty="0">
                <a:latin typeface="+mn-lt"/>
              </a:rPr>
              <a:t> </a:t>
            </a:r>
            <a:r>
              <a:rPr lang="en-US" i="1" spc="-81" dirty="0">
                <a:latin typeface="+mn-lt"/>
              </a:rPr>
              <a:t>machine</a:t>
            </a:r>
            <a:r>
              <a:rPr lang="en-US" i="1" spc="76" dirty="0">
                <a:latin typeface="+mn-lt"/>
              </a:rPr>
              <a:t> </a:t>
            </a:r>
            <a:r>
              <a:rPr lang="en-US" i="1" spc="-49" dirty="0">
                <a:latin typeface="+mn-lt"/>
              </a:rPr>
              <a:t>can</a:t>
            </a:r>
            <a:r>
              <a:rPr lang="en-US" i="1" spc="72" dirty="0">
                <a:latin typeface="+mn-lt"/>
              </a:rPr>
              <a:t> </a:t>
            </a:r>
            <a:r>
              <a:rPr lang="en-US" i="1" spc="-94" dirty="0">
                <a:latin typeface="+mn-lt"/>
              </a:rPr>
              <a:t>be</a:t>
            </a:r>
            <a:r>
              <a:rPr lang="en-US" i="1" spc="72" dirty="0">
                <a:latin typeface="+mn-lt"/>
              </a:rPr>
              <a:t> </a:t>
            </a:r>
            <a:r>
              <a:rPr lang="en-US" i="1" spc="-94" dirty="0">
                <a:latin typeface="+mn-lt"/>
              </a:rPr>
              <a:t>made</a:t>
            </a:r>
            <a:r>
              <a:rPr lang="en-US" i="1" spc="81" dirty="0">
                <a:latin typeface="+mn-lt"/>
              </a:rPr>
              <a:t> </a:t>
            </a:r>
            <a:r>
              <a:rPr lang="en-US" i="1" spc="-85" dirty="0">
                <a:latin typeface="+mn-lt"/>
              </a:rPr>
              <a:t>to</a:t>
            </a:r>
            <a:r>
              <a:rPr lang="en-US" i="1" spc="72" dirty="0">
                <a:latin typeface="+mn-lt"/>
              </a:rPr>
              <a:t> </a:t>
            </a:r>
            <a:r>
              <a:rPr lang="en-US" i="1" spc="-103" dirty="0">
                <a:latin typeface="+mn-lt"/>
              </a:rPr>
              <a:t>simulate</a:t>
            </a:r>
            <a:r>
              <a:rPr lang="en-US" i="1" spc="72" dirty="0">
                <a:latin typeface="+mn-lt"/>
              </a:rPr>
              <a:t> </a:t>
            </a:r>
            <a:r>
              <a:rPr lang="en-US" i="1" spc="-139" dirty="0">
                <a:latin typeface="+mn-lt"/>
              </a:rPr>
              <a:t>it.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pic>
        <p:nvPicPr>
          <p:cNvPr id="4" name="object 4" descr="A large building with a clock tower&#10;&#10;Description automatically generated with medium confidence">
            <a:extLst>
              <a:ext uri="{FF2B5EF4-FFF2-40B4-BE49-F238E27FC236}">
                <a16:creationId xmlns:a16="http://schemas.microsoft.com/office/drawing/2014/main" id="{BC8EAB6C-DD0D-EE48-9C30-57F041596F49}"/>
              </a:ext>
            </a:extLst>
          </p:cNvPr>
          <p:cNvPicPr/>
          <p:nvPr/>
        </p:nvPicPr>
        <p:blipFill rotWithShape="1">
          <a:blip r:embed="rId2" cstate="print"/>
          <a:srcRect r="151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A7D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73E39A-046F-1244-B671-582908325313}"/>
              </a:ext>
            </a:extLst>
          </p:cNvPr>
          <p:cNvSpPr txBox="1"/>
          <p:nvPr/>
        </p:nvSpPr>
        <p:spPr>
          <a:xfrm>
            <a:off x="9410469" y="6619833"/>
            <a:ext cx="2781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*Slides adopted from CS221 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111489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E047-D73E-B649-BBA6-C880EB00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0" dirty="0"/>
              <a:t>State-based</a:t>
            </a:r>
            <a:r>
              <a:rPr lang="en-US" spc="36" dirty="0"/>
              <a:t> </a:t>
            </a:r>
            <a:r>
              <a:rPr lang="en-US" spc="-148" dirty="0"/>
              <a:t>models</a:t>
            </a:r>
            <a:endParaRPr lang="en-US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A5BA7545-B238-2A42-B991-8731F5B798EC}"/>
              </a:ext>
            </a:extLst>
          </p:cNvPr>
          <p:cNvGrpSpPr/>
          <p:nvPr/>
        </p:nvGrpSpPr>
        <p:grpSpPr>
          <a:xfrm>
            <a:off x="4832496" y="1721764"/>
            <a:ext cx="2533063" cy="463100"/>
            <a:chOff x="3674937" y="1914665"/>
            <a:chExt cx="2816860" cy="514984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8CB599EA-BC54-394A-9F13-E6E49BFDB0E1}"/>
                </a:ext>
              </a:extLst>
            </p:cNvPr>
            <p:cNvSpPr/>
            <p:nvPr/>
          </p:nvSpPr>
          <p:spPr>
            <a:xfrm>
              <a:off x="3678116" y="1917844"/>
              <a:ext cx="1659889" cy="508634"/>
            </a:xfrm>
            <a:custGeom>
              <a:avLst/>
              <a:gdLst/>
              <a:ahLst/>
              <a:cxnLst/>
              <a:rect l="l" t="t" r="r" b="b"/>
              <a:pathLst>
                <a:path w="1659889" h="508635">
                  <a:moveTo>
                    <a:pt x="508619" y="254309"/>
                  </a:moveTo>
                  <a:lnTo>
                    <a:pt x="503687" y="204463"/>
                  </a:lnTo>
                  <a:lnTo>
                    <a:pt x="489259" y="156989"/>
                  </a:lnTo>
                  <a:lnTo>
                    <a:pt x="465889" y="113220"/>
                  </a:lnTo>
                  <a:lnTo>
                    <a:pt x="434130" y="74489"/>
                  </a:lnTo>
                  <a:lnTo>
                    <a:pt x="395399" y="42730"/>
                  </a:lnTo>
                  <a:lnTo>
                    <a:pt x="351630" y="19360"/>
                  </a:lnTo>
                  <a:lnTo>
                    <a:pt x="304155" y="4932"/>
                  </a:lnTo>
                  <a:lnTo>
                    <a:pt x="254309" y="0"/>
                  </a:lnTo>
                  <a:lnTo>
                    <a:pt x="204463" y="4932"/>
                  </a:lnTo>
                  <a:lnTo>
                    <a:pt x="156989" y="19360"/>
                  </a:lnTo>
                  <a:lnTo>
                    <a:pt x="113220" y="42730"/>
                  </a:lnTo>
                  <a:lnTo>
                    <a:pt x="74489" y="74489"/>
                  </a:lnTo>
                  <a:lnTo>
                    <a:pt x="42730" y="113220"/>
                  </a:lnTo>
                  <a:lnTo>
                    <a:pt x="19360" y="156989"/>
                  </a:lnTo>
                  <a:lnTo>
                    <a:pt x="4932" y="204463"/>
                  </a:lnTo>
                  <a:lnTo>
                    <a:pt x="0" y="254309"/>
                  </a:lnTo>
                  <a:lnTo>
                    <a:pt x="4932" y="304155"/>
                  </a:lnTo>
                  <a:lnTo>
                    <a:pt x="19360" y="351630"/>
                  </a:lnTo>
                  <a:lnTo>
                    <a:pt x="42730" y="395399"/>
                  </a:lnTo>
                  <a:lnTo>
                    <a:pt x="74489" y="434130"/>
                  </a:lnTo>
                  <a:lnTo>
                    <a:pt x="113220" y="465889"/>
                  </a:lnTo>
                  <a:lnTo>
                    <a:pt x="156989" y="489259"/>
                  </a:lnTo>
                  <a:lnTo>
                    <a:pt x="204463" y="503687"/>
                  </a:lnTo>
                  <a:lnTo>
                    <a:pt x="254309" y="508619"/>
                  </a:lnTo>
                  <a:lnTo>
                    <a:pt x="304155" y="503687"/>
                  </a:lnTo>
                  <a:lnTo>
                    <a:pt x="351630" y="489259"/>
                  </a:lnTo>
                  <a:lnTo>
                    <a:pt x="395399" y="465889"/>
                  </a:lnTo>
                  <a:lnTo>
                    <a:pt x="434130" y="434130"/>
                  </a:lnTo>
                  <a:lnTo>
                    <a:pt x="465889" y="395399"/>
                  </a:lnTo>
                  <a:lnTo>
                    <a:pt x="489259" y="351630"/>
                  </a:lnTo>
                  <a:lnTo>
                    <a:pt x="503687" y="304155"/>
                  </a:lnTo>
                  <a:lnTo>
                    <a:pt x="508619" y="254309"/>
                  </a:lnTo>
                  <a:close/>
                </a:path>
                <a:path w="1659889" h="508635">
                  <a:moveTo>
                    <a:pt x="254309" y="254309"/>
                  </a:moveTo>
                  <a:lnTo>
                    <a:pt x="254309" y="254309"/>
                  </a:lnTo>
                  <a:lnTo>
                    <a:pt x="254309" y="254309"/>
                  </a:lnTo>
                  <a:close/>
                </a:path>
                <a:path w="1659889" h="508635">
                  <a:moveTo>
                    <a:pt x="1659372" y="254309"/>
                  </a:moveTo>
                  <a:lnTo>
                    <a:pt x="1654440" y="204463"/>
                  </a:lnTo>
                  <a:lnTo>
                    <a:pt x="1640011" y="156989"/>
                  </a:lnTo>
                  <a:lnTo>
                    <a:pt x="1616641" y="113220"/>
                  </a:lnTo>
                  <a:lnTo>
                    <a:pt x="1584883" y="74489"/>
                  </a:lnTo>
                  <a:lnTo>
                    <a:pt x="1546151" y="42730"/>
                  </a:lnTo>
                  <a:lnTo>
                    <a:pt x="1502382" y="19360"/>
                  </a:lnTo>
                  <a:lnTo>
                    <a:pt x="1454908" y="4932"/>
                  </a:lnTo>
                  <a:lnTo>
                    <a:pt x="1405062" y="0"/>
                  </a:lnTo>
                  <a:lnTo>
                    <a:pt x="1355216" y="4932"/>
                  </a:lnTo>
                  <a:lnTo>
                    <a:pt x="1307742" y="19360"/>
                  </a:lnTo>
                  <a:lnTo>
                    <a:pt x="1263973" y="42730"/>
                  </a:lnTo>
                  <a:lnTo>
                    <a:pt x="1225241" y="74489"/>
                  </a:lnTo>
                  <a:lnTo>
                    <a:pt x="1193483" y="113220"/>
                  </a:lnTo>
                  <a:lnTo>
                    <a:pt x="1170113" y="156989"/>
                  </a:lnTo>
                  <a:lnTo>
                    <a:pt x="1155685" y="204463"/>
                  </a:lnTo>
                  <a:lnTo>
                    <a:pt x="1150752" y="254309"/>
                  </a:lnTo>
                  <a:lnTo>
                    <a:pt x="1155685" y="304155"/>
                  </a:lnTo>
                  <a:lnTo>
                    <a:pt x="1170113" y="351630"/>
                  </a:lnTo>
                  <a:lnTo>
                    <a:pt x="1193483" y="395399"/>
                  </a:lnTo>
                  <a:lnTo>
                    <a:pt x="1225241" y="434130"/>
                  </a:lnTo>
                  <a:lnTo>
                    <a:pt x="1263973" y="465889"/>
                  </a:lnTo>
                  <a:lnTo>
                    <a:pt x="1307742" y="489259"/>
                  </a:lnTo>
                  <a:lnTo>
                    <a:pt x="1355216" y="503687"/>
                  </a:lnTo>
                  <a:lnTo>
                    <a:pt x="1405062" y="508619"/>
                  </a:lnTo>
                  <a:lnTo>
                    <a:pt x="1454908" y="503687"/>
                  </a:lnTo>
                  <a:lnTo>
                    <a:pt x="1502382" y="489259"/>
                  </a:lnTo>
                  <a:lnTo>
                    <a:pt x="1546151" y="465889"/>
                  </a:lnTo>
                  <a:lnTo>
                    <a:pt x="1584883" y="434130"/>
                  </a:lnTo>
                  <a:lnTo>
                    <a:pt x="1616641" y="395399"/>
                  </a:lnTo>
                  <a:lnTo>
                    <a:pt x="1640011" y="351630"/>
                  </a:lnTo>
                  <a:lnTo>
                    <a:pt x="1654440" y="304155"/>
                  </a:lnTo>
                  <a:lnTo>
                    <a:pt x="1659372" y="254309"/>
                  </a:lnTo>
                  <a:close/>
                </a:path>
                <a:path w="1659889" h="508635">
                  <a:moveTo>
                    <a:pt x="1405062" y="254309"/>
                  </a:moveTo>
                  <a:lnTo>
                    <a:pt x="1405062" y="254309"/>
                  </a:lnTo>
                  <a:lnTo>
                    <a:pt x="1405062" y="254309"/>
                  </a:lnTo>
                  <a:close/>
                </a:path>
                <a:path w="1659889" h="508635">
                  <a:moveTo>
                    <a:pt x="508619" y="254309"/>
                  </a:moveTo>
                  <a:lnTo>
                    <a:pt x="1128883" y="254309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CBADB066-4EC9-2E41-BDD8-04F37912E8F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4295" y="2135814"/>
              <a:ext cx="115882" cy="72679"/>
            </a:xfrm>
            <a:prstGeom prst="rect">
              <a:avLst/>
            </a:prstGeom>
          </p:spPr>
        </p:pic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92AC77A1-DA01-AC47-94AA-930F58DF5DAE}"/>
                </a:ext>
              </a:extLst>
            </p:cNvPr>
            <p:cNvSpPr/>
            <p:nvPr/>
          </p:nvSpPr>
          <p:spPr>
            <a:xfrm>
              <a:off x="5337487" y="1917844"/>
              <a:ext cx="1151255" cy="508634"/>
            </a:xfrm>
            <a:custGeom>
              <a:avLst/>
              <a:gdLst/>
              <a:ahLst/>
              <a:cxnLst/>
              <a:rect l="l" t="t" r="r" b="b"/>
              <a:pathLst>
                <a:path w="1151254" h="508635">
                  <a:moveTo>
                    <a:pt x="1150753" y="254309"/>
                  </a:moveTo>
                  <a:lnTo>
                    <a:pt x="1145820" y="204463"/>
                  </a:lnTo>
                  <a:lnTo>
                    <a:pt x="1131392" y="156989"/>
                  </a:lnTo>
                  <a:lnTo>
                    <a:pt x="1108022" y="113220"/>
                  </a:lnTo>
                  <a:lnTo>
                    <a:pt x="1076264" y="74489"/>
                  </a:lnTo>
                  <a:lnTo>
                    <a:pt x="1037532" y="42730"/>
                  </a:lnTo>
                  <a:lnTo>
                    <a:pt x="993763" y="19360"/>
                  </a:lnTo>
                  <a:lnTo>
                    <a:pt x="946289" y="4932"/>
                  </a:lnTo>
                  <a:lnTo>
                    <a:pt x="896443" y="0"/>
                  </a:lnTo>
                  <a:lnTo>
                    <a:pt x="846597" y="4932"/>
                  </a:lnTo>
                  <a:lnTo>
                    <a:pt x="799123" y="19360"/>
                  </a:lnTo>
                  <a:lnTo>
                    <a:pt x="755354" y="42730"/>
                  </a:lnTo>
                  <a:lnTo>
                    <a:pt x="716622" y="74489"/>
                  </a:lnTo>
                  <a:lnTo>
                    <a:pt x="684864" y="113220"/>
                  </a:lnTo>
                  <a:lnTo>
                    <a:pt x="661494" y="156989"/>
                  </a:lnTo>
                  <a:lnTo>
                    <a:pt x="647065" y="204463"/>
                  </a:lnTo>
                  <a:lnTo>
                    <a:pt x="642133" y="254309"/>
                  </a:lnTo>
                  <a:lnTo>
                    <a:pt x="647065" y="304155"/>
                  </a:lnTo>
                  <a:lnTo>
                    <a:pt x="661494" y="351630"/>
                  </a:lnTo>
                  <a:lnTo>
                    <a:pt x="684864" y="395399"/>
                  </a:lnTo>
                  <a:lnTo>
                    <a:pt x="716622" y="434130"/>
                  </a:lnTo>
                  <a:lnTo>
                    <a:pt x="755354" y="465889"/>
                  </a:lnTo>
                  <a:lnTo>
                    <a:pt x="799123" y="489259"/>
                  </a:lnTo>
                  <a:lnTo>
                    <a:pt x="846597" y="503687"/>
                  </a:lnTo>
                  <a:lnTo>
                    <a:pt x="896443" y="508619"/>
                  </a:lnTo>
                  <a:lnTo>
                    <a:pt x="946289" y="503687"/>
                  </a:lnTo>
                  <a:lnTo>
                    <a:pt x="993763" y="489259"/>
                  </a:lnTo>
                  <a:lnTo>
                    <a:pt x="1037532" y="465889"/>
                  </a:lnTo>
                  <a:lnTo>
                    <a:pt x="1076264" y="434130"/>
                  </a:lnTo>
                  <a:lnTo>
                    <a:pt x="1108022" y="395399"/>
                  </a:lnTo>
                  <a:lnTo>
                    <a:pt x="1131392" y="351630"/>
                  </a:lnTo>
                  <a:lnTo>
                    <a:pt x="1145820" y="304155"/>
                  </a:lnTo>
                  <a:lnTo>
                    <a:pt x="1150753" y="254309"/>
                  </a:lnTo>
                  <a:close/>
                </a:path>
                <a:path w="1151254" h="508635">
                  <a:moveTo>
                    <a:pt x="896443" y="254309"/>
                  </a:moveTo>
                  <a:lnTo>
                    <a:pt x="896443" y="254309"/>
                  </a:lnTo>
                  <a:lnTo>
                    <a:pt x="896443" y="254309"/>
                  </a:lnTo>
                  <a:close/>
                </a:path>
                <a:path w="1151254" h="508635">
                  <a:moveTo>
                    <a:pt x="0" y="254309"/>
                  </a:moveTo>
                  <a:lnTo>
                    <a:pt x="620264" y="254309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B790F223-E28E-4D40-A405-E80EB04A5E4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5048" y="2135814"/>
              <a:ext cx="115882" cy="72679"/>
            </a:xfrm>
            <a:prstGeom prst="rect">
              <a:avLst/>
            </a:prstGeom>
          </p:spPr>
        </p:pic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85ACD47C-6F74-7340-AC35-0857874ADBB0}"/>
              </a:ext>
            </a:extLst>
          </p:cNvPr>
          <p:cNvSpPr txBox="1"/>
          <p:nvPr/>
        </p:nvSpPr>
        <p:spPr>
          <a:xfrm>
            <a:off x="1742358" y="1193261"/>
            <a:ext cx="7210893" cy="1503732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-72" dirty="0">
                <a:solidFill>
                  <a:srgbClr val="0000A0"/>
                </a:solidFill>
                <a:latin typeface="Trebuchet MS"/>
                <a:cs typeface="Trebuchet MS"/>
              </a:rPr>
              <a:t>Search</a:t>
            </a:r>
            <a:r>
              <a:rPr sz="2248" spc="76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2248" spc="-112" dirty="0">
                <a:solidFill>
                  <a:srgbClr val="0000A0"/>
                </a:solidFill>
                <a:latin typeface="Trebuchet MS"/>
                <a:cs typeface="Trebuchet MS"/>
              </a:rPr>
              <a:t>problems</a:t>
            </a:r>
            <a:r>
              <a:rPr sz="2248" spc="-112" dirty="0">
                <a:latin typeface="Trebuchet MS"/>
                <a:cs typeface="Trebuchet MS"/>
              </a:rPr>
              <a:t>:</a:t>
            </a:r>
            <a:r>
              <a:rPr sz="2248" spc="333" dirty="0">
                <a:latin typeface="Trebuchet MS"/>
                <a:cs typeface="Trebuchet MS"/>
              </a:rPr>
              <a:t> </a:t>
            </a:r>
            <a:r>
              <a:rPr sz="2248" spc="-81" dirty="0">
                <a:latin typeface="Trebuchet MS"/>
                <a:cs typeface="Trebuchet MS"/>
              </a:rPr>
              <a:t>you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81" dirty="0">
                <a:latin typeface="Trebuchet MS"/>
                <a:cs typeface="Trebuchet MS"/>
              </a:rPr>
              <a:t>control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90" dirty="0">
                <a:latin typeface="Trebuchet MS"/>
                <a:cs typeface="Trebuchet MS"/>
              </a:rPr>
              <a:t>everything</a:t>
            </a:r>
            <a:endParaRPr sz="2248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48" dirty="0">
              <a:latin typeface="Trebuchet MS"/>
              <a:cs typeface="Trebuchet MS"/>
            </a:endParaRPr>
          </a:p>
          <a:p>
            <a:pPr>
              <a:spcBef>
                <a:spcPts val="9"/>
              </a:spcBef>
            </a:pPr>
            <a:endParaRPr sz="2923" dirty="0">
              <a:latin typeface="Trebuchet MS"/>
              <a:cs typeface="Trebuchet MS"/>
            </a:endParaRPr>
          </a:p>
          <a:p>
            <a:pPr marL="11421"/>
            <a:r>
              <a:rPr sz="2248" spc="-9" dirty="0">
                <a:solidFill>
                  <a:srgbClr val="0000A0"/>
                </a:solidFill>
                <a:latin typeface="Trebuchet MS"/>
                <a:cs typeface="Trebuchet MS"/>
              </a:rPr>
              <a:t>Markov</a:t>
            </a:r>
            <a:r>
              <a:rPr sz="2248" spc="76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2248" spc="-94" dirty="0">
                <a:solidFill>
                  <a:srgbClr val="0000A0"/>
                </a:solidFill>
                <a:latin typeface="Trebuchet MS"/>
                <a:cs typeface="Trebuchet MS"/>
              </a:rPr>
              <a:t>decision</a:t>
            </a:r>
            <a:r>
              <a:rPr sz="2248" spc="81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2248" spc="-108" dirty="0">
                <a:solidFill>
                  <a:srgbClr val="0000A0"/>
                </a:solidFill>
                <a:latin typeface="Trebuchet MS"/>
                <a:cs typeface="Trebuchet MS"/>
              </a:rPr>
              <a:t>processes</a:t>
            </a:r>
            <a:r>
              <a:rPr sz="2248" spc="-108" dirty="0">
                <a:latin typeface="Trebuchet MS"/>
                <a:cs typeface="Trebuchet MS"/>
              </a:rPr>
              <a:t>:</a:t>
            </a:r>
            <a:r>
              <a:rPr sz="2248" spc="337" dirty="0">
                <a:latin typeface="Trebuchet MS"/>
                <a:cs typeface="Trebuchet MS"/>
              </a:rPr>
              <a:t> </a:t>
            </a:r>
            <a:r>
              <a:rPr sz="2248" spc="-58" dirty="0">
                <a:latin typeface="Trebuchet MS"/>
                <a:cs typeface="Trebuchet MS"/>
              </a:rPr>
              <a:t>against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94" dirty="0">
                <a:latin typeface="Trebuchet MS"/>
                <a:cs typeface="Trebuchet MS"/>
              </a:rPr>
              <a:t>nature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21" dirty="0">
                <a:latin typeface="Trebuchet MS"/>
                <a:cs typeface="Trebuchet MS"/>
              </a:rPr>
              <a:t>(e.g.,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45" dirty="0">
                <a:latin typeface="Trebuchet MS"/>
                <a:cs typeface="Trebuchet MS"/>
              </a:rPr>
              <a:t>Blackjack)</a:t>
            </a:r>
            <a:endParaRPr sz="2248" dirty="0">
              <a:latin typeface="Trebuchet MS"/>
              <a:cs typeface="Trebuchet MS"/>
            </a:endParaRPr>
          </a:p>
        </p:txBody>
      </p:sp>
      <p:grpSp>
        <p:nvGrpSpPr>
          <p:cNvPr id="10" name="object 9">
            <a:extLst>
              <a:ext uri="{FF2B5EF4-FFF2-40B4-BE49-F238E27FC236}">
                <a16:creationId xmlns:a16="http://schemas.microsoft.com/office/drawing/2014/main" id="{5C878EFA-CF39-D144-B489-9BD439DAF4B9}"/>
              </a:ext>
            </a:extLst>
          </p:cNvPr>
          <p:cNvGrpSpPr/>
          <p:nvPr/>
        </p:nvGrpSpPr>
        <p:grpSpPr>
          <a:xfrm>
            <a:off x="4832496" y="2921871"/>
            <a:ext cx="2533063" cy="1224847"/>
            <a:chOff x="3674937" y="3249228"/>
            <a:chExt cx="2816860" cy="1362075"/>
          </a:xfrm>
        </p:grpSpPr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E21F3C68-A491-3545-9BD9-87B92E84308B}"/>
                </a:ext>
              </a:extLst>
            </p:cNvPr>
            <p:cNvSpPr/>
            <p:nvPr/>
          </p:nvSpPr>
          <p:spPr>
            <a:xfrm>
              <a:off x="3678116" y="3714267"/>
              <a:ext cx="1659889" cy="508634"/>
            </a:xfrm>
            <a:custGeom>
              <a:avLst/>
              <a:gdLst/>
              <a:ahLst/>
              <a:cxnLst/>
              <a:rect l="l" t="t" r="r" b="b"/>
              <a:pathLst>
                <a:path w="1659889" h="508635">
                  <a:moveTo>
                    <a:pt x="508619" y="254309"/>
                  </a:moveTo>
                  <a:lnTo>
                    <a:pt x="503687" y="204464"/>
                  </a:lnTo>
                  <a:lnTo>
                    <a:pt x="489259" y="156989"/>
                  </a:lnTo>
                  <a:lnTo>
                    <a:pt x="465889" y="113220"/>
                  </a:lnTo>
                  <a:lnTo>
                    <a:pt x="434130" y="74489"/>
                  </a:lnTo>
                  <a:lnTo>
                    <a:pt x="395399" y="42730"/>
                  </a:lnTo>
                  <a:lnTo>
                    <a:pt x="351630" y="19360"/>
                  </a:lnTo>
                  <a:lnTo>
                    <a:pt x="304155" y="4932"/>
                  </a:lnTo>
                  <a:lnTo>
                    <a:pt x="254309" y="0"/>
                  </a:lnTo>
                  <a:lnTo>
                    <a:pt x="204463" y="4932"/>
                  </a:lnTo>
                  <a:lnTo>
                    <a:pt x="156989" y="19360"/>
                  </a:lnTo>
                  <a:lnTo>
                    <a:pt x="113220" y="42730"/>
                  </a:lnTo>
                  <a:lnTo>
                    <a:pt x="74489" y="74489"/>
                  </a:lnTo>
                  <a:lnTo>
                    <a:pt x="42730" y="113220"/>
                  </a:lnTo>
                  <a:lnTo>
                    <a:pt x="19360" y="156989"/>
                  </a:lnTo>
                  <a:lnTo>
                    <a:pt x="4932" y="204464"/>
                  </a:lnTo>
                  <a:lnTo>
                    <a:pt x="0" y="254309"/>
                  </a:lnTo>
                  <a:lnTo>
                    <a:pt x="4932" y="304155"/>
                  </a:lnTo>
                  <a:lnTo>
                    <a:pt x="19360" y="351630"/>
                  </a:lnTo>
                  <a:lnTo>
                    <a:pt x="42730" y="395399"/>
                  </a:lnTo>
                  <a:lnTo>
                    <a:pt x="74489" y="434130"/>
                  </a:lnTo>
                  <a:lnTo>
                    <a:pt x="113220" y="465889"/>
                  </a:lnTo>
                  <a:lnTo>
                    <a:pt x="156989" y="489259"/>
                  </a:lnTo>
                  <a:lnTo>
                    <a:pt x="204463" y="503687"/>
                  </a:lnTo>
                  <a:lnTo>
                    <a:pt x="254309" y="508619"/>
                  </a:lnTo>
                  <a:lnTo>
                    <a:pt x="304155" y="503687"/>
                  </a:lnTo>
                  <a:lnTo>
                    <a:pt x="351630" y="489259"/>
                  </a:lnTo>
                  <a:lnTo>
                    <a:pt x="395399" y="465889"/>
                  </a:lnTo>
                  <a:lnTo>
                    <a:pt x="434130" y="434130"/>
                  </a:lnTo>
                  <a:lnTo>
                    <a:pt x="465889" y="395399"/>
                  </a:lnTo>
                  <a:lnTo>
                    <a:pt x="489259" y="351630"/>
                  </a:lnTo>
                  <a:lnTo>
                    <a:pt x="503687" y="304155"/>
                  </a:lnTo>
                  <a:lnTo>
                    <a:pt x="508619" y="254309"/>
                  </a:lnTo>
                  <a:close/>
                </a:path>
                <a:path w="1659889" h="508635">
                  <a:moveTo>
                    <a:pt x="254309" y="254309"/>
                  </a:moveTo>
                  <a:lnTo>
                    <a:pt x="254309" y="254309"/>
                  </a:lnTo>
                  <a:lnTo>
                    <a:pt x="254309" y="254309"/>
                  </a:lnTo>
                  <a:close/>
                </a:path>
                <a:path w="1659889" h="508635">
                  <a:moveTo>
                    <a:pt x="1659372" y="254309"/>
                  </a:moveTo>
                  <a:lnTo>
                    <a:pt x="1654440" y="204464"/>
                  </a:lnTo>
                  <a:lnTo>
                    <a:pt x="1640011" y="156989"/>
                  </a:lnTo>
                  <a:lnTo>
                    <a:pt x="1616641" y="113220"/>
                  </a:lnTo>
                  <a:lnTo>
                    <a:pt x="1584883" y="74489"/>
                  </a:lnTo>
                  <a:lnTo>
                    <a:pt x="1546151" y="42730"/>
                  </a:lnTo>
                  <a:lnTo>
                    <a:pt x="1502382" y="19360"/>
                  </a:lnTo>
                  <a:lnTo>
                    <a:pt x="1454908" y="4932"/>
                  </a:lnTo>
                  <a:lnTo>
                    <a:pt x="1405062" y="0"/>
                  </a:lnTo>
                  <a:lnTo>
                    <a:pt x="1355216" y="4932"/>
                  </a:lnTo>
                  <a:lnTo>
                    <a:pt x="1307742" y="19360"/>
                  </a:lnTo>
                  <a:lnTo>
                    <a:pt x="1263973" y="42730"/>
                  </a:lnTo>
                  <a:lnTo>
                    <a:pt x="1225241" y="74489"/>
                  </a:lnTo>
                  <a:lnTo>
                    <a:pt x="1193483" y="113220"/>
                  </a:lnTo>
                  <a:lnTo>
                    <a:pt x="1170113" y="156989"/>
                  </a:lnTo>
                  <a:lnTo>
                    <a:pt x="1155685" y="204464"/>
                  </a:lnTo>
                  <a:lnTo>
                    <a:pt x="1150752" y="254309"/>
                  </a:lnTo>
                  <a:lnTo>
                    <a:pt x="1155685" y="304155"/>
                  </a:lnTo>
                  <a:lnTo>
                    <a:pt x="1170113" y="351630"/>
                  </a:lnTo>
                  <a:lnTo>
                    <a:pt x="1193483" y="395399"/>
                  </a:lnTo>
                  <a:lnTo>
                    <a:pt x="1225241" y="434130"/>
                  </a:lnTo>
                  <a:lnTo>
                    <a:pt x="1263973" y="465889"/>
                  </a:lnTo>
                  <a:lnTo>
                    <a:pt x="1307742" y="489259"/>
                  </a:lnTo>
                  <a:lnTo>
                    <a:pt x="1355216" y="503687"/>
                  </a:lnTo>
                  <a:lnTo>
                    <a:pt x="1405062" y="508619"/>
                  </a:lnTo>
                  <a:lnTo>
                    <a:pt x="1454908" y="503687"/>
                  </a:lnTo>
                  <a:lnTo>
                    <a:pt x="1502382" y="489259"/>
                  </a:lnTo>
                  <a:lnTo>
                    <a:pt x="1546151" y="465889"/>
                  </a:lnTo>
                  <a:lnTo>
                    <a:pt x="1584883" y="434130"/>
                  </a:lnTo>
                  <a:lnTo>
                    <a:pt x="1616641" y="395399"/>
                  </a:lnTo>
                  <a:lnTo>
                    <a:pt x="1640011" y="351630"/>
                  </a:lnTo>
                  <a:lnTo>
                    <a:pt x="1654440" y="304155"/>
                  </a:lnTo>
                  <a:lnTo>
                    <a:pt x="1659372" y="254309"/>
                  </a:lnTo>
                  <a:close/>
                </a:path>
                <a:path w="1659889" h="508635">
                  <a:moveTo>
                    <a:pt x="1405062" y="254309"/>
                  </a:moveTo>
                  <a:lnTo>
                    <a:pt x="1405062" y="254309"/>
                  </a:lnTo>
                  <a:lnTo>
                    <a:pt x="1405062" y="254309"/>
                  </a:lnTo>
                  <a:close/>
                </a:path>
                <a:path w="1659889" h="508635">
                  <a:moveTo>
                    <a:pt x="508619" y="254309"/>
                  </a:moveTo>
                  <a:lnTo>
                    <a:pt x="1128883" y="254309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13F19036-0AA2-F945-942F-581C8AA8D0B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4295" y="3932237"/>
              <a:ext cx="115882" cy="72679"/>
            </a:xfrm>
            <a:prstGeom prst="rect">
              <a:avLst/>
            </a:prstGeom>
          </p:spPr>
        </p:pic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9BAA6452-4DC8-1241-B954-08B3BCDD1A51}"/>
                </a:ext>
              </a:extLst>
            </p:cNvPr>
            <p:cNvSpPr/>
            <p:nvPr/>
          </p:nvSpPr>
          <p:spPr>
            <a:xfrm>
              <a:off x="5324370" y="3329623"/>
              <a:ext cx="1163955" cy="558800"/>
            </a:xfrm>
            <a:custGeom>
              <a:avLst/>
              <a:gdLst/>
              <a:ahLst/>
              <a:cxnLst/>
              <a:rect l="l" t="t" r="r" b="b"/>
              <a:pathLst>
                <a:path w="1163954" h="558800">
                  <a:moveTo>
                    <a:pt x="1163870" y="254309"/>
                  </a:moveTo>
                  <a:lnTo>
                    <a:pt x="1158938" y="204464"/>
                  </a:lnTo>
                  <a:lnTo>
                    <a:pt x="1144510" y="156989"/>
                  </a:lnTo>
                  <a:lnTo>
                    <a:pt x="1121140" y="113220"/>
                  </a:lnTo>
                  <a:lnTo>
                    <a:pt x="1089381" y="74489"/>
                  </a:lnTo>
                  <a:lnTo>
                    <a:pt x="1050650" y="42730"/>
                  </a:lnTo>
                  <a:lnTo>
                    <a:pt x="1006881" y="19360"/>
                  </a:lnTo>
                  <a:lnTo>
                    <a:pt x="959406" y="4932"/>
                  </a:lnTo>
                  <a:lnTo>
                    <a:pt x="909560" y="0"/>
                  </a:lnTo>
                  <a:lnTo>
                    <a:pt x="859714" y="4932"/>
                  </a:lnTo>
                  <a:lnTo>
                    <a:pt x="812240" y="19360"/>
                  </a:lnTo>
                  <a:lnTo>
                    <a:pt x="768471" y="42730"/>
                  </a:lnTo>
                  <a:lnTo>
                    <a:pt x="729740" y="74489"/>
                  </a:lnTo>
                  <a:lnTo>
                    <a:pt x="697981" y="113220"/>
                  </a:lnTo>
                  <a:lnTo>
                    <a:pt x="674611" y="156989"/>
                  </a:lnTo>
                  <a:lnTo>
                    <a:pt x="660183" y="204464"/>
                  </a:lnTo>
                  <a:lnTo>
                    <a:pt x="655250" y="254309"/>
                  </a:lnTo>
                  <a:lnTo>
                    <a:pt x="660183" y="304155"/>
                  </a:lnTo>
                  <a:lnTo>
                    <a:pt x="674611" y="351630"/>
                  </a:lnTo>
                  <a:lnTo>
                    <a:pt x="697981" y="395399"/>
                  </a:lnTo>
                  <a:lnTo>
                    <a:pt x="729740" y="434130"/>
                  </a:lnTo>
                  <a:lnTo>
                    <a:pt x="768471" y="465889"/>
                  </a:lnTo>
                  <a:lnTo>
                    <a:pt x="812240" y="489259"/>
                  </a:lnTo>
                  <a:lnTo>
                    <a:pt x="859714" y="503687"/>
                  </a:lnTo>
                  <a:lnTo>
                    <a:pt x="909560" y="508619"/>
                  </a:lnTo>
                  <a:lnTo>
                    <a:pt x="959406" y="503687"/>
                  </a:lnTo>
                  <a:lnTo>
                    <a:pt x="1006881" y="489259"/>
                  </a:lnTo>
                  <a:lnTo>
                    <a:pt x="1050650" y="465889"/>
                  </a:lnTo>
                  <a:lnTo>
                    <a:pt x="1089381" y="434130"/>
                  </a:lnTo>
                  <a:lnTo>
                    <a:pt x="1121140" y="395399"/>
                  </a:lnTo>
                  <a:lnTo>
                    <a:pt x="1144510" y="351630"/>
                  </a:lnTo>
                  <a:lnTo>
                    <a:pt x="1158938" y="304155"/>
                  </a:lnTo>
                  <a:lnTo>
                    <a:pt x="1163870" y="254309"/>
                  </a:lnTo>
                  <a:close/>
                </a:path>
                <a:path w="1163954" h="558800">
                  <a:moveTo>
                    <a:pt x="909560" y="254309"/>
                  </a:moveTo>
                  <a:lnTo>
                    <a:pt x="909560" y="254309"/>
                  </a:lnTo>
                  <a:lnTo>
                    <a:pt x="909560" y="254309"/>
                  </a:lnTo>
                  <a:close/>
                </a:path>
                <a:path w="1163954" h="558800">
                  <a:moveTo>
                    <a:pt x="0" y="558334"/>
                  </a:moveTo>
                  <a:lnTo>
                    <a:pt x="647625" y="341862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E5044918-73C0-064F-ACA3-C6A3486F79F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4427" y="3668307"/>
              <a:ext cx="120747" cy="72530"/>
            </a:xfrm>
            <a:prstGeom prst="rect">
              <a:avLst/>
            </a:prstGeom>
          </p:spPr>
        </p:pic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82975F3A-AEBB-FA45-87C3-1CD356B05282}"/>
                </a:ext>
              </a:extLst>
            </p:cNvPr>
            <p:cNvSpPr/>
            <p:nvPr/>
          </p:nvSpPr>
          <p:spPr>
            <a:xfrm>
              <a:off x="5324370" y="4049196"/>
              <a:ext cx="1163955" cy="558800"/>
            </a:xfrm>
            <a:custGeom>
              <a:avLst/>
              <a:gdLst/>
              <a:ahLst/>
              <a:cxnLst/>
              <a:rect l="l" t="t" r="r" b="b"/>
              <a:pathLst>
                <a:path w="1163954" h="558800">
                  <a:moveTo>
                    <a:pt x="1163870" y="304024"/>
                  </a:moveTo>
                  <a:lnTo>
                    <a:pt x="1158938" y="254178"/>
                  </a:lnTo>
                  <a:lnTo>
                    <a:pt x="1144510" y="206704"/>
                  </a:lnTo>
                  <a:lnTo>
                    <a:pt x="1121140" y="162935"/>
                  </a:lnTo>
                  <a:lnTo>
                    <a:pt x="1089381" y="124203"/>
                  </a:lnTo>
                  <a:lnTo>
                    <a:pt x="1050650" y="92445"/>
                  </a:lnTo>
                  <a:lnTo>
                    <a:pt x="1006881" y="69075"/>
                  </a:lnTo>
                  <a:lnTo>
                    <a:pt x="959406" y="54647"/>
                  </a:lnTo>
                  <a:lnTo>
                    <a:pt x="909560" y="49714"/>
                  </a:lnTo>
                  <a:lnTo>
                    <a:pt x="859714" y="54647"/>
                  </a:lnTo>
                  <a:lnTo>
                    <a:pt x="812240" y="69075"/>
                  </a:lnTo>
                  <a:lnTo>
                    <a:pt x="768471" y="92445"/>
                  </a:lnTo>
                  <a:lnTo>
                    <a:pt x="729740" y="124203"/>
                  </a:lnTo>
                  <a:lnTo>
                    <a:pt x="697981" y="162935"/>
                  </a:lnTo>
                  <a:lnTo>
                    <a:pt x="674611" y="206704"/>
                  </a:lnTo>
                  <a:lnTo>
                    <a:pt x="660183" y="254178"/>
                  </a:lnTo>
                  <a:lnTo>
                    <a:pt x="655250" y="304024"/>
                  </a:lnTo>
                  <a:lnTo>
                    <a:pt x="660183" y="353870"/>
                  </a:lnTo>
                  <a:lnTo>
                    <a:pt x="674611" y="401344"/>
                  </a:lnTo>
                  <a:lnTo>
                    <a:pt x="697981" y="445113"/>
                  </a:lnTo>
                  <a:lnTo>
                    <a:pt x="729740" y="483845"/>
                  </a:lnTo>
                  <a:lnTo>
                    <a:pt x="768471" y="515603"/>
                  </a:lnTo>
                  <a:lnTo>
                    <a:pt x="812240" y="538974"/>
                  </a:lnTo>
                  <a:lnTo>
                    <a:pt x="859714" y="553402"/>
                  </a:lnTo>
                  <a:lnTo>
                    <a:pt x="909560" y="558334"/>
                  </a:lnTo>
                  <a:lnTo>
                    <a:pt x="959406" y="553402"/>
                  </a:lnTo>
                  <a:lnTo>
                    <a:pt x="1006881" y="538974"/>
                  </a:lnTo>
                  <a:lnTo>
                    <a:pt x="1050650" y="515603"/>
                  </a:lnTo>
                  <a:lnTo>
                    <a:pt x="1089381" y="483845"/>
                  </a:lnTo>
                  <a:lnTo>
                    <a:pt x="1121140" y="445113"/>
                  </a:lnTo>
                  <a:lnTo>
                    <a:pt x="1144510" y="401344"/>
                  </a:lnTo>
                  <a:lnTo>
                    <a:pt x="1158938" y="353870"/>
                  </a:lnTo>
                  <a:lnTo>
                    <a:pt x="1163870" y="304024"/>
                  </a:lnTo>
                  <a:close/>
                </a:path>
                <a:path w="1163954" h="558800">
                  <a:moveTo>
                    <a:pt x="909560" y="304024"/>
                  </a:moveTo>
                  <a:lnTo>
                    <a:pt x="909560" y="304024"/>
                  </a:lnTo>
                  <a:lnTo>
                    <a:pt x="909560" y="304024"/>
                  </a:lnTo>
                  <a:close/>
                </a:path>
                <a:path w="1163954" h="558800">
                  <a:moveTo>
                    <a:pt x="0" y="0"/>
                  </a:moveTo>
                  <a:lnTo>
                    <a:pt x="647625" y="216471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16" name="object 15">
              <a:extLst>
                <a:ext uri="{FF2B5EF4-FFF2-40B4-BE49-F238E27FC236}">
                  <a16:creationId xmlns:a16="http://schemas.microsoft.com/office/drawing/2014/main" id="{6164FC0C-36D5-304D-A833-13E7D7C3EDE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4427" y="4196317"/>
              <a:ext cx="120747" cy="72530"/>
            </a:xfrm>
            <a:prstGeom prst="rect">
              <a:avLst/>
            </a:prstGeom>
          </p:spPr>
        </p:pic>
        <p:pic>
          <p:nvPicPr>
            <p:cNvPr id="17" name="object 16">
              <a:extLst>
                <a:ext uri="{FF2B5EF4-FFF2-40B4-BE49-F238E27FC236}">
                  <a16:creationId xmlns:a16="http://schemas.microsoft.com/office/drawing/2014/main" id="{98A74FCE-7520-5B44-9175-AA7A73611AB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15317" y="3249228"/>
              <a:ext cx="551316" cy="294301"/>
            </a:xfrm>
            <a:prstGeom prst="rect">
              <a:avLst/>
            </a:prstGeom>
          </p:spPr>
        </p:pic>
      </p:grpSp>
      <p:sp>
        <p:nvSpPr>
          <p:cNvPr id="18" name="object 17">
            <a:extLst>
              <a:ext uri="{FF2B5EF4-FFF2-40B4-BE49-F238E27FC236}">
                <a16:creationId xmlns:a16="http://schemas.microsoft.com/office/drawing/2014/main" id="{E89FE72A-6E40-5C47-B823-8207D2332186}"/>
              </a:ext>
            </a:extLst>
          </p:cNvPr>
          <p:cNvSpPr txBox="1"/>
          <p:nvPr/>
        </p:nvSpPr>
        <p:spPr>
          <a:xfrm>
            <a:off x="1742359" y="4261189"/>
            <a:ext cx="6057995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-76" dirty="0">
                <a:solidFill>
                  <a:srgbClr val="0000A0"/>
                </a:solidFill>
                <a:latin typeface="Trebuchet MS"/>
                <a:cs typeface="Trebuchet MS"/>
              </a:rPr>
              <a:t>Adversarial</a:t>
            </a:r>
            <a:r>
              <a:rPr sz="2248" spc="72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2248" spc="-94" dirty="0">
                <a:solidFill>
                  <a:srgbClr val="0000A0"/>
                </a:solidFill>
                <a:latin typeface="Trebuchet MS"/>
                <a:cs typeface="Trebuchet MS"/>
              </a:rPr>
              <a:t>games</a:t>
            </a:r>
            <a:r>
              <a:rPr sz="2248" spc="-94" dirty="0">
                <a:latin typeface="Trebuchet MS"/>
                <a:cs typeface="Trebuchet MS"/>
              </a:rPr>
              <a:t>:</a:t>
            </a:r>
            <a:r>
              <a:rPr sz="2248" spc="328" dirty="0">
                <a:latin typeface="Trebuchet MS"/>
                <a:cs typeface="Trebuchet MS"/>
              </a:rPr>
              <a:t> </a:t>
            </a:r>
            <a:r>
              <a:rPr sz="2248" spc="-58" dirty="0">
                <a:latin typeface="Trebuchet MS"/>
                <a:cs typeface="Trebuchet MS"/>
              </a:rPr>
              <a:t>against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76" dirty="0">
                <a:latin typeface="Trebuchet MS"/>
                <a:cs typeface="Trebuchet MS"/>
              </a:rPr>
              <a:t>opponent</a:t>
            </a:r>
            <a:r>
              <a:rPr sz="2248" spc="72" dirty="0">
                <a:latin typeface="Trebuchet MS"/>
                <a:cs typeface="Trebuchet MS"/>
              </a:rPr>
              <a:t> </a:t>
            </a:r>
            <a:r>
              <a:rPr sz="2248" spc="-121" dirty="0">
                <a:latin typeface="Trebuchet MS"/>
                <a:cs typeface="Trebuchet MS"/>
              </a:rPr>
              <a:t>(e.g.,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63" dirty="0">
                <a:latin typeface="Trebuchet MS"/>
                <a:cs typeface="Trebuchet MS"/>
              </a:rPr>
              <a:t>chess)</a:t>
            </a:r>
            <a:endParaRPr sz="2248">
              <a:latin typeface="Trebuchet MS"/>
              <a:cs typeface="Trebuchet MS"/>
            </a:endParaRPr>
          </a:p>
        </p:txBody>
      </p:sp>
      <p:grpSp>
        <p:nvGrpSpPr>
          <p:cNvPr id="19" name="object 18">
            <a:extLst>
              <a:ext uri="{FF2B5EF4-FFF2-40B4-BE49-F238E27FC236}">
                <a16:creationId xmlns:a16="http://schemas.microsoft.com/office/drawing/2014/main" id="{FDDA8351-6522-2E46-B6E9-A8F4C437B52F}"/>
              </a:ext>
            </a:extLst>
          </p:cNvPr>
          <p:cNvGrpSpPr/>
          <p:nvPr/>
        </p:nvGrpSpPr>
        <p:grpSpPr>
          <a:xfrm>
            <a:off x="4832496" y="4789692"/>
            <a:ext cx="2533063" cy="1397867"/>
            <a:chOff x="3674937" y="5326315"/>
            <a:chExt cx="2816860" cy="1554480"/>
          </a:xfrm>
        </p:grpSpPr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B35FD2EC-9569-BC4D-80E0-CBEC0E1A550E}"/>
                </a:ext>
              </a:extLst>
            </p:cNvPr>
            <p:cNvSpPr/>
            <p:nvPr/>
          </p:nvSpPr>
          <p:spPr>
            <a:xfrm>
              <a:off x="3678116" y="5984342"/>
              <a:ext cx="1659889" cy="508634"/>
            </a:xfrm>
            <a:custGeom>
              <a:avLst/>
              <a:gdLst/>
              <a:ahLst/>
              <a:cxnLst/>
              <a:rect l="l" t="t" r="r" b="b"/>
              <a:pathLst>
                <a:path w="1659889" h="508635">
                  <a:moveTo>
                    <a:pt x="508619" y="254309"/>
                  </a:moveTo>
                  <a:lnTo>
                    <a:pt x="503687" y="204463"/>
                  </a:lnTo>
                  <a:lnTo>
                    <a:pt x="489259" y="156989"/>
                  </a:lnTo>
                  <a:lnTo>
                    <a:pt x="465889" y="113220"/>
                  </a:lnTo>
                  <a:lnTo>
                    <a:pt x="434130" y="74489"/>
                  </a:lnTo>
                  <a:lnTo>
                    <a:pt x="395399" y="42730"/>
                  </a:lnTo>
                  <a:lnTo>
                    <a:pt x="351630" y="19360"/>
                  </a:lnTo>
                  <a:lnTo>
                    <a:pt x="304155" y="4932"/>
                  </a:lnTo>
                  <a:lnTo>
                    <a:pt x="254309" y="0"/>
                  </a:lnTo>
                  <a:lnTo>
                    <a:pt x="204463" y="4932"/>
                  </a:lnTo>
                  <a:lnTo>
                    <a:pt x="156989" y="19360"/>
                  </a:lnTo>
                  <a:lnTo>
                    <a:pt x="113220" y="42730"/>
                  </a:lnTo>
                  <a:lnTo>
                    <a:pt x="74489" y="74489"/>
                  </a:lnTo>
                  <a:lnTo>
                    <a:pt x="42730" y="113220"/>
                  </a:lnTo>
                  <a:lnTo>
                    <a:pt x="19360" y="156989"/>
                  </a:lnTo>
                  <a:lnTo>
                    <a:pt x="4932" y="204463"/>
                  </a:lnTo>
                  <a:lnTo>
                    <a:pt x="0" y="254309"/>
                  </a:lnTo>
                  <a:lnTo>
                    <a:pt x="4932" y="304155"/>
                  </a:lnTo>
                  <a:lnTo>
                    <a:pt x="19360" y="351630"/>
                  </a:lnTo>
                  <a:lnTo>
                    <a:pt x="42730" y="395399"/>
                  </a:lnTo>
                  <a:lnTo>
                    <a:pt x="74489" y="434130"/>
                  </a:lnTo>
                  <a:lnTo>
                    <a:pt x="113220" y="465889"/>
                  </a:lnTo>
                  <a:lnTo>
                    <a:pt x="156989" y="489259"/>
                  </a:lnTo>
                  <a:lnTo>
                    <a:pt x="204463" y="503687"/>
                  </a:lnTo>
                  <a:lnTo>
                    <a:pt x="254309" y="508619"/>
                  </a:lnTo>
                  <a:lnTo>
                    <a:pt x="304155" y="503687"/>
                  </a:lnTo>
                  <a:lnTo>
                    <a:pt x="351630" y="489259"/>
                  </a:lnTo>
                  <a:lnTo>
                    <a:pt x="395399" y="465889"/>
                  </a:lnTo>
                  <a:lnTo>
                    <a:pt x="434130" y="434130"/>
                  </a:lnTo>
                  <a:lnTo>
                    <a:pt x="465889" y="395399"/>
                  </a:lnTo>
                  <a:lnTo>
                    <a:pt x="489259" y="351630"/>
                  </a:lnTo>
                  <a:lnTo>
                    <a:pt x="503687" y="304155"/>
                  </a:lnTo>
                  <a:lnTo>
                    <a:pt x="508619" y="254309"/>
                  </a:lnTo>
                  <a:close/>
                </a:path>
                <a:path w="1659889" h="508635">
                  <a:moveTo>
                    <a:pt x="254309" y="254309"/>
                  </a:moveTo>
                  <a:lnTo>
                    <a:pt x="254309" y="254309"/>
                  </a:lnTo>
                  <a:lnTo>
                    <a:pt x="254309" y="254309"/>
                  </a:lnTo>
                  <a:close/>
                </a:path>
                <a:path w="1659889" h="508635">
                  <a:moveTo>
                    <a:pt x="1659372" y="254309"/>
                  </a:moveTo>
                  <a:lnTo>
                    <a:pt x="1654440" y="204463"/>
                  </a:lnTo>
                  <a:lnTo>
                    <a:pt x="1640011" y="156989"/>
                  </a:lnTo>
                  <a:lnTo>
                    <a:pt x="1616641" y="113220"/>
                  </a:lnTo>
                  <a:lnTo>
                    <a:pt x="1584883" y="74489"/>
                  </a:lnTo>
                  <a:lnTo>
                    <a:pt x="1546151" y="42730"/>
                  </a:lnTo>
                  <a:lnTo>
                    <a:pt x="1502382" y="19360"/>
                  </a:lnTo>
                  <a:lnTo>
                    <a:pt x="1454908" y="4932"/>
                  </a:lnTo>
                  <a:lnTo>
                    <a:pt x="1405062" y="0"/>
                  </a:lnTo>
                  <a:lnTo>
                    <a:pt x="1355216" y="4932"/>
                  </a:lnTo>
                  <a:lnTo>
                    <a:pt x="1307742" y="19360"/>
                  </a:lnTo>
                  <a:lnTo>
                    <a:pt x="1263973" y="42730"/>
                  </a:lnTo>
                  <a:lnTo>
                    <a:pt x="1225241" y="74489"/>
                  </a:lnTo>
                  <a:lnTo>
                    <a:pt x="1193483" y="113220"/>
                  </a:lnTo>
                  <a:lnTo>
                    <a:pt x="1170113" y="156989"/>
                  </a:lnTo>
                  <a:lnTo>
                    <a:pt x="1155685" y="204463"/>
                  </a:lnTo>
                  <a:lnTo>
                    <a:pt x="1150752" y="254309"/>
                  </a:lnTo>
                  <a:lnTo>
                    <a:pt x="1155685" y="304155"/>
                  </a:lnTo>
                  <a:lnTo>
                    <a:pt x="1170113" y="351630"/>
                  </a:lnTo>
                  <a:lnTo>
                    <a:pt x="1193483" y="395399"/>
                  </a:lnTo>
                  <a:lnTo>
                    <a:pt x="1225241" y="434130"/>
                  </a:lnTo>
                  <a:lnTo>
                    <a:pt x="1263973" y="465889"/>
                  </a:lnTo>
                  <a:lnTo>
                    <a:pt x="1307742" y="489259"/>
                  </a:lnTo>
                  <a:lnTo>
                    <a:pt x="1355216" y="503687"/>
                  </a:lnTo>
                  <a:lnTo>
                    <a:pt x="1405062" y="508619"/>
                  </a:lnTo>
                  <a:lnTo>
                    <a:pt x="1454908" y="503687"/>
                  </a:lnTo>
                  <a:lnTo>
                    <a:pt x="1502382" y="489259"/>
                  </a:lnTo>
                  <a:lnTo>
                    <a:pt x="1546151" y="465889"/>
                  </a:lnTo>
                  <a:lnTo>
                    <a:pt x="1584883" y="434130"/>
                  </a:lnTo>
                  <a:lnTo>
                    <a:pt x="1616641" y="395399"/>
                  </a:lnTo>
                  <a:lnTo>
                    <a:pt x="1640011" y="351630"/>
                  </a:lnTo>
                  <a:lnTo>
                    <a:pt x="1654440" y="304155"/>
                  </a:lnTo>
                  <a:lnTo>
                    <a:pt x="1659372" y="254309"/>
                  </a:lnTo>
                  <a:close/>
                </a:path>
                <a:path w="1659889" h="508635">
                  <a:moveTo>
                    <a:pt x="1405062" y="254309"/>
                  </a:moveTo>
                  <a:lnTo>
                    <a:pt x="1405062" y="254309"/>
                  </a:lnTo>
                  <a:lnTo>
                    <a:pt x="1405062" y="254309"/>
                  </a:lnTo>
                  <a:close/>
                </a:path>
                <a:path w="1659889" h="508635">
                  <a:moveTo>
                    <a:pt x="508619" y="254309"/>
                  </a:moveTo>
                  <a:lnTo>
                    <a:pt x="1128883" y="254309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3981583D-3658-1448-BAC3-AC12981507B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4295" y="6202312"/>
              <a:ext cx="115882" cy="72679"/>
            </a:xfrm>
            <a:prstGeom prst="rect">
              <a:avLst/>
            </a:prstGeom>
          </p:spPr>
        </p:pic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9892984D-F025-8846-8256-49F7E0BFC11A}"/>
                </a:ext>
              </a:extLst>
            </p:cNvPr>
            <p:cNvSpPr/>
            <p:nvPr/>
          </p:nvSpPr>
          <p:spPr>
            <a:xfrm>
              <a:off x="5324370" y="5599698"/>
              <a:ext cx="1163955" cy="558800"/>
            </a:xfrm>
            <a:custGeom>
              <a:avLst/>
              <a:gdLst/>
              <a:ahLst/>
              <a:cxnLst/>
              <a:rect l="l" t="t" r="r" b="b"/>
              <a:pathLst>
                <a:path w="1163954" h="558800">
                  <a:moveTo>
                    <a:pt x="1163870" y="254309"/>
                  </a:moveTo>
                  <a:lnTo>
                    <a:pt x="1158938" y="204463"/>
                  </a:lnTo>
                  <a:lnTo>
                    <a:pt x="1144510" y="156989"/>
                  </a:lnTo>
                  <a:lnTo>
                    <a:pt x="1121140" y="113220"/>
                  </a:lnTo>
                  <a:lnTo>
                    <a:pt x="1089381" y="74489"/>
                  </a:lnTo>
                  <a:lnTo>
                    <a:pt x="1050650" y="42730"/>
                  </a:lnTo>
                  <a:lnTo>
                    <a:pt x="1006881" y="19360"/>
                  </a:lnTo>
                  <a:lnTo>
                    <a:pt x="959406" y="4932"/>
                  </a:lnTo>
                  <a:lnTo>
                    <a:pt x="909560" y="0"/>
                  </a:lnTo>
                  <a:lnTo>
                    <a:pt x="859714" y="4932"/>
                  </a:lnTo>
                  <a:lnTo>
                    <a:pt x="812240" y="19360"/>
                  </a:lnTo>
                  <a:lnTo>
                    <a:pt x="768471" y="42730"/>
                  </a:lnTo>
                  <a:lnTo>
                    <a:pt x="729740" y="74489"/>
                  </a:lnTo>
                  <a:lnTo>
                    <a:pt x="697981" y="113220"/>
                  </a:lnTo>
                  <a:lnTo>
                    <a:pt x="674611" y="156989"/>
                  </a:lnTo>
                  <a:lnTo>
                    <a:pt x="660183" y="204463"/>
                  </a:lnTo>
                  <a:lnTo>
                    <a:pt x="655250" y="254309"/>
                  </a:lnTo>
                  <a:lnTo>
                    <a:pt x="660183" y="304155"/>
                  </a:lnTo>
                  <a:lnTo>
                    <a:pt x="674611" y="351630"/>
                  </a:lnTo>
                  <a:lnTo>
                    <a:pt x="697981" y="395399"/>
                  </a:lnTo>
                  <a:lnTo>
                    <a:pt x="729740" y="434130"/>
                  </a:lnTo>
                  <a:lnTo>
                    <a:pt x="768471" y="465889"/>
                  </a:lnTo>
                  <a:lnTo>
                    <a:pt x="812240" y="489259"/>
                  </a:lnTo>
                  <a:lnTo>
                    <a:pt x="859714" y="503687"/>
                  </a:lnTo>
                  <a:lnTo>
                    <a:pt x="909560" y="508619"/>
                  </a:lnTo>
                  <a:lnTo>
                    <a:pt x="959406" y="503687"/>
                  </a:lnTo>
                  <a:lnTo>
                    <a:pt x="1006881" y="489259"/>
                  </a:lnTo>
                  <a:lnTo>
                    <a:pt x="1050650" y="465889"/>
                  </a:lnTo>
                  <a:lnTo>
                    <a:pt x="1089381" y="434130"/>
                  </a:lnTo>
                  <a:lnTo>
                    <a:pt x="1121140" y="395399"/>
                  </a:lnTo>
                  <a:lnTo>
                    <a:pt x="1144510" y="351630"/>
                  </a:lnTo>
                  <a:lnTo>
                    <a:pt x="1158938" y="304155"/>
                  </a:lnTo>
                  <a:lnTo>
                    <a:pt x="1163870" y="254309"/>
                  </a:lnTo>
                  <a:close/>
                </a:path>
                <a:path w="1163954" h="558800">
                  <a:moveTo>
                    <a:pt x="909560" y="254309"/>
                  </a:moveTo>
                  <a:lnTo>
                    <a:pt x="909560" y="254309"/>
                  </a:lnTo>
                  <a:lnTo>
                    <a:pt x="909560" y="254309"/>
                  </a:lnTo>
                  <a:close/>
                </a:path>
                <a:path w="1163954" h="558800">
                  <a:moveTo>
                    <a:pt x="0" y="558334"/>
                  </a:moveTo>
                  <a:lnTo>
                    <a:pt x="647625" y="341862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B1D915BF-9DEB-514F-ACE8-6DD555D64B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4427" y="5938382"/>
              <a:ext cx="120747" cy="72530"/>
            </a:xfrm>
            <a:prstGeom prst="rect">
              <a:avLst/>
            </a:prstGeom>
          </p:spPr>
        </p:pic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3ADB478C-FE1A-4E42-B389-C503DE408FFC}"/>
                </a:ext>
              </a:extLst>
            </p:cNvPr>
            <p:cNvSpPr/>
            <p:nvPr/>
          </p:nvSpPr>
          <p:spPr>
            <a:xfrm>
              <a:off x="5324370" y="6319271"/>
              <a:ext cx="1163955" cy="558800"/>
            </a:xfrm>
            <a:custGeom>
              <a:avLst/>
              <a:gdLst/>
              <a:ahLst/>
              <a:cxnLst/>
              <a:rect l="l" t="t" r="r" b="b"/>
              <a:pathLst>
                <a:path w="1163954" h="558800">
                  <a:moveTo>
                    <a:pt x="1163870" y="304024"/>
                  </a:moveTo>
                  <a:lnTo>
                    <a:pt x="1158938" y="254178"/>
                  </a:lnTo>
                  <a:lnTo>
                    <a:pt x="1144510" y="206704"/>
                  </a:lnTo>
                  <a:lnTo>
                    <a:pt x="1121140" y="162935"/>
                  </a:lnTo>
                  <a:lnTo>
                    <a:pt x="1089381" y="124204"/>
                  </a:lnTo>
                  <a:lnTo>
                    <a:pt x="1050650" y="92445"/>
                  </a:lnTo>
                  <a:lnTo>
                    <a:pt x="1006881" y="69075"/>
                  </a:lnTo>
                  <a:lnTo>
                    <a:pt x="959406" y="54647"/>
                  </a:lnTo>
                  <a:lnTo>
                    <a:pt x="909560" y="49714"/>
                  </a:lnTo>
                  <a:lnTo>
                    <a:pt x="859714" y="54647"/>
                  </a:lnTo>
                  <a:lnTo>
                    <a:pt x="812240" y="69075"/>
                  </a:lnTo>
                  <a:lnTo>
                    <a:pt x="768471" y="92445"/>
                  </a:lnTo>
                  <a:lnTo>
                    <a:pt x="729740" y="124204"/>
                  </a:lnTo>
                  <a:lnTo>
                    <a:pt x="697981" y="162935"/>
                  </a:lnTo>
                  <a:lnTo>
                    <a:pt x="674611" y="206704"/>
                  </a:lnTo>
                  <a:lnTo>
                    <a:pt x="660183" y="254178"/>
                  </a:lnTo>
                  <a:lnTo>
                    <a:pt x="655250" y="304024"/>
                  </a:lnTo>
                  <a:lnTo>
                    <a:pt x="660183" y="353870"/>
                  </a:lnTo>
                  <a:lnTo>
                    <a:pt x="674611" y="401344"/>
                  </a:lnTo>
                  <a:lnTo>
                    <a:pt x="697981" y="445114"/>
                  </a:lnTo>
                  <a:lnTo>
                    <a:pt x="729740" y="483845"/>
                  </a:lnTo>
                  <a:lnTo>
                    <a:pt x="768471" y="515603"/>
                  </a:lnTo>
                  <a:lnTo>
                    <a:pt x="812240" y="538974"/>
                  </a:lnTo>
                  <a:lnTo>
                    <a:pt x="859714" y="553402"/>
                  </a:lnTo>
                  <a:lnTo>
                    <a:pt x="909560" y="558334"/>
                  </a:lnTo>
                  <a:lnTo>
                    <a:pt x="959406" y="553402"/>
                  </a:lnTo>
                  <a:lnTo>
                    <a:pt x="1006881" y="538974"/>
                  </a:lnTo>
                  <a:lnTo>
                    <a:pt x="1050650" y="515603"/>
                  </a:lnTo>
                  <a:lnTo>
                    <a:pt x="1089381" y="483845"/>
                  </a:lnTo>
                  <a:lnTo>
                    <a:pt x="1121140" y="445114"/>
                  </a:lnTo>
                  <a:lnTo>
                    <a:pt x="1144510" y="401344"/>
                  </a:lnTo>
                  <a:lnTo>
                    <a:pt x="1158938" y="353870"/>
                  </a:lnTo>
                  <a:lnTo>
                    <a:pt x="1163870" y="304024"/>
                  </a:lnTo>
                  <a:close/>
                </a:path>
                <a:path w="1163954" h="558800">
                  <a:moveTo>
                    <a:pt x="909560" y="304024"/>
                  </a:moveTo>
                  <a:lnTo>
                    <a:pt x="909560" y="304024"/>
                  </a:lnTo>
                  <a:lnTo>
                    <a:pt x="909560" y="304024"/>
                  </a:lnTo>
                  <a:close/>
                </a:path>
                <a:path w="1163954" h="558800">
                  <a:moveTo>
                    <a:pt x="0" y="0"/>
                  </a:moveTo>
                  <a:lnTo>
                    <a:pt x="647625" y="216472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B3C5E6A2-3A60-C845-93B6-0F8811C5016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4427" y="6466392"/>
              <a:ext cx="120747" cy="72530"/>
            </a:xfrm>
            <a:prstGeom prst="rect">
              <a:avLst/>
            </a:prstGeom>
          </p:spPr>
        </p:pic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7675243-8D90-9644-BD74-CF953C25FA0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62112" y="5326315"/>
              <a:ext cx="642132" cy="5912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1977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F4C8-6F68-274C-A2D0-B5CCF92B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Intelligence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BE9DF524-89F0-264A-85B2-FB51B7B21256}"/>
              </a:ext>
            </a:extLst>
          </p:cNvPr>
          <p:cNvGrpSpPr/>
          <p:nvPr/>
        </p:nvGrpSpPr>
        <p:grpSpPr>
          <a:xfrm>
            <a:off x="1810919" y="3850605"/>
            <a:ext cx="8506547" cy="117060"/>
            <a:chOff x="314831" y="4282015"/>
            <a:chExt cx="9459595" cy="13017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26579B38-CB4F-2C46-94C8-CFA42672A4F3}"/>
                </a:ext>
              </a:extLst>
            </p:cNvPr>
            <p:cNvSpPr/>
            <p:nvPr/>
          </p:nvSpPr>
          <p:spPr>
            <a:xfrm>
              <a:off x="314831" y="4346985"/>
              <a:ext cx="9427845" cy="0"/>
            </a:xfrm>
            <a:custGeom>
              <a:avLst/>
              <a:gdLst/>
              <a:ahLst/>
              <a:cxnLst/>
              <a:rect l="l" t="t" r="r" b="b"/>
              <a:pathLst>
                <a:path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ln w="63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0FE6CFB2-A245-7D46-A5FC-641EDF40E71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</p:spPr>
        </p:pic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A31309EA-C271-3444-9114-A5996E552CD2}"/>
              </a:ext>
            </a:extLst>
          </p:cNvPr>
          <p:cNvSpPr txBox="1"/>
          <p:nvPr/>
        </p:nvSpPr>
        <p:spPr>
          <a:xfrm>
            <a:off x="2068925" y="3973288"/>
            <a:ext cx="1731916" cy="221460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lang="en-US" sz="1349" spc="-58" dirty="0">
                <a:latin typeface="Trebuchet MS"/>
                <a:cs typeface="Trebuchet MS"/>
              </a:rPr>
              <a:t>“</a:t>
            </a:r>
            <a:r>
              <a:rPr sz="1349" spc="-58" dirty="0">
                <a:latin typeface="Trebuchet MS"/>
                <a:cs typeface="Trebuchet MS"/>
              </a:rPr>
              <a:t>Low-level</a:t>
            </a:r>
            <a:r>
              <a:rPr sz="1349" spc="-18" dirty="0">
                <a:latin typeface="Trebuchet MS"/>
                <a:cs typeface="Trebuchet MS"/>
              </a:rPr>
              <a:t> </a:t>
            </a:r>
            <a:r>
              <a:rPr sz="1349" spc="-63" dirty="0">
                <a:latin typeface="Trebuchet MS"/>
                <a:cs typeface="Trebuchet MS"/>
              </a:rPr>
              <a:t>intelligence”</a:t>
            </a:r>
            <a:endParaRPr sz="1349" dirty="0">
              <a:latin typeface="Trebuchet MS"/>
              <a:cs typeface="Trebuchet M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210A0F8-1F0B-AA4D-8177-7B8451332FCE}"/>
              </a:ext>
            </a:extLst>
          </p:cNvPr>
          <p:cNvSpPr txBox="1"/>
          <p:nvPr/>
        </p:nvSpPr>
        <p:spPr>
          <a:xfrm>
            <a:off x="8351622" y="3973288"/>
            <a:ext cx="1778168" cy="221460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lang="en-US" sz="1349" spc="-45" dirty="0">
                <a:latin typeface="Trebuchet MS"/>
                <a:cs typeface="Trebuchet MS"/>
              </a:rPr>
              <a:t>“</a:t>
            </a:r>
            <a:r>
              <a:rPr sz="1349" spc="-45" dirty="0">
                <a:latin typeface="Trebuchet MS"/>
                <a:cs typeface="Trebuchet MS"/>
              </a:rPr>
              <a:t>High-level</a:t>
            </a:r>
            <a:r>
              <a:rPr sz="1349" spc="-13" dirty="0">
                <a:latin typeface="Trebuchet MS"/>
                <a:cs typeface="Trebuchet MS"/>
              </a:rPr>
              <a:t> </a:t>
            </a:r>
            <a:r>
              <a:rPr sz="1349" spc="-63" dirty="0">
                <a:latin typeface="Trebuchet MS"/>
                <a:cs typeface="Trebuchet MS"/>
              </a:rPr>
              <a:t>intelligence”</a:t>
            </a:r>
            <a:endParaRPr sz="1349" dirty="0">
              <a:latin typeface="Trebuchet MS"/>
              <a:cs typeface="Trebuchet MS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9123130-899B-EE4F-9AF4-CB9A8404AB14}"/>
              </a:ext>
            </a:extLst>
          </p:cNvPr>
          <p:cNvSpPr txBox="1"/>
          <p:nvPr/>
        </p:nvSpPr>
        <p:spPr>
          <a:xfrm>
            <a:off x="4955340" y="4227015"/>
            <a:ext cx="2288665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b="1" spc="103" dirty="0">
                <a:solidFill>
                  <a:srgbClr val="A52929"/>
                </a:solidFill>
                <a:latin typeface="Calibri"/>
                <a:cs typeface="Calibri"/>
              </a:rPr>
              <a:t>Machine</a:t>
            </a:r>
            <a:r>
              <a:rPr sz="2248" b="1" spc="292" dirty="0">
                <a:solidFill>
                  <a:srgbClr val="A52929"/>
                </a:solidFill>
                <a:latin typeface="Calibri"/>
                <a:cs typeface="Calibri"/>
              </a:rPr>
              <a:t> </a:t>
            </a:r>
            <a:r>
              <a:rPr sz="2248" b="1" spc="58" dirty="0">
                <a:solidFill>
                  <a:srgbClr val="A52929"/>
                </a:solidFill>
                <a:latin typeface="Calibri"/>
                <a:cs typeface="Calibri"/>
              </a:rPr>
              <a:t>learning</a:t>
            </a:r>
            <a:endParaRPr sz="2248">
              <a:latin typeface="Calibri"/>
              <a:cs typeface="Calibri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712795C-9027-2F4A-93BC-8CD9C3898E05}"/>
              </a:ext>
            </a:extLst>
          </p:cNvPr>
          <p:cNvSpPr txBox="1"/>
          <p:nvPr/>
        </p:nvSpPr>
        <p:spPr>
          <a:xfrm>
            <a:off x="2539977" y="3506987"/>
            <a:ext cx="676093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b="1" spc="148" dirty="0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r>
              <a:rPr sz="1799" b="1" spc="27" dirty="0">
                <a:solidFill>
                  <a:srgbClr val="FF0000"/>
                </a:solidFill>
                <a:latin typeface="Calibri"/>
                <a:cs typeface="Calibri"/>
              </a:rPr>
              <a:t>fl</a:t>
            </a:r>
            <a:r>
              <a:rPr sz="1799" b="1" spc="54" dirty="0">
                <a:solidFill>
                  <a:srgbClr val="FF0000"/>
                </a:solidFill>
                <a:latin typeface="Calibri"/>
                <a:cs typeface="Calibri"/>
              </a:rPr>
              <a:t>ex</a:t>
            </a:r>
            <a:endParaRPr sz="1799">
              <a:latin typeface="Calibri"/>
              <a:cs typeface="Calibri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CE21A49-44DF-3443-9863-7095D1A0B01F}"/>
              </a:ext>
            </a:extLst>
          </p:cNvPr>
          <p:cNvSpPr txBox="1"/>
          <p:nvPr/>
        </p:nvSpPr>
        <p:spPr>
          <a:xfrm>
            <a:off x="3649473" y="2434165"/>
            <a:ext cx="2043124" cy="910045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algn="ctr">
              <a:spcBef>
                <a:spcPts val="112"/>
              </a:spcBef>
            </a:pPr>
            <a:r>
              <a:rPr sz="1439" spc="-45" dirty="0">
                <a:solidFill>
                  <a:srgbClr val="008000"/>
                </a:solidFill>
                <a:latin typeface="Trebuchet MS"/>
                <a:cs typeface="Trebuchet MS"/>
              </a:rPr>
              <a:t>Search</a:t>
            </a:r>
            <a:r>
              <a:rPr sz="1439" spc="22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67" dirty="0">
                <a:solidFill>
                  <a:srgbClr val="008000"/>
                </a:solidFill>
                <a:latin typeface="Trebuchet MS"/>
                <a:cs typeface="Trebuchet MS"/>
              </a:rPr>
              <a:t>problems</a:t>
            </a:r>
            <a:endParaRPr sz="1439" dirty="0">
              <a:latin typeface="Trebuchet MS"/>
              <a:cs typeface="Trebuchet MS"/>
            </a:endParaRPr>
          </a:p>
          <a:p>
            <a:pPr marL="11421" marR="4568" algn="ctr">
              <a:lnSpc>
                <a:spcPct val="162800"/>
              </a:lnSpc>
            </a:pPr>
            <a:r>
              <a:rPr sz="1439" spc="-9" dirty="0">
                <a:solidFill>
                  <a:srgbClr val="008000"/>
                </a:solidFill>
                <a:latin typeface="Trebuchet MS"/>
                <a:cs typeface="Trebuchet MS"/>
              </a:rPr>
              <a:t>Markov</a:t>
            </a:r>
            <a:r>
              <a:rPr sz="1439" spc="4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63" dirty="0">
                <a:solidFill>
                  <a:srgbClr val="008000"/>
                </a:solidFill>
                <a:latin typeface="Trebuchet MS"/>
                <a:cs typeface="Trebuchet MS"/>
              </a:rPr>
              <a:t>decision</a:t>
            </a:r>
            <a:r>
              <a:rPr sz="1439" spc="4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63" dirty="0">
                <a:solidFill>
                  <a:srgbClr val="008000"/>
                </a:solidFill>
                <a:latin typeface="Trebuchet MS"/>
                <a:cs typeface="Trebuchet MS"/>
              </a:rPr>
              <a:t>processes </a:t>
            </a:r>
            <a:r>
              <a:rPr sz="1439" spc="-418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49" dirty="0">
                <a:solidFill>
                  <a:srgbClr val="008000"/>
                </a:solidFill>
                <a:latin typeface="Trebuchet MS"/>
                <a:cs typeface="Trebuchet MS"/>
              </a:rPr>
              <a:t>Adversarial</a:t>
            </a:r>
            <a:r>
              <a:rPr sz="1439" spc="4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49" dirty="0">
                <a:solidFill>
                  <a:srgbClr val="008000"/>
                </a:solidFill>
                <a:latin typeface="Trebuchet MS"/>
                <a:cs typeface="Trebuchet MS"/>
              </a:rPr>
              <a:t>games</a:t>
            </a:r>
            <a:endParaRPr sz="1439" dirty="0">
              <a:latin typeface="Trebuchet MS"/>
              <a:cs typeface="Trebuchet MS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A13F8212-71B4-3247-A485-10DD97024020}"/>
              </a:ext>
            </a:extLst>
          </p:cNvPr>
          <p:cNvSpPr txBox="1"/>
          <p:nvPr/>
        </p:nvSpPr>
        <p:spPr>
          <a:xfrm>
            <a:off x="4325627" y="3506987"/>
            <a:ext cx="690368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b="1" spc="103" dirty="0">
                <a:solidFill>
                  <a:srgbClr val="008000"/>
                </a:solidFill>
                <a:latin typeface="Calibri"/>
                <a:cs typeface="Calibri"/>
              </a:rPr>
              <a:t>States</a:t>
            </a:r>
            <a:endParaRPr sz="1799">
              <a:latin typeface="Calibri"/>
              <a:cs typeface="Calibri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BC5940E0-3CF5-8247-A0A2-232E947F9B3B}"/>
              </a:ext>
            </a:extLst>
          </p:cNvPr>
          <p:cNvSpPr txBox="1"/>
          <p:nvPr/>
        </p:nvSpPr>
        <p:spPr>
          <a:xfrm>
            <a:off x="6126614" y="2791129"/>
            <a:ext cx="2510793" cy="235886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1439" spc="-36" dirty="0">
                <a:solidFill>
                  <a:srgbClr val="0000FF"/>
                </a:solidFill>
                <a:latin typeface="Trebuchet MS"/>
                <a:cs typeface="Trebuchet MS"/>
              </a:rPr>
              <a:t>Constraint</a:t>
            </a:r>
            <a:r>
              <a:rPr sz="1439" spc="22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39" spc="-49" dirty="0">
                <a:solidFill>
                  <a:srgbClr val="0000FF"/>
                </a:solidFill>
                <a:latin typeface="Trebuchet MS"/>
                <a:cs typeface="Trebuchet MS"/>
              </a:rPr>
              <a:t>satisfaction</a:t>
            </a:r>
            <a:r>
              <a:rPr sz="1439" spc="27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39" spc="-67" dirty="0">
                <a:solidFill>
                  <a:srgbClr val="0000FF"/>
                </a:solidFill>
                <a:latin typeface="Trebuchet MS"/>
                <a:cs typeface="Trebuchet MS"/>
              </a:rPr>
              <a:t>problems</a:t>
            </a:r>
            <a:endParaRPr sz="1439" dirty="0">
              <a:latin typeface="Trebuchet MS"/>
              <a:cs typeface="Trebuchet MS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24DF531-C53B-B64F-93D1-18F99E7195FD}"/>
              </a:ext>
            </a:extLst>
          </p:cNvPr>
          <p:cNvSpPr txBox="1"/>
          <p:nvPr/>
        </p:nvSpPr>
        <p:spPr>
          <a:xfrm>
            <a:off x="6666866" y="3148092"/>
            <a:ext cx="1430987" cy="235886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1439" spc="-45" dirty="0">
                <a:solidFill>
                  <a:srgbClr val="0000FF"/>
                </a:solidFill>
                <a:latin typeface="Trebuchet MS"/>
                <a:cs typeface="Trebuchet MS"/>
              </a:rPr>
              <a:t>Bayesian</a:t>
            </a:r>
            <a:r>
              <a:rPr sz="1439" spc="3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39" spc="-72" dirty="0">
                <a:solidFill>
                  <a:srgbClr val="0000FF"/>
                </a:solidFill>
                <a:latin typeface="Trebuchet MS"/>
                <a:cs typeface="Trebuchet MS"/>
              </a:rPr>
              <a:t>networks</a:t>
            </a:r>
            <a:endParaRPr sz="1439" dirty="0">
              <a:latin typeface="Trebuchet MS"/>
              <a:cs typeface="Trebuchet MS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77378E4-72BB-C44A-98A9-CBBF2B83E468}"/>
              </a:ext>
            </a:extLst>
          </p:cNvPr>
          <p:cNvSpPr txBox="1"/>
          <p:nvPr/>
        </p:nvSpPr>
        <p:spPr>
          <a:xfrm>
            <a:off x="6895300" y="3506987"/>
            <a:ext cx="974167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b="1" spc="216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1799" b="1" spc="9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799" b="1" spc="40" dirty="0">
                <a:solidFill>
                  <a:srgbClr val="0000FF"/>
                </a:solidFill>
                <a:latin typeface="Calibri"/>
                <a:cs typeface="Calibri"/>
              </a:rPr>
              <a:t>riables</a:t>
            </a:r>
            <a:endParaRPr sz="1799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3045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5DFF-7195-0A4A-9226-17FC5C46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5" dirty="0"/>
              <a:t>Sudoku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E6391-AB3C-C046-A07A-84C800B27F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11421" marR="4568">
              <a:lnSpc>
                <a:spcPct val="101600"/>
              </a:lnSpc>
              <a:spcBef>
                <a:spcPts val="81"/>
              </a:spcBef>
            </a:pPr>
            <a:r>
              <a:rPr lang="en-US" spc="-94" dirty="0">
                <a:solidFill>
                  <a:srgbClr val="0000A0"/>
                </a:solidFill>
                <a:latin typeface="Trebuchet MS"/>
                <a:cs typeface="Trebuchet MS"/>
              </a:rPr>
              <a:t>Goal</a:t>
            </a:r>
            <a:r>
              <a:rPr lang="en-US" spc="-94" dirty="0">
                <a:latin typeface="Trebuchet MS"/>
                <a:cs typeface="Trebuchet MS"/>
              </a:rPr>
              <a:t>:</a:t>
            </a:r>
            <a:r>
              <a:rPr lang="en-US" spc="256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put</a:t>
            </a:r>
            <a:r>
              <a:rPr lang="en-US" spc="-85" dirty="0">
                <a:latin typeface="Trebuchet MS"/>
                <a:cs typeface="Trebuchet MS"/>
              </a:rPr>
              <a:t> </a:t>
            </a:r>
            <a:r>
              <a:rPr lang="en-US" spc="-63" dirty="0">
                <a:latin typeface="Trebuchet MS"/>
                <a:cs typeface="Trebuchet MS"/>
              </a:rPr>
              <a:t>digits</a:t>
            </a:r>
            <a:r>
              <a:rPr lang="en-US" spc="-85" dirty="0">
                <a:latin typeface="Trebuchet MS"/>
                <a:cs typeface="Trebuchet MS"/>
              </a:rPr>
              <a:t> </a:t>
            </a:r>
            <a:r>
              <a:rPr lang="en-US" spc="-76" dirty="0">
                <a:latin typeface="Trebuchet MS"/>
                <a:cs typeface="Trebuchet MS"/>
              </a:rPr>
              <a:t>in</a:t>
            </a:r>
            <a:r>
              <a:rPr lang="en-US" spc="-81" dirty="0">
                <a:latin typeface="Trebuchet MS"/>
                <a:cs typeface="Trebuchet MS"/>
              </a:rPr>
              <a:t> </a:t>
            </a:r>
            <a:r>
              <a:rPr lang="en-US" spc="-72" dirty="0">
                <a:latin typeface="Trebuchet MS"/>
                <a:cs typeface="Trebuchet MS"/>
              </a:rPr>
              <a:t>blank</a:t>
            </a:r>
            <a:r>
              <a:rPr lang="en-US" spc="-81" dirty="0">
                <a:latin typeface="Trebuchet MS"/>
                <a:cs typeface="Trebuchet MS"/>
              </a:rPr>
              <a:t> </a:t>
            </a:r>
            <a:r>
              <a:rPr lang="en-US" spc="-94" dirty="0">
                <a:latin typeface="Trebuchet MS"/>
                <a:cs typeface="Trebuchet MS"/>
              </a:rPr>
              <a:t>squares</a:t>
            </a:r>
            <a:r>
              <a:rPr lang="en-US" spc="-85" dirty="0">
                <a:latin typeface="Trebuchet MS"/>
                <a:cs typeface="Trebuchet MS"/>
              </a:rPr>
              <a:t> </a:t>
            </a:r>
            <a:r>
              <a:rPr lang="en-US" spc="-54" dirty="0">
                <a:latin typeface="Trebuchet MS"/>
                <a:cs typeface="Trebuchet MS"/>
              </a:rPr>
              <a:t>so</a:t>
            </a:r>
            <a:r>
              <a:rPr lang="en-US" spc="-85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each</a:t>
            </a:r>
            <a:r>
              <a:rPr lang="en-US" spc="-81" dirty="0">
                <a:latin typeface="Trebuchet MS"/>
                <a:cs typeface="Trebuchet MS"/>
              </a:rPr>
              <a:t> </a:t>
            </a:r>
            <a:r>
              <a:rPr lang="en-US" spc="-135" dirty="0">
                <a:latin typeface="Trebuchet MS"/>
                <a:cs typeface="Trebuchet MS"/>
              </a:rPr>
              <a:t>row,</a:t>
            </a:r>
            <a:r>
              <a:rPr lang="en-US" spc="-49" dirty="0">
                <a:latin typeface="Trebuchet MS"/>
                <a:cs typeface="Trebuchet MS"/>
              </a:rPr>
              <a:t> </a:t>
            </a:r>
            <a:r>
              <a:rPr lang="en-US" spc="-94" dirty="0">
                <a:latin typeface="Trebuchet MS"/>
                <a:cs typeface="Trebuchet MS"/>
              </a:rPr>
              <a:t>column,</a:t>
            </a:r>
            <a:r>
              <a:rPr lang="en-US" spc="-54" dirty="0">
                <a:latin typeface="Trebuchet MS"/>
                <a:cs typeface="Trebuchet MS"/>
              </a:rPr>
              <a:t> </a:t>
            </a:r>
            <a:r>
              <a:rPr lang="en-US" spc="-72" dirty="0">
                <a:latin typeface="Trebuchet MS"/>
                <a:cs typeface="Trebuchet MS"/>
              </a:rPr>
              <a:t>and</a:t>
            </a:r>
            <a:r>
              <a:rPr lang="en-US" spc="-81" dirty="0">
                <a:latin typeface="Trebuchet MS"/>
                <a:cs typeface="Trebuchet MS"/>
              </a:rPr>
              <a:t> </a:t>
            </a:r>
            <a:r>
              <a:rPr lang="en-US" spc="-49" dirty="0">
                <a:latin typeface="Trebuchet MS"/>
                <a:cs typeface="Trebuchet MS"/>
              </a:rPr>
              <a:t>3x3</a:t>
            </a:r>
            <a:r>
              <a:rPr lang="en-US" spc="-85" dirty="0">
                <a:latin typeface="Trebuchet MS"/>
                <a:cs typeface="Trebuchet MS"/>
              </a:rPr>
              <a:t> </a:t>
            </a:r>
            <a:r>
              <a:rPr lang="en-US" spc="-63" dirty="0">
                <a:latin typeface="Trebuchet MS"/>
                <a:cs typeface="Trebuchet MS"/>
              </a:rPr>
              <a:t>sub-block </a:t>
            </a:r>
            <a:r>
              <a:rPr lang="en-US" spc="-665" dirty="0">
                <a:latin typeface="Trebuchet MS"/>
                <a:cs typeface="Trebuchet MS"/>
              </a:rPr>
              <a:t> </a:t>
            </a:r>
            <a:r>
              <a:rPr lang="en-US" spc="-58" dirty="0">
                <a:latin typeface="Trebuchet MS"/>
                <a:cs typeface="Trebuchet MS"/>
              </a:rPr>
              <a:t>has</a:t>
            </a:r>
            <a:r>
              <a:rPr lang="en-US" spc="76" dirty="0">
                <a:latin typeface="Trebuchet MS"/>
                <a:cs typeface="Trebuchet MS"/>
              </a:rPr>
              <a:t> </a:t>
            </a:r>
            <a:r>
              <a:rPr lang="en-US" spc="-63" dirty="0">
                <a:latin typeface="Trebuchet MS"/>
                <a:cs typeface="Trebuchet MS"/>
              </a:rPr>
              <a:t>digits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76" dirty="0">
                <a:latin typeface="Trebuchet MS"/>
                <a:cs typeface="Trebuchet MS"/>
              </a:rPr>
              <a:t>1–9</a:t>
            </a:r>
            <a:endParaRPr lang="en-US" dirty="0">
              <a:latin typeface="Trebuchet MS"/>
              <a:cs typeface="Trebuchet MS"/>
            </a:endParaRPr>
          </a:p>
          <a:p>
            <a:pPr>
              <a:spcBef>
                <a:spcPts val="31"/>
              </a:spcBef>
            </a:pPr>
            <a:endParaRPr lang="en-US" dirty="0">
              <a:latin typeface="Trebuchet MS"/>
              <a:cs typeface="Trebuchet MS"/>
            </a:endParaRPr>
          </a:p>
          <a:p>
            <a:pPr marL="11421">
              <a:spcBef>
                <a:spcPts val="4"/>
              </a:spcBef>
            </a:pPr>
            <a:r>
              <a:rPr lang="en-US" spc="-72" dirty="0">
                <a:solidFill>
                  <a:srgbClr val="0000A0"/>
                </a:solidFill>
                <a:latin typeface="Trebuchet MS"/>
                <a:cs typeface="Trebuchet MS"/>
              </a:rPr>
              <a:t>Note</a:t>
            </a:r>
            <a:r>
              <a:rPr lang="en-US" spc="-72" dirty="0">
                <a:latin typeface="Trebuchet MS"/>
                <a:cs typeface="Trebuchet MS"/>
              </a:rPr>
              <a:t>:</a:t>
            </a:r>
            <a:r>
              <a:rPr lang="en-US" spc="337" dirty="0">
                <a:latin typeface="Trebuchet MS"/>
                <a:cs typeface="Trebuchet MS"/>
              </a:rPr>
              <a:t> </a:t>
            </a:r>
            <a:r>
              <a:rPr lang="en-US" spc="-121" dirty="0">
                <a:latin typeface="Trebuchet MS"/>
                <a:cs typeface="Trebuchet MS"/>
              </a:rPr>
              <a:t>order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of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filling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94" dirty="0">
                <a:latin typeface="Trebuchet MS"/>
                <a:cs typeface="Trebuchet MS"/>
              </a:rPr>
              <a:t>squares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94" dirty="0">
                <a:latin typeface="Trebuchet MS"/>
                <a:cs typeface="Trebuchet MS"/>
              </a:rPr>
              <a:t>doesn’t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99" dirty="0">
                <a:latin typeface="Trebuchet MS"/>
                <a:cs typeface="Trebuchet MS"/>
              </a:rPr>
              <a:t>matter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76" dirty="0">
                <a:latin typeface="Trebuchet MS"/>
                <a:cs typeface="Trebuchet MS"/>
              </a:rPr>
              <a:t>in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the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evaluation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08" dirty="0">
                <a:latin typeface="Trebuchet MS"/>
                <a:cs typeface="Trebuchet MS"/>
              </a:rPr>
              <a:t>criteria!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3CA49123-831A-1E45-AF7E-F3AC2F485DE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4996" y="1072678"/>
            <a:ext cx="2864322" cy="2864322"/>
          </a:xfrm>
          <a:prstGeom prst="rect">
            <a:avLst/>
          </a:prstGeom>
        </p:spPr>
      </p:pic>
      <p:grpSp>
        <p:nvGrpSpPr>
          <p:cNvPr id="5" name="object 4">
            <a:extLst>
              <a:ext uri="{FF2B5EF4-FFF2-40B4-BE49-F238E27FC236}">
                <a16:creationId xmlns:a16="http://schemas.microsoft.com/office/drawing/2014/main" id="{5E2F21D6-CC67-7A46-9F63-A7A1A55E187E}"/>
              </a:ext>
            </a:extLst>
          </p:cNvPr>
          <p:cNvGrpSpPr/>
          <p:nvPr/>
        </p:nvGrpSpPr>
        <p:grpSpPr>
          <a:xfrm>
            <a:off x="5798007" y="2446432"/>
            <a:ext cx="502501" cy="117060"/>
            <a:chOff x="4765290" y="2853879"/>
            <a:chExt cx="558800" cy="130175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794BFD7A-5552-0246-A53D-161D724E3937}"/>
                </a:ext>
              </a:extLst>
            </p:cNvPr>
            <p:cNvSpPr/>
            <p:nvPr/>
          </p:nvSpPr>
          <p:spPr>
            <a:xfrm>
              <a:off x="4765290" y="2918830"/>
              <a:ext cx="527050" cy="0"/>
            </a:xfrm>
            <a:custGeom>
              <a:avLst/>
              <a:gdLst/>
              <a:ahLst/>
              <a:cxnLst/>
              <a:rect l="l" t="t" r="r" b="b"/>
              <a:pathLst>
                <a:path w="527050">
                  <a:moveTo>
                    <a:pt x="0" y="0"/>
                  </a:moveTo>
                  <a:lnTo>
                    <a:pt x="526423" y="0"/>
                  </a:lnTo>
                </a:path>
              </a:pathLst>
            </a:custGeom>
            <a:ln w="63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669E3475-8A5B-934F-9198-098E70965D8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0395" y="2853879"/>
              <a:ext cx="173107" cy="129902"/>
            </a:xfrm>
            <a:prstGeom prst="rect">
              <a:avLst/>
            </a:prstGeom>
          </p:spPr>
        </p:pic>
      </p:grpSp>
      <p:pic>
        <p:nvPicPr>
          <p:cNvPr id="8" name="object 7">
            <a:extLst>
              <a:ext uri="{FF2B5EF4-FFF2-40B4-BE49-F238E27FC236}">
                <a16:creationId xmlns:a16="http://schemas.microsoft.com/office/drawing/2014/main" id="{B33AEE87-9C9C-364D-B548-07DA4CC7602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98418" y="1072678"/>
            <a:ext cx="2864322" cy="28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38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991E-560C-1445-A9D8-259B94D6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7" dirty="0"/>
              <a:t>Variable-based</a:t>
            </a:r>
            <a:r>
              <a:rPr lang="en-US" spc="90" dirty="0"/>
              <a:t> </a:t>
            </a:r>
            <a:r>
              <a:rPr lang="en-US" spc="-153" dirty="0"/>
              <a:t>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B56C-C0E3-EE4E-9D31-7E01C7C39D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-58" dirty="0">
                <a:solidFill>
                  <a:srgbClr val="0000A0"/>
                </a:solidFill>
                <a:latin typeface="Trebuchet MS"/>
                <a:cs typeface="Trebuchet MS"/>
              </a:rPr>
              <a:t>Constraint </a:t>
            </a:r>
            <a:r>
              <a:rPr lang="en-US" spc="-81" dirty="0">
                <a:solidFill>
                  <a:srgbClr val="0000A0"/>
                </a:solidFill>
                <a:latin typeface="Trebuchet MS"/>
                <a:cs typeface="Trebuchet MS"/>
              </a:rPr>
              <a:t>satisfaction	</a:t>
            </a:r>
            <a:r>
              <a:rPr lang="en-US" spc="-112" dirty="0">
                <a:solidFill>
                  <a:srgbClr val="0000A0"/>
                </a:solidFill>
                <a:latin typeface="Trebuchet MS"/>
                <a:cs typeface="Trebuchet MS"/>
              </a:rPr>
              <a:t>problems</a:t>
            </a:r>
            <a:r>
              <a:rPr lang="en-US" spc="-112" dirty="0">
                <a:latin typeface="Trebuchet MS"/>
                <a:cs typeface="Trebuchet MS"/>
              </a:rPr>
              <a:t>: </a:t>
            </a:r>
            <a:r>
              <a:rPr lang="en-US" spc="-94" dirty="0">
                <a:latin typeface="Trebuchet MS"/>
                <a:cs typeface="Trebuchet MS"/>
              </a:rPr>
              <a:t>hard </a:t>
            </a:r>
            <a:r>
              <a:rPr lang="en-US" spc="-72" dirty="0">
                <a:latin typeface="Trebuchet MS"/>
                <a:cs typeface="Trebuchet MS"/>
              </a:rPr>
              <a:t>constraints </a:t>
            </a:r>
            <a:r>
              <a:rPr lang="en-US" spc="-76" dirty="0">
                <a:latin typeface="Trebuchet MS"/>
                <a:cs typeface="Trebuchet MS"/>
              </a:rPr>
              <a:t>(e</a:t>
            </a:r>
            <a:r>
              <a:rPr lang="en-US" spc="-198" dirty="0">
                <a:latin typeface="Trebuchet MS"/>
                <a:cs typeface="Trebuchet MS"/>
              </a:rPr>
              <a:t>.</a:t>
            </a:r>
            <a:r>
              <a:rPr lang="en-US" spc="-126" dirty="0">
                <a:latin typeface="Trebuchet MS"/>
                <a:cs typeface="Trebuchet MS"/>
              </a:rPr>
              <a:t>g., Sudoku, scheduling)</a:t>
            </a:r>
          </a:p>
          <a:p>
            <a:endParaRPr lang="en-US" spc="-126" dirty="0">
              <a:latin typeface="Trebuchet MS"/>
              <a:cs typeface="Trebuchet MS"/>
            </a:endParaRPr>
          </a:p>
          <a:p>
            <a:endParaRPr lang="en-US" spc="-126" dirty="0">
              <a:latin typeface="Trebuchet MS"/>
              <a:cs typeface="Trebuchet MS"/>
            </a:endParaRPr>
          </a:p>
          <a:p>
            <a:endParaRPr lang="en-US" spc="-126" dirty="0">
              <a:latin typeface="Trebuchet MS"/>
              <a:cs typeface="Trebuchet MS"/>
            </a:endParaRPr>
          </a:p>
          <a:p>
            <a:r>
              <a:rPr lang="en-US" spc="-67" dirty="0">
                <a:solidFill>
                  <a:srgbClr val="0000A0"/>
                </a:solidFill>
                <a:latin typeface="Trebuchet MS"/>
                <a:cs typeface="Trebuchet MS"/>
              </a:rPr>
              <a:t>Bayesian</a:t>
            </a:r>
            <a:r>
              <a:rPr lang="en-US" spc="85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117" dirty="0">
                <a:solidFill>
                  <a:srgbClr val="0000A0"/>
                </a:solidFill>
                <a:latin typeface="Trebuchet MS"/>
                <a:cs typeface="Trebuchet MS"/>
              </a:rPr>
              <a:t>networks</a:t>
            </a:r>
            <a:r>
              <a:rPr lang="en-US" spc="-117" dirty="0">
                <a:latin typeface="Trebuchet MS"/>
                <a:cs typeface="Trebuchet MS"/>
              </a:rPr>
              <a:t>:</a:t>
            </a:r>
            <a:r>
              <a:rPr lang="en-US" spc="337" dirty="0">
                <a:latin typeface="Trebuchet MS"/>
                <a:cs typeface="Trebuchet MS"/>
              </a:rPr>
              <a:t> </a:t>
            </a:r>
            <a:r>
              <a:rPr lang="en-US" spc="-76" dirty="0">
                <a:latin typeface="Trebuchet MS"/>
                <a:cs typeface="Trebuchet MS"/>
              </a:rPr>
              <a:t>soft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dependencies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121" dirty="0">
                <a:latin typeface="Trebuchet MS"/>
                <a:cs typeface="Trebuchet MS"/>
              </a:rPr>
              <a:t>(e.g.,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63" dirty="0">
                <a:latin typeface="Trebuchet MS"/>
                <a:cs typeface="Trebuchet MS"/>
              </a:rPr>
              <a:t>tracking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99" dirty="0">
                <a:latin typeface="Trebuchet MS"/>
                <a:cs typeface="Trebuchet MS"/>
              </a:rPr>
              <a:t>cars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from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sensors)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1325E06B-3782-7948-9968-9042DCA22CF1}"/>
              </a:ext>
            </a:extLst>
          </p:cNvPr>
          <p:cNvSpPr/>
          <p:nvPr/>
        </p:nvSpPr>
        <p:spPr>
          <a:xfrm>
            <a:off x="5181247" y="2084951"/>
            <a:ext cx="1835271" cy="1835271"/>
          </a:xfrm>
          <a:custGeom>
            <a:avLst/>
            <a:gdLst/>
            <a:ahLst/>
            <a:cxnLst/>
            <a:rect l="l" t="t" r="r" b="b"/>
            <a:pathLst>
              <a:path w="2040889" h="2040889">
                <a:moveTo>
                  <a:pt x="635774" y="317887"/>
                </a:moveTo>
                <a:lnTo>
                  <a:pt x="631814" y="267857"/>
                </a:lnTo>
                <a:lnTo>
                  <a:pt x="620168" y="219511"/>
                </a:lnTo>
                <a:lnTo>
                  <a:pt x="601191" y="173703"/>
                </a:lnTo>
                <a:lnTo>
                  <a:pt x="575238" y="131285"/>
                </a:lnTo>
                <a:lnTo>
                  <a:pt x="542663" y="93111"/>
                </a:lnTo>
                <a:lnTo>
                  <a:pt x="504488" y="60536"/>
                </a:lnTo>
                <a:lnTo>
                  <a:pt x="462071" y="34583"/>
                </a:lnTo>
                <a:lnTo>
                  <a:pt x="416262" y="15606"/>
                </a:lnTo>
                <a:lnTo>
                  <a:pt x="367917" y="3960"/>
                </a:lnTo>
                <a:lnTo>
                  <a:pt x="317887" y="0"/>
                </a:lnTo>
                <a:lnTo>
                  <a:pt x="267857" y="3960"/>
                </a:lnTo>
                <a:lnTo>
                  <a:pt x="219512" y="15606"/>
                </a:lnTo>
                <a:lnTo>
                  <a:pt x="173703" y="34583"/>
                </a:lnTo>
                <a:lnTo>
                  <a:pt x="131286" y="60536"/>
                </a:lnTo>
                <a:lnTo>
                  <a:pt x="93111" y="93111"/>
                </a:lnTo>
                <a:lnTo>
                  <a:pt x="60536" y="131285"/>
                </a:lnTo>
                <a:lnTo>
                  <a:pt x="34583" y="173703"/>
                </a:lnTo>
                <a:lnTo>
                  <a:pt x="15606" y="219511"/>
                </a:lnTo>
                <a:lnTo>
                  <a:pt x="3960" y="267857"/>
                </a:lnTo>
                <a:lnTo>
                  <a:pt x="0" y="317887"/>
                </a:lnTo>
                <a:lnTo>
                  <a:pt x="3960" y="367917"/>
                </a:lnTo>
                <a:lnTo>
                  <a:pt x="15606" y="416262"/>
                </a:lnTo>
                <a:lnTo>
                  <a:pt x="34583" y="462071"/>
                </a:lnTo>
                <a:lnTo>
                  <a:pt x="60536" y="504488"/>
                </a:lnTo>
                <a:lnTo>
                  <a:pt x="93111" y="542663"/>
                </a:lnTo>
                <a:lnTo>
                  <a:pt x="131286" y="575238"/>
                </a:lnTo>
                <a:lnTo>
                  <a:pt x="173703" y="601191"/>
                </a:lnTo>
                <a:lnTo>
                  <a:pt x="219512" y="620168"/>
                </a:lnTo>
                <a:lnTo>
                  <a:pt x="267857" y="631814"/>
                </a:lnTo>
                <a:lnTo>
                  <a:pt x="317887" y="635774"/>
                </a:lnTo>
                <a:lnTo>
                  <a:pt x="367917" y="631814"/>
                </a:lnTo>
                <a:lnTo>
                  <a:pt x="416262" y="620168"/>
                </a:lnTo>
                <a:lnTo>
                  <a:pt x="462071" y="601191"/>
                </a:lnTo>
                <a:lnTo>
                  <a:pt x="504488" y="575238"/>
                </a:lnTo>
                <a:lnTo>
                  <a:pt x="542663" y="542663"/>
                </a:lnTo>
                <a:lnTo>
                  <a:pt x="575238" y="504488"/>
                </a:lnTo>
                <a:lnTo>
                  <a:pt x="601191" y="462071"/>
                </a:lnTo>
                <a:lnTo>
                  <a:pt x="620168" y="416262"/>
                </a:lnTo>
                <a:lnTo>
                  <a:pt x="631814" y="367917"/>
                </a:lnTo>
                <a:lnTo>
                  <a:pt x="635774" y="317887"/>
                </a:lnTo>
                <a:close/>
              </a:path>
              <a:path w="2040889" h="2040889">
                <a:moveTo>
                  <a:pt x="2040837" y="317887"/>
                </a:moveTo>
                <a:lnTo>
                  <a:pt x="2036876" y="267857"/>
                </a:lnTo>
                <a:lnTo>
                  <a:pt x="2025230" y="219511"/>
                </a:lnTo>
                <a:lnTo>
                  <a:pt x="2006254" y="173703"/>
                </a:lnTo>
                <a:lnTo>
                  <a:pt x="1980300" y="131285"/>
                </a:lnTo>
                <a:lnTo>
                  <a:pt x="1947725" y="93111"/>
                </a:lnTo>
                <a:lnTo>
                  <a:pt x="1909551" y="60536"/>
                </a:lnTo>
                <a:lnTo>
                  <a:pt x="1867133" y="34583"/>
                </a:lnTo>
                <a:lnTo>
                  <a:pt x="1821325" y="15606"/>
                </a:lnTo>
                <a:lnTo>
                  <a:pt x="1772979" y="3960"/>
                </a:lnTo>
                <a:lnTo>
                  <a:pt x="1722950" y="0"/>
                </a:lnTo>
                <a:lnTo>
                  <a:pt x="1672920" y="3960"/>
                </a:lnTo>
                <a:lnTo>
                  <a:pt x="1624574" y="15606"/>
                </a:lnTo>
                <a:lnTo>
                  <a:pt x="1578766" y="34583"/>
                </a:lnTo>
                <a:lnTo>
                  <a:pt x="1536348" y="60536"/>
                </a:lnTo>
                <a:lnTo>
                  <a:pt x="1498174" y="93111"/>
                </a:lnTo>
                <a:lnTo>
                  <a:pt x="1465599" y="131285"/>
                </a:lnTo>
                <a:lnTo>
                  <a:pt x="1439645" y="173703"/>
                </a:lnTo>
                <a:lnTo>
                  <a:pt x="1420669" y="219511"/>
                </a:lnTo>
                <a:lnTo>
                  <a:pt x="1409023" y="267857"/>
                </a:lnTo>
                <a:lnTo>
                  <a:pt x="1405062" y="317887"/>
                </a:lnTo>
                <a:lnTo>
                  <a:pt x="1409023" y="367917"/>
                </a:lnTo>
                <a:lnTo>
                  <a:pt x="1420669" y="416262"/>
                </a:lnTo>
                <a:lnTo>
                  <a:pt x="1439645" y="462071"/>
                </a:lnTo>
                <a:lnTo>
                  <a:pt x="1465599" y="504488"/>
                </a:lnTo>
                <a:lnTo>
                  <a:pt x="1498174" y="542663"/>
                </a:lnTo>
                <a:lnTo>
                  <a:pt x="1536348" y="575238"/>
                </a:lnTo>
                <a:lnTo>
                  <a:pt x="1578766" y="601191"/>
                </a:lnTo>
                <a:lnTo>
                  <a:pt x="1624574" y="620168"/>
                </a:lnTo>
                <a:lnTo>
                  <a:pt x="1672920" y="631814"/>
                </a:lnTo>
                <a:lnTo>
                  <a:pt x="1722950" y="635774"/>
                </a:lnTo>
                <a:lnTo>
                  <a:pt x="1772979" y="631814"/>
                </a:lnTo>
                <a:lnTo>
                  <a:pt x="1821325" y="620168"/>
                </a:lnTo>
                <a:lnTo>
                  <a:pt x="1867133" y="601191"/>
                </a:lnTo>
                <a:lnTo>
                  <a:pt x="1909551" y="575238"/>
                </a:lnTo>
                <a:lnTo>
                  <a:pt x="1947725" y="542663"/>
                </a:lnTo>
                <a:lnTo>
                  <a:pt x="1980300" y="504488"/>
                </a:lnTo>
                <a:lnTo>
                  <a:pt x="2006254" y="462071"/>
                </a:lnTo>
                <a:lnTo>
                  <a:pt x="2025230" y="416262"/>
                </a:lnTo>
                <a:lnTo>
                  <a:pt x="2036876" y="367917"/>
                </a:lnTo>
                <a:lnTo>
                  <a:pt x="2040837" y="317887"/>
                </a:lnTo>
                <a:close/>
              </a:path>
              <a:path w="2040889" h="2040889">
                <a:moveTo>
                  <a:pt x="2040837" y="1722950"/>
                </a:moveTo>
                <a:lnTo>
                  <a:pt x="2036876" y="1672920"/>
                </a:lnTo>
                <a:lnTo>
                  <a:pt x="2025230" y="1624574"/>
                </a:lnTo>
                <a:lnTo>
                  <a:pt x="2006254" y="1578766"/>
                </a:lnTo>
                <a:lnTo>
                  <a:pt x="1980300" y="1536348"/>
                </a:lnTo>
                <a:lnTo>
                  <a:pt x="1947725" y="1498174"/>
                </a:lnTo>
                <a:lnTo>
                  <a:pt x="1909551" y="1465599"/>
                </a:lnTo>
                <a:lnTo>
                  <a:pt x="1867133" y="1439645"/>
                </a:lnTo>
                <a:lnTo>
                  <a:pt x="1821325" y="1420669"/>
                </a:lnTo>
                <a:lnTo>
                  <a:pt x="1772979" y="1409023"/>
                </a:lnTo>
                <a:lnTo>
                  <a:pt x="1722950" y="1405062"/>
                </a:lnTo>
                <a:lnTo>
                  <a:pt x="1672920" y="1409023"/>
                </a:lnTo>
                <a:lnTo>
                  <a:pt x="1624574" y="1420669"/>
                </a:lnTo>
                <a:lnTo>
                  <a:pt x="1578766" y="1439645"/>
                </a:lnTo>
                <a:lnTo>
                  <a:pt x="1536348" y="1465599"/>
                </a:lnTo>
                <a:lnTo>
                  <a:pt x="1498174" y="1498174"/>
                </a:lnTo>
                <a:lnTo>
                  <a:pt x="1465599" y="1536348"/>
                </a:lnTo>
                <a:lnTo>
                  <a:pt x="1439645" y="1578766"/>
                </a:lnTo>
                <a:lnTo>
                  <a:pt x="1420669" y="1624574"/>
                </a:lnTo>
                <a:lnTo>
                  <a:pt x="1409023" y="1672920"/>
                </a:lnTo>
                <a:lnTo>
                  <a:pt x="1405062" y="1722950"/>
                </a:lnTo>
                <a:lnTo>
                  <a:pt x="1409023" y="1772979"/>
                </a:lnTo>
                <a:lnTo>
                  <a:pt x="1420669" y="1821325"/>
                </a:lnTo>
                <a:lnTo>
                  <a:pt x="1439645" y="1867133"/>
                </a:lnTo>
                <a:lnTo>
                  <a:pt x="1465599" y="1909551"/>
                </a:lnTo>
                <a:lnTo>
                  <a:pt x="1498174" y="1947725"/>
                </a:lnTo>
                <a:lnTo>
                  <a:pt x="1536348" y="1980300"/>
                </a:lnTo>
                <a:lnTo>
                  <a:pt x="1578766" y="2006254"/>
                </a:lnTo>
                <a:lnTo>
                  <a:pt x="1624574" y="2025230"/>
                </a:lnTo>
                <a:lnTo>
                  <a:pt x="1672920" y="2036876"/>
                </a:lnTo>
                <a:lnTo>
                  <a:pt x="1722950" y="2040837"/>
                </a:lnTo>
                <a:lnTo>
                  <a:pt x="1772979" y="2036876"/>
                </a:lnTo>
                <a:lnTo>
                  <a:pt x="1821325" y="2025230"/>
                </a:lnTo>
                <a:lnTo>
                  <a:pt x="1867133" y="2006254"/>
                </a:lnTo>
                <a:lnTo>
                  <a:pt x="1909551" y="1980300"/>
                </a:lnTo>
                <a:lnTo>
                  <a:pt x="1947725" y="1947725"/>
                </a:lnTo>
                <a:lnTo>
                  <a:pt x="1980300" y="1909551"/>
                </a:lnTo>
                <a:lnTo>
                  <a:pt x="2006254" y="1867133"/>
                </a:lnTo>
                <a:lnTo>
                  <a:pt x="2025230" y="1821325"/>
                </a:lnTo>
                <a:lnTo>
                  <a:pt x="2036876" y="1772979"/>
                </a:lnTo>
                <a:lnTo>
                  <a:pt x="2040837" y="1722950"/>
                </a:lnTo>
                <a:close/>
              </a:path>
              <a:path w="2040889" h="2040889">
                <a:moveTo>
                  <a:pt x="635774" y="1722950"/>
                </a:moveTo>
                <a:lnTo>
                  <a:pt x="631814" y="1672920"/>
                </a:lnTo>
                <a:lnTo>
                  <a:pt x="620168" y="1624574"/>
                </a:lnTo>
                <a:lnTo>
                  <a:pt x="601191" y="1578766"/>
                </a:lnTo>
                <a:lnTo>
                  <a:pt x="575238" y="1536348"/>
                </a:lnTo>
                <a:lnTo>
                  <a:pt x="542663" y="1498174"/>
                </a:lnTo>
                <a:lnTo>
                  <a:pt x="504488" y="1465599"/>
                </a:lnTo>
                <a:lnTo>
                  <a:pt x="462071" y="1439645"/>
                </a:lnTo>
                <a:lnTo>
                  <a:pt x="416262" y="1420669"/>
                </a:lnTo>
                <a:lnTo>
                  <a:pt x="367917" y="1409023"/>
                </a:lnTo>
                <a:lnTo>
                  <a:pt x="317887" y="1405062"/>
                </a:lnTo>
                <a:lnTo>
                  <a:pt x="267857" y="1409023"/>
                </a:lnTo>
                <a:lnTo>
                  <a:pt x="219512" y="1420669"/>
                </a:lnTo>
                <a:lnTo>
                  <a:pt x="173703" y="1439645"/>
                </a:lnTo>
                <a:lnTo>
                  <a:pt x="131286" y="1465599"/>
                </a:lnTo>
                <a:lnTo>
                  <a:pt x="93111" y="1498174"/>
                </a:lnTo>
                <a:lnTo>
                  <a:pt x="60536" y="1536348"/>
                </a:lnTo>
                <a:lnTo>
                  <a:pt x="34583" y="1578766"/>
                </a:lnTo>
                <a:lnTo>
                  <a:pt x="15606" y="1624574"/>
                </a:lnTo>
                <a:lnTo>
                  <a:pt x="3960" y="1672920"/>
                </a:lnTo>
                <a:lnTo>
                  <a:pt x="0" y="1722950"/>
                </a:lnTo>
                <a:lnTo>
                  <a:pt x="3960" y="1772979"/>
                </a:lnTo>
                <a:lnTo>
                  <a:pt x="15606" y="1821325"/>
                </a:lnTo>
                <a:lnTo>
                  <a:pt x="34583" y="1867133"/>
                </a:lnTo>
                <a:lnTo>
                  <a:pt x="60536" y="1909551"/>
                </a:lnTo>
                <a:lnTo>
                  <a:pt x="93111" y="1947725"/>
                </a:lnTo>
                <a:lnTo>
                  <a:pt x="131286" y="1980300"/>
                </a:lnTo>
                <a:lnTo>
                  <a:pt x="173703" y="2006254"/>
                </a:lnTo>
                <a:lnTo>
                  <a:pt x="219512" y="2025230"/>
                </a:lnTo>
                <a:lnTo>
                  <a:pt x="267857" y="2036876"/>
                </a:lnTo>
                <a:lnTo>
                  <a:pt x="317887" y="2040837"/>
                </a:lnTo>
                <a:lnTo>
                  <a:pt x="367917" y="2036876"/>
                </a:lnTo>
                <a:lnTo>
                  <a:pt x="416262" y="2025230"/>
                </a:lnTo>
                <a:lnTo>
                  <a:pt x="462071" y="2006254"/>
                </a:lnTo>
                <a:lnTo>
                  <a:pt x="504488" y="1980300"/>
                </a:lnTo>
                <a:lnTo>
                  <a:pt x="542663" y="1947725"/>
                </a:lnTo>
                <a:lnTo>
                  <a:pt x="575238" y="1909551"/>
                </a:lnTo>
                <a:lnTo>
                  <a:pt x="601191" y="1867133"/>
                </a:lnTo>
                <a:lnTo>
                  <a:pt x="620168" y="1821325"/>
                </a:lnTo>
                <a:lnTo>
                  <a:pt x="631814" y="1772979"/>
                </a:lnTo>
                <a:lnTo>
                  <a:pt x="635774" y="1722950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070C0F28-82A1-ED40-B002-621EEFA3FD86}"/>
              </a:ext>
            </a:extLst>
          </p:cNvPr>
          <p:cNvSpPr txBox="1"/>
          <p:nvPr/>
        </p:nvSpPr>
        <p:spPr>
          <a:xfrm>
            <a:off x="5247687" y="2164062"/>
            <a:ext cx="424271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34263">
              <a:spcBef>
                <a:spcPts val="126"/>
              </a:spcBef>
            </a:pPr>
            <a:r>
              <a:rPr sz="2248" i="1" spc="405" dirty="0">
                <a:latin typeface="Trebuchet MS"/>
                <a:cs typeface="Trebuchet MS"/>
              </a:rPr>
              <a:t>X</a:t>
            </a:r>
            <a:r>
              <a:rPr sz="2361" spc="607" baseline="-12698" dirty="0">
                <a:latin typeface="PMingLiU"/>
                <a:cs typeface="PMingLiU"/>
              </a:rPr>
              <a:t>1</a:t>
            </a:r>
            <a:endParaRPr sz="2361" baseline="-12698">
              <a:latin typeface="PMingLiU"/>
              <a:cs typeface="PMingLiU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BC354A97-32D6-1A49-ABB1-861D0920CA10}"/>
              </a:ext>
            </a:extLst>
          </p:cNvPr>
          <p:cNvSpPr txBox="1"/>
          <p:nvPr/>
        </p:nvSpPr>
        <p:spPr>
          <a:xfrm>
            <a:off x="6511190" y="2164062"/>
            <a:ext cx="424271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34263">
              <a:spcBef>
                <a:spcPts val="126"/>
              </a:spcBef>
            </a:pPr>
            <a:r>
              <a:rPr sz="2248" i="1" spc="405" dirty="0">
                <a:latin typeface="Trebuchet MS"/>
                <a:cs typeface="Trebuchet MS"/>
              </a:rPr>
              <a:t>X</a:t>
            </a:r>
            <a:r>
              <a:rPr sz="2361" spc="607" baseline="-12698" dirty="0">
                <a:latin typeface="PMingLiU"/>
                <a:cs typeface="PMingLiU"/>
              </a:rPr>
              <a:t>2</a:t>
            </a:r>
            <a:endParaRPr sz="2361" baseline="-12698">
              <a:latin typeface="PMingLiU"/>
              <a:cs typeface="PMingLiU"/>
            </a:endParaRPr>
          </a:p>
        </p:txBody>
      </p:sp>
      <p:grpSp>
        <p:nvGrpSpPr>
          <p:cNvPr id="16" name="object 10">
            <a:extLst>
              <a:ext uri="{FF2B5EF4-FFF2-40B4-BE49-F238E27FC236}">
                <a16:creationId xmlns:a16="http://schemas.microsoft.com/office/drawing/2014/main" id="{F0DB1C3B-D050-C946-967D-465A0FAEDB9A}"/>
              </a:ext>
            </a:extLst>
          </p:cNvPr>
          <p:cNvGrpSpPr/>
          <p:nvPr/>
        </p:nvGrpSpPr>
        <p:grpSpPr>
          <a:xfrm>
            <a:off x="5407075" y="2310780"/>
            <a:ext cx="1383592" cy="1383592"/>
            <a:chOff x="4313890" y="2569673"/>
            <a:chExt cx="1538605" cy="1538605"/>
          </a:xfrm>
        </p:grpSpPr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5E81EB13-3BED-5B46-8384-EA69881C1D99}"/>
                </a:ext>
              </a:extLst>
            </p:cNvPr>
            <p:cNvSpPr/>
            <p:nvPr/>
          </p:nvSpPr>
          <p:spPr>
            <a:xfrm>
              <a:off x="4698533" y="2636429"/>
              <a:ext cx="769620" cy="0"/>
            </a:xfrm>
            <a:custGeom>
              <a:avLst/>
              <a:gdLst/>
              <a:ahLst/>
              <a:cxnLst/>
              <a:rect l="l" t="t" r="r" b="b"/>
              <a:pathLst>
                <a:path w="769620">
                  <a:moveTo>
                    <a:pt x="0" y="0"/>
                  </a:moveTo>
                  <a:lnTo>
                    <a:pt x="321067" y="0"/>
                  </a:lnTo>
                </a:path>
                <a:path w="769620">
                  <a:moveTo>
                    <a:pt x="448222" y="0"/>
                  </a:moveTo>
                  <a:lnTo>
                    <a:pt x="769290" y="0"/>
                  </a:lnTo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272B93C3-921D-0F4D-B2AE-9934099520A1}"/>
                </a:ext>
              </a:extLst>
            </p:cNvPr>
            <p:cNvSpPr/>
            <p:nvPr/>
          </p:nvSpPr>
          <p:spPr>
            <a:xfrm>
              <a:off x="5019601" y="2572852"/>
              <a:ext cx="127635" cy="127635"/>
            </a:xfrm>
            <a:custGeom>
              <a:avLst/>
              <a:gdLst/>
              <a:ahLst/>
              <a:cxnLst/>
              <a:rect l="l" t="t" r="r" b="b"/>
              <a:pathLst>
                <a:path w="127635" h="127635">
                  <a:moveTo>
                    <a:pt x="0" y="0"/>
                  </a:moveTo>
                  <a:lnTo>
                    <a:pt x="0" y="127154"/>
                  </a:lnTo>
                  <a:lnTo>
                    <a:pt x="127154" y="127154"/>
                  </a:lnTo>
                  <a:lnTo>
                    <a:pt x="127154" y="0"/>
                  </a:lnTo>
                  <a:lnTo>
                    <a:pt x="0" y="0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6D058A61-F365-5A45-9D64-45D1260FE05B}"/>
                </a:ext>
              </a:extLst>
            </p:cNvPr>
            <p:cNvSpPr/>
            <p:nvPr/>
          </p:nvSpPr>
          <p:spPr>
            <a:xfrm>
              <a:off x="5785709" y="2954315"/>
              <a:ext cx="0" cy="769620"/>
            </a:xfrm>
            <a:custGeom>
              <a:avLst/>
              <a:gdLst/>
              <a:ahLst/>
              <a:cxnLst/>
              <a:rect l="l" t="t" r="r" b="b"/>
              <a:pathLst>
                <a:path h="769620">
                  <a:moveTo>
                    <a:pt x="0" y="0"/>
                  </a:moveTo>
                  <a:lnTo>
                    <a:pt x="0" y="321067"/>
                  </a:lnTo>
                </a:path>
                <a:path h="769620">
                  <a:moveTo>
                    <a:pt x="0" y="448222"/>
                  </a:moveTo>
                  <a:lnTo>
                    <a:pt x="0" y="769290"/>
                  </a:lnTo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1EBD5A8A-7AAC-BC46-A82B-EC6CFC971F41}"/>
                </a:ext>
              </a:extLst>
            </p:cNvPr>
            <p:cNvSpPr/>
            <p:nvPr/>
          </p:nvSpPr>
          <p:spPr>
            <a:xfrm>
              <a:off x="5722132" y="3275383"/>
              <a:ext cx="127635" cy="127635"/>
            </a:xfrm>
            <a:custGeom>
              <a:avLst/>
              <a:gdLst/>
              <a:ahLst/>
              <a:cxnLst/>
              <a:rect l="l" t="t" r="r" b="b"/>
              <a:pathLst>
                <a:path w="127635" h="127635">
                  <a:moveTo>
                    <a:pt x="0" y="0"/>
                  </a:moveTo>
                  <a:lnTo>
                    <a:pt x="0" y="127154"/>
                  </a:lnTo>
                  <a:lnTo>
                    <a:pt x="127154" y="127154"/>
                  </a:lnTo>
                  <a:lnTo>
                    <a:pt x="127154" y="0"/>
                  </a:lnTo>
                  <a:lnTo>
                    <a:pt x="0" y="0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18647F8D-95E2-8841-B89B-DB371C643E67}"/>
                </a:ext>
              </a:extLst>
            </p:cNvPr>
            <p:cNvSpPr/>
            <p:nvPr/>
          </p:nvSpPr>
          <p:spPr>
            <a:xfrm>
              <a:off x="4380647" y="2954315"/>
              <a:ext cx="0" cy="769620"/>
            </a:xfrm>
            <a:custGeom>
              <a:avLst/>
              <a:gdLst/>
              <a:ahLst/>
              <a:cxnLst/>
              <a:rect l="l" t="t" r="r" b="b"/>
              <a:pathLst>
                <a:path h="769620">
                  <a:moveTo>
                    <a:pt x="0" y="448222"/>
                  </a:moveTo>
                  <a:lnTo>
                    <a:pt x="0" y="769290"/>
                  </a:lnTo>
                </a:path>
                <a:path h="769620">
                  <a:moveTo>
                    <a:pt x="0" y="0"/>
                  </a:moveTo>
                  <a:lnTo>
                    <a:pt x="0" y="321067"/>
                  </a:lnTo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6BD241D7-005A-404E-8699-9950FCA43265}"/>
                </a:ext>
              </a:extLst>
            </p:cNvPr>
            <p:cNvSpPr/>
            <p:nvPr/>
          </p:nvSpPr>
          <p:spPr>
            <a:xfrm>
              <a:off x="4317069" y="3275383"/>
              <a:ext cx="127635" cy="127635"/>
            </a:xfrm>
            <a:custGeom>
              <a:avLst/>
              <a:gdLst/>
              <a:ahLst/>
              <a:cxnLst/>
              <a:rect l="l" t="t" r="r" b="b"/>
              <a:pathLst>
                <a:path w="127635" h="127635">
                  <a:moveTo>
                    <a:pt x="0" y="0"/>
                  </a:moveTo>
                  <a:lnTo>
                    <a:pt x="0" y="127154"/>
                  </a:lnTo>
                  <a:lnTo>
                    <a:pt x="127154" y="127154"/>
                  </a:lnTo>
                  <a:lnTo>
                    <a:pt x="127154" y="0"/>
                  </a:lnTo>
                  <a:lnTo>
                    <a:pt x="0" y="0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CB1A2633-A979-1448-9A4A-F7009E64AEDD}"/>
                </a:ext>
              </a:extLst>
            </p:cNvPr>
            <p:cNvSpPr/>
            <p:nvPr/>
          </p:nvSpPr>
          <p:spPr>
            <a:xfrm>
              <a:off x="4698533" y="4041492"/>
              <a:ext cx="769620" cy="0"/>
            </a:xfrm>
            <a:custGeom>
              <a:avLst/>
              <a:gdLst/>
              <a:ahLst/>
              <a:cxnLst/>
              <a:rect l="l" t="t" r="r" b="b"/>
              <a:pathLst>
                <a:path w="769620">
                  <a:moveTo>
                    <a:pt x="0" y="0"/>
                  </a:moveTo>
                  <a:lnTo>
                    <a:pt x="321067" y="0"/>
                  </a:lnTo>
                </a:path>
                <a:path w="769620">
                  <a:moveTo>
                    <a:pt x="448222" y="0"/>
                  </a:moveTo>
                  <a:lnTo>
                    <a:pt x="769290" y="0"/>
                  </a:lnTo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7FC42B60-1F15-4E46-B952-7D3938E7A2C4}"/>
                </a:ext>
              </a:extLst>
            </p:cNvPr>
            <p:cNvSpPr/>
            <p:nvPr/>
          </p:nvSpPr>
          <p:spPr>
            <a:xfrm>
              <a:off x="5019601" y="3977914"/>
              <a:ext cx="127635" cy="127635"/>
            </a:xfrm>
            <a:custGeom>
              <a:avLst/>
              <a:gdLst/>
              <a:ahLst/>
              <a:cxnLst/>
              <a:rect l="l" t="t" r="r" b="b"/>
              <a:pathLst>
                <a:path w="127635" h="127635">
                  <a:moveTo>
                    <a:pt x="0" y="0"/>
                  </a:moveTo>
                  <a:lnTo>
                    <a:pt x="0" y="127154"/>
                  </a:lnTo>
                  <a:lnTo>
                    <a:pt x="127154" y="127154"/>
                  </a:lnTo>
                  <a:lnTo>
                    <a:pt x="127154" y="0"/>
                  </a:lnTo>
                  <a:lnTo>
                    <a:pt x="0" y="0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8B4A88A-5D21-6A4B-A30F-D774DC369097}"/>
              </a:ext>
            </a:extLst>
          </p:cNvPr>
          <p:cNvSpPr txBox="1"/>
          <p:nvPr/>
        </p:nvSpPr>
        <p:spPr>
          <a:xfrm>
            <a:off x="5277935" y="3479286"/>
            <a:ext cx="171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spc="405" dirty="0">
                <a:latin typeface="Trebuchet MS"/>
                <a:cs typeface="Trebuchet MS"/>
              </a:rPr>
              <a:t>X</a:t>
            </a:r>
            <a:r>
              <a:rPr lang="en-US" sz="1800" spc="607" baseline="-12698" dirty="0">
                <a:latin typeface="PMingLiU"/>
                <a:cs typeface="PMingLiU"/>
              </a:rPr>
              <a:t>3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BE46E-8D6C-2444-883C-7FDB105D6425}"/>
              </a:ext>
            </a:extLst>
          </p:cNvPr>
          <p:cNvSpPr txBox="1"/>
          <p:nvPr/>
        </p:nvSpPr>
        <p:spPr>
          <a:xfrm>
            <a:off x="6551298" y="3479286"/>
            <a:ext cx="171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spc="405" dirty="0">
                <a:latin typeface="Trebuchet MS"/>
                <a:cs typeface="Trebuchet MS"/>
              </a:rPr>
              <a:t>X</a:t>
            </a:r>
            <a:r>
              <a:rPr lang="en-US" i="1" spc="607" baseline="-12698" dirty="0">
                <a:latin typeface="PMingLiU"/>
                <a:cs typeface="Trebuchet MS"/>
              </a:rPr>
              <a:t>4</a:t>
            </a:r>
            <a:endParaRPr lang="en-US" dirty="0"/>
          </a:p>
        </p:txBody>
      </p:sp>
      <p:sp>
        <p:nvSpPr>
          <p:cNvPr id="28" name="object 19">
            <a:extLst>
              <a:ext uri="{FF2B5EF4-FFF2-40B4-BE49-F238E27FC236}">
                <a16:creationId xmlns:a16="http://schemas.microsoft.com/office/drawing/2014/main" id="{E79A76B9-89B1-3D40-825F-36C1DDF6290F}"/>
              </a:ext>
            </a:extLst>
          </p:cNvPr>
          <p:cNvSpPr/>
          <p:nvPr/>
        </p:nvSpPr>
        <p:spPr>
          <a:xfrm>
            <a:off x="3802817" y="4706042"/>
            <a:ext cx="4592176" cy="549325"/>
          </a:xfrm>
          <a:custGeom>
            <a:avLst/>
            <a:gdLst/>
            <a:ahLst/>
            <a:cxnLst/>
            <a:rect l="l" t="t" r="r" b="b"/>
            <a:pathLst>
              <a:path w="5106670" h="610870">
                <a:moveTo>
                  <a:pt x="610346" y="305173"/>
                </a:moveTo>
                <a:lnTo>
                  <a:pt x="606543" y="257144"/>
                </a:lnTo>
                <a:lnTo>
                  <a:pt x="595363" y="210732"/>
                </a:lnTo>
                <a:lnTo>
                  <a:pt x="577146" y="166756"/>
                </a:lnTo>
                <a:lnTo>
                  <a:pt x="552231" y="126035"/>
                </a:lnTo>
                <a:lnTo>
                  <a:pt x="520958" y="89387"/>
                </a:lnTo>
                <a:lnTo>
                  <a:pt x="484311" y="58115"/>
                </a:lnTo>
                <a:lnTo>
                  <a:pt x="443590" y="33200"/>
                </a:lnTo>
                <a:lnTo>
                  <a:pt x="399613" y="14982"/>
                </a:lnTo>
                <a:lnTo>
                  <a:pt x="353201" y="3802"/>
                </a:lnTo>
                <a:lnTo>
                  <a:pt x="305173" y="0"/>
                </a:lnTo>
                <a:lnTo>
                  <a:pt x="257144" y="3802"/>
                </a:lnTo>
                <a:lnTo>
                  <a:pt x="210732" y="14982"/>
                </a:lnTo>
                <a:lnTo>
                  <a:pt x="166756" y="33200"/>
                </a:lnTo>
                <a:lnTo>
                  <a:pt x="126035" y="58115"/>
                </a:lnTo>
                <a:lnTo>
                  <a:pt x="89387" y="89387"/>
                </a:lnTo>
                <a:lnTo>
                  <a:pt x="58115" y="126035"/>
                </a:lnTo>
                <a:lnTo>
                  <a:pt x="33200" y="166756"/>
                </a:lnTo>
                <a:lnTo>
                  <a:pt x="14982" y="210732"/>
                </a:lnTo>
                <a:lnTo>
                  <a:pt x="3802" y="257144"/>
                </a:lnTo>
                <a:lnTo>
                  <a:pt x="0" y="305173"/>
                </a:lnTo>
                <a:lnTo>
                  <a:pt x="3802" y="353201"/>
                </a:lnTo>
                <a:lnTo>
                  <a:pt x="14982" y="399613"/>
                </a:lnTo>
                <a:lnTo>
                  <a:pt x="33200" y="443590"/>
                </a:lnTo>
                <a:lnTo>
                  <a:pt x="58115" y="484311"/>
                </a:lnTo>
                <a:lnTo>
                  <a:pt x="89387" y="520958"/>
                </a:lnTo>
                <a:lnTo>
                  <a:pt x="126035" y="552231"/>
                </a:lnTo>
                <a:lnTo>
                  <a:pt x="166756" y="577146"/>
                </a:lnTo>
                <a:lnTo>
                  <a:pt x="210732" y="595363"/>
                </a:lnTo>
                <a:lnTo>
                  <a:pt x="257144" y="606543"/>
                </a:lnTo>
                <a:lnTo>
                  <a:pt x="305173" y="610346"/>
                </a:lnTo>
                <a:lnTo>
                  <a:pt x="353201" y="606543"/>
                </a:lnTo>
                <a:lnTo>
                  <a:pt x="399613" y="595363"/>
                </a:lnTo>
                <a:lnTo>
                  <a:pt x="443590" y="577146"/>
                </a:lnTo>
                <a:lnTo>
                  <a:pt x="484311" y="552231"/>
                </a:lnTo>
                <a:lnTo>
                  <a:pt x="520958" y="520958"/>
                </a:lnTo>
                <a:lnTo>
                  <a:pt x="552231" y="484311"/>
                </a:lnTo>
                <a:lnTo>
                  <a:pt x="577146" y="443590"/>
                </a:lnTo>
                <a:lnTo>
                  <a:pt x="595363" y="399613"/>
                </a:lnTo>
                <a:lnTo>
                  <a:pt x="606543" y="353201"/>
                </a:lnTo>
                <a:lnTo>
                  <a:pt x="610346" y="305173"/>
                </a:lnTo>
                <a:close/>
              </a:path>
              <a:path w="5106670" h="610870">
                <a:moveTo>
                  <a:pt x="1734400" y="305173"/>
                </a:moveTo>
                <a:lnTo>
                  <a:pt x="1730598" y="257144"/>
                </a:lnTo>
                <a:lnTo>
                  <a:pt x="1719418" y="210732"/>
                </a:lnTo>
                <a:lnTo>
                  <a:pt x="1701200" y="166756"/>
                </a:lnTo>
                <a:lnTo>
                  <a:pt x="1676285" y="126035"/>
                </a:lnTo>
                <a:lnTo>
                  <a:pt x="1645013" y="89387"/>
                </a:lnTo>
                <a:lnTo>
                  <a:pt x="1608365" y="58115"/>
                </a:lnTo>
                <a:lnTo>
                  <a:pt x="1567644" y="33200"/>
                </a:lnTo>
                <a:lnTo>
                  <a:pt x="1523668" y="14982"/>
                </a:lnTo>
                <a:lnTo>
                  <a:pt x="1477256" y="3802"/>
                </a:lnTo>
                <a:lnTo>
                  <a:pt x="1429227" y="0"/>
                </a:lnTo>
                <a:lnTo>
                  <a:pt x="1381198" y="3802"/>
                </a:lnTo>
                <a:lnTo>
                  <a:pt x="1334786" y="14982"/>
                </a:lnTo>
                <a:lnTo>
                  <a:pt x="1290810" y="33200"/>
                </a:lnTo>
                <a:lnTo>
                  <a:pt x="1250089" y="58115"/>
                </a:lnTo>
                <a:lnTo>
                  <a:pt x="1213442" y="89387"/>
                </a:lnTo>
                <a:lnTo>
                  <a:pt x="1182169" y="126035"/>
                </a:lnTo>
                <a:lnTo>
                  <a:pt x="1157254" y="166756"/>
                </a:lnTo>
                <a:lnTo>
                  <a:pt x="1139036" y="210732"/>
                </a:lnTo>
                <a:lnTo>
                  <a:pt x="1127856" y="257144"/>
                </a:lnTo>
                <a:lnTo>
                  <a:pt x="1124054" y="305173"/>
                </a:lnTo>
                <a:lnTo>
                  <a:pt x="1127856" y="353201"/>
                </a:lnTo>
                <a:lnTo>
                  <a:pt x="1139036" y="399613"/>
                </a:lnTo>
                <a:lnTo>
                  <a:pt x="1157254" y="443590"/>
                </a:lnTo>
                <a:lnTo>
                  <a:pt x="1182169" y="484311"/>
                </a:lnTo>
                <a:lnTo>
                  <a:pt x="1213442" y="520958"/>
                </a:lnTo>
                <a:lnTo>
                  <a:pt x="1250089" y="552231"/>
                </a:lnTo>
                <a:lnTo>
                  <a:pt x="1290810" y="577146"/>
                </a:lnTo>
                <a:lnTo>
                  <a:pt x="1334786" y="595363"/>
                </a:lnTo>
                <a:lnTo>
                  <a:pt x="1381198" y="606543"/>
                </a:lnTo>
                <a:lnTo>
                  <a:pt x="1429227" y="610346"/>
                </a:lnTo>
                <a:lnTo>
                  <a:pt x="1477256" y="606543"/>
                </a:lnTo>
                <a:lnTo>
                  <a:pt x="1523668" y="595363"/>
                </a:lnTo>
                <a:lnTo>
                  <a:pt x="1567644" y="577146"/>
                </a:lnTo>
                <a:lnTo>
                  <a:pt x="1608365" y="552231"/>
                </a:lnTo>
                <a:lnTo>
                  <a:pt x="1645013" y="520958"/>
                </a:lnTo>
                <a:lnTo>
                  <a:pt x="1676285" y="484311"/>
                </a:lnTo>
                <a:lnTo>
                  <a:pt x="1701200" y="443590"/>
                </a:lnTo>
                <a:lnTo>
                  <a:pt x="1719418" y="399613"/>
                </a:lnTo>
                <a:lnTo>
                  <a:pt x="1730598" y="353201"/>
                </a:lnTo>
                <a:lnTo>
                  <a:pt x="1734400" y="305173"/>
                </a:lnTo>
                <a:close/>
              </a:path>
              <a:path w="5106670" h="610870">
                <a:moveTo>
                  <a:pt x="2858454" y="305173"/>
                </a:moveTo>
                <a:lnTo>
                  <a:pt x="2854652" y="257144"/>
                </a:lnTo>
                <a:lnTo>
                  <a:pt x="2843472" y="210732"/>
                </a:lnTo>
                <a:lnTo>
                  <a:pt x="2825254" y="166756"/>
                </a:lnTo>
                <a:lnTo>
                  <a:pt x="2800339" y="126035"/>
                </a:lnTo>
                <a:lnTo>
                  <a:pt x="2769067" y="89387"/>
                </a:lnTo>
                <a:lnTo>
                  <a:pt x="2732419" y="58115"/>
                </a:lnTo>
                <a:lnTo>
                  <a:pt x="2691698" y="33200"/>
                </a:lnTo>
                <a:lnTo>
                  <a:pt x="2647722" y="14982"/>
                </a:lnTo>
                <a:lnTo>
                  <a:pt x="2601310" y="3802"/>
                </a:lnTo>
                <a:lnTo>
                  <a:pt x="2553281" y="0"/>
                </a:lnTo>
                <a:lnTo>
                  <a:pt x="2505252" y="3802"/>
                </a:lnTo>
                <a:lnTo>
                  <a:pt x="2458841" y="14982"/>
                </a:lnTo>
                <a:lnTo>
                  <a:pt x="2414864" y="33200"/>
                </a:lnTo>
                <a:lnTo>
                  <a:pt x="2374143" y="58115"/>
                </a:lnTo>
                <a:lnTo>
                  <a:pt x="2337496" y="89387"/>
                </a:lnTo>
                <a:lnTo>
                  <a:pt x="2306223" y="126035"/>
                </a:lnTo>
                <a:lnTo>
                  <a:pt x="2281308" y="166756"/>
                </a:lnTo>
                <a:lnTo>
                  <a:pt x="2263091" y="210732"/>
                </a:lnTo>
                <a:lnTo>
                  <a:pt x="2251911" y="257144"/>
                </a:lnTo>
                <a:lnTo>
                  <a:pt x="2248108" y="305173"/>
                </a:lnTo>
                <a:lnTo>
                  <a:pt x="2251911" y="353201"/>
                </a:lnTo>
                <a:lnTo>
                  <a:pt x="2263091" y="399613"/>
                </a:lnTo>
                <a:lnTo>
                  <a:pt x="2281308" y="443590"/>
                </a:lnTo>
                <a:lnTo>
                  <a:pt x="2306223" y="484311"/>
                </a:lnTo>
                <a:lnTo>
                  <a:pt x="2337496" y="520958"/>
                </a:lnTo>
                <a:lnTo>
                  <a:pt x="2374143" y="552231"/>
                </a:lnTo>
                <a:lnTo>
                  <a:pt x="2414864" y="577146"/>
                </a:lnTo>
                <a:lnTo>
                  <a:pt x="2458841" y="595363"/>
                </a:lnTo>
                <a:lnTo>
                  <a:pt x="2505252" y="606543"/>
                </a:lnTo>
                <a:lnTo>
                  <a:pt x="2553281" y="610346"/>
                </a:lnTo>
                <a:lnTo>
                  <a:pt x="2601310" y="606543"/>
                </a:lnTo>
                <a:lnTo>
                  <a:pt x="2647722" y="595363"/>
                </a:lnTo>
                <a:lnTo>
                  <a:pt x="2691698" y="577146"/>
                </a:lnTo>
                <a:lnTo>
                  <a:pt x="2732419" y="552231"/>
                </a:lnTo>
                <a:lnTo>
                  <a:pt x="2769067" y="520958"/>
                </a:lnTo>
                <a:lnTo>
                  <a:pt x="2800339" y="484311"/>
                </a:lnTo>
                <a:lnTo>
                  <a:pt x="2825254" y="443590"/>
                </a:lnTo>
                <a:lnTo>
                  <a:pt x="2843472" y="399613"/>
                </a:lnTo>
                <a:lnTo>
                  <a:pt x="2854652" y="353201"/>
                </a:lnTo>
                <a:lnTo>
                  <a:pt x="2858454" y="305173"/>
                </a:lnTo>
                <a:close/>
              </a:path>
              <a:path w="5106670" h="610870">
                <a:moveTo>
                  <a:pt x="3982509" y="305173"/>
                </a:moveTo>
                <a:lnTo>
                  <a:pt x="3978707" y="257144"/>
                </a:lnTo>
                <a:lnTo>
                  <a:pt x="3967526" y="210732"/>
                </a:lnTo>
                <a:lnTo>
                  <a:pt x="3949309" y="166756"/>
                </a:lnTo>
                <a:lnTo>
                  <a:pt x="3924394" y="126035"/>
                </a:lnTo>
                <a:lnTo>
                  <a:pt x="3893121" y="89387"/>
                </a:lnTo>
                <a:lnTo>
                  <a:pt x="3856474" y="58115"/>
                </a:lnTo>
                <a:lnTo>
                  <a:pt x="3815753" y="33200"/>
                </a:lnTo>
                <a:lnTo>
                  <a:pt x="3771776" y="14982"/>
                </a:lnTo>
                <a:lnTo>
                  <a:pt x="3725365" y="3802"/>
                </a:lnTo>
                <a:lnTo>
                  <a:pt x="3677336" y="0"/>
                </a:lnTo>
                <a:lnTo>
                  <a:pt x="3629307" y="3802"/>
                </a:lnTo>
                <a:lnTo>
                  <a:pt x="3582895" y="14982"/>
                </a:lnTo>
                <a:lnTo>
                  <a:pt x="3538919" y="33200"/>
                </a:lnTo>
                <a:lnTo>
                  <a:pt x="3498198" y="58115"/>
                </a:lnTo>
                <a:lnTo>
                  <a:pt x="3461550" y="89387"/>
                </a:lnTo>
                <a:lnTo>
                  <a:pt x="3430278" y="126035"/>
                </a:lnTo>
                <a:lnTo>
                  <a:pt x="3405363" y="166756"/>
                </a:lnTo>
                <a:lnTo>
                  <a:pt x="3387145" y="210732"/>
                </a:lnTo>
                <a:lnTo>
                  <a:pt x="3375965" y="257144"/>
                </a:lnTo>
                <a:lnTo>
                  <a:pt x="3372163" y="305173"/>
                </a:lnTo>
                <a:lnTo>
                  <a:pt x="3375965" y="353201"/>
                </a:lnTo>
                <a:lnTo>
                  <a:pt x="3387145" y="399613"/>
                </a:lnTo>
                <a:lnTo>
                  <a:pt x="3405363" y="443590"/>
                </a:lnTo>
                <a:lnTo>
                  <a:pt x="3430278" y="484311"/>
                </a:lnTo>
                <a:lnTo>
                  <a:pt x="3461550" y="520958"/>
                </a:lnTo>
                <a:lnTo>
                  <a:pt x="3498198" y="552231"/>
                </a:lnTo>
                <a:lnTo>
                  <a:pt x="3538919" y="577146"/>
                </a:lnTo>
                <a:lnTo>
                  <a:pt x="3582895" y="595363"/>
                </a:lnTo>
                <a:lnTo>
                  <a:pt x="3629307" y="606543"/>
                </a:lnTo>
                <a:lnTo>
                  <a:pt x="3677336" y="610346"/>
                </a:lnTo>
                <a:lnTo>
                  <a:pt x="3725365" y="606543"/>
                </a:lnTo>
                <a:lnTo>
                  <a:pt x="3771776" y="595363"/>
                </a:lnTo>
                <a:lnTo>
                  <a:pt x="3815753" y="577146"/>
                </a:lnTo>
                <a:lnTo>
                  <a:pt x="3856474" y="552231"/>
                </a:lnTo>
                <a:lnTo>
                  <a:pt x="3893121" y="520958"/>
                </a:lnTo>
                <a:lnTo>
                  <a:pt x="3924394" y="484311"/>
                </a:lnTo>
                <a:lnTo>
                  <a:pt x="3949309" y="443590"/>
                </a:lnTo>
                <a:lnTo>
                  <a:pt x="3967526" y="399613"/>
                </a:lnTo>
                <a:lnTo>
                  <a:pt x="3978707" y="353201"/>
                </a:lnTo>
                <a:lnTo>
                  <a:pt x="3982509" y="305173"/>
                </a:lnTo>
                <a:close/>
              </a:path>
              <a:path w="5106670" h="610870">
                <a:moveTo>
                  <a:pt x="5106563" y="305173"/>
                </a:moveTo>
                <a:lnTo>
                  <a:pt x="5102761" y="257144"/>
                </a:lnTo>
                <a:lnTo>
                  <a:pt x="5091581" y="210732"/>
                </a:lnTo>
                <a:lnTo>
                  <a:pt x="5073363" y="166756"/>
                </a:lnTo>
                <a:lnTo>
                  <a:pt x="5048448" y="126035"/>
                </a:lnTo>
                <a:lnTo>
                  <a:pt x="5017176" y="89387"/>
                </a:lnTo>
                <a:lnTo>
                  <a:pt x="4980528" y="58115"/>
                </a:lnTo>
                <a:lnTo>
                  <a:pt x="4939807" y="33200"/>
                </a:lnTo>
                <a:lnTo>
                  <a:pt x="4895831" y="14982"/>
                </a:lnTo>
                <a:lnTo>
                  <a:pt x="4849419" y="3802"/>
                </a:lnTo>
                <a:lnTo>
                  <a:pt x="4801390" y="0"/>
                </a:lnTo>
                <a:lnTo>
                  <a:pt x="4753361" y="3802"/>
                </a:lnTo>
                <a:lnTo>
                  <a:pt x="4706949" y="14982"/>
                </a:lnTo>
                <a:lnTo>
                  <a:pt x="4662973" y="33200"/>
                </a:lnTo>
                <a:lnTo>
                  <a:pt x="4622252" y="58115"/>
                </a:lnTo>
                <a:lnTo>
                  <a:pt x="4585604" y="89387"/>
                </a:lnTo>
                <a:lnTo>
                  <a:pt x="4554332" y="126035"/>
                </a:lnTo>
                <a:lnTo>
                  <a:pt x="4529417" y="166756"/>
                </a:lnTo>
                <a:lnTo>
                  <a:pt x="4511199" y="210732"/>
                </a:lnTo>
                <a:lnTo>
                  <a:pt x="4500019" y="257144"/>
                </a:lnTo>
                <a:lnTo>
                  <a:pt x="4496217" y="305173"/>
                </a:lnTo>
                <a:lnTo>
                  <a:pt x="4500019" y="353201"/>
                </a:lnTo>
                <a:lnTo>
                  <a:pt x="4511199" y="399613"/>
                </a:lnTo>
                <a:lnTo>
                  <a:pt x="4529417" y="443590"/>
                </a:lnTo>
                <a:lnTo>
                  <a:pt x="4554332" y="484311"/>
                </a:lnTo>
                <a:lnTo>
                  <a:pt x="4585604" y="520958"/>
                </a:lnTo>
                <a:lnTo>
                  <a:pt x="4622252" y="552231"/>
                </a:lnTo>
                <a:lnTo>
                  <a:pt x="4662973" y="577146"/>
                </a:lnTo>
                <a:lnTo>
                  <a:pt x="4706949" y="595363"/>
                </a:lnTo>
                <a:lnTo>
                  <a:pt x="4753361" y="606543"/>
                </a:lnTo>
                <a:lnTo>
                  <a:pt x="4801390" y="610346"/>
                </a:lnTo>
                <a:lnTo>
                  <a:pt x="4849419" y="606543"/>
                </a:lnTo>
                <a:lnTo>
                  <a:pt x="4895831" y="595363"/>
                </a:lnTo>
                <a:lnTo>
                  <a:pt x="4939807" y="577146"/>
                </a:lnTo>
                <a:lnTo>
                  <a:pt x="4980528" y="552231"/>
                </a:lnTo>
                <a:lnTo>
                  <a:pt x="5017176" y="520958"/>
                </a:lnTo>
                <a:lnTo>
                  <a:pt x="5048448" y="484311"/>
                </a:lnTo>
                <a:lnTo>
                  <a:pt x="5073363" y="443590"/>
                </a:lnTo>
                <a:lnTo>
                  <a:pt x="5091581" y="399613"/>
                </a:lnTo>
                <a:lnTo>
                  <a:pt x="5102761" y="353201"/>
                </a:lnTo>
                <a:lnTo>
                  <a:pt x="5106563" y="305173"/>
                </a:lnTo>
                <a:close/>
              </a:path>
            </a:pathLst>
          </a:custGeom>
          <a:ln w="5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grpSp>
        <p:nvGrpSpPr>
          <p:cNvPr id="29" name="object 21">
            <a:extLst>
              <a:ext uri="{FF2B5EF4-FFF2-40B4-BE49-F238E27FC236}">
                <a16:creationId xmlns:a16="http://schemas.microsoft.com/office/drawing/2014/main" id="{EC36DE62-6934-C046-822D-C20E3FB342DF}"/>
              </a:ext>
            </a:extLst>
          </p:cNvPr>
          <p:cNvGrpSpPr/>
          <p:nvPr/>
        </p:nvGrpSpPr>
        <p:grpSpPr>
          <a:xfrm>
            <a:off x="3800534" y="5714564"/>
            <a:ext cx="553893" cy="553893"/>
            <a:chOff x="2527356" y="6354807"/>
            <a:chExt cx="615950" cy="615950"/>
          </a:xfrm>
        </p:grpSpPr>
        <p:sp>
          <p:nvSpPr>
            <p:cNvPr id="30" name="object 22">
              <a:extLst>
                <a:ext uri="{FF2B5EF4-FFF2-40B4-BE49-F238E27FC236}">
                  <a16:creationId xmlns:a16="http://schemas.microsoft.com/office/drawing/2014/main" id="{47698A9D-11FE-DF4B-8AB1-70ABFFD29298}"/>
                </a:ext>
              </a:extLst>
            </p:cNvPr>
            <p:cNvSpPr/>
            <p:nvPr/>
          </p:nvSpPr>
          <p:spPr>
            <a:xfrm>
              <a:off x="2529896" y="6357347"/>
              <a:ext cx="610870" cy="610870"/>
            </a:xfrm>
            <a:custGeom>
              <a:avLst/>
              <a:gdLst/>
              <a:ahLst/>
              <a:cxnLst/>
              <a:rect l="l" t="t" r="r" b="b"/>
              <a:pathLst>
                <a:path w="610869" h="610870">
                  <a:moveTo>
                    <a:pt x="305173" y="0"/>
                  </a:moveTo>
                  <a:lnTo>
                    <a:pt x="257144" y="3802"/>
                  </a:lnTo>
                  <a:lnTo>
                    <a:pt x="210732" y="14982"/>
                  </a:lnTo>
                  <a:lnTo>
                    <a:pt x="166756" y="33200"/>
                  </a:lnTo>
                  <a:lnTo>
                    <a:pt x="126035" y="58115"/>
                  </a:lnTo>
                  <a:lnTo>
                    <a:pt x="89387" y="89387"/>
                  </a:lnTo>
                  <a:lnTo>
                    <a:pt x="58115" y="126034"/>
                  </a:lnTo>
                  <a:lnTo>
                    <a:pt x="33200" y="166756"/>
                  </a:lnTo>
                  <a:lnTo>
                    <a:pt x="14982" y="210732"/>
                  </a:lnTo>
                  <a:lnTo>
                    <a:pt x="3802" y="257144"/>
                  </a:lnTo>
                  <a:lnTo>
                    <a:pt x="0" y="305172"/>
                  </a:lnTo>
                  <a:lnTo>
                    <a:pt x="3802" y="353201"/>
                  </a:lnTo>
                  <a:lnTo>
                    <a:pt x="14982" y="399613"/>
                  </a:lnTo>
                  <a:lnTo>
                    <a:pt x="33200" y="443589"/>
                  </a:lnTo>
                  <a:lnTo>
                    <a:pt x="58115" y="484311"/>
                  </a:lnTo>
                  <a:lnTo>
                    <a:pt x="89387" y="520958"/>
                  </a:lnTo>
                  <a:lnTo>
                    <a:pt x="126035" y="552230"/>
                  </a:lnTo>
                  <a:lnTo>
                    <a:pt x="166756" y="577146"/>
                  </a:lnTo>
                  <a:lnTo>
                    <a:pt x="210732" y="595363"/>
                  </a:lnTo>
                  <a:lnTo>
                    <a:pt x="257144" y="606543"/>
                  </a:lnTo>
                  <a:lnTo>
                    <a:pt x="305173" y="610346"/>
                  </a:lnTo>
                  <a:lnTo>
                    <a:pt x="353201" y="606543"/>
                  </a:lnTo>
                  <a:lnTo>
                    <a:pt x="399613" y="595363"/>
                  </a:lnTo>
                  <a:lnTo>
                    <a:pt x="443590" y="577146"/>
                  </a:lnTo>
                  <a:lnTo>
                    <a:pt x="484311" y="552230"/>
                  </a:lnTo>
                  <a:lnTo>
                    <a:pt x="520958" y="520958"/>
                  </a:lnTo>
                  <a:lnTo>
                    <a:pt x="552231" y="484311"/>
                  </a:lnTo>
                  <a:lnTo>
                    <a:pt x="577146" y="443589"/>
                  </a:lnTo>
                  <a:lnTo>
                    <a:pt x="595363" y="399613"/>
                  </a:lnTo>
                  <a:lnTo>
                    <a:pt x="606543" y="353201"/>
                  </a:lnTo>
                  <a:lnTo>
                    <a:pt x="610346" y="305172"/>
                  </a:lnTo>
                  <a:lnTo>
                    <a:pt x="606543" y="257144"/>
                  </a:lnTo>
                  <a:lnTo>
                    <a:pt x="595363" y="210732"/>
                  </a:lnTo>
                  <a:lnTo>
                    <a:pt x="577146" y="166756"/>
                  </a:lnTo>
                  <a:lnTo>
                    <a:pt x="552231" y="126034"/>
                  </a:lnTo>
                  <a:lnTo>
                    <a:pt x="520958" y="89387"/>
                  </a:lnTo>
                  <a:lnTo>
                    <a:pt x="484311" y="58115"/>
                  </a:lnTo>
                  <a:lnTo>
                    <a:pt x="443590" y="33200"/>
                  </a:lnTo>
                  <a:lnTo>
                    <a:pt x="399613" y="14982"/>
                  </a:lnTo>
                  <a:lnTo>
                    <a:pt x="353201" y="3802"/>
                  </a:lnTo>
                  <a:lnTo>
                    <a:pt x="305173" y="0"/>
                  </a:lnTo>
                  <a:close/>
                </a:path>
              </a:pathLst>
            </a:custGeom>
            <a:solidFill>
              <a:srgbClr val="7F7F7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31" name="object 23">
              <a:extLst>
                <a:ext uri="{FF2B5EF4-FFF2-40B4-BE49-F238E27FC236}">
                  <a16:creationId xmlns:a16="http://schemas.microsoft.com/office/drawing/2014/main" id="{2707A1A9-0D31-094C-B04C-85C65EB01F0B}"/>
                </a:ext>
              </a:extLst>
            </p:cNvPr>
            <p:cNvSpPr/>
            <p:nvPr/>
          </p:nvSpPr>
          <p:spPr>
            <a:xfrm>
              <a:off x="2529896" y="6357347"/>
              <a:ext cx="610870" cy="610870"/>
            </a:xfrm>
            <a:custGeom>
              <a:avLst/>
              <a:gdLst/>
              <a:ahLst/>
              <a:cxnLst/>
              <a:rect l="l" t="t" r="r" b="b"/>
              <a:pathLst>
                <a:path w="610869" h="610870">
                  <a:moveTo>
                    <a:pt x="610346" y="305172"/>
                  </a:moveTo>
                  <a:lnTo>
                    <a:pt x="606543" y="257144"/>
                  </a:lnTo>
                  <a:lnTo>
                    <a:pt x="595363" y="210732"/>
                  </a:lnTo>
                  <a:lnTo>
                    <a:pt x="577146" y="166756"/>
                  </a:lnTo>
                  <a:lnTo>
                    <a:pt x="552231" y="126034"/>
                  </a:lnTo>
                  <a:lnTo>
                    <a:pt x="520958" y="89387"/>
                  </a:lnTo>
                  <a:lnTo>
                    <a:pt x="484311" y="58115"/>
                  </a:lnTo>
                  <a:lnTo>
                    <a:pt x="443590" y="33200"/>
                  </a:lnTo>
                  <a:lnTo>
                    <a:pt x="399613" y="14982"/>
                  </a:lnTo>
                  <a:lnTo>
                    <a:pt x="353201" y="3802"/>
                  </a:lnTo>
                  <a:lnTo>
                    <a:pt x="305173" y="0"/>
                  </a:lnTo>
                  <a:lnTo>
                    <a:pt x="257144" y="3802"/>
                  </a:lnTo>
                  <a:lnTo>
                    <a:pt x="210732" y="14982"/>
                  </a:lnTo>
                  <a:lnTo>
                    <a:pt x="166756" y="33200"/>
                  </a:lnTo>
                  <a:lnTo>
                    <a:pt x="126035" y="58115"/>
                  </a:lnTo>
                  <a:lnTo>
                    <a:pt x="89387" y="89387"/>
                  </a:lnTo>
                  <a:lnTo>
                    <a:pt x="58115" y="126034"/>
                  </a:lnTo>
                  <a:lnTo>
                    <a:pt x="33200" y="166756"/>
                  </a:lnTo>
                  <a:lnTo>
                    <a:pt x="14982" y="210732"/>
                  </a:lnTo>
                  <a:lnTo>
                    <a:pt x="3802" y="257144"/>
                  </a:lnTo>
                  <a:lnTo>
                    <a:pt x="0" y="305172"/>
                  </a:lnTo>
                  <a:lnTo>
                    <a:pt x="3802" y="353201"/>
                  </a:lnTo>
                  <a:lnTo>
                    <a:pt x="14982" y="399613"/>
                  </a:lnTo>
                  <a:lnTo>
                    <a:pt x="33200" y="443589"/>
                  </a:lnTo>
                  <a:lnTo>
                    <a:pt x="58115" y="484311"/>
                  </a:lnTo>
                  <a:lnTo>
                    <a:pt x="89387" y="520958"/>
                  </a:lnTo>
                  <a:lnTo>
                    <a:pt x="126035" y="552230"/>
                  </a:lnTo>
                  <a:lnTo>
                    <a:pt x="166756" y="577146"/>
                  </a:lnTo>
                  <a:lnTo>
                    <a:pt x="210732" y="595363"/>
                  </a:lnTo>
                  <a:lnTo>
                    <a:pt x="257144" y="606543"/>
                  </a:lnTo>
                  <a:lnTo>
                    <a:pt x="305173" y="610346"/>
                  </a:lnTo>
                  <a:lnTo>
                    <a:pt x="353201" y="606543"/>
                  </a:lnTo>
                  <a:lnTo>
                    <a:pt x="399613" y="595363"/>
                  </a:lnTo>
                  <a:lnTo>
                    <a:pt x="443590" y="577146"/>
                  </a:lnTo>
                  <a:lnTo>
                    <a:pt x="484311" y="552230"/>
                  </a:lnTo>
                  <a:lnTo>
                    <a:pt x="520958" y="520958"/>
                  </a:lnTo>
                  <a:lnTo>
                    <a:pt x="552231" y="484311"/>
                  </a:lnTo>
                  <a:lnTo>
                    <a:pt x="577146" y="443589"/>
                  </a:lnTo>
                  <a:lnTo>
                    <a:pt x="595363" y="399613"/>
                  </a:lnTo>
                  <a:lnTo>
                    <a:pt x="606543" y="353201"/>
                  </a:lnTo>
                  <a:lnTo>
                    <a:pt x="610346" y="305172"/>
                  </a:lnTo>
                  <a:close/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</p:grpSp>
      <p:sp>
        <p:nvSpPr>
          <p:cNvPr id="32" name="object 24">
            <a:extLst>
              <a:ext uri="{FF2B5EF4-FFF2-40B4-BE49-F238E27FC236}">
                <a16:creationId xmlns:a16="http://schemas.microsoft.com/office/drawing/2014/main" id="{BE7D922D-E115-C54A-9A8A-13B289A603E2}"/>
              </a:ext>
            </a:extLst>
          </p:cNvPr>
          <p:cNvSpPr txBox="1"/>
          <p:nvPr/>
        </p:nvSpPr>
        <p:spPr>
          <a:xfrm>
            <a:off x="3905327" y="5823591"/>
            <a:ext cx="332336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34263">
              <a:spcBef>
                <a:spcPts val="117"/>
              </a:spcBef>
            </a:pPr>
            <a:r>
              <a:rPr sz="1799" i="1" spc="256" dirty="0">
                <a:latin typeface="Trebuchet MS"/>
                <a:cs typeface="Trebuchet MS"/>
              </a:rPr>
              <a:t>E</a:t>
            </a:r>
            <a:r>
              <a:rPr sz="1889" spc="384" baseline="-11904" dirty="0">
                <a:latin typeface="PMingLiU"/>
                <a:cs typeface="PMingLiU"/>
              </a:rPr>
              <a:t>1</a:t>
            </a:r>
            <a:endParaRPr sz="1889" baseline="-11904">
              <a:latin typeface="PMingLiU"/>
              <a:cs typeface="PMingLiU"/>
            </a:endParaRPr>
          </a:p>
        </p:txBody>
      </p:sp>
      <p:grpSp>
        <p:nvGrpSpPr>
          <p:cNvPr id="33" name="object 25">
            <a:extLst>
              <a:ext uri="{FF2B5EF4-FFF2-40B4-BE49-F238E27FC236}">
                <a16:creationId xmlns:a16="http://schemas.microsoft.com/office/drawing/2014/main" id="{32589E7B-9953-A347-963A-C842A511BE9A}"/>
              </a:ext>
            </a:extLst>
          </p:cNvPr>
          <p:cNvGrpSpPr/>
          <p:nvPr/>
        </p:nvGrpSpPr>
        <p:grpSpPr>
          <a:xfrm>
            <a:off x="4811341" y="5714564"/>
            <a:ext cx="553893" cy="553893"/>
            <a:chOff x="3651411" y="6354807"/>
            <a:chExt cx="615950" cy="615950"/>
          </a:xfrm>
        </p:grpSpPr>
        <p:sp>
          <p:nvSpPr>
            <p:cNvPr id="34" name="object 26">
              <a:extLst>
                <a:ext uri="{FF2B5EF4-FFF2-40B4-BE49-F238E27FC236}">
                  <a16:creationId xmlns:a16="http://schemas.microsoft.com/office/drawing/2014/main" id="{306577B3-510D-1742-9A62-B349B8953A03}"/>
                </a:ext>
              </a:extLst>
            </p:cNvPr>
            <p:cNvSpPr/>
            <p:nvPr/>
          </p:nvSpPr>
          <p:spPr>
            <a:xfrm>
              <a:off x="3653951" y="6357347"/>
              <a:ext cx="610870" cy="610870"/>
            </a:xfrm>
            <a:custGeom>
              <a:avLst/>
              <a:gdLst/>
              <a:ahLst/>
              <a:cxnLst/>
              <a:rect l="l" t="t" r="r" b="b"/>
              <a:pathLst>
                <a:path w="610870" h="610870">
                  <a:moveTo>
                    <a:pt x="305173" y="0"/>
                  </a:moveTo>
                  <a:lnTo>
                    <a:pt x="257144" y="3802"/>
                  </a:lnTo>
                  <a:lnTo>
                    <a:pt x="210732" y="14982"/>
                  </a:lnTo>
                  <a:lnTo>
                    <a:pt x="166756" y="33200"/>
                  </a:lnTo>
                  <a:lnTo>
                    <a:pt x="126035" y="58115"/>
                  </a:lnTo>
                  <a:lnTo>
                    <a:pt x="89387" y="89387"/>
                  </a:lnTo>
                  <a:lnTo>
                    <a:pt x="58115" y="126034"/>
                  </a:lnTo>
                  <a:lnTo>
                    <a:pt x="33200" y="166756"/>
                  </a:lnTo>
                  <a:lnTo>
                    <a:pt x="14982" y="210732"/>
                  </a:lnTo>
                  <a:lnTo>
                    <a:pt x="3802" y="257144"/>
                  </a:lnTo>
                  <a:lnTo>
                    <a:pt x="0" y="305172"/>
                  </a:lnTo>
                  <a:lnTo>
                    <a:pt x="3802" y="353201"/>
                  </a:lnTo>
                  <a:lnTo>
                    <a:pt x="14982" y="399613"/>
                  </a:lnTo>
                  <a:lnTo>
                    <a:pt x="33200" y="443589"/>
                  </a:lnTo>
                  <a:lnTo>
                    <a:pt x="58115" y="484311"/>
                  </a:lnTo>
                  <a:lnTo>
                    <a:pt x="89387" y="520958"/>
                  </a:lnTo>
                  <a:lnTo>
                    <a:pt x="126035" y="552230"/>
                  </a:lnTo>
                  <a:lnTo>
                    <a:pt x="166756" y="577146"/>
                  </a:lnTo>
                  <a:lnTo>
                    <a:pt x="210732" y="595363"/>
                  </a:lnTo>
                  <a:lnTo>
                    <a:pt x="257144" y="606543"/>
                  </a:lnTo>
                  <a:lnTo>
                    <a:pt x="305173" y="610346"/>
                  </a:lnTo>
                  <a:lnTo>
                    <a:pt x="353202" y="606543"/>
                  </a:lnTo>
                  <a:lnTo>
                    <a:pt x="399613" y="595363"/>
                  </a:lnTo>
                  <a:lnTo>
                    <a:pt x="443589" y="577146"/>
                  </a:lnTo>
                  <a:lnTo>
                    <a:pt x="484311" y="552230"/>
                  </a:lnTo>
                  <a:lnTo>
                    <a:pt x="520958" y="520958"/>
                  </a:lnTo>
                  <a:lnTo>
                    <a:pt x="552231" y="484311"/>
                  </a:lnTo>
                  <a:lnTo>
                    <a:pt x="577146" y="443589"/>
                  </a:lnTo>
                  <a:lnTo>
                    <a:pt x="595363" y="399613"/>
                  </a:lnTo>
                  <a:lnTo>
                    <a:pt x="606544" y="353201"/>
                  </a:lnTo>
                  <a:lnTo>
                    <a:pt x="610346" y="305172"/>
                  </a:lnTo>
                  <a:lnTo>
                    <a:pt x="606544" y="257144"/>
                  </a:lnTo>
                  <a:lnTo>
                    <a:pt x="595363" y="210732"/>
                  </a:lnTo>
                  <a:lnTo>
                    <a:pt x="577146" y="166756"/>
                  </a:lnTo>
                  <a:lnTo>
                    <a:pt x="552231" y="126034"/>
                  </a:lnTo>
                  <a:lnTo>
                    <a:pt x="520958" y="89387"/>
                  </a:lnTo>
                  <a:lnTo>
                    <a:pt x="484311" y="58115"/>
                  </a:lnTo>
                  <a:lnTo>
                    <a:pt x="443589" y="33200"/>
                  </a:lnTo>
                  <a:lnTo>
                    <a:pt x="399613" y="14982"/>
                  </a:lnTo>
                  <a:lnTo>
                    <a:pt x="353202" y="3802"/>
                  </a:lnTo>
                  <a:lnTo>
                    <a:pt x="305173" y="0"/>
                  </a:lnTo>
                  <a:close/>
                </a:path>
              </a:pathLst>
            </a:custGeom>
            <a:solidFill>
              <a:srgbClr val="7F7F7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35" name="object 27">
              <a:extLst>
                <a:ext uri="{FF2B5EF4-FFF2-40B4-BE49-F238E27FC236}">
                  <a16:creationId xmlns:a16="http://schemas.microsoft.com/office/drawing/2014/main" id="{931B5424-91B2-B047-A472-447F626DE795}"/>
                </a:ext>
              </a:extLst>
            </p:cNvPr>
            <p:cNvSpPr/>
            <p:nvPr/>
          </p:nvSpPr>
          <p:spPr>
            <a:xfrm>
              <a:off x="3653951" y="6357347"/>
              <a:ext cx="610870" cy="610870"/>
            </a:xfrm>
            <a:custGeom>
              <a:avLst/>
              <a:gdLst/>
              <a:ahLst/>
              <a:cxnLst/>
              <a:rect l="l" t="t" r="r" b="b"/>
              <a:pathLst>
                <a:path w="610870" h="610870">
                  <a:moveTo>
                    <a:pt x="610346" y="305172"/>
                  </a:moveTo>
                  <a:lnTo>
                    <a:pt x="606544" y="257144"/>
                  </a:lnTo>
                  <a:lnTo>
                    <a:pt x="595363" y="210732"/>
                  </a:lnTo>
                  <a:lnTo>
                    <a:pt x="577146" y="166756"/>
                  </a:lnTo>
                  <a:lnTo>
                    <a:pt x="552231" y="126034"/>
                  </a:lnTo>
                  <a:lnTo>
                    <a:pt x="520958" y="89387"/>
                  </a:lnTo>
                  <a:lnTo>
                    <a:pt x="484311" y="58115"/>
                  </a:lnTo>
                  <a:lnTo>
                    <a:pt x="443589" y="33200"/>
                  </a:lnTo>
                  <a:lnTo>
                    <a:pt x="399613" y="14982"/>
                  </a:lnTo>
                  <a:lnTo>
                    <a:pt x="353202" y="3802"/>
                  </a:lnTo>
                  <a:lnTo>
                    <a:pt x="305173" y="0"/>
                  </a:lnTo>
                  <a:lnTo>
                    <a:pt x="257144" y="3802"/>
                  </a:lnTo>
                  <a:lnTo>
                    <a:pt x="210732" y="14982"/>
                  </a:lnTo>
                  <a:lnTo>
                    <a:pt x="166756" y="33200"/>
                  </a:lnTo>
                  <a:lnTo>
                    <a:pt x="126035" y="58115"/>
                  </a:lnTo>
                  <a:lnTo>
                    <a:pt x="89387" y="89387"/>
                  </a:lnTo>
                  <a:lnTo>
                    <a:pt x="58115" y="126034"/>
                  </a:lnTo>
                  <a:lnTo>
                    <a:pt x="33200" y="166756"/>
                  </a:lnTo>
                  <a:lnTo>
                    <a:pt x="14982" y="210732"/>
                  </a:lnTo>
                  <a:lnTo>
                    <a:pt x="3802" y="257144"/>
                  </a:lnTo>
                  <a:lnTo>
                    <a:pt x="0" y="305172"/>
                  </a:lnTo>
                  <a:lnTo>
                    <a:pt x="3802" y="353201"/>
                  </a:lnTo>
                  <a:lnTo>
                    <a:pt x="14982" y="399613"/>
                  </a:lnTo>
                  <a:lnTo>
                    <a:pt x="33200" y="443589"/>
                  </a:lnTo>
                  <a:lnTo>
                    <a:pt x="58115" y="484311"/>
                  </a:lnTo>
                  <a:lnTo>
                    <a:pt x="89387" y="520958"/>
                  </a:lnTo>
                  <a:lnTo>
                    <a:pt x="126035" y="552230"/>
                  </a:lnTo>
                  <a:lnTo>
                    <a:pt x="166756" y="577146"/>
                  </a:lnTo>
                  <a:lnTo>
                    <a:pt x="210732" y="595363"/>
                  </a:lnTo>
                  <a:lnTo>
                    <a:pt x="257144" y="606543"/>
                  </a:lnTo>
                  <a:lnTo>
                    <a:pt x="305173" y="610346"/>
                  </a:lnTo>
                  <a:lnTo>
                    <a:pt x="353202" y="606543"/>
                  </a:lnTo>
                  <a:lnTo>
                    <a:pt x="399613" y="595363"/>
                  </a:lnTo>
                  <a:lnTo>
                    <a:pt x="443589" y="577146"/>
                  </a:lnTo>
                  <a:lnTo>
                    <a:pt x="484311" y="552230"/>
                  </a:lnTo>
                  <a:lnTo>
                    <a:pt x="520958" y="520958"/>
                  </a:lnTo>
                  <a:lnTo>
                    <a:pt x="552231" y="484311"/>
                  </a:lnTo>
                  <a:lnTo>
                    <a:pt x="577146" y="443589"/>
                  </a:lnTo>
                  <a:lnTo>
                    <a:pt x="595363" y="399613"/>
                  </a:lnTo>
                  <a:lnTo>
                    <a:pt x="606544" y="353201"/>
                  </a:lnTo>
                  <a:lnTo>
                    <a:pt x="610346" y="305172"/>
                  </a:lnTo>
                  <a:close/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</p:grpSp>
      <p:sp>
        <p:nvSpPr>
          <p:cNvPr id="36" name="object 28">
            <a:extLst>
              <a:ext uri="{FF2B5EF4-FFF2-40B4-BE49-F238E27FC236}">
                <a16:creationId xmlns:a16="http://schemas.microsoft.com/office/drawing/2014/main" id="{CC3BF7FD-D70B-3146-BA52-1D1947238654}"/>
              </a:ext>
            </a:extLst>
          </p:cNvPr>
          <p:cNvSpPr txBox="1"/>
          <p:nvPr/>
        </p:nvSpPr>
        <p:spPr>
          <a:xfrm>
            <a:off x="4916134" y="5823591"/>
            <a:ext cx="332336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34263">
              <a:spcBef>
                <a:spcPts val="117"/>
              </a:spcBef>
            </a:pPr>
            <a:r>
              <a:rPr sz="1799" i="1" spc="256" dirty="0">
                <a:latin typeface="Trebuchet MS"/>
                <a:cs typeface="Trebuchet MS"/>
              </a:rPr>
              <a:t>E</a:t>
            </a:r>
            <a:r>
              <a:rPr sz="1889" spc="384" baseline="-11904" dirty="0">
                <a:latin typeface="PMingLiU"/>
                <a:cs typeface="PMingLiU"/>
              </a:rPr>
              <a:t>2</a:t>
            </a:r>
            <a:endParaRPr sz="1889" baseline="-11904">
              <a:latin typeface="PMingLiU"/>
              <a:cs typeface="PMingLiU"/>
            </a:endParaRPr>
          </a:p>
        </p:txBody>
      </p:sp>
      <p:grpSp>
        <p:nvGrpSpPr>
          <p:cNvPr id="37" name="object 29">
            <a:extLst>
              <a:ext uri="{FF2B5EF4-FFF2-40B4-BE49-F238E27FC236}">
                <a16:creationId xmlns:a16="http://schemas.microsoft.com/office/drawing/2014/main" id="{386D8F39-333B-3843-8634-0B39DEC44502}"/>
              </a:ext>
            </a:extLst>
          </p:cNvPr>
          <p:cNvGrpSpPr/>
          <p:nvPr/>
        </p:nvGrpSpPr>
        <p:grpSpPr>
          <a:xfrm>
            <a:off x="5822147" y="5714564"/>
            <a:ext cx="553893" cy="553893"/>
            <a:chOff x="4775465" y="6354807"/>
            <a:chExt cx="615950" cy="615950"/>
          </a:xfrm>
        </p:grpSpPr>
        <p:sp>
          <p:nvSpPr>
            <p:cNvPr id="38" name="object 30">
              <a:extLst>
                <a:ext uri="{FF2B5EF4-FFF2-40B4-BE49-F238E27FC236}">
                  <a16:creationId xmlns:a16="http://schemas.microsoft.com/office/drawing/2014/main" id="{810B2054-255B-DD4A-8340-23DF3793FEDD}"/>
                </a:ext>
              </a:extLst>
            </p:cNvPr>
            <p:cNvSpPr/>
            <p:nvPr/>
          </p:nvSpPr>
          <p:spPr>
            <a:xfrm>
              <a:off x="4778005" y="6357347"/>
              <a:ext cx="610870" cy="610870"/>
            </a:xfrm>
            <a:custGeom>
              <a:avLst/>
              <a:gdLst/>
              <a:ahLst/>
              <a:cxnLst/>
              <a:rect l="l" t="t" r="r" b="b"/>
              <a:pathLst>
                <a:path w="610870" h="610870">
                  <a:moveTo>
                    <a:pt x="305172" y="0"/>
                  </a:moveTo>
                  <a:lnTo>
                    <a:pt x="257144" y="3802"/>
                  </a:lnTo>
                  <a:lnTo>
                    <a:pt x="210732" y="14982"/>
                  </a:lnTo>
                  <a:lnTo>
                    <a:pt x="166756" y="33200"/>
                  </a:lnTo>
                  <a:lnTo>
                    <a:pt x="126034" y="58115"/>
                  </a:lnTo>
                  <a:lnTo>
                    <a:pt x="89387" y="89387"/>
                  </a:lnTo>
                  <a:lnTo>
                    <a:pt x="58115" y="126034"/>
                  </a:lnTo>
                  <a:lnTo>
                    <a:pt x="33200" y="166756"/>
                  </a:lnTo>
                  <a:lnTo>
                    <a:pt x="14982" y="210732"/>
                  </a:lnTo>
                  <a:lnTo>
                    <a:pt x="3802" y="257144"/>
                  </a:lnTo>
                  <a:lnTo>
                    <a:pt x="0" y="305172"/>
                  </a:lnTo>
                  <a:lnTo>
                    <a:pt x="3802" y="353201"/>
                  </a:lnTo>
                  <a:lnTo>
                    <a:pt x="14982" y="399613"/>
                  </a:lnTo>
                  <a:lnTo>
                    <a:pt x="33200" y="443589"/>
                  </a:lnTo>
                  <a:lnTo>
                    <a:pt x="58115" y="484311"/>
                  </a:lnTo>
                  <a:lnTo>
                    <a:pt x="89387" y="520958"/>
                  </a:lnTo>
                  <a:lnTo>
                    <a:pt x="126034" y="552230"/>
                  </a:lnTo>
                  <a:lnTo>
                    <a:pt x="166756" y="577146"/>
                  </a:lnTo>
                  <a:lnTo>
                    <a:pt x="210732" y="595363"/>
                  </a:lnTo>
                  <a:lnTo>
                    <a:pt x="257144" y="606543"/>
                  </a:lnTo>
                  <a:lnTo>
                    <a:pt x="305172" y="610346"/>
                  </a:lnTo>
                  <a:lnTo>
                    <a:pt x="353201" y="606543"/>
                  </a:lnTo>
                  <a:lnTo>
                    <a:pt x="399613" y="595363"/>
                  </a:lnTo>
                  <a:lnTo>
                    <a:pt x="443589" y="577146"/>
                  </a:lnTo>
                  <a:lnTo>
                    <a:pt x="484311" y="552230"/>
                  </a:lnTo>
                  <a:lnTo>
                    <a:pt x="520958" y="520958"/>
                  </a:lnTo>
                  <a:lnTo>
                    <a:pt x="552230" y="484311"/>
                  </a:lnTo>
                  <a:lnTo>
                    <a:pt x="577146" y="443589"/>
                  </a:lnTo>
                  <a:lnTo>
                    <a:pt x="595363" y="399613"/>
                  </a:lnTo>
                  <a:lnTo>
                    <a:pt x="606543" y="353201"/>
                  </a:lnTo>
                  <a:lnTo>
                    <a:pt x="610346" y="305172"/>
                  </a:lnTo>
                  <a:lnTo>
                    <a:pt x="606543" y="257144"/>
                  </a:lnTo>
                  <a:lnTo>
                    <a:pt x="595363" y="210732"/>
                  </a:lnTo>
                  <a:lnTo>
                    <a:pt x="577146" y="166756"/>
                  </a:lnTo>
                  <a:lnTo>
                    <a:pt x="552230" y="126034"/>
                  </a:lnTo>
                  <a:lnTo>
                    <a:pt x="520958" y="89387"/>
                  </a:lnTo>
                  <a:lnTo>
                    <a:pt x="484311" y="58115"/>
                  </a:lnTo>
                  <a:lnTo>
                    <a:pt x="443589" y="33200"/>
                  </a:lnTo>
                  <a:lnTo>
                    <a:pt x="399613" y="14982"/>
                  </a:lnTo>
                  <a:lnTo>
                    <a:pt x="353201" y="3802"/>
                  </a:lnTo>
                  <a:lnTo>
                    <a:pt x="305172" y="0"/>
                  </a:lnTo>
                  <a:close/>
                </a:path>
              </a:pathLst>
            </a:custGeom>
            <a:solidFill>
              <a:srgbClr val="7F7F7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39" name="object 31">
              <a:extLst>
                <a:ext uri="{FF2B5EF4-FFF2-40B4-BE49-F238E27FC236}">
                  <a16:creationId xmlns:a16="http://schemas.microsoft.com/office/drawing/2014/main" id="{3F812A53-886E-AC49-8DD4-D8B041910125}"/>
                </a:ext>
              </a:extLst>
            </p:cNvPr>
            <p:cNvSpPr/>
            <p:nvPr/>
          </p:nvSpPr>
          <p:spPr>
            <a:xfrm>
              <a:off x="4778005" y="6357347"/>
              <a:ext cx="610870" cy="610870"/>
            </a:xfrm>
            <a:custGeom>
              <a:avLst/>
              <a:gdLst/>
              <a:ahLst/>
              <a:cxnLst/>
              <a:rect l="l" t="t" r="r" b="b"/>
              <a:pathLst>
                <a:path w="610870" h="610870">
                  <a:moveTo>
                    <a:pt x="610346" y="305172"/>
                  </a:moveTo>
                  <a:lnTo>
                    <a:pt x="606543" y="257144"/>
                  </a:lnTo>
                  <a:lnTo>
                    <a:pt x="595363" y="210732"/>
                  </a:lnTo>
                  <a:lnTo>
                    <a:pt x="577146" y="166756"/>
                  </a:lnTo>
                  <a:lnTo>
                    <a:pt x="552230" y="126034"/>
                  </a:lnTo>
                  <a:lnTo>
                    <a:pt x="520958" y="89387"/>
                  </a:lnTo>
                  <a:lnTo>
                    <a:pt x="484311" y="58115"/>
                  </a:lnTo>
                  <a:lnTo>
                    <a:pt x="443589" y="33200"/>
                  </a:lnTo>
                  <a:lnTo>
                    <a:pt x="399613" y="14982"/>
                  </a:lnTo>
                  <a:lnTo>
                    <a:pt x="353201" y="3802"/>
                  </a:lnTo>
                  <a:lnTo>
                    <a:pt x="305172" y="0"/>
                  </a:lnTo>
                  <a:lnTo>
                    <a:pt x="257144" y="3802"/>
                  </a:lnTo>
                  <a:lnTo>
                    <a:pt x="210732" y="14982"/>
                  </a:lnTo>
                  <a:lnTo>
                    <a:pt x="166756" y="33200"/>
                  </a:lnTo>
                  <a:lnTo>
                    <a:pt x="126034" y="58115"/>
                  </a:lnTo>
                  <a:lnTo>
                    <a:pt x="89387" y="89387"/>
                  </a:lnTo>
                  <a:lnTo>
                    <a:pt x="58115" y="126034"/>
                  </a:lnTo>
                  <a:lnTo>
                    <a:pt x="33200" y="166756"/>
                  </a:lnTo>
                  <a:lnTo>
                    <a:pt x="14982" y="210732"/>
                  </a:lnTo>
                  <a:lnTo>
                    <a:pt x="3802" y="257144"/>
                  </a:lnTo>
                  <a:lnTo>
                    <a:pt x="0" y="305172"/>
                  </a:lnTo>
                  <a:lnTo>
                    <a:pt x="3802" y="353201"/>
                  </a:lnTo>
                  <a:lnTo>
                    <a:pt x="14982" y="399613"/>
                  </a:lnTo>
                  <a:lnTo>
                    <a:pt x="33200" y="443589"/>
                  </a:lnTo>
                  <a:lnTo>
                    <a:pt x="58115" y="484311"/>
                  </a:lnTo>
                  <a:lnTo>
                    <a:pt x="89387" y="520958"/>
                  </a:lnTo>
                  <a:lnTo>
                    <a:pt x="126034" y="552230"/>
                  </a:lnTo>
                  <a:lnTo>
                    <a:pt x="166756" y="577146"/>
                  </a:lnTo>
                  <a:lnTo>
                    <a:pt x="210732" y="595363"/>
                  </a:lnTo>
                  <a:lnTo>
                    <a:pt x="257144" y="606543"/>
                  </a:lnTo>
                  <a:lnTo>
                    <a:pt x="305172" y="610346"/>
                  </a:lnTo>
                  <a:lnTo>
                    <a:pt x="353201" y="606543"/>
                  </a:lnTo>
                  <a:lnTo>
                    <a:pt x="399613" y="595363"/>
                  </a:lnTo>
                  <a:lnTo>
                    <a:pt x="443589" y="577146"/>
                  </a:lnTo>
                  <a:lnTo>
                    <a:pt x="484311" y="552230"/>
                  </a:lnTo>
                  <a:lnTo>
                    <a:pt x="520958" y="520958"/>
                  </a:lnTo>
                  <a:lnTo>
                    <a:pt x="552230" y="484311"/>
                  </a:lnTo>
                  <a:lnTo>
                    <a:pt x="577146" y="443589"/>
                  </a:lnTo>
                  <a:lnTo>
                    <a:pt x="595363" y="399613"/>
                  </a:lnTo>
                  <a:lnTo>
                    <a:pt x="606543" y="353201"/>
                  </a:lnTo>
                  <a:lnTo>
                    <a:pt x="610346" y="305172"/>
                  </a:lnTo>
                  <a:close/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</p:grpSp>
      <p:sp>
        <p:nvSpPr>
          <p:cNvPr id="40" name="object 32">
            <a:extLst>
              <a:ext uri="{FF2B5EF4-FFF2-40B4-BE49-F238E27FC236}">
                <a16:creationId xmlns:a16="http://schemas.microsoft.com/office/drawing/2014/main" id="{38274669-93D5-9F48-BF3C-536FD14DFBBE}"/>
              </a:ext>
            </a:extLst>
          </p:cNvPr>
          <p:cNvSpPr txBox="1"/>
          <p:nvPr/>
        </p:nvSpPr>
        <p:spPr>
          <a:xfrm>
            <a:off x="5926941" y="5823591"/>
            <a:ext cx="332336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34263">
              <a:spcBef>
                <a:spcPts val="117"/>
              </a:spcBef>
            </a:pPr>
            <a:r>
              <a:rPr sz="1799" i="1" spc="256" dirty="0">
                <a:latin typeface="Trebuchet MS"/>
                <a:cs typeface="Trebuchet MS"/>
              </a:rPr>
              <a:t>E</a:t>
            </a:r>
            <a:r>
              <a:rPr sz="1889" spc="384" baseline="-11904" dirty="0">
                <a:latin typeface="PMingLiU"/>
                <a:cs typeface="PMingLiU"/>
              </a:rPr>
              <a:t>3</a:t>
            </a:r>
            <a:endParaRPr sz="1889" baseline="-11904">
              <a:latin typeface="PMingLiU"/>
              <a:cs typeface="PMingLiU"/>
            </a:endParaRPr>
          </a:p>
        </p:txBody>
      </p:sp>
      <p:grpSp>
        <p:nvGrpSpPr>
          <p:cNvPr id="41" name="object 33">
            <a:extLst>
              <a:ext uri="{FF2B5EF4-FFF2-40B4-BE49-F238E27FC236}">
                <a16:creationId xmlns:a16="http://schemas.microsoft.com/office/drawing/2014/main" id="{B52D8276-DF6F-DE4E-B670-91246B1F646C}"/>
              </a:ext>
            </a:extLst>
          </p:cNvPr>
          <p:cNvGrpSpPr/>
          <p:nvPr/>
        </p:nvGrpSpPr>
        <p:grpSpPr>
          <a:xfrm>
            <a:off x="6832953" y="5714564"/>
            <a:ext cx="553893" cy="553893"/>
            <a:chOff x="5899519" y="6354807"/>
            <a:chExt cx="615950" cy="615950"/>
          </a:xfrm>
        </p:grpSpPr>
        <p:sp>
          <p:nvSpPr>
            <p:cNvPr id="42" name="object 34">
              <a:extLst>
                <a:ext uri="{FF2B5EF4-FFF2-40B4-BE49-F238E27FC236}">
                  <a16:creationId xmlns:a16="http://schemas.microsoft.com/office/drawing/2014/main" id="{F682755D-184B-FC48-B824-2A173B5135E1}"/>
                </a:ext>
              </a:extLst>
            </p:cNvPr>
            <p:cNvSpPr/>
            <p:nvPr/>
          </p:nvSpPr>
          <p:spPr>
            <a:xfrm>
              <a:off x="5902059" y="6357347"/>
              <a:ext cx="610870" cy="610870"/>
            </a:xfrm>
            <a:custGeom>
              <a:avLst/>
              <a:gdLst/>
              <a:ahLst/>
              <a:cxnLst/>
              <a:rect l="l" t="t" r="r" b="b"/>
              <a:pathLst>
                <a:path w="610870" h="610870">
                  <a:moveTo>
                    <a:pt x="305173" y="0"/>
                  </a:moveTo>
                  <a:lnTo>
                    <a:pt x="257144" y="3802"/>
                  </a:lnTo>
                  <a:lnTo>
                    <a:pt x="210732" y="14982"/>
                  </a:lnTo>
                  <a:lnTo>
                    <a:pt x="166756" y="33200"/>
                  </a:lnTo>
                  <a:lnTo>
                    <a:pt x="126034" y="58115"/>
                  </a:lnTo>
                  <a:lnTo>
                    <a:pt x="89387" y="89387"/>
                  </a:lnTo>
                  <a:lnTo>
                    <a:pt x="58115" y="126034"/>
                  </a:lnTo>
                  <a:lnTo>
                    <a:pt x="33200" y="166756"/>
                  </a:lnTo>
                  <a:lnTo>
                    <a:pt x="14982" y="210732"/>
                  </a:lnTo>
                  <a:lnTo>
                    <a:pt x="3802" y="257144"/>
                  </a:lnTo>
                  <a:lnTo>
                    <a:pt x="0" y="305172"/>
                  </a:lnTo>
                  <a:lnTo>
                    <a:pt x="3802" y="353201"/>
                  </a:lnTo>
                  <a:lnTo>
                    <a:pt x="14982" y="399613"/>
                  </a:lnTo>
                  <a:lnTo>
                    <a:pt x="33200" y="443589"/>
                  </a:lnTo>
                  <a:lnTo>
                    <a:pt x="58115" y="484311"/>
                  </a:lnTo>
                  <a:lnTo>
                    <a:pt x="89387" y="520958"/>
                  </a:lnTo>
                  <a:lnTo>
                    <a:pt x="126034" y="552230"/>
                  </a:lnTo>
                  <a:lnTo>
                    <a:pt x="166756" y="577146"/>
                  </a:lnTo>
                  <a:lnTo>
                    <a:pt x="210732" y="595363"/>
                  </a:lnTo>
                  <a:lnTo>
                    <a:pt x="257144" y="606543"/>
                  </a:lnTo>
                  <a:lnTo>
                    <a:pt x="305173" y="610346"/>
                  </a:lnTo>
                  <a:lnTo>
                    <a:pt x="353201" y="606543"/>
                  </a:lnTo>
                  <a:lnTo>
                    <a:pt x="399613" y="595363"/>
                  </a:lnTo>
                  <a:lnTo>
                    <a:pt x="443589" y="577146"/>
                  </a:lnTo>
                  <a:lnTo>
                    <a:pt x="484311" y="552230"/>
                  </a:lnTo>
                  <a:lnTo>
                    <a:pt x="520958" y="520958"/>
                  </a:lnTo>
                  <a:lnTo>
                    <a:pt x="552230" y="484311"/>
                  </a:lnTo>
                  <a:lnTo>
                    <a:pt x="577146" y="443589"/>
                  </a:lnTo>
                  <a:lnTo>
                    <a:pt x="595363" y="399613"/>
                  </a:lnTo>
                  <a:lnTo>
                    <a:pt x="606543" y="353201"/>
                  </a:lnTo>
                  <a:lnTo>
                    <a:pt x="610346" y="305172"/>
                  </a:lnTo>
                  <a:lnTo>
                    <a:pt x="606543" y="257144"/>
                  </a:lnTo>
                  <a:lnTo>
                    <a:pt x="595363" y="210732"/>
                  </a:lnTo>
                  <a:lnTo>
                    <a:pt x="577146" y="166756"/>
                  </a:lnTo>
                  <a:lnTo>
                    <a:pt x="552230" y="126034"/>
                  </a:lnTo>
                  <a:lnTo>
                    <a:pt x="520958" y="89387"/>
                  </a:lnTo>
                  <a:lnTo>
                    <a:pt x="484311" y="58115"/>
                  </a:lnTo>
                  <a:lnTo>
                    <a:pt x="443589" y="33200"/>
                  </a:lnTo>
                  <a:lnTo>
                    <a:pt x="399613" y="14982"/>
                  </a:lnTo>
                  <a:lnTo>
                    <a:pt x="353201" y="3802"/>
                  </a:lnTo>
                  <a:lnTo>
                    <a:pt x="305173" y="0"/>
                  </a:lnTo>
                  <a:close/>
                </a:path>
              </a:pathLst>
            </a:custGeom>
            <a:solidFill>
              <a:srgbClr val="7F7F7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43" name="object 35">
              <a:extLst>
                <a:ext uri="{FF2B5EF4-FFF2-40B4-BE49-F238E27FC236}">
                  <a16:creationId xmlns:a16="http://schemas.microsoft.com/office/drawing/2014/main" id="{D0E349D1-C977-EB4E-A4CC-66A94FD7BBBD}"/>
                </a:ext>
              </a:extLst>
            </p:cNvPr>
            <p:cNvSpPr/>
            <p:nvPr/>
          </p:nvSpPr>
          <p:spPr>
            <a:xfrm>
              <a:off x="5902059" y="6357347"/>
              <a:ext cx="610870" cy="610870"/>
            </a:xfrm>
            <a:custGeom>
              <a:avLst/>
              <a:gdLst/>
              <a:ahLst/>
              <a:cxnLst/>
              <a:rect l="l" t="t" r="r" b="b"/>
              <a:pathLst>
                <a:path w="610870" h="610870">
                  <a:moveTo>
                    <a:pt x="610346" y="305172"/>
                  </a:moveTo>
                  <a:lnTo>
                    <a:pt x="606543" y="257144"/>
                  </a:lnTo>
                  <a:lnTo>
                    <a:pt x="595363" y="210732"/>
                  </a:lnTo>
                  <a:lnTo>
                    <a:pt x="577146" y="166756"/>
                  </a:lnTo>
                  <a:lnTo>
                    <a:pt x="552230" y="126034"/>
                  </a:lnTo>
                  <a:lnTo>
                    <a:pt x="520958" y="89387"/>
                  </a:lnTo>
                  <a:lnTo>
                    <a:pt x="484311" y="58115"/>
                  </a:lnTo>
                  <a:lnTo>
                    <a:pt x="443589" y="33200"/>
                  </a:lnTo>
                  <a:lnTo>
                    <a:pt x="399613" y="14982"/>
                  </a:lnTo>
                  <a:lnTo>
                    <a:pt x="353201" y="3802"/>
                  </a:lnTo>
                  <a:lnTo>
                    <a:pt x="305173" y="0"/>
                  </a:lnTo>
                  <a:lnTo>
                    <a:pt x="257144" y="3802"/>
                  </a:lnTo>
                  <a:lnTo>
                    <a:pt x="210732" y="14982"/>
                  </a:lnTo>
                  <a:lnTo>
                    <a:pt x="166756" y="33200"/>
                  </a:lnTo>
                  <a:lnTo>
                    <a:pt x="126034" y="58115"/>
                  </a:lnTo>
                  <a:lnTo>
                    <a:pt x="89387" y="89387"/>
                  </a:lnTo>
                  <a:lnTo>
                    <a:pt x="58115" y="126034"/>
                  </a:lnTo>
                  <a:lnTo>
                    <a:pt x="33200" y="166756"/>
                  </a:lnTo>
                  <a:lnTo>
                    <a:pt x="14982" y="210732"/>
                  </a:lnTo>
                  <a:lnTo>
                    <a:pt x="3802" y="257144"/>
                  </a:lnTo>
                  <a:lnTo>
                    <a:pt x="0" y="305172"/>
                  </a:lnTo>
                  <a:lnTo>
                    <a:pt x="3802" y="353201"/>
                  </a:lnTo>
                  <a:lnTo>
                    <a:pt x="14982" y="399613"/>
                  </a:lnTo>
                  <a:lnTo>
                    <a:pt x="33200" y="443589"/>
                  </a:lnTo>
                  <a:lnTo>
                    <a:pt x="58115" y="484311"/>
                  </a:lnTo>
                  <a:lnTo>
                    <a:pt x="89387" y="520958"/>
                  </a:lnTo>
                  <a:lnTo>
                    <a:pt x="126034" y="552230"/>
                  </a:lnTo>
                  <a:lnTo>
                    <a:pt x="166756" y="577146"/>
                  </a:lnTo>
                  <a:lnTo>
                    <a:pt x="210732" y="595363"/>
                  </a:lnTo>
                  <a:lnTo>
                    <a:pt x="257144" y="606543"/>
                  </a:lnTo>
                  <a:lnTo>
                    <a:pt x="305173" y="610346"/>
                  </a:lnTo>
                  <a:lnTo>
                    <a:pt x="353201" y="606543"/>
                  </a:lnTo>
                  <a:lnTo>
                    <a:pt x="399613" y="595363"/>
                  </a:lnTo>
                  <a:lnTo>
                    <a:pt x="443589" y="577146"/>
                  </a:lnTo>
                  <a:lnTo>
                    <a:pt x="484311" y="552230"/>
                  </a:lnTo>
                  <a:lnTo>
                    <a:pt x="520958" y="520958"/>
                  </a:lnTo>
                  <a:lnTo>
                    <a:pt x="552230" y="484311"/>
                  </a:lnTo>
                  <a:lnTo>
                    <a:pt x="577146" y="443589"/>
                  </a:lnTo>
                  <a:lnTo>
                    <a:pt x="595363" y="399613"/>
                  </a:lnTo>
                  <a:lnTo>
                    <a:pt x="606543" y="353201"/>
                  </a:lnTo>
                  <a:lnTo>
                    <a:pt x="610346" y="305172"/>
                  </a:lnTo>
                  <a:close/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</p:grpSp>
      <p:sp>
        <p:nvSpPr>
          <p:cNvPr id="44" name="object 36">
            <a:extLst>
              <a:ext uri="{FF2B5EF4-FFF2-40B4-BE49-F238E27FC236}">
                <a16:creationId xmlns:a16="http://schemas.microsoft.com/office/drawing/2014/main" id="{C8EF22F1-3925-2D4B-A06C-F69575722D49}"/>
              </a:ext>
            </a:extLst>
          </p:cNvPr>
          <p:cNvSpPr txBox="1"/>
          <p:nvPr/>
        </p:nvSpPr>
        <p:spPr>
          <a:xfrm>
            <a:off x="6937747" y="5823591"/>
            <a:ext cx="332336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34263">
              <a:spcBef>
                <a:spcPts val="117"/>
              </a:spcBef>
            </a:pPr>
            <a:r>
              <a:rPr sz="1799" i="1" spc="256" dirty="0">
                <a:latin typeface="Trebuchet MS"/>
                <a:cs typeface="Trebuchet MS"/>
              </a:rPr>
              <a:t>E</a:t>
            </a:r>
            <a:r>
              <a:rPr sz="1889" spc="384" baseline="-11904" dirty="0">
                <a:latin typeface="PMingLiU"/>
                <a:cs typeface="PMingLiU"/>
              </a:rPr>
              <a:t>4</a:t>
            </a:r>
            <a:endParaRPr sz="1889" baseline="-11904">
              <a:latin typeface="PMingLiU"/>
              <a:cs typeface="PMingLiU"/>
            </a:endParaRPr>
          </a:p>
        </p:txBody>
      </p:sp>
      <p:grpSp>
        <p:nvGrpSpPr>
          <p:cNvPr id="45" name="object 37">
            <a:extLst>
              <a:ext uri="{FF2B5EF4-FFF2-40B4-BE49-F238E27FC236}">
                <a16:creationId xmlns:a16="http://schemas.microsoft.com/office/drawing/2014/main" id="{782B3B7B-DC84-D04B-BA09-A6762C2AC542}"/>
              </a:ext>
            </a:extLst>
          </p:cNvPr>
          <p:cNvGrpSpPr/>
          <p:nvPr/>
        </p:nvGrpSpPr>
        <p:grpSpPr>
          <a:xfrm>
            <a:off x="7843760" y="5714564"/>
            <a:ext cx="553893" cy="553893"/>
            <a:chOff x="7023574" y="6354807"/>
            <a:chExt cx="615950" cy="615950"/>
          </a:xfrm>
        </p:grpSpPr>
        <p:sp>
          <p:nvSpPr>
            <p:cNvPr id="46" name="object 38">
              <a:extLst>
                <a:ext uri="{FF2B5EF4-FFF2-40B4-BE49-F238E27FC236}">
                  <a16:creationId xmlns:a16="http://schemas.microsoft.com/office/drawing/2014/main" id="{49F7109E-1E6A-3243-BA3D-8A543E9285DA}"/>
                </a:ext>
              </a:extLst>
            </p:cNvPr>
            <p:cNvSpPr/>
            <p:nvPr/>
          </p:nvSpPr>
          <p:spPr>
            <a:xfrm>
              <a:off x="7026114" y="6357347"/>
              <a:ext cx="610870" cy="610870"/>
            </a:xfrm>
            <a:custGeom>
              <a:avLst/>
              <a:gdLst/>
              <a:ahLst/>
              <a:cxnLst/>
              <a:rect l="l" t="t" r="r" b="b"/>
              <a:pathLst>
                <a:path w="610870" h="610870">
                  <a:moveTo>
                    <a:pt x="305173" y="0"/>
                  </a:moveTo>
                  <a:lnTo>
                    <a:pt x="257144" y="3802"/>
                  </a:lnTo>
                  <a:lnTo>
                    <a:pt x="210732" y="14982"/>
                  </a:lnTo>
                  <a:lnTo>
                    <a:pt x="166756" y="33200"/>
                  </a:lnTo>
                  <a:lnTo>
                    <a:pt x="126035" y="58115"/>
                  </a:lnTo>
                  <a:lnTo>
                    <a:pt x="89387" y="89387"/>
                  </a:lnTo>
                  <a:lnTo>
                    <a:pt x="58115" y="126034"/>
                  </a:lnTo>
                  <a:lnTo>
                    <a:pt x="33200" y="166756"/>
                  </a:lnTo>
                  <a:lnTo>
                    <a:pt x="14982" y="210732"/>
                  </a:lnTo>
                  <a:lnTo>
                    <a:pt x="3802" y="257144"/>
                  </a:lnTo>
                  <a:lnTo>
                    <a:pt x="0" y="305172"/>
                  </a:lnTo>
                  <a:lnTo>
                    <a:pt x="3802" y="353201"/>
                  </a:lnTo>
                  <a:lnTo>
                    <a:pt x="14982" y="399613"/>
                  </a:lnTo>
                  <a:lnTo>
                    <a:pt x="33200" y="443589"/>
                  </a:lnTo>
                  <a:lnTo>
                    <a:pt x="58115" y="484311"/>
                  </a:lnTo>
                  <a:lnTo>
                    <a:pt x="89387" y="520958"/>
                  </a:lnTo>
                  <a:lnTo>
                    <a:pt x="126035" y="552230"/>
                  </a:lnTo>
                  <a:lnTo>
                    <a:pt x="166756" y="577146"/>
                  </a:lnTo>
                  <a:lnTo>
                    <a:pt x="210732" y="595363"/>
                  </a:lnTo>
                  <a:lnTo>
                    <a:pt x="257144" y="606543"/>
                  </a:lnTo>
                  <a:lnTo>
                    <a:pt x="305173" y="610346"/>
                  </a:lnTo>
                  <a:lnTo>
                    <a:pt x="353201" y="606543"/>
                  </a:lnTo>
                  <a:lnTo>
                    <a:pt x="399613" y="595363"/>
                  </a:lnTo>
                  <a:lnTo>
                    <a:pt x="443590" y="577146"/>
                  </a:lnTo>
                  <a:lnTo>
                    <a:pt x="484311" y="552230"/>
                  </a:lnTo>
                  <a:lnTo>
                    <a:pt x="520958" y="520958"/>
                  </a:lnTo>
                  <a:lnTo>
                    <a:pt x="552231" y="484311"/>
                  </a:lnTo>
                  <a:lnTo>
                    <a:pt x="577146" y="443589"/>
                  </a:lnTo>
                  <a:lnTo>
                    <a:pt x="595363" y="399613"/>
                  </a:lnTo>
                  <a:lnTo>
                    <a:pt x="606543" y="353201"/>
                  </a:lnTo>
                  <a:lnTo>
                    <a:pt x="610346" y="305172"/>
                  </a:lnTo>
                  <a:lnTo>
                    <a:pt x="606543" y="257144"/>
                  </a:lnTo>
                  <a:lnTo>
                    <a:pt x="595363" y="210732"/>
                  </a:lnTo>
                  <a:lnTo>
                    <a:pt x="577146" y="166756"/>
                  </a:lnTo>
                  <a:lnTo>
                    <a:pt x="552231" y="126034"/>
                  </a:lnTo>
                  <a:lnTo>
                    <a:pt x="520958" y="89387"/>
                  </a:lnTo>
                  <a:lnTo>
                    <a:pt x="484311" y="58115"/>
                  </a:lnTo>
                  <a:lnTo>
                    <a:pt x="443590" y="33200"/>
                  </a:lnTo>
                  <a:lnTo>
                    <a:pt x="399613" y="14982"/>
                  </a:lnTo>
                  <a:lnTo>
                    <a:pt x="353201" y="3802"/>
                  </a:lnTo>
                  <a:lnTo>
                    <a:pt x="305173" y="0"/>
                  </a:lnTo>
                  <a:close/>
                </a:path>
              </a:pathLst>
            </a:custGeom>
            <a:solidFill>
              <a:srgbClr val="7F7F7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47" name="object 39">
              <a:extLst>
                <a:ext uri="{FF2B5EF4-FFF2-40B4-BE49-F238E27FC236}">
                  <a16:creationId xmlns:a16="http://schemas.microsoft.com/office/drawing/2014/main" id="{224C5D8A-55CA-9748-A6D4-3A9929B84559}"/>
                </a:ext>
              </a:extLst>
            </p:cNvPr>
            <p:cNvSpPr/>
            <p:nvPr/>
          </p:nvSpPr>
          <p:spPr>
            <a:xfrm>
              <a:off x="7026114" y="6357347"/>
              <a:ext cx="610870" cy="610870"/>
            </a:xfrm>
            <a:custGeom>
              <a:avLst/>
              <a:gdLst/>
              <a:ahLst/>
              <a:cxnLst/>
              <a:rect l="l" t="t" r="r" b="b"/>
              <a:pathLst>
                <a:path w="610870" h="610870">
                  <a:moveTo>
                    <a:pt x="610346" y="305172"/>
                  </a:moveTo>
                  <a:lnTo>
                    <a:pt x="606543" y="257144"/>
                  </a:lnTo>
                  <a:lnTo>
                    <a:pt x="595363" y="210732"/>
                  </a:lnTo>
                  <a:lnTo>
                    <a:pt x="577146" y="166756"/>
                  </a:lnTo>
                  <a:lnTo>
                    <a:pt x="552231" y="126034"/>
                  </a:lnTo>
                  <a:lnTo>
                    <a:pt x="520958" y="89387"/>
                  </a:lnTo>
                  <a:lnTo>
                    <a:pt x="484311" y="58115"/>
                  </a:lnTo>
                  <a:lnTo>
                    <a:pt x="443590" y="33200"/>
                  </a:lnTo>
                  <a:lnTo>
                    <a:pt x="399613" y="14982"/>
                  </a:lnTo>
                  <a:lnTo>
                    <a:pt x="353201" y="3802"/>
                  </a:lnTo>
                  <a:lnTo>
                    <a:pt x="305173" y="0"/>
                  </a:lnTo>
                  <a:lnTo>
                    <a:pt x="257144" y="3802"/>
                  </a:lnTo>
                  <a:lnTo>
                    <a:pt x="210732" y="14982"/>
                  </a:lnTo>
                  <a:lnTo>
                    <a:pt x="166756" y="33200"/>
                  </a:lnTo>
                  <a:lnTo>
                    <a:pt x="126035" y="58115"/>
                  </a:lnTo>
                  <a:lnTo>
                    <a:pt x="89387" y="89387"/>
                  </a:lnTo>
                  <a:lnTo>
                    <a:pt x="58115" y="126034"/>
                  </a:lnTo>
                  <a:lnTo>
                    <a:pt x="33200" y="166756"/>
                  </a:lnTo>
                  <a:lnTo>
                    <a:pt x="14982" y="210732"/>
                  </a:lnTo>
                  <a:lnTo>
                    <a:pt x="3802" y="257144"/>
                  </a:lnTo>
                  <a:lnTo>
                    <a:pt x="0" y="305172"/>
                  </a:lnTo>
                  <a:lnTo>
                    <a:pt x="3802" y="353201"/>
                  </a:lnTo>
                  <a:lnTo>
                    <a:pt x="14982" y="399613"/>
                  </a:lnTo>
                  <a:lnTo>
                    <a:pt x="33200" y="443589"/>
                  </a:lnTo>
                  <a:lnTo>
                    <a:pt x="58115" y="484311"/>
                  </a:lnTo>
                  <a:lnTo>
                    <a:pt x="89387" y="520958"/>
                  </a:lnTo>
                  <a:lnTo>
                    <a:pt x="126035" y="552230"/>
                  </a:lnTo>
                  <a:lnTo>
                    <a:pt x="166756" y="577146"/>
                  </a:lnTo>
                  <a:lnTo>
                    <a:pt x="210732" y="595363"/>
                  </a:lnTo>
                  <a:lnTo>
                    <a:pt x="257144" y="606543"/>
                  </a:lnTo>
                  <a:lnTo>
                    <a:pt x="305173" y="610346"/>
                  </a:lnTo>
                  <a:lnTo>
                    <a:pt x="353201" y="606543"/>
                  </a:lnTo>
                  <a:lnTo>
                    <a:pt x="399613" y="595363"/>
                  </a:lnTo>
                  <a:lnTo>
                    <a:pt x="443590" y="577146"/>
                  </a:lnTo>
                  <a:lnTo>
                    <a:pt x="484311" y="552230"/>
                  </a:lnTo>
                  <a:lnTo>
                    <a:pt x="520958" y="520958"/>
                  </a:lnTo>
                  <a:lnTo>
                    <a:pt x="552231" y="484311"/>
                  </a:lnTo>
                  <a:lnTo>
                    <a:pt x="577146" y="443589"/>
                  </a:lnTo>
                  <a:lnTo>
                    <a:pt x="595363" y="399613"/>
                  </a:lnTo>
                  <a:lnTo>
                    <a:pt x="606543" y="353201"/>
                  </a:lnTo>
                  <a:lnTo>
                    <a:pt x="610346" y="305172"/>
                  </a:lnTo>
                  <a:close/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</p:grpSp>
      <p:sp>
        <p:nvSpPr>
          <p:cNvPr id="48" name="object 40">
            <a:extLst>
              <a:ext uri="{FF2B5EF4-FFF2-40B4-BE49-F238E27FC236}">
                <a16:creationId xmlns:a16="http://schemas.microsoft.com/office/drawing/2014/main" id="{F7147B66-0C1A-1D44-BB11-ED5BBE59B034}"/>
              </a:ext>
            </a:extLst>
          </p:cNvPr>
          <p:cNvSpPr txBox="1"/>
          <p:nvPr/>
        </p:nvSpPr>
        <p:spPr>
          <a:xfrm>
            <a:off x="7948553" y="5823591"/>
            <a:ext cx="332336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34263">
              <a:spcBef>
                <a:spcPts val="117"/>
              </a:spcBef>
            </a:pPr>
            <a:r>
              <a:rPr sz="1799" i="1" spc="256" dirty="0">
                <a:latin typeface="Trebuchet MS"/>
                <a:cs typeface="Trebuchet MS"/>
              </a:rPr>
              <a:t>E</a:t>
            </a:r>
            <a:r>
              <a:rPr sz="1889" spc="384" baseline="-11904" dirty="0">
                <a:latin typeface="PMingLiU"/>
                <a:cs typeface="PMingLiU"/>
              </a:rPr>
              <a:t>5</a:t>
            </a:r>
            <a:endParaRPr sz="1889" baseline="-11904">
              <a:latin typeface="PMingLiU"/>
              <a:cs typeface="PMingLiU"/>
            </a:endParaRPr>
          </a:p>
        </p:txBody>
      </p:sp>
      <p:grpSp>
        <p:nvGrpSpPr>
          <p:cNvPr id="49" name="object 41">
            <a:extLst>
              <a:ext uri="{FF2B5EF4-FFF2-40B4-BE49-F238E27FC236}">
                <a16:creationId xmlns:a16="http://schemas.microsoft.com/office/drawing/2014/main" id="{EB785FCB-38D4-2945-AFB5-7A7652F2000E}"/>
              </a:ext>
            </a:extLst>
          </p:cNvPr>
          <p:cNvGrpSpPr/>
          <p:nvPr/>
        </p:nvGrpSpPr>
        <p:grpSpPr>
          <a:xfrm>
            <a:off x="4051101" y="4954325"/>
            <a:ext cx="4095956" cy="749183"/>
            <a:chOff x="2805996" y="5509392"/>
            <a:chExt cx="4554855" cy="833119"/>
          </a:xfrm>
        </p:grpSpPr>
        <p:sp>
          <p:nvSpPr>
            <p:cNvPr id="50" name="object 42">
              <a:extLst>
                <a:ext uri="{FF2B5EF4-FFF2-40B4-BE49-F238E27FC236}">
                  <a16:creationId xmlns:a16="http://schemas.microsoft.com/office/drawing/2014/main" id="{7A2A24AC-81DA-C44C-A14D-740FD5648FC8}"/>
                </a:ext>
              </a:extLst>
            </p:cNvPr>
            <p:cNvSpPr/>
            <p:nvPr/>
          </p:nvSpPr>
          <p:spPr>
            <a:xfrm>
              <a:off x="2835069" y="5843643"/>
              <a:ext cx="0" cy="496570"/>
            </a:xfrm>
            <a:custGeom>
              <a:avLst/>
              <a:gdLst/>
              <a:ahLst/>
              <a:cxnLst/>
              <a:rect l="l" t="t" r="r" b="b"/>
              <a:pathLst>
                <a:path h="496570">
                  <a:moveTo>
                    <a:pt x="0" y="0"/>
                  </a:moveTo>
                  <a:lnTo>
                    <a:pt x="0" y="496205"/>
                  </a:lnTo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51" name="object 43">
              <a:extLst>
                <a:ext uri="{FF2B5EF4-FFF2-40B4-BE49-F238E27FC236}">
                  <a16:creationId xmlns:a16="http://schemas.microsoft.com/office/drawing/2014/main" id="{9B422E08-F465-8B4F-B319-FA29434A3475}"/>
                </a:ext>
              </a:extLst>
            </p:cNvPr>
            <p:cNvSpPr/>
            <p:nvPr/>
          </p:nvSpPr>
          <p:spPr>
            <a:xfrm>
              <a:off x="2808539" y="6252222"/>
              <a:ext cx="53340" cy="87630"/>
            </a:xfrm>
            <a:custGeom>
              <a:avLst/>
              <a:gdLst/>
              <a:ahLst/>
              <a:cxnLst/>
              <a:rect l="l" t="t" r="r" b="b"/>
              <a:pathLst>
                <a:path w="53339" h="87629">
                  <a:moveTo>
                    <a:pt x="53061" y="0"/>
                  </a:moveTo>
                  <a:lnTo>
                    <a:pt x="0" y="0"/>
                  </a:lnTo>
                  <a:lnTo>
                    <a:pt x="26530" y="87626"/>
                  </a:lnTo>
                  <a:lnTo>
                    <a:pt x="530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52" name="object 44">
              <a:extLst>
                <a:ext uri="{FF2B5EF4-FFF2-40B4-BE49-F238E27FC236}">
                  <a16:creationId xmlns:a16="http://schemas.microsoft.com/office/drawing/2014/main" id="{5FD83384-8F5B-B243-A70D-FEA744222C1E}"/>
                </a:ext>
              </a:extLst>
            </p:cNvPr>
            <p:cNvSpPr/>
            <p:nvPr/>
          </p:nvSpPr>
          <p:spPr>
            <a:xfrm>
              <a:off x="2808539" y="5538466"/>
              <a:ext cx="828040" cy="802005"/>
            </a:xfrm>
            <a:custGeom>
              <a:avLst/>
              <a:gdLst/>
              <a:ahLst/>
              <a:cxnLst/>
              <a:rect l="l" t="t" r="r" b="b"/>
              <a:pathLst>
                <a:path w="828039" h="802004">
                  <a:moveTo>
                    <a:pt x="0" y="713756"/>
                  </a:moveTo>
                  <a:lnTo>
                    <a:pt x="26530" y="801382"/>
                  </a:lnTo>
                  <a:lnTo>
                    <a:pt x="53061" y="713756"/>
                  </a:lnTo>
                  <a:lnTo>
                    <a:pt x="0" y="713756"/>
                  </a:lnTo>
                  <a:close/>
                </a:path>
                <a:path w="828039" h="802004">
                  <a:moveTo>
                    <a:pt x="331707" y="0"/>
                  </a:moveTo>
                  <a:lnTo>
                    <a:pt x="827912" y="0"/>
                  </a:lnTo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53" name="object 45">
              <a:extLst>
                <a:ext uri="{FF2B5EF4-FFF2-40B4-BE49-F238E27FC236}">
                  <a16:creationId xmlns:a16="http://schemas.microsoft.com/office/drawing/2014/main" id="{F3D1A74F-DA82-CB48-8675-EEAC470756A3}"/>
                </a:ext>
              </a:extLst>
            </p:cNvPr>
            <p:cNvSpPr/>
            <p:nvPr/>
          </p:nvSpPr>
          <p:spPr>
            <a:xfrm>
              <a:off x="3548825" y="5511935"/>
              <a:ext cx="87630" cy="53340"/>
            </a:xfrm>
            <a:custGeom>
              <a:avLst/>
              <a:gdLst/>
              <a:ahLst/>
              <a:cxnLst/>
              <a:rect l="l" t="t" r="r" b="b"/>
              <a:pathLst>
                <a:path w="87629" h="53339">
                  <a:moveTo>
                    <a:pt x="0" y="0"/>
                  </a:moveTo>
                  <a:lnTo>
                    <a:pt x="0" y="53061"/>
                  </a:lnTo>
                  <a:lnTo>
                    <a:pt x="87626" y="26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54" name="object 46">
              <a:extLst>
                <a:ext uri="{FF2B5EF4-FFF2-40B4-BE49-F238E27FC236}">
                  <a16:creationId xmlns:a16="http://schemas.microsoft.com/office/drawing/2014/main" id="{967A2838-AF7A-8444-AB09-B4D5649EDF33}"/>
                </a:ext>
              </a:extLst>
            </p:cNvPr>
            <p:cNvSpPr/>
            <p:nvPr/>
          </p:nvSpPr>
          <p:spPr>
            <a:xfrm>
              <a:off x="3548825" y="5511935"/>
              <a:ext cx="410845" cy="828040"/>
            </a:xfrm>
            <a:custGeom>
              <a:avLst/>
              <a:gdLst/>
              <a:ahLst/>
              <a:cxnLst/>
              <a:rect l="l" t="t" r="r" b="b"/>
              <a:pathLst>
                <a:path w="410845" h="828039">
                  <a:moveTo>
                    <a:pt x="0" y="53061"/>
                  </a:moveTo>
                  <a:lnTo>
                    <a:pt x="87626" y="26530"/>
                  </a:lnTo>
                  <a:lnTo>
                    <a:pt x="0" y="0"/>
                  </a:lnTo>
                  <a:lnTo>
                    <a:pt x="0" y="53061"/>
                  </a:lnTo>
                  <a:close/>
                </a:path>
                <a:path w="410845" h="828039">
                  <a:moveTo>
                    <a:pt x="410298" y="331707"/>
                  </a:moveTo>
                  <a:lnTo>
                    <a:pt x="410298" y="827912"/>
                  </a:lnTo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55" name="object 47">
              <a:extLst>
                <a:ext uri="{FF2B5EF4-FFF2-40B4-BE49-F238E27FC236}">
                  <a16:creationId xmlns:a16="http://schemas.microsoft.com/office/drawing/2014/main" id="{CBD17784-BF46-5F45-899A-DADF511AC81A}"/>
                </a:ext>
              </a:extLst>
            </p:cNvPr>
            <p:cNvSpPr/>
            <p:nvPr/>
          </p:nvSpPr>
          <p:spPr>
            <a:xfrm>
              <a:off x="3932593" y="6252222"/>
              <a:ext cx="53340" cy="87630"/>
            </a:xfrm>
            <a:custGeom>
              <a:avLst/>
              <a:gdLst/>
              <a:ahLst/>
              <a:cxnLst/>
              <a:rect l="l" t="t" r="r" b="b"/>
              <a:pathLst>
                <a:path w="53339" h="87629">
                  <a:moveTo>
                    <a:pt x="53061" y="0"/>
                  </a:moveTo>
                  <a:lnTo>
                    <a:pt x="0" y="0"/>
                  </a:lnTo>
                  <a:lnTo>
                    <a:pt x="26530" y="87626"/>
                  </a:lnTo>
                  <a:lnTo>
                    <a:pt x="530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56" name="object 48">
              <a:extLst>
                <a:ext uri="{FF2B5EF4-FFF2-40B4-BE49-F238E27FC236}">
                  <a16:creationId xmlns:a16="http://schemas.microsoft.com/office/drawing/2014/main" id="{3E8D3E17-AC31-524C-A268-EB0EF5FE9072}"/>
                </a:ext>
              </a:extLst>
            </p:cNvPr>
            <p:cNvSpPr/>
            <p:nvPr/>
          </p:nvSpPr>
          <p:spPr>
            <a:xfrm>
              <a:off x="3932593" y="5538466"/>
              <a:ext cx="828040" cy="802005"/>
            </a:xfrm>
            <a:custGeom>
              <a:avLst/>
              <a:gdLst/>
              <a:ahLst/>
              <a:cxnLst/>
              <a:rect l="l" t="t" r="r" b="b"/>
              <a:pathLst>
                <a:path w="828039" h="802004">
                  <a:moveTo>
                    <a:pt x="0" y="713756"/>
                  </a:moveTo>
                  <a:lnTo>
                    <a:pt x="26530" y="801382"/>
                  </a:lnTo>
                  <a:lnTo>
                    <a:pt x="53061" y="713756"/>
                  </a:lnTo>
                  <a:lnTo>
                    <a:pt x="0" y="713756"/>
                  </a:lnTo>
                  <a:close/>
                </a:path>
                <a:path w="828039" h="802004">
                  <a:moveTo>
                    <a:pt x="331707" y="0"/>
                  </a:moveTo>
                  <a:lnTo>
                    <a:pt x="827912" y="0"/>
                  </a:lnTo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57" name="object 49">
              <a:extLst>
                <a:ext uri="{FF2B5EF4-FFF2-40B4-BE49-F238E27FC236}">
                  <a16:creationId xmlns:a16="http://schemas.microsoft.com/office/drawing/2014/main" id="{FFDCCE07-E2E1-0741-B9A5-60CDA15D4D5B}"/>
                </a:ext>
              </a:extLst>
            </p:cNvPr>
            <p:cNvSpPr/>
            <p:nvPr/>
          </p:nvSpPr>
          <p:spPr>
            <a:xfrm>
              <a:off x="4672880" y="5511935"/>
              <a:ext cx="87630" cy="53340"/>
            </a:xfrm>
            <a:custGeom>
              <a:avLst/>
              <a:gdLst/>
              <a:ahLst/>
              <a:cxnLst/>
              <a:rect l="l" t="t" r="r" b="b"/>
              <a:pathLst>
                <a:path w="87629" h="53339">
                  <a:moveTo>
                    <a:pt x="0" y="0"/>
                  </a:moveTo>
                  <a:lnTo>
                    <a:pt x="0" y="53061"/>
                  </a:lnTo>
                  <a:lnTo>
                    <a:pt x="87626" y="26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58" name="object 50">
              <a:extLst>
                <a:ext uri="{FF2B5EF4-FFF2-40B4-BE49-F238E27FC236}">
                  <a16:creationId xmlns:a16="http://schemas.microsoft.com/office/drawing/2014/main" id="{147AEC77-179C-AD4A-959A-0EFE4F8F0CA4}"/>
                </a:ext>
              </a:extLst>
            </p:cNvPr>
            <p:cNvSpPr/>
            <p:nvPr/>
          </p:nvSpPr>
          <p:spPr>
            <a:xfrm>
              <a:off x="4672880" y="5511935"/>
              <a:ext cx="410845" cy="828040"/>
            </a:xfrm>
            <a:custGeom>
              <a:avLst/>
              <a:gdLst/>
              <a:ahLst/>
              <a:cxnLst/>
              <a:rect l="l" t="t" r="r" b="b"/>
              <a:pathLst>
                <a:path w="410845" h="828039">
                  <a:moveTo>
                    <a:pt x="0" y="53061"/>
                  </a:moveTo>
                  <a:lnTo>
                    <a:pt x="87626" y="26530"/>
                  </a:lnTo>
                  <a:lnTo>
                    <a:pt x="0" y="0"/>
                  </a:lnTo>
                  <a:lnTo>
                    <a:pt x="0" y="53061"/>
                  </a:lnTo>
                  <a:close/>
                </a:path>
                <a:path w="410845" h="828039">
                  <a:moveTo>
                    <a:pt x="410298" y="331707"/>
                  </a:moveTo>
                  <a:lnTo>
                    <a:pt x="410298" y="827912"/>
                  </a:lnTo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59" name="object 51">
              <a:extLst>
                <a:ext uri="{FF2B5EF4-FFF2-40B4-BE49-F238E27FC236}">
                  <a16:creationId xmlns:a16="http://schemas.microsoft.com/office/drawing/2014/main" id="{6FDAB997-3062-7A4F-BF84-6FBC31784DCA}"/>
                </a:ext>
              </a:extLst>
            </p:cNvPr>
            <p:cNvSpPr/>
            <p:nvPr/>
          </p:nvSpPr>
          <p:spPr>
            <a:xfrm>
              <a:off x="5056647" y="6252222"/>
              <a:ext cx="53340" cy="87630"/>
            </a:xfrm>
            <a:custGeom>
              <a:avLst/>
              <a:gdLst/>
              <a:ahLst/>
              <a:cxnLst/>
              <a:rect l="l" t="t" r="r" b="b"/>
              <a:pathLst>
                <a:path w="53339" h="87629">
                  <a:moveTo>
                    <a:pt x="53061" y="0"/>
                  </a:moveTo>
                  <a:lnTo>
                    <a:pt x="0" y="0"/>
                  </a:lnTo>
                  <a:lnTo>
                    <a:pt x="26530" y="87626"/>
                  </a:lnTo>
                  <a:lnTo>
                    <a:pt x="530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60" name="object 52">
              <a:extLst>
                <a:ext uri="{FF2B5EF4-FFF2-40B4-BE49-F238E27FC236}">
                  <a16:creationId xmlns:a16="http://schemas.microsoft.com/office/drawing/2014/main" id="{BBFBF537-1893-4E4D-946B-971BB11C6B17}"/>
                </a:ext>
              </a:extLst>
            </p:cNvPr>
            <p:cNvSpPr/>
            <p:nvPr/>
          </p:nvSpPr>
          <p:spPr>
            <a:xfrm>
              <a:off x="5056647" y="5538466"/>
              <a:ext cx="828040" cy="802005"/>
            </a:xfrm>
            <a:custGeom>
              <a:avLst/>
              <a:gdLst/>
              <a:ahLst/>
              <a:cxnLst/>
              <a:rect l="l" t="t" r="r" b="b"/>
              <a:pathLst>
                <a:path w="828039" h="802004">
                  <a:moveTo>
                    <a:pt x="0" y="713756"/>
                  </a:moveTo>
                  <a:lnTo>
                    <a:pt x="26530" y="801382"/>
                  </a:lnTo>
                  <a:lnTo>
                    <a:pt x="53061" y="713756"/>
                  </a:lnTo>
                  <a:lnTo>
                    <a:pt x="0" y="713756"/>
                  </a:lnTo>
                  <a:close/>
                </a:path>
                <a:path w="828039" h="802004">
                  <a:moveTo>
                    <a:pt x="331707" y="0"/>
                  </a:moveTo>
                  <a:lnTo>
                    <a:pt x="827912" y="0"/>
                  </a:lnTo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61" name="object 53">
              <a:extLst>
                <a:ext uri="{FF2B5EF4-FFF2-40B4-BE49-F238E27FC236}">
                  <a16:creationId xmlns:a16="http://schemas.microsoft.com/office/drawing/2014/main" id="{907B49E1-0D1C-6B40-92F3-A8110448C3C6}"/>
                </a:ext>
              </a:extLst>
            </p:cNvPr>
            <p:cNvSpPr/>
            <p:nvPr/>
          </p:nvSpPr>
          <p:spPr>
            <a:xfrm>
              <a:off x="5796934" y="5511935"/>
              <a:ext cx="87630" cy="53340"/>
            </a:xfrm>
            <a:custGeom>
              <a:avLst/>
              <a:gdLst/>
              <a:ahLst/>
              <a:cxnLst/>
              <a:rect l="l" t="t" r="r" b="b"/>
              <a:pathLst>
                <a:path w="87629" h="53339">
                  <a:moveTo>
                    <a:pt x="0" y="0"/>
                  </a:moveTo>
                  <a:lnTo>
                    <a:pt x="0" y="53061"/>
                  </a:lnTo>
                  <a:lnTo>
                    <a:pt x="87626" y="26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62" name="object 54">
              <a:extLst>
                <a:ext uri="{FF2B5EF4-FFF2-40B4-BE49-F238E27FC236}">
                  <a16:creationId xmlns:a16="http://schemas.microsoft.com/office/drawing/2014/main" id="{11C5996C-E32D-C249-9075-7D2AC073F7F4}"/>
                </a:ext>
              </a:extLst>
            </p:cNvPr>
            <p:cNvSpPr/>
            <p:nvPr/>
          </p:nvSpPr>
          <p:spPr>
            <a:xfrm>
              <a:off x="5796934" y="5511935"/>
              <a:ext cx="410845" cy="828040"/>
            </a:xfrm>
            <a:custGeom>
              <a:avLst/>
              <a:gdLst/>
              <a:ahLst/>
              <a:cxnLst/>
              <a:rect l="l" t="t" r="r" b="b"/>
              <a:pathLst>
                <a:path w="410845" h="828039">
                  <a:moveTo>
                    <a:pt x="0" y="53061"/>
                  </a:moveTo>
                  <a:lnTo>
                    <a:pt x="87626" y="26530"/>
                  </a:lnTo>
                  <a:lnTo>
                    <a:pt x="0" y="0"/>
                  </a:lnTo>
                  <a:lnTo>
                    <a:pt x="0" y="53061"/>
                  </a:lnTo>
                  <a:close/>
                </a:path>
                <a:path w="410845" h="828039">
                  <a:moveTo>
                    <a:pt x="410298" y="331707"/>
                  </a:moveTo>
                  <a:lnTo>
                    <a:pt x="410298" y="827912"/>
                  </a:lnTo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63" name="object 55">
              <a:extLst>
                <a:ext uri="{FF2B5EF4-FFF2-40B4-BE49-F238E27FC236}">
                  <a16:creationId xmlns:a16="http://schemas.microsoft.com/office/drawing/2014/main" id="{CC6FC3AA-38E9-D345-9B04-B56AE6F181CE}"/>
                </a:ext>
              </a:extLst>
            </p:cNvPr>
            <p:cNvSpPr/>
            <p:nvPr/>
          </p:nvSpPr>
          <p:spPr>
            <a:xfrm>
              <a:off x="6180702" y="6252222"/>
              <a:ext cx="53340" cy="87630"/>
            </a:xfrm>
            <a:custGeom>
              <a:avLst/>
              <a:gdLst/>
              <a:ahLst/>
              <a:cxnLst/>
              <a:rect l="l" t="t" r="r" b="b"/>
              <a:pathLst>
                <a:path w="53339" h="87629">
                  <a:moveTo>
                    <a:pt x="53061" y="0"/>
                  </a:moveTo>
                  <a:lnTo>
                    <a:pt x="0" y="0"/>
                  </a:lnTo>
                  <a:lnTo>
                    <a:pt x="26530" y="87626"/>
                  </a:lnTo>
                  <a:lnTo>
                    <a:pt x="530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64" name="object 56">
              <a:extLst>
                <a:ext uri="{FF2B5EF4-FFF2-40B4-BE49-F238E27FC236}">
                  <a16:creationId xmlns:a16="http://schemas.microsoft.com/office/drawing/2014/main" id="{5CFEB7A7-22E6-8546-BDC0-C0E686EF9F54}"/>
                </a:ext>
              </a:extLst>
            </p:cNvPr>
            <p:cNvSpPr/>
            <p:nvPr/>
          </p:nvSpPr>
          <p:spPr>
            <a:xfrm>
              <a:off x="6180702" y="5538466"/>
              <a:ext cx="828040" cy="802005"/>
            </a:xfrm>
            <a:custGeom>
              <a:avLst/>
              <a:gdLst/>
              <a:ahLst/>
              <a:cxnLst/>
              <a:rect l="l" t="t" r="r" b="b"/>
              <a:pathLst>
                <a:path w="828040" h="802004">
                  <a:moveTo>
                    <a:pt x="0" y="713756"/>
                  </a:moveTo>
                  <a:lnTo>
                    <a:pt x="26530" y="801382"/>
                  </a:lnTo>
                  <a:lnTo>
                    <a:pt x="53061" y="713756"/>
                  </a:lnTo>
                  <a:lnTo>
                    <a:pt x="0" y="713756"/>
                  </a:lnTo>
                  <a:close/>
                </a:path>
                <a:path w="828040" h="802004">
                  <a:moveTo>
                    <a:pt x="331707" y="0"/>
                  </a:moveTo>
                  <a:lnTo>
                    <a:pt x="827912" y="0"/>
                  </a:lnTo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65" name="object 57">
              <a:extLst>
                <a:ext uri="{FF2B5EF4-FFF2-40B4-BE49-F238E27FC236}">
                  <a16:creationId xmlns:a16="http://schemas.microsoft.com/office/drawing/2014/main" id="{C6149885-CE24-5D48-9672-5B4B2FC0CD08}"/>
                </a:ext>
              </a:extLst>
            </p:cNvPr>
            <p:cNvSpPr/>
            <p:nvPr/>
          </p:nvSpPr>
          <p:spPr>
            <a:xfrm>
              <a:off x="6920989" y="5511935"/>
              <a:ext cx="87630" cy="53340"/>
            </a:xfrm>
            <a:custGeom>
              <a:avLst/>
              <a:gdLst/>
              <a:ahLst/>
              <a:cxnLst/>
              <a:rect l="l" t="t" r="r" b="b"/>
              <a:pathLst>
                <a:path w="87629" h="53339">
                  <a:moveTo>
                    <a:pt x="0" y="0"/>
                  </a:moveTo>
                  <a:lnTo>
                    <a:pt x="0" y="53061"/>
                  </a:lnTo>
                  <a:lnTo>
                    <a:pt x="87626" y="26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66" name="object 58">
              <a:extLst>
                <a:ext uri="{FF2B5EF4-FFF2-40B4-BE49-F238E27FC236}">
                  <a16:creationId xmlns:a16="http://schemas.microsoft.com/office/drawing/2014/main" id="{3EBA5D9A-DD64-6D4C-B6C0-DF51DE88B0D9}"/>
                </a:ext>
              </a:extLst>
            </p:cNvPr>
            <p:cNvSpPr/>
            <p:nvPr/>
          </p:nvSpPr>
          <p:spPr>
            <a:xfrm>
              <a:off x="6920989" y="5511935"/>
              <a:ext cx="410845" cy="828040"/>
            </a:xfrm>
            <a:custGeom>
              <a:avLst/>
              <a:gdLst/>
              <a:ahLst/>
              <a:cxnLst/>
              <a:rect l="l" t="t" r="r" b="b"/>
              <a:pathLst>
                <a:path w="410845" h="828039">
                  <a:moveTo>
                    <a:pt x="0" y="53061"/>
                  </a:moveTo>
                  <a:lnTo>
                    <a:pt x="87626" y="26530"/>
                  </a:lnTo>
                  <a:lnTo>
                    <a:pt x="0" y="0"/>
                  </a:lnTo>
                  <a:lnTo>
                    <a:pt x="0" y="53061"/>
                  </a:lnTo>
                  <a:close/>
                </a:path>
                <a:path w="410845" h="828039">
                  <a:moveTo>
                    <a:pt x="410298" y="331707"/>
                  </a:moveTo>
                  <a:lnTo>
                    <a:pt x="410298" y="827912"/>
                  </a:lnTo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67" name="object 59">
              <a:extLst>
                <a:ext uri="{FF2B5EF4-FFF2-40B4-BE49-F238E27FC236}">
                  <a16:creationId xmlns:a16="http://schemas.microsoft.com/office/drawing/2014/main" id="{CBD3C3D1-76AC-3D46-9766-8575DE869E00}"/>
                </a:ext>
              </a:extLst>
            </p:cNvPr>
            <p:cNvSpPr/>
            <p:nvPr/>
          </p:nvSpPr>
          <p:spPr>
            <a:xfrm>
              <a:off x="7304756" y="6252222"/>
              <a:ext cx="53340" cy="87630"/>
            </a:xfrm>
            <a:custGeom>
              <a:avLst/>
              <a:gdLst/>
              <a:ahLst/>
              <a:cxnLst/>
              <a:rect l="l" t="t" r="r" b="b"/>
              <a:pathLst>
                <a:path w="53340" h="87629">
                  <a:moveTo>
                    <a:pt x="53061" y="0"/>
                  </a:moveTo>
                  <a:lnTo>
                    <a:pt x="0" y="0"/>
                  </a:lnTo>
                  <a:lnTo>
                    <a:pt x="26530" y="87626"/>
                  </a:lnTo>
                  <a:lnTo>
                    <a:pt x="530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68" name="object 60">
              <a:extLst>
                <a:ext uri="{FF2B5EF4-FFF2-40B4-BE49-F238E27FC236}">
                  <a16:creationId xmlns:a16="http://schemas.microsoft.com/office/drawing/2014/main" id="{5A7E09D0-B7FA-354E-B4AD-D06294DE946A}"/>
                </a:ext>
              </a:extLst>
            </p:cNvPr>
            <p:cNvSpPr/>
            <p:nvPr/>
          </p:nvSpPr>
          <p:spPr>
            <a:xfrm>
              <a:off x="7304756" y="6252222"/>
              <a:ext cx="53340" cy="87630"/>
            </a:xfrm>
            <a:custGeom>
              <a:avLst/>
              <a:gdLst/>
              <a:ahLst/>
              <a:cxnLst/>
              <a:rect l="l" t="t" r="r" b="b"/>
              <a:pathLst>
                <a:path w="53340" h="87629">
                  <a:moveTo>
                    <a:pt x="0" y="0"/>
                  </a:moveTo>
                  <a:lnTo>
                    <a:pt x="26530" y="87626"/>
                  </a:lnTo>
                  <a:lnTo>
                    <a:pt x="53061" y="0"/>
                  </a:lnTo>
                  <a:lnTo>
                    <a:pt x="0" y="0"/>
                  </a:lnTo>
                  <a:close/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567B878-B9BC-2344-87E5-D1487A0BC360}"/>
              </a:ext>
            </a:extLst>
          </p:cNvPr>
          <p:cNvSpPr txBox="1"/>
          <p:nvPr/>
        </p:nvSpPr>
        <p:spPr>
          <a:xfrm>
            <a:off x="3038863" y="4800299"/>
            <a:ext cx="6108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06" algn="ctr">
              <a:tabLst>
                <a:tab pos="1067874" algn="l"/>
                <a:tab pos="2078642" algn="l"/>
                <a:tab pos="3089410" algn="l"/>
                <a:tab pos="4100750" algn="l"/>
              </a:tabLst>
            </a:pPr>
            <a:r>
              <a:rPr lang="en-US" sz="1600" i="1" spc="238" dirty="0">
                <a:latin typeface="Trebuchet MS"/>
                <a:cs typeface="Trebuchet MS"/>
              </a:rPr>
              <a:t>H</a:t>
            </a:r>
            <a:r>
              <a:rPr lang="en-US" sz="1800" spc="357" baseline="-11904" dirty="0">
                <a:latin typeface="PMingLiU"/>
                <a:cs typeface="PMingLiU"/>
              </a:rPr>
              <a:t>1	</a:t>
            </a:r>
            <a:r>
              <a:rPr lang="en-US" sz="1600" i="1" spc="238" dirty="0">
                <a:latin typeface="Trebuchet MS"/>
                <a:cs typeface="Trebuchet MS"/>
              </a:rPr>
              <a:t>H</a:t>
            </a:r>
            <a:r>
              <a:rPr lang="en-US" sz="1800" spc="357" baseline="-11904" dirty="0">
                <a:latin typeface="PMingLiU"/>
                <a:cs typeface="PMingLiU"/>
              </a:rPr>
              <a:t>2	</a:t>
            </a:r>
            <a:r>
              <a:rPr lang="en-US" sz="1600" i="1" spc="238" dirty="0">
                <a:latin typeface="Trebuchet MS"/>
                <a:cs typeface="Trebuchet MS"/>
              </a:rPr>
              <a:t>H</a:t>
            </a:r>
            <a:r>
              <a:rPr lang="en-US" sz="1800" spc="357" baseline="-11904" dirty="0">
                <a:latin typeface="PMingLiU"/>
                <a:cs typeface="PMingLiU"/>
              </a:rPr>
              <a:t>3	</a:t>
            </a:r>
            <a:r>
              <a:rPr lang="en-US" sz="1600" i="1" spc="238" dirty="0">
                <a:latin typeface="Trebuchet MS"/>
                <a:cs typeface="Trebuchet MS"/>
              </a:rPr>
              <a:t>H</a:t>
            </a:r>
            <a:r>
              <a:rPr lang="en-US" sz="1800" spc="357" baseline="-11904" dirty="0">
                <a:latin typeface="PMingLiU"/>
                <a:cs typeface="PMingLiU"/>
              </a:rPr>
              <a:t>4	</a:t>
            </a:r>
            <a:r>
              <a:rPr lang="en-US" sz="1600" i="1" spc="238" dirty="0">
                <a:latin typeface="Trebuchet MS"/>
                <a:cs typeface="Trebuchet MS"/>
              </a:rPr>
              <a:t>H</a:t>
            </a:r>
            <a:r>
              <a:rPr lang="en-US" sz="1800" spc="357" baseline="-11904" dirty="0">
                <a:latin typeface="PMingLiU"/>
                <a:cs typeface="PMingLiU"/>
              </a:rPr>
              <a:t>5</a:t>
            </a:r>
            <a:endParaRPr lang="en-US" sz="1800" baseline="-11904" dirty="0"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36722234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F4C8-6F68-274C-A2D0-B5CCF92B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Intelligence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BE9DF524-89F0-264A-85B2-FB51B7B21256}"/>
              </a:ext>
            </a:extLst>
          </p:cNvPr>
          <p:cNvGrpSpPr/>
          <p:nvPr/>
        </p:nvGrpSpPr>
        <p:grpSpPr>
          <a:xfrm>
            <a:off x="1810919" y="3850605"/>
            <a:ext cx="8506547" cy="117060"/>
            <a:chOff x="314831" y="4282015"/>
            <a:chExt cx="9459595" cy="13017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26579B38-CB4F-2C46-94C8-CFA42672A4F3}"/>
                </a:ext>
              </a:extLst>
            </p:cNvPr>
            <p:cNvSpPr/>
            <p:nvPr/>
          </p:nvSpPr>
          <p:spPr>
            <a:xfrm>
              <a:off x="314831" y="4346985"/>
              <a:ext cx="9427845" cy="0"/>
            </a:xfrm>
            <a:custGeom>
              <a:avLst/>
              <a:gdLst/>
              <a:ahLst/>
              <a:cxnLst/>
              <a:rect l="l" t="t" r="r" b="b"/>
              <a:pathLst>
                <a:path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ln w="63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0FE6CFB2-A245-7D46-A5FC-641EDF40E71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</p:spPr>
        </p:pic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A31309EA-C271-3444-9114-A5996E552CD2}"/>
              </a:ext>
            </a:extLst>
          </p:cNvPr>
          <p:cNvSpPr txBox="1"/>
          <p:nvPr/>
        </p:nvSpPr>
        <p:spPr>
          <a:xfrm>
            <a:off x="2068925" y="3973288"/>
            <a:ext cx="1731916" cy="221460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lang="en-US" sz="1349" spc="-58" dirty="0">
                <a:latin typeface="Trebuchet MS"/>
                <a:cs typeface="Trebuchet MS"/>
              </a:rPr>
              <a:t>“</a:t>
            </a:r>
            <a:r>
              <a:rPr sz="1349" spc="-58" dirty="0">
                <a:latin typeface="Trebuchet MS"/>
                <a:cs typeface="Trebuchet MS"/>
              </a:rPr>
              <a:t>Low-level</a:t>
            </a:r>
            <a:r>
              <a:rPr sz="1349" spc="-18" dirty="0">
                <a:latin typeface="Trebuchet MS"/>
                <a:cs typeface="Trebuchet MS"/>
              </a:rPr>
              <a:t> </a:t>
            </a:r>
            <a:r>
              <a:rPr sz="1349" spc="-63" dirty="0">
                <a:latin typeface="Trebuchet MS"/>
                <a:cs typeface="Trebuchet MS"/>
              </a:rPr>
              <a:t>intelligence”</a:t>
            </a:r>
            <a:endParaRPr sz="1349" dirty="0">
              <a:latin typeface="Trebuchet MS"/>
              <a:cs typeface="Trebuchet M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210A0F8-1F0B-AA4D-8177-7B8451332FCE}"/>
              </a:ext>
            </a:extLst>
          </p:cNvPr>
          <p:cNvSpPr txBox="1"/>
          <p:nvPr/>
        </p:nvSpPr>
        <p:spPr>
          <a:xfrm>
            <a:off x="8351622" y="3973288"/>
            <a:ext cx="1778168" cy="221460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lang="en-US" sz="1349" spc="-45" dirty="0">
                <a:latin typeface="Trebuchet MS"/>
                <a:cs typeface="Trebuchet MS"/>
              </a:rPr>
              <a:t>“</a:t>
            </a:r>
            <a:r>
              <a:rPr sz="1349" spc="-45" dirty="0">
                <a:latin typeface="Trebuchet MS"/>
                <a:cs typeface="Trebuchet MS"/>
              </a:rPr>
              <a:t>High-level</a:t>
            </a:r>
            <a:r>
              <a:rPr sz="1349" spc="-13" dirty="0">
                <a:latin typeface="Trebuchet MS"/>
                <a:cs typeface="Trebuchet MS"/>
              </a:rPr>
              <a:t> </a:t>
            </a:r>
            <a:r>
              <a:rPr sz="1349" spc="-63" dirty="0">
                <a:latin typeface="Trebuchet MS"/>
                <a:cs typeface="Trebuchet MS"/>
              </a:rPr>
              <a:t>intelligence”</a:t>
            </a:r>
            <a:endParaRPr sz="1349" dirty="0">
              <a:latin typeface="Trebuchet MS"/>
              <a:cs typeface="Trebuchet MS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9123130-899B-EE4F-9AF4-CB9A8404AB14}"/>
              </a:ext>
            </a:extLst>
          </p:cNvPr>
          <p:cNvSpPr txBox="1"/>
          <p:nvPr/>
        </p:nvSpPr>
        <p:spPr>
          <a:xfrm>
            <a:off x="4955340" y="4227015"/>
            <a:ext cx="2288665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b="1" spc="103" dirty="0">
                <a:solidFill>
                  <a:srgbClr val="A52929"/>
                </a:solidFill>
                <a:latin typeface="Calibri"/>
                <a:cs typeface="Calibri"/>
              </a:rPr>
              <a:t>Machine</a:t>
            </a:r>
            <a:r>
              <a:rPr sz="2248" b="1" spc="292" dirty="0">
                <a:solidFill>
                  <a:srgbClr val="A52929"/>
                </a:solidFill>
                <a:latin typeface="Calibri"/>
                <a:cs typeface="Calibri"/>
              </a:rPr>
              <a:t> </a:t>
            </a:r>
            <a:r>
              <a:rPr sz="2248" b="1" spc="58" dirty="0">
                <a:solidFill>
                  <a:srgbClr val="A52929"/>
                </a:solidFill>
                <a:latin typeface="Calibri"/>
                <a:cs typeface="Calibri"/>
              </a:rPr>
              <a:t>learning</a:t>
            </a:r>
            <a:endParaRPr sz="2248">
              <a:latin typeface="Calibri"/>
              <a:cs typeface="Calibri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712795C-9027-2F4A-93BC-8CD9C3898E05}"/>
              </a:ext>
            </a:extLst>
          </p:cNvPr>
          <p:cNvSpPr txBox="1"/>
          <p:nvPr/>
        </p:nvSpPr>
        <p:spPr>
          <a:xfrm>
            <a:off x="2539977" y="3506987"/>
            <a:ext cx="676093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b="1" spc="148" dirty="0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r>
              <a:rPr sz="1799" b="1" spc="27" dirty="0">
                <a:solidFill>
                  <a:srgbClr val="FF0000"/>
                </a:solidFill>
                <a:latin typeface="Calibri"/>
                <a:cs typeface="Calibri"/>
              </a:rPr>
              <a:t>fl</a:t>
            </a:r>
            <a:r>
              <a:rPr sz="1799" b="1" spc="54" dirty="0">
                <a:solidFill>
                  <a:srgbClr val="FF0000"/>
                </a:solidFill>
                <a:latin typeface="Calibri"/>
                <a:cs typeface="Calibri"/>
              </a:rPr>
              <a:t>ex</a:t>
            </a:r>
            <a:endParaRPr sz="1799">
              <a:latin typeface="Calibri"/>
              <a:cs typeface="Calibri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CE21A49-44DF-3443-9863-7095D1A0B01F}"/>
              </a:ext>
            </a:extLst>
          </p:cNvPr>
          <p:cNvSpPr txBox="1"/>
          <p:nvPr/>
        </p:nvSpPr>
        <p:spPr>
          <a:xfrm>
            <a:off x="3649473" y="2434165"/>
            <a:ext cx="2043124" cy="910045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algn="ctr">
              <a:spcBef>
                <a:spcPts val="112"/>
              </a:spcBef>
            </a:pPr>
            <a:r>
              <a:rPr sz="1439" spc="-45" dirty="0">
                <a:solidFill>
                  <a:srgbClr val="008000"/>
                </a:solidFill>
                <a:latin typeface="Trebuchet MS"/>
                <a:cs typeface="Trebuchet MS"/>
              </a:rPr>
              <a:t>Search</a:t>
            </a:r>
            <a:r>
              <a:rPr sz="1439" spc="22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67" dirty="0">
                <a:solidFill>
                  <a:srgbClr val="008000"/>
                </a:solidFill>
                <a:latin typeface="Trebuchet MS"/>
                <a:cs typeface="Trebuchet MS"/>
              </a:rPr>
              <a:t>problems</a:t>
            </a:r>
            <a:endParaRPr sz="1439" dirty="0">
              <a:latin typeface="Trebuchet MS"/>
              <a:cs typeface="Trebuchet MS"/>
            </a:endParaRPr>
          </a:p>
          <a:p>
            <a:pPr marL="11421" marR="4568" algn="ctr">
              <a:lnSpc>
                <a:spcPct val="162800"/>
              </a:lnSpc>
            </a:pPr>
            <a:r>
              <a:rPr sz="1439" spc="-9" dirty="0">
                <a:solidFill>
                  <a:srgbClr val="008000"/>
                </a:solidFill>
                <a:latin typeface="Trebuchet MS"/>
                <a:cs typeface="Trebuchet MS"/>
              </a:rPr>
              <a:t>Markov</a:t>
            </a:r>
            <a:r>
              <a:rPr sz="1439" spc="4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63" dirty="0">
                <a:solidFill>
                  <a:srgbClr val="008000"/>
                </a:solidFill>
                <a:latin typeface="Trebuchet MS"/>
                <a:cs typeface="Trebuchet MS"/>
              </a:rPr>
              <a:t>decision</a:t>
            </a:r>
            <a:r>
              <a:rPr sz="1439" spc="4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63" dirty="0">
                <a:solidFill>
                  <a:srgbClr val="008000"/>
                </a:solidFill>
                <a:latin typeface="Trebuchet MS"/>
                <a:cs typeface="Trebuchet MS"/>
              </a:rPr>
              <a:t>processes </a:t>
            </a:r>
            <a:r>
              <a:rPr sz="1439" spc="-418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49" dirty="0">
                <a:solidFill>
                  <a:srgbClr val="008000"/>
                </a:solidFill>
                <a:latin typeface="Trebuchet MS"/>
                <a:cs typeface="Trebuchet MS"/>
              </a:rPr>
              <a:t>Adversarial</a:t>
            </a:r>
            <a:r>
              <a:rPr sz="1439" spc="4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49" dirty="0">
                <a:solidFill>
                  <a:srgbClr val="008000"/>
                </a:solidFill>
                <a:latin typeface="Trebuchet MS"/>
                <a:cs typeface="Trebuchet MS"/>
              </a:rPr>
              <a:t>games</a:t>
            </a:r>
            <a:endParaRPr sz="1439" dirty="0">
              <a:latin typeface="Trebuchet MS"/>
              <a:cs typeface="Trebuchet MS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A13F8212-71B4-3247-A485-10DD97024020}"/>
              </a:ext>
            </a:extLst>
          </p:cNvPr>
          <p:cNvSpPr txBox="1"/>
          <p:nvPr/>
        </p:nvSpPr>
        <p:spPr>
          <a:xfrm>
            <a:off x="4325627" y="3506987"/>
            <a:ext cx="690368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b="1" spc="103" dirty="0">
                <a:solidFill>
                  <a:srgbClr val="008000"/>
                </a:solidFill>
                <a:latin typeface="Calibri"/>
                <a:cs typeface="Calibri"/>
              </a:rPr>
              <a:t>States</a:t>
            </a:r>
            <a:endParaRPr sz="1799">
              <a:latin typeface="Calibri"/>
              <a:cs typeface="Calibri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BC5940E0-3CF5-8247-A0A2-232E947F9B3B}"/>
              </a:ext>
            </a:extLst>
          </p:cNvPr>
          <p:cNvSpPr txBox="1"/>
          <p:nvPr/>
        </p:nvSpPr>
        <p:spPr>
          <a:xfrm>
            <a:off x="6126614" y="2791129"/>
            <a:ext cx="2510793" cy="235886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1439" spc="-36" dirty="0">
                <a:solidFill>
                  <a:srgbClr val="0000FF"/>
                </a:solidFill>
                <a:latin typeface="Trebuchet MS"/>
                <a:cs typeface="Trebuchet MS"/>
              </a:rPr>
              <a:t>Constraint</a:t>
            </a:r>
            <a:r>
              <a:rPr sz="1439" spc="22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39" spc="-49" dirty="0">
                <a:solidFill>
                  <a:srgbClr val="0000FF"/>
                </a:solidFill>
                <a:latin typeface="Trebuchet MS"/>
                <a:cs typeface="Trebuchet MS"/>
              </a:rPr>
              <a:t>satisfaction</a:t>
            </a:r>
            <a:r>
              <a:rPr sz="1439" spc="27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39" spc="-67" dirty="0">
                <a:solidFill>
                  <a:srgbClr val="0000FF"/>
                </a:solidFill>
                <a:latin typeface="Trebuchet MS"/>
                <a:cs typeface="Trebuchet MS"/>
              </a:rPr>
              <a:t>problems</a:t>
            </a:r>
            <a:endParaRPr sz="1439" dirty="0">
              <a:latin typeface="Trebuchet MS"/>
              <a:cs typeface="Trebuchet MS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24DF531-C53B-B64F-93D1-18F99E7195FD}"/>
              </a:ext>
            </a:extLst>
          </p:cNvPr>
          <p:cNvSpPr txBox="1"/>
          <p:nvPr/>
        </p:nvSpPr>
        <p:spPr>
          <a:xfrm>
            <a:off x="6666866" y="3148092"/>
            <a:ext cx="1430987" cy="235886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1439" spc="-45" dirty="0">
                <a:solidFill>
                  <a:srgbClr val="0000FF"/>
                </a:solidFill>
                <a:latin typeface="Trebuchet MS"/>
                <a:cs typeface="Trebuchet MS"/>
              </a:rPr>
              <a:t>Bayesian</a:t>
            </a:r>
            <a:r>
              <a:rPr sz="1439" spc="3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39" spc="-72" dirty="0">
                <a:solidFill>
                  <a:srgbClr val="0000FF"/>
                </a:solidFill>
                <a:latin typeface="Trebuchet MS"/>
                <a:cs typeface="Trebuchet MS"/>
              </a:rPr>
              <a:t>networks</a:t>
            </a:r>
            <a:endParaRPr sz="1439" dirty="0">
              <a:latin typeface="Trebuchet MS"/>
              <a:cs typeface="Trebuchet MS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77378E4-72BB-C44A-98A9-CBBF2B83E468}"/>
              </a:ext>
            </a:extLst>
          </p:cNvPr>
          <p:cNvSpPr txBox="1"/>
          <p:nvPr/>
        </p:nvSpPr>
        <p:spPr>
          <a:xfrm>
            <a:off x="6895300" y="3506987"/>
            <a:ext cx="974167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b="1" spc="216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1799" b="1" spc="9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799" b="1" spc="40" dirty="0">
                <a:solidFill>
                  <a:srgbClr val="0000FF"/>
                </a:solidFill>
                <a:latin typeface="Calibri"/>
                <a:cs typeface="Calibri"/>
              </a:rPr>
              <a:t>riables</a:t>
            </a:r>
            <a:endParaRPr sz="1799">
              <a:latin typeface="Calibri"/>
              <a:cs typeface="Calibri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4DBE0DB2-8283-C546-A7D3-38CDB118A001}"/>
              </a:ext>
            </a:extLst>
          </p:cNvPr>
          <p:cNvSpPr txBox="1"/>
          <p:nvPr/>
        </p:nvSpPr>
        <p:spPr>
          <a:xfrm>
            <a:off x="9072349" y="3506987"/>
            <a:ext cx="585871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b="1" spc="126" dirty="0">
                <a:solidFill>
                  <a:srgbClr val="800080"/>
                </a:solidFill>
                <a:latin typeface="Calibri"/>
                <a:cs typeface="Calibri"/>
              </a:rPr>
              <a:t>Logic</a:t>
            </a:r>
            <a:endParaRPr sz="1799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2699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A51A-5678-CB4C-86F2-0F429C66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81" dirty="0"/>
              <a:t>Motivation:</a:t>
            </a:r>
            <a:r>
              <a:rPr lang="en-US" spc="486" dirty="0"/>
              <a:t> </a:t>
            </a:r>
            <a:r>
              <a:rPr lang="en-US" spc="-144" dirty="0"/>
              <a:t>virtual</a:t>
            </a:r>
            <a:r>
              <a:rPr lang="en-US" spc="108" dirty="0"/>
              <a:t> </a:t>
            </a:r>
            <a:r>
              <a:rPr lang="en-US" spc="-117" dirty="0"/>
              <a:t>assistant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EAF6-BFB1-0542-B970-779A9767F0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21">
              <a:spcBef>
                <a:spcPts val="1466"/>
              </a:spcBef>
            </a:pPr>
            <a:r>
              <a:rPr lang="en-US" spc="-81" dirty="0">
                <a:solidFill>
                  <a:srgbClr val="0000A0"/>
                </a:solidFill>
                <a:latin typeface="Trebuchet MS"/>
                <a:cs typeface="Trebuchet MS"/>
              </a:rPr>
              <a:t>Need</a:t>
            </a:r>
            <a:r>
              <a:rPr lang="en-US" spc="45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112" dirty="0">
                <a:solidFill>
                  <a:srgbClr val="0000A0"/>
                </a:solidFill>
                <a:latin typeface="Trebuchet MS"/>
                <a:cs typeface="Trebuchet MS"/>
              </a:rPr>
              <a:t>to</a:t>
            </a:r>
            <a:r>
              <a:rPr lang="en-US" spc="-112" dirty="0">
                <a:latin typeface="Trebuchet MS"/>
                <a:cs typeface="Trebuchet MS"/>
              </a:rPr>
              <a:t>:</a:t>
            </a:r>
            <a:endParaRPr lang="en-US" dirty="0">
              <a:latin typeface="Trebuchet MS"/>
              <a:cs typeface="Trebuchet MS"/>
            </a:endParaRPr>
          </a:p>
          <a:p>
            <a:pPr marL="736091" indent="-290667">
              <a:spcBef>
                <a:spcPts val="1470"/>
              </a:spcBef>
              <a:buFont typeface="Gulim"/>
              <a:buChar char="•"/>
              <a:tabLst>
                <a:tab pos="736091" algn="l"/>
                <a:tab pos="736662" algn="l"/>
              </a:tabLst>
            </a:pPr>
            <a:r>
              <a:rPr lang="en-US" spc="-22" dirty="0">
                <a:latin typeface="Trebuchet MS"/>
                <a:cs typeface="Trebuchet MS"/>
              </a:rPr>
              <a:t>Digest</a:t>
            </a:r>
            <a:r>
              <a:rPr lang="en-US" spc="67" dirty="0">
                <a:latin typeface="Trebuchet MS"/>
                <a:cs typeface="Trebuchet MS"/>
              </a:rPr>
              <a:t> </a:t>
            </a:r>
            <a:r>
              <a:rPr lang="en-US" b="1" spc="-45" dirty="0">
                <a:latin typeface="Trebuchet MS"/>
                <a:cs typeface="Trebuchet MS"/>
              </a:rPr>
              <a:t>heterogenous</a:t>
            </a:r>
            <a:r>
              <a:rPr lang="en-US" b="1" spc="67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information</a:t>
            </a:r>
            <a:endParaRPr lang="en-US" dirty="0">
              <a:latin typeface="Trebuchet MS"/>
              <a:cs typeface="Trebuchet MS"/>
            </a:endParaRPr>
          </a:p>
          <a:p>
            <a:pPr marL="736091" indent="-290667">
              <a:spcBef>
                <a:spcPts val="1470"/>
              </a:spcBef>
              <a:buFont typeface="Gulim"/>
              <a:buChar char="•"/>
              <a:tabLst>
                <a:tab pos="736091" algn="l"/>
                <a:tab pos="736662" algn="l"/>
              </a:tabLst>
            </a:pPr>
            <a:r>
              <a:rPr lang="en-US" spc="-49" dirty="0">
                <a:latin typeface="Trebuchet MS"/>
                <a:cs typeface="Trebuchet MS"/>
              </a:rPr>
              <a:t>Reason</a:t>
            </a:r>
            <a:r>
              <a:rPr lang="en-US" spc="72" dirty="0">
                <a:latin typeface="Trebuchet MS"/>
                <a:cs typeface="Trebuchet MS"/>
              </a:rPr>
              <a:t> </a:t>
            </a:r>
            <a:r>
              <a:rPr lang="en-US" b="1" spc="-76" dirty="0">
                <a:latin typeface="Trebuchet MS"/>
                <a:cs typeface="Trebuchet MS"/>
              </a:rPr>
              <a:t>deeply</a:t>
            </a:r>
            <a:r>
              <a:rPr lang="en-US" b="1" spc="112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with</a:t>
            </a:r>
            <a:r>
              <a:rPr lang="en-US" spc="72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that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information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A29D61D-087F-C64D-8790-BF0EC0F2F697}"/>
              </a:ext>
            </a:extLst>
          </p:cNvPr>
          <p:cNvSpPr txBox="1"/>
          <p:nvPr/>
        </p:nvSpPr>
        <p:spPr>
          <a:xfrm>
            <a:off x="1911013" y="1910799"/>
            <a:ext cx="1985451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b="1" spc="-54" dirty="0">
                <a:latin typeface="Trebuchet MS"/>
                <a:cs typeface="Trebuchet MS"/>
              </a:rPr>
              <a:t>Tell</a:t>
            </a:r>
            <a:r>
              <a:rPr sz="2248" b="1" spc="31" dirty="0">
                <a:latin typeface="Trebuchet MS"/>
                <a:cs typeface="Trebuchet MS"/>
              </a:rPr>
              <a:t> </a:t>
            </a:r>
            <a:r>
              <a:rPr sz="2248" spc="-85" dirty="0">
                <a:latin typeface="Trebuchet MS"/>
                <a:cs typeface="Trebuchet MS"/>
              </a:rPr>
              <a:t>information</a:t>
            </a:r>
            <a:endParaRPr sz="2248">
              <a:latin typeface="Trebuchet MS"/>
              <a:cs typeface="Trebuchet MS"/>
            </a:endParaRPr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BE4E887E-3CA9-314C-93D4-8C798AB763C6}"/>
              </a:ext>
            </a:extLst>
          </p:cNvPr>
          <p:cNvGrpSpPr/>
          <p:nvPr/>
        </p:nvGrpSpPr>
        <p:grpSpPr>
          <a:xfrm>
            <a:off x="1922433" y="2344969"/>
            <a:ext cx="2147622" cy="174162"/>
            <a:chOff x="438839" y="2607692"/>
            <a:chExt cx="2388235" cy="193675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961D8919-348D-0F43-AF06-509DBF6B6191}"/>
                </a:ext>
              </a:extLst>
            </p:cNvPr>
            <p:cNvSpPr/>
            <p:nvPr/>
          </p:nvSpPr>
          <p:spPr>
            <a:xfrm>
              <a:off x="438839" y="2640858"/>
              <a:ext cx="2324735" cy="127635"/>
            </a:xfrm>
            <a:custGeom>
              <a:avLst/>
              <a:gdLst/>
              <a:ahLst/>
              <a:cxnLst/>
              <a:rect l="l" t="t" r="r" b="b"/>
              <a:pathLst>
                <a:path w="2324735" h="127635">
                  <a:moveTo>
                    <a:pt x="0" y="127154"/>
                  </a:moveTo>
                  <a:lnTo>
                    <a:pt x="2324396" y="127154"/>
                  </a:lnTo>
                  <a:lnTo>
                    <a:pt x="2324396" y="0"/>
                  </a:lnTo>
                  <a:lnTo>
                    <a:pt x="0" y="0"/>
                  </a:lnTo>
                  <a:lnTo>
                    <a:pt x="0" y="127154"/>
                  </a:lnTo>
                  <a:close/>
                </a:path>
              </a:pathLst>
            </a:custGeom>
            <a:solidFill>
              <a:srgbClr val="A52929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FDFCEA85-FD26-8241-AF35-ACA0D593BDF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116" y="2607692"/>
              <a:ext cx="236697" cy="193487"/>
            </a:xfrm>
            <a:prstGeom prst="rect">
              <a:avLst/>
            </a:prstGeom>
          </p:spPr>
        </p:pic>
      </p:grpSp>
      <p:pic>
        <p:nvPicPr>
          <p:cNvPr id="8" name="object 7">
            <a:extLst>
              <a:ext uri="{FF2B5EF4-FFF2-40B4-BE49-F238E27FC236}">
                <a16:creationId xmlns:a16="http://schemas.microsoft.com/office/drawing/2014/main" id="{10A6A055-55D8-404D-90E5-6D4824BC8D5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2353" y="1192599"/>
            <a:ext cx="3093010" cy="2063912"/>
          </a:xfrm>
          <a:prstGeom prst="rect">
            <a:avLst/>
          </a:prstGeom>
        </p:spPr>
      </p:pic>
      <p:sp>
        <p:nvSpPr>
          <p:cNvPr id="9" name="object 8">
            <a:extLst>
              <a:ext uri="{FF2B5EF4-FFF2-40B4-BE49-F238E27FC236}">
                <a16:creationId xmlns:a16="http://schemas.microsoft.com/office/drawing/2014/main" id="{0A0AD7B6-523D-AD4D-A230-A0DF9E86A757}"/>
              </a:ext>
            </a:extLst>
          </p:cNvPr>
          <p:cNvSpPr txBox="1"/>
          <p:nvPr/>
        </p:nvSpPr>
        <p:spPr>
          <a:xfrm>
            <a:off x="7976975" y="1910799"/>
            <a:ext cx="1729061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b="1" spc="72" dirty="0">
                <a:latin typeface="Trebuchet MS"/>
                <a:cs typeface="Trebuchet MS"/>
              </a:rPr>
              <a:t>Ask</a:t>
            </a:r>
            <a:r>
              <a:rPr sz="2248" b="1" spc="9" dirty="0">
                <a:latin typeface="Trebuchet MS"/>
                <a:cs typeface="Trebuchet MS"/>
              </a:rPr>
              <a:t> </a:t>
            </a:r>
            <a:r>
              <a:rPr sz="2248" spc="-76" dirty="0">
                <a:latin typeface="Trebuchet MS"/>
                <a:cs typeface="Trebuchet MS"/>
              </a:rPr>
              <a:t>questions</a:t>
            </a:r>
            <a:endParaRPr sz="2248">
              <a:latin typeface="Trebuchet MS"/>
              <a:cs typeface="Trebuchet MS"/>
            </a:endParaRPr>
          </a:p>
        </p:txBody>
      </p:sp>
      <p:grpSp>
        <p:nvGrpSpPr>
          <p:cNvPr id="10" name="object 9">
            <a:extLst>
              <a:ext uri="{FF2B5EF4-FFF2-40B4-BE49-F238E27FC236}">
                <a16:creationId xmlns:a16="http://schemas.microsoft.com/office/drawing/2014/main" id="{4B722BE0-7313-BD4A-991B-7847906CBD67}"/>
              </a:ext>
            </a:extLst>
          </p:cNvPr>
          <p:cNvGrpSpPr/>
          <p:nvPr/>
        </p:nvGrpSpPr>
        <p:grpSpPr>
          <a:xfrm>
            <a:off x="8127897" y="2344969"/>
            <a:ext cx="2147622" cy="174162"/>
            <a:chOff x="7339544" y="2607692"/>
            <a:chExt cx="2388235" cy="193675"/>
          </a:xfrm>
        </p:grpSpPr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24012C9E-A5F0-534B-A5BE-4D0D2C77954E}"/>
                </a:ext>
              </a:extLst>
            </p:cNvPr>
            <p:cNvSpPr/>
            <p:nvPr/>
          </p:nvSpPr>
          <p:spPr>
            <a:xfrm>
              <a:off x="7403121" y="2640858"/>
              <a:ext cx="2324735" cy="127635"/>
            </a:xfrm>
            <a:custGeom>
              <a:avLst/>
              <a:gdLst/>
              <a:ahLst/>
              <a:cxnLst/>
              <a:rect l="l" t="t" r="r" b="b"/>
              <a:pathLst>
                <a:path w="2324734" h="127635">
                  <a:moveTo>
                    <a:pt x="0" y="127154"/>
                  </a:moveTo>
                  <a:lnTo>
                    <a:pt x="2324396" y="127154"/>
                  </a:lnTo>
                  <a:lnTo>
                    <a:pt x="2324396" y="0"/>
                  </a:lnTo>
                  <a:lnTo>
                    <a:pt x="0" y="0"/>
                  </a:lnTo>
                  <a:lnTo>
                    <a:pt x="0" y="127154"/>
                  </a:lnTo>
                  <a:close/>
                </a:path>
              </a:pathLst>
            </a:custGeom>
            <a:solidFill>
              <a:srgbClr val="A52929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523608BB-09C9-D347-A7DC-EE8DB44AF1C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9544" y="2607692"/>
              <a:ext cx="236697" cy="193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246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F4C8-6F68-274C-A2D0-B5CCF92B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Roadmap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BE9DF524-89F0-264A-85B2-FB51B7B21256}"/>
              </a:ext>
            </a:extLst>
          </p:cNvPr>
          <p:cNvGrpSpPr/>
          <p:nvPr/>
        </p:nvGrpSpPr>
        <p:grpSpPr>
          <a:xfrm>
            <a:off x="1810919" y="3850605"/>
            <a:ext cx="8506547" cy="117060"/>
            <a:chOff x="314831" y="4282015"/>
            <a:chExt cx="9459595" cy="13017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26579B38-CB4F-2C46-94C8-CFA42672A4F3}"/>
                </a:ext>
              </a:extLst>
            </p:cNvPr>
            <p:cNvSpPr/>
            <p:nvPr/>
          </p:nvSpPr>
          <p:spPr>
            <a:xfrm>
              <a:off x="314831" y="4346985"/>
              <a:ext cx="9427845" cy="0"/>
            </a:xfrm>
            <a:custGeom>
              <a:avLst/>
              <a:gdLst/>
              <a:ahLst/>
              <a:cxnLst/>
              <a:rect l="l" t="t" r="r" b="b"/>
              <a:pathLst>
                <a:path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ln w="63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0FE6CFB2-A245-7D46-A5FC-641EDF40E71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</p:spPr>
        </p:pic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A31309EA-C271-3444-9114-A5996E552CD2}"/>
              </a:ext>
            </a:extLst>
          </p:cNvPr>
          <p:cNvSpPr txBox="1"/>
          <p:nvPr/>
        </p:nvSpPr>
        <p:spPr>
          <a:xfrm>
            <a:off x="2068925" y="3973288"/>
            <a:ext cx="1731916" cy="221460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lang="en-US" sz="1349" spc="-58" dirty="0">
                <a:latin typeface="Trebuchet MS"/>
                <a:cs typeface="Trebuchet MS"/>
              </a:rPr>
              <a:t>“</a:t>
            </a:r>
            <a:r>
              <a:rPr sz="1349" spc="-58" dirty="0">
                <a:latin typeface="Trebuchet MS"/>
                <a:cs typeface="Trebuchet MS"/>
              </a:rPr>
              <a:t>Low-level</a:t>
            </a:r>
            <a:r>
              <a:rPr sz="1349" spc="-18" dirty="0">
                <a:latin typeface="Trebuchet MS"/>
                <a:cs typeface="Trebuchet MS"/>
              </a:rPr>
              <a:t> </a:t>
            </a:r>
            <a:r>
              <a:rPr sz="1349" spc="-63" dirty="0">
                <a:latin typeface="Trebuchet MS"/>
                <a:cs typeface="Trebuchet MS"/>
              </a:rPr>
              <a:t>intelligence”</a:t>
            </a:r>
            <a:endParaRPr sz="1349" dirty="0">
              <a:latin typeface="Trebuchet MS"/>
              <a:cs typeface="Trebuchet M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210A0F8-1F0B-AA4D-8177-7B8451332FCE}"/>
              </a:ext>
            </a:extLst>
          </p:cNvPr>
          <p:cNvSpPr txBox="1"/>
          <p:nvPr/>
        </p:nvSpPr>
        <p:spPr>
          <a:xfrm>
            <a:off x="8351622" y="3973288"/>
            <a:ext cx="1778168" cy="221460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lang="en-US" sz="1349" spc="-45" dirty="0">
                <a:latin typeface="Trebuchet MS"/>
                <a:cs typeface="Trebuchet MS"/>
              </a:rPr>
              <a:t>“</a:t>
            </a:r>
            <a:r>
              <a:rPr sz="1349" spc="-45" dirty="0">
                <a:latin typeface="Trebuchet MS"/>
                <a:cs typeface="Trebuchet MS"/>
              </a:rPr>
              <a:t>High-level</a:t>
            </a:r>
            <a:r>
              <a:rPr sz="1349" spc="-13" dirty="0">
                <a:latin typeface="Trebuchet MS"/>
                <a:cs typeface="Trebuchet MS"/>
              </a:rPr>
              <a:t> </a:t>
            </a:r>
            <a:r>
              <a:rPr sz="1349" spc="-63" dirty="0">
                <a:latin typeface="Trebuchet MS"/>
                <a:cs typeface="Trebuchet MS"/>
              </a:rPr>
              <a:t>intelligence”</a:t>
            </a:r>
            <a:endParaRPr sz="1349" dirty="0">
              <a:latin typeface="Trebuchet MS"/>
              <a:cs typeface="Trebuchet MS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9123130-899B-EE4F-9AF4-CB9A8404AB14}"/>
              </a:ext>
            </a:extLst>
          </p:cNvPr>
          <p:cNvSpPr txBox="1"/>
          <p:nvPr/>
        </p:nvSpPr>
        <p:spPr>
          <a:xfrm>
            <a:off x="4955340" y="4227015"/>
            <a:ext cx="2288665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b="1" spc="103" dirty="0">
                <a:solidFill>
                  <a:srgbClr val="A52929"/>
                </a:solidFill>
                <a:latin typeface="Calibri"/>
                <a:cs typeface="Calibri"/>
              </a:rPr>
              <a:t>Machine</a:t>
            </a:r>
            <a:r>
              <a:rPr sz="2248" b="1" spc="292" dirty="0">
                <a:solidFill>
                  <a:srgbClr val="A52929"/>
                </a:solidFill>
                <a:latin typeface="Calibri"/>
                <a:cs typeface="Calibri"/>
              </a:rPr>
              <a:t> </a:t>
            </a:r>
            <a:r>
              <a:rPr sz="2248" b="1" spc="58" dirty="0">
                <a:solidFill>
                  <a:srgbClr val="A52929"/>
                </a:solidFill>
                <a:latin typeface="Calibri"/>
                <a:cs typeface="Calibri"/>
              </a:rPr>
              <a:t>learning</a:t>
            </a:r>
            <a:endParaRPr sz="2248">
              <a:latin typeface="Calibri"/>
              <a:cs typeface="Calibri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712795C-9027-2F4A-93BC-8CD9C3898E05}"/>
              </a:ext>
            </a:extLst>
          </p:cNvPr>
          <p:cNvSpPr txBox="1"/>
          <p:nvPr/>
        </p:nvSpPr>
        <p:spPr>
          <a:xfrm>
            <a:off x="2539977" y="3506987"/>
            <a:ext cx="676093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b="1" spc="148" dirty="0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r>
              <a:rPr sz="1799" b="1" spc="27" dirty="0">
                <a:solidFill>
                  <a:srgbClr val="FF0000"/>
                </a:solidFill>
                <a:latin typeface="Calibri"/>
                <a:cs typeface="Calibri"/>
              </a:rPr>
              <a:t>fl</a:t>
            </a:r>
            <a:r>
              <a:rPr sz="1799" b="1" spc="54" dirty="0">
                <a:solidFill>
                  <a:srgbClr val="FF0000"/>
                </a:solidFill>
                <a:latin typeface="Calibri"/>
                <a:cs typeface="Calibri"/>
              </a:rPr>
              <a:t>ex</a:t>
            </a:r>
            <a:endParaRPr sz="1799">
              <a:latin typeface="Calibri"/>
              <a:cs typeface="Calibri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CE21A49-44DF-3443-9863-7095D1A0B01F}"/>
              </a:ext>
            </a:extLst>
          </p:cNvPr>
          <p:cNvSpPr txBox="1"/>
          <p:nvPr/>
        </p:nvSpPr>
        <p:spPr>
          <a:xfrm>
            <a:off x="3649473" y="2434165"/>
            <a:ext cx="2043124" cy="910045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algn="ctr">
              <a:spcBef>
                <a:spcPts val="112"/>
              </a:spcBef>
            </a:pPr>
            <a:r>
              <a:rPr sz="1439" spc="-45" dirty="0">
                <a:solidFill>
                  <a:srgbClr val="008000"/>
                </a:solidFill>
                <a:latin typeface="Trebuchet MS"/>
                <a:cs typeface="Trebuchet MS"/>
              </a:rPr>
              <a:t>Search</a:t>
            </a:r>
            <a:r>
              <a:rPr sz="1439" spc="22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67" dirty="0">
                <a:solidFill>
                  <a:srgbClr val="008000"/>
                </a:solidFill>
                <a:latin typeface="Trebuchet MS"/>
                <a:cs typeface="Trebuchet MS"/>
              </a:rPr>
              <a:t>problems</a:t>
            </a:r>
            <a:endParaRPr sz="1439" dirty="0">
              <a:latin typeface="Trebuchet MS"/>
              <a:cs typeface="Trebuchet MS"/>
            </a:endParaRPr>
          </a:p>
          <a:p>
            <a:pPr marL="11421" marR="4568" algn="ctr">
              <a:lnSpc>
                <a:spcPct val="162800"/>
              </a:lnSpc>
            </a:pPr>
            <a:r>
              <a:rPr sz="1439" spc="-9" dirty="0">
                <a:solidFill>
                  <a:srgbClr val="008000"/>
                </a:solidFill>
                <a:latin typeface="Trebuchet MS"/>
                <a:cs typeface="Trebuchet MS"/>
              </a:rPr>
              <a:t>Markov</a:t>
            </a:r>
            <a:r>
              <a:rPr sz="1439" spc="4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63" dirty="0">
                <a:solidFill>
                  <a:srgbClr val="008000"/>
                </a:solidFill>
                <a:latin typeface="Trebuchet MS"/>
                <a:cs typeface="Trebuchet MS"/>
              </a:rPr>
              <a:t>decision</a:t>
            </a:r>
            <a:r>
              <a:rPr sz="1439" spc="4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63" dirty="0">
                <a:solidFill>
                  <a:srgbClr val="008000"/>
                </a:solidFill>
                <a:latin typeface="Trebuchet MS"/>
                <a:cs typeface="Trebuchet MS"/>
              </a:rPr>
              <a:t>processes </a:t>
            </a:r>
            <a:r>
              <a:rPr sz="1439" spc="-418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49" dirty="0">
                <a:solidFill>
                  <a:srgbClr val="008000"/>
                </a:solidFill>
                <a:latin typeface="Trebuchet MS"/>
                <a:cs typeface="Trebuchet MS"/>
              </a:rPr>
              <a:t>Adversarial</a:t>
            </a:r>
            <a:r>
              <a:rPr sz="1439" spc="4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49" dirty="0">
                <a:solidFill>
                  <a:srgbClr val="008000"/>
                </a:solidFill>
                <a:latin typeface="Trebuchet MS"/>
                <a:cs typeface="Trebuchet MS"/>
              </a:rPr>
              <a:t>games</a:t>
            </a:r>
            <a:endParaRPr sz="1439" dirty="0">
              <a:latin typeface="Trebuchet MS"/>
              <a:cs typeface="Trebuchet MS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A13F8212-71B4-3247-A485-10DD97024020}"/>
              </a:ext>
            </a:extLst>
          </p:cNvPr>
          <p:cNvSpPr txBox="1"/>
          <p:nvPr/>
        </p:nvSpPr>
        <p:spPr>
          <a:xfrm>
            <a:off x="4325627" y="3506987"/>
            <a:ext cx="690368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b="1" spc="103" dirty="0">
                <a:solidFill>
                  <a:srgbClr val="008000"/>
                </a:solidFill>
                <a:latin typeface="Calibri"/>
                <a:cs typeface="Calibri"/>
              </a:rPr>
              <a:t>States</a:t>
            </a:r>
            <a:endParaRPr sz="1799">
              <a:latin typeface="Calibri"/>
              <a:cs typeface="Calibri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BC5940E0-3CF5-8247-A0A2-232E947F9B3B}"/>
              </a:ext>
            </a:extLst>
          </p:cNvPr>
          <p:cNvSpPr txBox="1"/>
          <p:nvPr/>
        </p:nvSpPr>
        <p:spPr>
          <a:xfrm>
            <a:off x="6126614" y="2791129"/>
            <a:ext cx="2510793" cy="235886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1439" spc="-36" dirty="0">
                <a:solidFill>
                  <a:srgbClr val="0000FF"/>
                </a:solidFill>
                <a:latin typeface="Trebuchet MS"/>
                <a:cs typeface="Trebuchet MS"/>
              </a:rPr>
              <a:t>Constraint</a:t>
            </a:r>
            <a:r>
              <a:rPr sz="1439" spc="22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39" spc="-49" dirty="0">
                <a:solidFill>
                  <a:srgbClr val="0000FF"/>
                </a:solidFill>
                <a:latin typeface="Trebuchet MS"/>
                <a:cs typeface="Trebuchet MS"/>
              </a:rPr>
              <a:t>satisfaction</a:t>
            </a:r>
            <a:r>
              <a:rPr sz="1439" spc="27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39" spc="-67" dirty="0">
                <a:solidFill>
                  <a:srgbClr val="0000FF"/>
                </a:solidFill>
                <a:latin typeface="Trebuchet MS"/>
                <a:cs typeface="Trebuchet MS"/>
              </a:rPr>
              <a:t>problems</a:t>
            </a:r>
            <a:endParaRPr sz="1439" dirty="0">
              <a:latin typeface="Trebuchet MS"/>
              <a:cs typeface="Trebuchet MS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24DF531-C53B-B64F-93D1-18F99E7195FD}"/>
              </a:ext>
            </a:extLst>
          </p:cNvPr>
          <p:cNvSpPr txBox="1"/>
          <p:nvPr/>
        </p:nvSpPr>
        <p:spPr>
          <a:xfrm>
            <a:off x="6666866" y="3148092"/>
            <a:ext cx="1430987" cy="235886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1439" spc="-45" dirty="0">
                <a:solidFill>
                  <a:srgbClr val="0000FF"/>
                </a:solidFill>
                <a:latin typeface="Trebuchet MS"/>
                <a:cs typeface="Trebuchet MS"/>
              </a:rPr>
              <a:t>Bayesian</a:t>
            </a:r>
            <a:r>
              <a:rPr sz="1439" spc="3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39" spc="-72" dirty="0">
                <a:solidFill>
                  <a:srgbClr val="0000FF"/>
                </a:solidFill>
                <a:latin typeface="Trebuchet MS"/>
                <a:cs typeface="Trebuchet MS"/>
              </a:rPr>
              <a:t>networks</a:t>
            </a:r>
            <a:endParaRPr sz="1439" dirty="0">
              <a:latin typeface="Trebuchet MS"/>
              <a:cs typeface="Trebuchet MS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77378E4-72BB-C44A-98A9-CBBF2B83E468}"/>
              </a:ext>
            </a:extLst>
          </p:cNvPr>
          <p:cNvSpPr txBox="1"/>
          <p:nvPr/>
        </p:nvSpPr>
        <p:spPr>
          <a:xfrm>
            <a:off x="6895300" y="3506987"/>
            <a:ext cx="974167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b="1" spc="216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1799" b="1" spc="9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799" b="1" spc="40" dirty="0">
                <a:solidFill>
                  <a:srgbClr val="0000FF"/>
                </a:solidFill>
                <a:latin typeface="Calibri"/>
                <a:cs typeface="Calibri"/>
              </a:rPr>
              <a:t>riables</a:t>
            </a:r>
            <a:endParaRPr sz="1799">
              <a:latin typeface="Calibri"/>
              <a:cs typeface="Calibri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4DBE0DB2-8283-C546-A7D3-38CDB118A001}"/>
              </a:ext>
            </a:extLst>
          </p:cNvPr>
          <p:cNvSpPr txBox="1"/>
          <p:nvPr/>
        </p:nvSpPr>
        <p:spPr>
          <a:xfrm>
            <a:off x="9072349" y="3506987"/>
            <a:ext cx="585871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b="1" spc="126" dirty="0">
                <a:solidFill>
                  <a:srgbClr val="800080"/>
                </a:solidFill>
                <a:latin typeface="Calibri"/>
                <a:cs typeface="Calibri"/>
              </a:rPr>
              <a:t>Logic</a:t>
            </a:r>
            <a:endParaRPr sz="1799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4601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65E5-929B-8C4E-AD46-61A52AF4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1DA7-B168-6E44-B597-055DBDADA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AI history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Two Views of AI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Modeling + Inference + Learning Paradigm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3656513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1DCB-15E1-2947-A5D9-550AEA91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8" dirty="0"/>
              <a:t>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855C8-CBFA-DE4C-AF06-AC9B64D0A4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42">
              <a:spcBef>
                <a:spcPts val="126"/>
              </a:spcBef>
            </a:pPr>
            <a:r>
              <a:rPr lang="en-US" spc="-72" dirty="0">
                <a:solidFill>
                  <a:srgbClr val="0000A0"/>
                </a:solidFill>
                <a:latin typeface="Trebuchet MS"/>
                <a:cs typeface="Trebuchet MS"/>
              </a:rPr>
              <a:t>Discrete</a:t>
            </a:r>
            <a:r>
              <a:rPr lang="en-US" spc="81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85" dirty="0">
                <a:solidFill>
                  <a:srgbClr val="0000A0"/>
                </a:solidFill>
                <a:latin typeface="Trebuchet MS"/>
                <a:cs typeface="Trebuchet MS"/>
              </a:rPr>
              <a:t>optimization</a:t>
            </a:r>
            <a:r>
              <a:rPr lang="en-US" spc="-85" dirty="0">
                <a:latin typeface="Trebuchet MS"/>
                <a:cs typeface="Trebuchet MS"/>
              </a:rPr>
              <a:t>:</a:t>
            </a:r>
            <a:r>
              <a:rPr lang="en-US" spc="337" dirty="0">
                <a:latin typeface="Trebuchet MS"/>
                <a:cs typeface="Trebuchet MS"/>
              </a:rPr>
              <a:t> </a:t>
            </a:r>
            <a:r>
              <a:rPr lang="en-US" spc="-94" dirty="0">
                <a:latin typeface="Trebuchet MS"/>
                <a:cs typeface="Trebuchet MS"/>
              </a:rPr>
              <a:t>find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the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best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discrete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126" dirty="0">
                <a:latin typeface="Trebuchet MS"/>
                <a:cs typeface="Trebuchet MS"/>
              </a:rPr>
              <a:t>object</a:t>
            </a:r>
            <a:endParaRPr lang="en-US" sz="3200" dirty="0">
              <a:latin typeface="Trebuchet MS"/>
              <a:cs typeface="Trebuchet MS"/>
            </a:endParaRPr>
          </a:p>
          <a:p>
            <a:pPr marL="3643334">
              <a:lnSpc>
                <a:spcPts val="2433"/>
              </a:lnSpc>
              <a:tabLst>
                <a:tab pos="4324603" algn="l"/>
              </a:tabLst>
            </a:pPr>
            <a:r>
              <a:rPr lang="en-US" spc="18" dirty="0">
                <a:latin typeface="Trebuchet MS"/>
                <a:cs typeface="Trebuchet MS"/>
              </a:rPr>
              <a:t>min	</a:t>
            </a:r>
            <a:r>
              <a:rPr lang="en-US" spc="-9" dirty="0">
                <a:latin typeface="Trebuchet MS"/>
                <a:cs typeface="Trebuchet MS"/>
              </a:rPr>
              <a:t>Cost(</a:t>
            </a:r>
            <a:r>
              <a:rPr lang="en-US" i="1" spc="-9" dirty="0">
                <a:latin typeface="Trebuchet MS"/>
                <a:cs typeface="Trebuchet MS"/>
              </a:rPr>
              <a:t>p</a:t>
            </a:r>
            <a:r>
              <a:rPr lang="en-US" spc="-9" dirty="0">
                <a:latin typeface="Trebuchet MS"/>
                <a:cs typeface="Trebuchet MS"/>
              </a:rPr>
              <a:t>)</a:t>
            </a:r>
            <a:r>
              <a:rPr lang="en-US" dirty="0">
                <a:latin typeface="Trebuchet MS"/>
                <a:cs typeface="Trebuchet MS"/>
              </a:rPr>
              <a:t>, </a:t>
            </a:r>
            <a:r>
              <a:rPr lang="en-US" sz="2400" i="1" spc="31" dirty="0" err="1">
                <a:latin typeface="Trebuchet MS"/>
                <a:cs typeface="Trebuchet MS"/>
              </a:rPr>
              <a:t>p</a:t>
            </a:r>
            <a:r>
              <a:rPr lang="en-US" sz="2400" spc="31" dirty="0" err="1">
                <a:latin typeface="Lucida Sans Unicode"/>
                <a:cs typeface="Lucida Sans Unicode"/>
              </a:rPr>
              <a:t>∈</a:t>
            </a:r>
            <a:r>
              <a:rPr lang="en-US" sz="2400" spc="31" dirty="0" err="1">
                <a:latin typeface="Tahoma"/>
                <a:cs typeface="Tahoma"/>
              </a:rPr>
              <a:t>Paths</a:t>
            </a:r>
            <a:endParaRPr lang="en-US" dirty="0">
              <a:latin typeface="Tahoma"/>
              <a:cs typeface="Tahoma"/>
            </a:endParaRPr>
          </a:p>
          <a:p>
            <a:pPr marL="479687"/>
            <a:r>
              <a:rPr lang="en-US" b="1" spc="-9" dirty="0">
                <a:solidFill>
                  <a:srgbClr val="FF0000"/>
                </a:solidFill>
                <a:latin typeface="Trebuchet MS"/>
                <a:cs typeface="Trebuchet MS"/>
              </a:rPr>
              <a:t>Algorithmic</a:t>
            </a:r>
            <a:r>
              <a:rPr lang="en-US" b="1" spc="7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tool:</a:t>
            </a:r>
            <a:r>
              <a:rPr lang="en-US" spc="328" dirty="0">
                <a:latin typeface="Trebuchet MS"/>
                <a:cs typeface="Trebuchet MS"/>
              </a:rPr>
              <a:t> </a:t>
            </a:r>
            <a:r>
              <a:rPr lang="en-US" spc="-76" dirty="0">
                <a:latin typeface="Trebuchet MS"/>
                <a:cs typeface="Trebuchet MS"/>
              </a:rPr>
              <a:t>dynamic</a:t>
            </a:r>
            <a:r>
              <a:rPr lang="en-US" spc="76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programming</a:t>
            </a:r>
            <a:endParaRPr lang="en-US" dirty="0">
              <a:latin typeface="Trebuchet MS"/>
              <a:cs typeface="Trebuchet MS"/>
            </a:endParaRPr>
          </a:p>
          <a:p>
            <a:pPr>
              <a:spcBef>
                <a:spcPts val="4"/>
              </a:spcBef>
            </a:pPr>
            <a:endParaRPr lang="en-US" sz="3200" dirty="0">
              <a:latin typeface="Trebuchet MS"/>
              <a:cs typeface="Trebuchet MS"/>
            </a:endParaRPr>
          </a:p>
          <a:p>
            <a:pPr marL="22842"/>
            <a:r>
              <a:rPr lang="en-US" spc="-49" dirty="0">
                <a:solidFill>
                  <a:srgbClr val="0000A0"/>
                </a:solidFill>
                <a:latin typeface="Trebuchet MS"/>
                <a:cs typeface="Trebuchet MS"/>
              </a:rPr>
              <a:t>Continuous</a:t>
            </a:r>
            <a:r>
              <a:rPr lang="en-US" spc="90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85" dirty="0">
                <a:solidFill>
                  <a:srgbClr val="0000A0"/>
                </a:solidFill>
                <a:latin typeface="Trebuchet MS"/>
                <a:cs typeface="Trebuchet MS"/>
              </a:rPr>
              <a:t>optimization</a:t>
            </a:r>
            <a:r>
              <a:rPr lang="en-US" spc="-85" dirty="0">
                <a:latin typeface="Trebuchet MS"/>
                <a:cs typeface="Trebuchet MS"/>
              </a:rPr>
              <a:t>:</a:t>
            </a:r>
            <a:r>
              <a:rPr lang="en-US" spc="351" dirty="0">
                <a:latin typeface="Trebuchet MS"/>
                <a:cs typeface="Trebuchet MS"/>
              </a:rPr>
              <a:t> </a:t>
            </a:r>
            <a:r>
              <a:rPr lang="en-US" spc="-94" dirty="0">
                <a:latin typeface="Trebuchet MS"/>
                <a:cs typeface="Trebuchet MS"/>
              </a:rPr>
              <a:t>find</a:t>
            </a:r>
            <a:r>
              <a:rPr lang="en-US" spc="94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the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best</a:t>
            </a:r>
            <a:r>
              <a:rPr lang="en-US" spc="94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vector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of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130" dirty="0">
                <a:latin typeface="Trebuchet MS"/>
                <a:cs typeface="Trebuchet MS"/>
              </a:rPr>
              <a:t>real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76" dirty="0">
                <a:latin typeface="Trebuchet MS"/>
                <a:cs typeface="Trebuchet MS"/>
              </a:rPr>
              <a:t>numbers</a:t>
            </a:r>
            <a:endParaRPr lang="en-US" sz="3200" dirty="0">
              <a:latin typeface="Trebuchet MS"/>
              <a:cs typeface="Trebuchet MS"/>
            </a:endParaRPr>
          </a:p>
          <a:p>
            <a:pPr marL="3065425">
              <a:lnSpc>
                <a:spcPts val="2500"/>
              </a:lnSpc>
            </a:pPr>
            <a:r>
              <a:rPr lang="en-US" spc="18" dirty="0">
                <a:latin typeface="Trebuchet MS"/>
                <a:cs typeface="Trebuchet MS"/>
              </a:rPr>
              <a:t>min</a:t>
            </a:r>
            <a:r>
              <a:rPr lang="en-US" spc="198" dirty="0">
                <a:latin typeface="Trebuchet MS"/>
                <a:cs typeface="Trebuchet MS"/>
              </a:rPr>
              <a:t> </a:t>
            </a:r>
            <a:r>
              <a:rPr lang="en-US" spc="-31" dirty="0" err="1">
                <a:latin typeface="Trebuchet MS"/>
                <a:cs typeface="Trebuchet MS"/>
              </a:rPr>
              <a:t>TrainingError</a:t>
            </a:r>
            <a:r>
              <a:rPr lang="en-US" spc="-31" dirty="0">
                <a:latin typeface="Trebuchet MS"/>
                <a:cs typeface="Trebuchet MS"/>
              </a:rPr>
              <a:t>(</a:t>
            </a:r>
            <a:r>
              <a:rPr lang="en-US" b="1" spc="-31" dirty="0">
                <a:latin typeface="Palatino Linotype"/>
                <a:cs typeface="Palatino Linotype"/>
              </a:rPr>
              <a:t>w</a:t>
            </a:r>
            <a:r>
              <a:rPr lang="en-US" spc="-31" dirty="0">
                <a:latin typeface="Trebuchet MS"/>
                <a:cs typeface="Trebuchet MS"/>
              </a:rPr>
              <a:t>), </a:t>
            </a:r>
            <a:r>
              <a:rPr lang="en-US" b="1" spc="13" dirty="0" err="1">
                <a:latin typeface="Cutout Std"/>
                <a:cs typeface="Cutout Std"/>
              </a:rPr>
              <a:t>w</a:t>
            </a:r>
            <a:r>
              <a:rPr lang="en-US" spc="13" dirty="0" err="1">
                <a:latin typeface="Lucida Sans Unicode"/>
                <a:cs typeface="Lucida Sans Unicode"/>
              </a:rPr>
              <a:t>∈</a:t>
            </a:r>
            <a:r>
              <a:rPr lang="en-US" spc="13" dirty="0" err="1">
                <a:latin typeface="Arial"/>
                <a:cs typeface="Arial"/>
              </a:rPr>
              <a:t>R</a:t>
            </a:r>
            <a:r>
              <a:rPr lang="en-US" sz="3200" i="1" spc="20" baseline="22222" dirty="0" err="1">
                <a:latin typeface="Postino Std"/>
                <a:cs typeface="Postino Std"/>
              </a:rPr>
              <a:t>d</a:t>
            </a:r>
            <a:endParaRPr lang="en-US" dirty="0">
              <a:latin typeface="Trebuchet MS"/>
              <a:cs typeface="Trebuchet MS"/>
            </a:endParaRPr>
          </a:p>
          <a:p>
            <a:pPr marL="479687">
              <a:spcBef>
                <a:spcPts val="2680"/>
              </a:spcBef>
            </a:pPr>
            <a:r>
              <a:rPr lang="en-US" b="1" spc="-9" dirty="0">
                <a:solidFill>
                  <a:srgbClr val="FF0000"/>
                </a:solidFill>
                <a:latin typeface="Trebuchet MS"/>
                <a:cs typeface="Trebuchet MS"/>
              </a:rPr>
              <a:t>Algorithmic</a:t>
            </a:r>
            <a:r>
              <a:rPr lang="en-US" b="1" spc="6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tool:</a:t>
            </a:r>
            <a:r>
              <a:rPr lang="en-US" spc="315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gradient</a:t>
            </a:r>
            <a:r>
              <a:rPr lang="en-US" spc="67" dirty="0">
                <a:latin typeface="Trebuchet MS"/>
                <a:cs typeface="Trebuchet MS"/>
              </a:rPr>
              <a:t> </a:t>
            </a:r>
            <a:r>
              <a:rPr lang="en-US" spc="-108" dirty="0">
                <a:latin typeface="Trebuchet MS"/>
                <a:cs typeface="Trebuchet MS"/>
              </a:rPr>
              <a:t>descent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73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91E3-3370-0546-9482-6FAB5627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FC598-6A50-244C-9118-BF9DBADB56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-67" dirty="0">
                <a:latin typeface="Trebuchet MS"/>
                <a:cs typeface="Trebuchet MS"/>
              </a:rPr>
              <a:t>History: </a:t>
            </a:r>
            <a:r>
              <a:rPr lang="en-US" spc="-54" dirty="0">
                <a:latin typeface="Trebuchet MS"/>
                <a:cs typeface="Trebuchet MS"/>
              </a:rPr>
              <a:t>roots</a:t>
            </a:r>
            <a:r>
              <a:rPr lang="en-US" spc="76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from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94" dirty="0">
                <a:latin typeface="Trebuchet MS"/>
                <a:cs typeface="Trebuchet MS"/>
              </a:rPr>
              <a:t>logic,</a:t>
            </a:r>
            <a:r>
              <a:rPr lang="en-US" spc="76" dirty="0">
                <a:latin typeface="Trebuchet MS"/>
                <a:cs typeface="Trebuchet MS"/>
              </a:rPr>
              <a:t> </a:t>
            </a:r>
            <a:r>
              <a:rPr lang="en-US" spc="-117" dirty="0">
                <a:latin typeface="Trebuchet MS"/>
                <a:cs typeface="Trebuchet MS"/>
              </a:rPr>
              <a:t>neuroscience,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36" dirty="0">
                <a:latin typeface="Trebuchet MS"/>
                <a:cs typeface="Trebuchet MS"/>
              </a:rPr>
              <a:t>statistics—melting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63" dirty="0">
                <a:latin typeface="Trebuchet MS"/>
                <a:cs typeface="Trebuchet MS"/>
              </a:rPr>
              <a:t>pot!</a:t>
            </a:r>
          </a:p>
          <a:p>
            <a:endParaRPr lang="en-US" spc="-63" dirty="0">
              <a:latin typeface="Trebuchet MS"/>
              <a:cs typeface="Trebuchet MS"/>
            </a:endParaRPr>
          </a:p>
          <a:p>
            <a:r>
              <a:rPr lang="en-US" spc="-18" dirty="0">
                <a:latin typeface="Trebuchet MS"/>
                <a:cs typeface="Trebuchet MS"/>
              </a:rPr>
              <a:t>Modeling</a:t>
            </a:r>
            <a:r>
              <a:rPr lang="en-US" spc="319" dirty="0">
                <a:latin typeface="Trebuchet MS"/>
                <a:cs typeface="Trebuchet MS"/>
              </a:rPr>
              <a:t> </a:t>
            </a:r>
            <a:r>
              <a:rPr lang="en-US" spc="-157" dirty="0">
                <a:latin typeface="Trebuchet MS"/>
                <a:cs typeface="Trebuchet MS"/>
              </a:rPr>
              <a:t>[reflex, </a:t>
            </a:r>
            <a:r>
              <a:rPr lang="en-US" spc="-103" dirty="0">
                <a:latin typeface="Trebuchet MS"/>
                <a:cs typeface="Trebuchet MS"/>
              </a:rPr>
              <a:t>states, </a:t>
            </a:r>
            <a:r>
              <a:rPr lang="en-US" spc="-112" dirty="0">
                <a:latin typeface="Trebuchet MS"/>
                <a:cs typeface="Trebuchet MS"/>
              </a:rPr>
              <a:t>variables, </a:t>
            </a:r>
            <a:r>
              <a:rPr lang="en-US" spc="-90" dirty="0">
                <a:latin typeface="Trebuchet MS"/>
                <a:cs typeface="Trebuchet MS"/>
              </a:rPr>
              <a:t>logic]</a:t>
            </a:r>
            <a:r>
              <a:rPr lang="en-US" spc="288" dirty="0">
                <a:latin typeface="Trebuchet MS"/>
                <a:cs typeface="Trebuchet MS"/>
              </a:rPr>
              <a:t> </a:t>
            </a:r>
            <a:r>
              <a:rPr lang="en-US" spc="594" dirty="0">
                <a:latin typeface="Trebuchet MS"/>
                <a:cs typeface="Trebuchet MS"/>
              </a:rPr>
              <a:t>+</a:t>
            </a:r>
            <a:r>
              <a:rPr lang="en-US" spc="-130" dirty="0">
                <a:latin typeface="Trebuchet MS"/>
                <a:cs typeface="Trebuchet MS"/>
              </a:rPr>
              <a:t>inference</a:t>
            </a:r>
            <a:r>
              <a:rPr lang="en-US" spc="292" dirty="0">
                <a:latin typeface="Trebuchet MS"/>
                <a:cs typeface="Trebuchet MS"/>
              </a:rPr>
              <a:t> </a:t>
            </a:r>
            <a:r>
              <a:rPr lang="en-US" spc="594" dirty="0">
                <a:latin typeface="Trebuchet MS"/>
                <a:cs typeface="Trebuchet MS"/>
              </a:rPr>
              <a:t>+</a:t>
            </a:r>
            <a:r>
              <a:rPr lang="en-US" spc="-99" dirty="0">
                <a:latin typeface="Trebuchet MS"/>
                <a:cs typeface="Trebuchet MS"/>
              </a:rPr>
              <a:t>learning </a:t>
            </a:r>
            <a:r>
              <a:rPr lang="en-US" spc="-661" dirty="0">
                <a:latin typeface="Trebuchet MS"/>
                <a:cs typeface="Trebuchet MS"/>
              </a:rPr>
              <a:t> </a:t>
            </a:r>
            <a:r>
              <a:rPr lang="en-US" spc="-81" dirty="0">
                <a:latin typeface="Trebuchet MS"/>
                <a:cs typeface="Trebuchet MS"/>
              </a:rPr>
              <a:t>paradigm</a:t>
            </a:r>
          </a:p>
          <a:p>
            <a:endParaRPr lang="en-US" spc="-81" dirty="0">
              <a:latin typeface="Trebuchet MS"/>
              <a:cs typeface="Trebuchet MS"/>
            </a:endParaRPr>
          </a:p>
          <a:p>
            <a:r>
              <a:rPr lang="en-US" spc="99" dirty="0">
                <a:latin typeface="Trebuchet MS"/>
                <a:cs typeface="Trebuchet MS"/>
              </a:rPr>
              <a:t>AI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58" dirty="0">
                <a:latin typeface="Trebuchet MS"/>
                <a:cs typeface="Trebuchet MS"/>
              </a:rPr>
              <a:t>has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49" dirty="0">
                <a:latin typeface="Trebuchet MS"/>
                <a:cs typeface="Trebuchet MS"/>
              </a:rPr>
              <a:t>high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societal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99" dirty="0">
                <a:latin typeface="Trebuchet MS"/>
                <a:cs typeface="Trebuchet MS"/>
              </a:rPr>
              <a:t>impact,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99" dirty="0">
                <a:latin typeface="Trebuchet MS"/>
                <a:cs typeface="Trebuchet MS"/>
              </a:rPr>
              <a:t>how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to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126" dirty="0">
                <a:latin typeface="Trebuchet MS"/>
                <a:cs typeface="Trebuchet MS"/>
              </a:rPr>
              <a:t>steer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it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54" dirty="0">
                <a:latin typeface="Trebuchet MS"/>
                <a:cs typeface="Trebuchet MS"/>
              </a:rPr>
              <a:t>positively?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5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80F1-F325-6340-B762-298877C8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0" dirty="0"/>
              <a:t>Birth</a:t>
            </a:r>
            <a:r>
              <a:rPr lang="en-US" spc="94" dirty="0"/>
              <a:t> </a:t>
            </a:r>
            <a:r>
              <a:rPr lang="en-US" spc="-171" dirty="0"/>
              <a:t>of</a:t>
            </a:r>
            <a:r>
              <a:rPr lang="en-US" spc="99" dirty="0"/>
              <a:t> </a:t>
            </a:r>
            <a:r>
              <a:rPr lang="en-US" spc="-18" dirty="0"/>
              <a:t>AI,</a:t>
            </a:r>
            <a:r>
              <a:rPr lang="en-US" spc="103" dirty="0"/>
              <a:t> </a:t>
            </a:r>
            <a:r>
              <a:rPr lang="en-US" spc="-211" dirty="0"/>
              <a:t>early</a:t>
            </a:r>
            <a:r>
              <a:rPr lang="en-US" spc="99" dirty="0"/>
              <a:t> </a:t>
            </a:r>
            <a:r>
              <a:rPr lang="en-US" spc="-157" dirty="0"/>
              <a:t>successes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312B6-E443-0048-A5AC-7C380D2622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-90" dirty="0">
                <a:solidFill>
                  <a:srgbClr val="0000A0"/>
                </a:solidFill>
                <a:latin typeface="Trebuchet MS"/>
                <a:cs typeface="Trebuchet MS"/>
              </a:rPr>
              <a:t>Checkers</a:t>
            </a:r>
            <a:r>
              <a:rPr lang="en-US" spc="117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36" dirty="0">
                <a:solidFill>
                  <a:srgbClr val="0000A0"/>
                </a:solidFill>
                <a:latin typeface="Trebuchet MS"/>
                <a:cs typeface="Trebuchet MS"/>
              </a:rPr>
              <a:t>(1952)</a:t>
            </a:r>
            <a:r>
              <a:rPr lang="en-US" spc="-36" dirty="0">
                <a:latin typeface="Trebuchet MS"/>
                <a:cs typeface="Trebuchet MS"/>
              </a:rPr>
              <a:t>: </a:t>
            </a:r>
            <a:r>
              <a:rPr lang="en-US" spc="-72" dirty="0">
                <a:latin typeface="Trebuchet MS"/>
                <a:cs typeface="Trebuchet MS"/>
              </a:rPr>
              <a:t>Samuel’s</a:t>
            </a:r>
            <a:r>
              <a:rPr lang="en-US" spc="94" dirty="0">
                <a:latin typeface="Trebuchet MS"/>
                <a:cs typeface="Trebuchet MS"/>
              </a:rPr>
              <a:t> </a:t>
            </a:r>
            <a:r>
              <a:rPr lang="en-US" spc="-76" dirty="0">
                <a:latin typeface="Trebuchet MS"/>
                <a:cs typeface="Trebuchet MS"/>
              </a:rPr>
              <a:t>program</a:t>
            </a:r>
            <a:r>
              <a:rPr lang="en-US" spc="94" dirty="0">
                <a:latin typeface="Trebuchet MS"/>
                <a:cs typeface="Trebuchet MS"/>
              </a:rPr>
              <a:t> </a:t>
            </a:r>
            <a:r>
              <a:rPr lang="en-US" spc="-130" dirty="0">
                <a:latin typeface="Trebuchet MS"/>
                <a:cs typeface="Trebuchet MS"/>
              </a:rPr>
              <a:t>learned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94" dirty="0">
                <a:latin typeface="Trebuchet MS"/>
                <a:cs typeface="Trebuchet MS"/>
              </a:rPr>
              <a:t>weights</a:t>
            </a:r>
            <a:r>
              <a:rPr lang="en-US" spc="94" dirty="0">
                <a:latin typeface="Trebuchet MS"/>
                <a:cs typeface="Trebuchet MS"/>
              </a:rPr>
              <a:t> </a:t>
            </a:r>
            <a:r>
              <a:rPr lang="en-US" spc="-72" dirty="0">
                <a:latin typeface="Trebuchet MS"/>
                <a:cs typeface="Trebuchet MS"/>
              </a:rPr>
              <a:t>and </a:t>
            </a:r>
            <a:r>
              <a:rPr lang="en-US" spc="-665" dirty="0">
                <a:latin typeface="Trebuchet MS"/>
                <a:cs typeface="Trebuchet MS"/>
              </a:rPr>
              <a:t> </a:t>
            </a:r>
            <a:r>
              <a:rPr lang="en-US" spc="-126" dirty="0">
                <a:latin typeface="Trebuchet MS"/>
                <a:cs typeface="Trebuchet MS"/>
              </a:rPr>
              <a:t>played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76" dirty="0">
                <a:latin typeface="Trebuchet MS"/>
                <a:cs typeface="Trebuchet MS"/>
              </a:rPr>
              <a:t>at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54" dirty="0">
                <a:latin typeface="Trebuchet MS"/>
                <a:cs typeface="Trebuchet MS"/>
              </a:rPr>
              <a:t>strong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94" dirty="0">
                <a:latin typeface="Trebuchet MS"/>
                <a:cs typeface="Trebuchet MS"/>
              </a:rPr>
              <a:t>amateur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144" dirty="0">
                <a:latin typeface="Trebuchet MS"/>
                <a:cs typeface="Trebuchet MS"/>
              </a:rPr>
              <a:t>level</a:t>
            </a:r>
          </a:p>
          <a:p>
            <a:endParaRPr lang="en-US" spc="-144" dirty="0">
              <a:latin typeface="Trebuchet MS"/>
              <a:cs typeface="Trebuchet MS"/>
            </a:endParaRPr>
          </a:p>
          <a:p>
            <a:endParaRPr lang="en-US" spc="-144" dirty="0">
              <a:latin typeface="Trebuchet MS"/>
              <a:cs typeface="Trebuchet MS"/>
            </a:endParaRPr>
          </a:p>
          <a:p>
            <a:r>
              <a:rPr lang="en-US" spc="-63" dirty="0">
                <a:solidFill>
                  <a:srgbClr val="0000A0"/>
                </a:solidFill>
                <a:latin typeface="Trebuchet MS"/>
                <a:cs typeface="Trebuchet MS"/>
              </a:rPr>
              <a:t>Problem </a:t>
            </a:r>
            <a:r>
              <a:rPr lang="en-US" spc="-58" dirty="0">
                <a:solidFill>
                  <a:srgbClr val="0000A0"/>
                </a:solidFill>
                <a:latin typeface="Trebuchet MS"/>
                <a:cs typeface="Trebuchet MS"/>
              </a:rPr>
              <a:t>solving </a:t>
            </a:r>
            <a:r>
              <a:rPr lang="en-US" spc="-36" dirty="0">
                <a:solidFill>
                  <a:srgbClr val="0000A0"/>
                </a:solidFill>
                <a:latin typeface="Trebuchet MS"/>
                <a:cs typeface="Trebuchet MS"/>
              </a:rPr>
              <a:t>(1955)</a:t>
            </a:r>
            <a:r>
              <a:rPr lang="en-US" spc="-36" dirty="0">
                <a:latin typeface="Trebuchet MS"/>
                <a:cs typeface="Trebuchet MS"/>
              </a:rPr>
              <a:t>:</a:t>
            </a:r>
            <a:r>
              <a:rPr lang="en-US" spc="-31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Newell </a:t>
            </a:r>
            <a:r>
              <a:rPr lang="en-US" spc="139" dirty="0">
                <a:latin typeface="Trebuchet MS"/>
                <a:cs typeface="Trebuchet MS"/>
              </a:rPr>
              <a:t>&amp; </a:t>
            </a:r>
            <a:r>
              <a:rPr lang="en-US" spc="-45" dirty="0">
                <a:latin typeface="Trebuchet MS"/>
                <a:cs typeface="Trebuchet MS"/>
              </a:rPr>
              <a:t>Simon’s </a:t>
            </a:r>
            <a:r>
              <a:rPr lang="en-US" spc="-31" dirty="0">
                <a:latin typeface="Trebuchet MS"/>
                <a:cs typeface="Trebuchet MS"/>
              </a:rPr>
              <a:t>Logic </a:t>
            </a:r>
            <a:r>
              <a:rPr lang="en-US" spc="-22" dirty="0">
                <a:latin typeface="Trebuchet MS"/>
                <a:cs typeface="Trebuchet MS"/>
              </a:rPr>
              <a:t>The</a:t>
            </a:r>
            <a:r>
              <a:rPr lang="en-US" spc="-103" dirty="0">
                <a:latin typeface="Trebuchet MS"/>
                <a:cs typeface="Trebuchet MS"/>
              </a:rPr>
              <a:t>orist:</a:t>
            </a:r>
            <a:r>
              <a:rPr lang="en-US" spc="472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prove</a:t>
            </a:r>
            <a:r>
              <a:rPr lang="en-US" spc="-108" dirty="0">
                <a:latin typeface="Trebuchet MS"/>
                <a:cs typeface="Trebuchet MS"/>
              </a:rPr>
              <a:t> theorems</a:t>
            </a:r>
            <a:r>
              <a:rPr lang="en-US" spc="-103" dirty="0">
                <a:latin typeface="Trebuchet MS"/>
                <a:cs typeface="Trebuchet MS"/>
              </a:rPr>
              <a:t> </a:t>
            </a:r>
            <a:r>
              <a:rPr lang="en-US" spc="-76" dirty="0">
                <a:latin typeface="Trebuchet MS"/>
                <a:cs typeface="Trebuchet MS"/>
              </a:rPr>
              <a:t>in</a:t>
            </a:r>
            <a:r>
              <a:rPr lang="en-US" spc="-72" dirty="0">
                <a:latin typeface="Trebuchet MS"/>
                <a:cs typeface="Trebuchet MS"/>
              </a:rPr>
              <a:t> </a:t>
            </a:r>
            <a:r>
              <a:rPr lang="en-US" spc="-58" dirty="0">
                <a:latin typeface="Trebuchet MS"/>
                <a:cs typeface="Trebuchet MS"/>
              </a:rPr>
              <a:t>Principia</a:t>
            </a:r>
            <a:r>
              <a:rPr lang="en-US" spc="-54" dirty="0">
                <a:latin typeface="Trebuchet MS"/>
                <a:cs typeface="Trebuchet MS"/>
              </a:rPr>
              <a:t> </a:t>
            </a:r>
            <a:r>
              <a:rPr lang="en-US" spc="-49" dirty="0">
                <a:latin typeface="Trebuchet MS"/>
                <a:cs typeface="Trebuchet MS"/>
              </a:rPr>
              <a:t>Mathematica </a:t>
            </a:r>
            <a:r>
              <a:rPr lang="en-US" spc="-45" dirty="0">
                <a:latin typeface="Trebuchet MS"/>
                <a:cs typeface="Trebuchet MS"/>
              </a:rPr>
              <a:t>using </a:t>
            </a:r>
            <a:r>
              <a:rPr lang="en-US" spc="-108" dirty="0">
                <a:latin typeface="Trebuchet MS"/>
                <a:cs typeface="Trebuchet MS"/>
              </a:rPr>
              <a:t>search</a:t>
            </a:r>
            <a:r>
              <a:rPr lang="en-US" spc="22" dirty="0">
                <a:latin typeface="Trebuchet MS"/>
                <a:cs typeface="Trebuchet MS"/>
              </a:rPr>
              <a:t> </a:t>
            </a:r>
            <a:r>
              <a:rPr lang="en-US" spc="594" dirty="0">
                <a:latin typeface="Trebuchet MS"/>
                <a:cs typeface="Trebuchet MS"/>
              </a:rPr>
              <a:t>+</a:t>
            </a:r>
            <a:r>
              <a:rPr lang="en-US" spc="-94" dirty="0">
                <a:latin typeface="Trebuchet MS"/>
                <a:cs typeface="Trebuchet MS"/>
              </a:rPr>
              <a:t>heuristics;</a:t>
            </a:r>
            <a:r>
              <a:rPr lang="en-US" spc="45" dirty="0">
                <a:latin typeface="Trebuchet MS"/>
                <a:cs typeface="Trebuchet MS"/>
              </a:rPr>
              <a:t> </a:t>
            </a:r>
            <a:r>
              <a:rPr lang="en-US" spc="-130" dirty="0">
                <a:latin typeface="Trebuchet MS"/>
                <a:cs typeface="Trebuchet MS"/>
              </a:rPr>
              <a:t>later,</a:t>
            </a:r>
            <a:r>
              <a:rPr lang="en-US" spc="36" dirty="0">
                <a:latin typeface="Trebuchet MS"/>
                <a:cs typeface="Trebuchet MS"/>
              </a:rPr>
              <a:t> </a:t>
            </a:r>
            <a:r>
              <a:rPr lang="en-US" spc="-117" dirty="0">
                <a:latin typeface="Trebuchet MS"/>
                <a:cs typeface="Trebuchet MS"/>
              </a:rPr>
              <a:t>General</a:t>
            </a:r>
            <a:r>
              <a:rPr lang="en-US" spc="22" dirty="0">
                <a:latin typeface="Trebuchet MS"/>
                <a:cs typeface="Trebuchet MS"/>
              </a:rPr>
              <a:t> </a:t>
            </a:r>
            <a:r>
              <a:rPr lang="en-US" spc="-63" dirty="0">
                <a:latin typeface="Trebuchet MS"/>
                <a:cs typeface="Trebuchet MS"/>
              </a:rPr>
              <a:t>Problem</a:t>
            </a:r>
            <a:r>
              <a:rPr lang="en-US" spc="22" dirty="0">
                <a:latin typeface="Trebuchet MS"/>
                <a:cs typeface="Trebuchet MS"/>
              </a:rPr>
              <a:t> </a:t>
            </a:r>
            <a:r>
              <a:rPr lang="en-US" spc="-63" dirty="0">
                <a:latin typeface="Trebuchet MS"/>
                <a:cs typeface="Trebuchet MS"/>
              </a:rPr>
              <a:t>Solver</a:t>
            </a:r>
            <a:r>
              <a:rPr lang="en-US" spc="22" dirty="0">
                <a:latin typeface="Trebuchet MS"/>
                <a:cs typeface="Trebuchet MS"/>
              </a:rPr>
              <a:t> </a:t>
            </a:r>
            <a:r>
              <a:rPr lang="en-US" spc="99" dirty="0">
                <a:latin typeface="Trebuchet MS"/>
                <a:cs typeface="Trebuchet MS"/>
              </a:rPr>
              <a:t>(GPS)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04621464-91A9-1F43-94FF-FA83B959E13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6476" y="2133564"/>
            <a:ext cx="1149159" cy="1149159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8E7AB2C3-DC13-5D49-88E9-2CC189DC4DE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4112" y="4759994"/>
            <a:ext cx="673567" cy="110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20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Millennial Fundraising Q&amp;amp;A | Blog | Accelevents">
            <a:extLst>
              <a:ext uri="{FF2B5EF4-FFF2-40B4-BE49-F238E27FC236}">
                <a16:creationId xmlns:a16="http://schemas.microsoft.com/office/drawing/2014/main" id="{1C3DA977-6735-4D48-9591-BB82CA7FC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59" y="165602"/>
            <a:ext cx="9453282" cy="494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32761-44BD-274F-8647-A4F17438F947}"/>
              </a:ext>
            </a:extLst>
          </p:cNvPr>
          <p:cNvSpPr txBox="1"/>
          <p:nvPr/>
        </p:nvSpPr>
        <p:spPr>
          <a:xfrm>
            <a:off x="4463822" y="5298141"/>
            <a:ext cx="326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xzhang48@kennesaw.edu</a:t>
            </a:r>
            <a:endParaRPr lang="en-US" dirty="0"/>
          </a:p>
          <a:p>
            <a:r>
              <a:rPr lang="en-US" dirty="0"/>
              <a:t>Teams: </a:t>
            </a:r>
            <a:r>
              <a:rPr lang="en-US" dirty="0" err="1"/>
              <a:t>Xinyue</a:t>
            </a:r>
            <a:r>
              <a:rPr lang="en-US" dirty="0"/>
              <a:t> Zhang (xzhang48)</a:t>
            </a:r>
          </a:p>
        </p:txBody>
      </p:sp>
    </p:spTree>
    <p:extLst>
      <p:ext uri="{BB962C8B-B14F-4D97-AF65-F5344CB8AC3E}">
        <p14:creationId xmlns:p14="http://schemas.microsoft.com/office/powerpoint/2010/main" val="365424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3C00-B17E-DC46-AD63-7EB69873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5" dirty="0"/>
              <a:t>Overwhelming</a:t>
            </a:r>
            <a:r>
              <a:rPr lang="en-US" spc="49" dirty="0"/>
              <a:t> </a:t>
            </a:r>
            <a:r>
              <a:rPr lang="en-US" spc="-175" dirty="0"/>
              <a:t>optimism...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79039-B16B-4841-9A0B-A5B384F6E1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1421" marR="6853">
              <a:lnSpc>
                <a:spcPct val="101600"/>
              </a:lnSpc>
              <a:spcBef>
                <a:spcPts val="81"/>
              </a:spcBef>
              <a:tabLst>
                <a:tab pos="1030184" algn="l"/>
              </a:tabLst>
            </a:pPr>
            <a:r>
              <a:rPr lang="en-US" i="1" spc="9" dirty="0">
                <a:latin typeface="Calibri"/>
                <a:cs typeface="Calibri"/>
              </a:rPr>
              <a:t>Machines</a:t>
            </a:r>
            <a:r>
              <a:rPr lang="en-US" i="1" spc="211" dirty="0">
                <a:latin typeface="Calibri"/>
                <a:cs typeface="Calibri"/>
              </a:rPr>
              <a:t> </a:t>
            </a:r>
            <a:r>
              <a:rPr lang="en-US" i="1" spc="4" dirty="0">
                <a:latin typeface="Calibri"/>
                <a:cs typeface="Calibri"/>
              </a:rPr>
              <a:t>will</a:t>
            </a:r>
            <a:r>
              <a:rPr lang="en-US" i="1" spc="220" dirty="0">
                <a:latin typeface="Calibri"/>
                <a:cs typeface="Calibri"/>
              </a:rPr>
              <a:t> </a:t>
            </a:r>
            <a:r>
              <a:rPr lang="en-US" i="1" spc="9" dirty="0">
                <a:latin typeface="Calibri"/>
                <a:cs typeface="Calibri"/>
              </a:rPr>
              <a:t>be</a:t>
            </a:r>
            <a:r>
              <a:rPr lang="en-US" i="1" spc="220" dirty="0">
                <a:latin typeface="Calibri"/>
                <a:cs typeface="Calibri"/>
              </a:rPr>
              <a:t> </a:t>
            </a:r>
            <a:r>
              <a:rPr lang="en-US" i="1" spc="4" dirty="0">
                <a:latin typeface="Calibri"/>
                <a:cs typeface="Calibri"/>
              </a:rPr>
              <a:t>capable,</a:t>
            </a:r>
            <a:r>
              <a:rPr lang="en-US" i="1" spc="220" dirty="0">
                <a:latin typeface="Calibri"/>
                <a:cs typeface="Calibri"/>
              </a:rPr>
              <a:t> </a:t>
            </a:r>
            <a:r>
              <a:rPr lang="en-US" i="1" spc="18" dirty="0">
                <a:latin typeface="Calibri"/>
                <a:cs typeface="Calibri"/>
              </a:rPr>
              <a:t>within</a:t>
            </a:r>
            <a:r>
              <a:rPr lang="en-US" i="1" spc="220" dirty="0">
                <a:latin typeface="Calibri"/>
                <a:cs typeface="Calibri"/>
              </a:rPr>
              <a:t> </a:t>
            </a:r>
            <a:r>
              <a:rPr lang="en-US" i="1" spc="-18" dirty="0">
                <a:latin typeface="Calibri"/>
                <a:cs typeface="Calibri"/>
              </a:rPr>
              <a:t>twenty</a:t>
            </a:r>
            <a:r>
              <a:rPr lang="en-US" i="1" spc="216" dirty="0">
                <a:latin typeface="Calibri"/>
                <a:cs typeface="Calibri"/>
              </a:rPr>
              <a:t> </a:t>
            </a:r>
            <a:r>
              <a:rPr lang="en-US" i="1" spc="-22" dirty="0">
                <a:latin typeface="Calibri"/>
                <a:cs typeface="Calibri"/>
              </a:rPr>
              <a:t>years,</a:t>
            </a:r>
            <a:r>
              <a:rPr lang="en-US" i="1" spc="220" dirty="0">
                <a:latin typeface="Calibri"/>
                <a:cs typeface="Calibri"/>
              </a:rPr>
              <a:t> </a:t>
            </a:r>
            <a:r>
              <a:rPr lang="en-US" i="1" spc="-4" dirty="0">
                <a:latin typeface="Calibri"/>
                <a:cs typeface="Calibri"/>
              </a:rPr>
              <a:t>of</a:t>
            </a:r>
            <a:r>
              <a:rPr lang="en-US" i="1" spc="216" dirty="0">
                <a:latin typeface="Calibri"/>
                <a:cs typeface="Calibri"/>
              </a:rPr>
              <a:t> </a:t>
            </a:r>
            <a:r>
              <a:rPr lang="en-US" i="1" spc="9" dirty="0">
                <a:latin typeface="Calibri"/>
                <a:cs typeface="Calibri"/>
              </a:rPr>
              <a:t>doing</a:t>
            </a:r>
            <a:r>
              <a:rPr lang="en-US" i="1" spc="216" dirty="0">
                <a:latin typeface="Calibri"/>
                <a:cs typeface="Calibri"/>
              </a:rPr>
              <a:t> </a:t>
            </a:r>
            <a:r>
              <a:rPr lang="en-US" i="1" dirty="0">
                <a:latin typeface="Calibri"/>
                <a:cs typeface="Calibri"/>
              </a:rPr>
              <a:t>any</a:t>
            </a:r>
            <a:r>
              <a:rPr lang="en-US" i="1" spc="211" dirty="0">
                <a:latin typeface="Calibri"/>
                <a:cs typeface="Calibri"/>
              </a:rPr>
              <a:t> </a:t>
            </a:r>
            <a:r>
              <a:rPr lang="en-US" i="1" spc="-22" dirty="0">
                <a:latin typeface="Calibri"/>
                <a:cs typeface="Calibri"/>
              </a:rPr>
              <a:t>work</a:t>
            </a:r>
            <a:r>
              <a:rPr lang="en-US" i="1" spc="216" dirty="0">
                <a:latin typeface="Calibri"/>
                <a:cs typeface="Calibri"/>
              </a:rPr>
              <a:t> </a:t>
            </a:r>
            <a:r>
              <a:rPr lang="en-US" i="1" spc="-63" dirty="0">
                <a:latin typeface="Calibri"/>
                <a:cs typeface="Calibri"/>
              </a:rPr>
              <a:t>a</a:t>
            </a:r>
            <a:r>
              <a:rPr lang="en-US" i="1" spc="216" dirty="0">
                <a:latin typeface="Calibri"/>
                <a:cs typeface="Calibri"/>
              </a:rPr>
              <a:t> </a:t>
            </a:r>
            <a:r>
              <a:rPr lang="en-US" i="1" spc="-4" dirty="0">
                <a:latin typeface="Calibri"/>
                <a:cs typeface="Calibri"/>
              </a:rPr>
              <a:t>man </a:t>
            </a:r>
            <a:r>
              <a:rPr lang="en-US" i="1" spc="-495" dirty="0">
                <a:latin typeface="Calibri"/>
                <a:cs typeface="Calibri"/>
              </a:rPr>
              <a:t> </a:t>
            </a:r>
            <a:r>
              <a:rPr lang="en-US" i="1" spc="13" dirty="0">
                <a:latin typeface="Calibri"/>
                <a:cs typeface="Calibri"/>
              </a:rPr>
              <a:t>can</a:t>
            </a:r>
            <a:r>
              <a:rPr lang="en-US" i="1" spc="252" dirty="0">
                <a:latin typeface="Calibri"/>
                <a:cs typeface="Calibri"/>
              </a:rPr>
              <a:t> </a:t>
            </a:r>
            <a:r>
              <a:rPr lang="en-US" i="1" spc="22" dirty="0">
                <a:latin typeface="Calibri"/>
                <a:cs typeface="Calibri"/>
              </a:rPr>
              <a:t>do.	</a:t>
            </a:r>
            <a:r>
              <a:rPr lang="en-US" spc="9" dirty="0">
                <a:latin typeface="Trebuchet MS"/>
                <a:cs typeface="Trebuchet MS"/>
              </a:rPr>
              <a:t>—Herbert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18" dirty="0">
                <a:latin typeface="Trebuchet MS"/>
                <a:cs typeface="Trebuchet MS"/>
              </a:rPr>
              <a:t>Simon</a:t>
            </a:r>
            <a:endParaRPr lang="en-US" dirty="0">
              <a:latin typeface="Trebuchet MS"/>
              <a:cs typeface="Trebuchet M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Trebuchet MS"/>
              <a:cs typeface="Trebuchet MS"/>
            </a:endParaRPr>
          </a:p>
          <a:p>
            <a:pPr marL="11421" marR="4568">
              <a:lnSpc>
                <a:spcPct val="101600"/>
              </a:lnSpc>
              <a:spcBef>
                <a:spcPts val="1308"/>
              </a:spcBef>
              <a:tabLst>
                <a:tab pos="958231" algn="l"/>
              </a:tabLst>
            </a:pPr>
            <a:r>
              <a:rPr lang="en-US" i="1" spc="54" dirty="0">
                <a:latin typeface="Calibri"/>
                <a:cs typeface="Calibri"/>
              </a:rPr>
              <a:t>Within</a:t>
            </a:r>
            <a:r>
              <a:rPr lang="en-US" i="1" spc="99" dirty="0">
                <a:latin typeface="Calibri"/>
                <a:cs typeface="Calibri"/>
              </a:rPr>
              <a:t> </a:t>
            </a:r>
            <a:r>
              <a:rPr lang="en-US" i="1" dirty="0">
                <a:latin typeface="Calibri"/>
                <a:cs typeface="Calibri"/>
              </a:rPr>
              <a:t>10</a:t>
            </a:r>
            <a:r>
              <a:rPr lang="en-US" i="1" spc="103" dirty="0">
                <a:latin typeface="Calibri"/>
                <a:cs typeface="Calibri"/>
              </a:rPr>
              <a:t> </a:t>
            </a:r>
            <a:r>
              <a:rPr lang="en-US" i="1" spc="-40" dirty="0">
                <a:latin typeface="Calibri"/>
                <a:cs typeface="Calibri"/>
              </a:rPr>
              <a:t>years</a:t>
            </a:r>
            <a:r>
              <a:rPr lang="en-US" i="1" spc="103" dirty="0">
                <a:latin typeface="Calibri"/>
                <a:cs typeface="Calibri"/>
              </a:rPr>
              <a:t> </a:t>
            </a:r>
            <a:r>
              <a:rPr lang="en-US" i="1" spc="9" dirty="0">
                <a:latin typeface="Calibri"/>
                <a:cs typeface="Calibri"/>
              </a:rPr>
              <a:t>the</a:t>
            </a:r>
            <a:r>
              <a:rPr lang="en-US" i="1" spc="99" dirty="0">
                <a:latin typeface="Calibri"/>
                <a:cs typeface="Calibri"/>
              </a:rPr>
              <a:t> </a:t>
            </a:r>
            <a:r>
              <a:rPr lang="en-US" i="1" spc="-4" dirty="0">
                <a:latin typeface="Calibri"/>
                <a:cs typeface="Calibri"/>
              </a:rPr>
              <a:t>problems</a:t>
            </a:r>
            <a:r>
              <a:rPr lang="en-US" i="1" spc="99" dirty="0">
                <a:latin typeface="Calibri"/>
                <a:cs typeface="Calibri"/>
              </a:rPr>
              <a:t> </a:t>
            </a:r>
            <a:r>
              <a:rPr lang="en-US" i="1" spc="-4" dirty="0">
                <a:latin typeface="Calibri"/>
                <a:cs typeface="Calibri"/>
              </a:rPr>
              <a:t>of</a:t>
            </a:r>
            <a:r>
              <a:rPr lang="en-US" i="1" spc="103" dirty="0">
                <a:latin typeface="Calibri"/>
                <a:cs typeface="Calibri"/>
              </a:rPr>
              <a:t> </a:t>
            </a:r>
            <a:r>
              <a:rPr lang="en-US" i="1" spc="4" dirty="0">
                <a:latin typeface="Calibri"/>
                <a:cs typeface="Calibri"/>
              </a:rPr>
              <a:t>artificial</a:t>
            </a:r>
            <a:r>
              <a:rPr lang="en-US" i="1" spc="99" dirty="0">
                <a:latin typeface="Calibri"/>
                <a:cs typeface="Calibri"/>
              </a:rPr>
              <a:t> </a:t>
            </a:r>
            <a:r>
              <a:rPr lang="en-US" i="1" spc="9" dirty="0">
                <a:latin typeface="Calibri"/>
                <a:cs typeface="Calibri"/>
              </a:rPr>
              <a:t>intelligence</a:t>
            </a:r>
            <a:r>
              <a:rPr lang="en-US" i="1" spc="103" dirty="0">
                <a:latin typeface="Calibri"/>
                <a:cs typeface="Calibri"/>
              </a:rPr>
              <a:t> </a:t>
            </a:r>
            <a:r>
              <a:rPr lang="en-US" i="1" spc="4" dirty="0">
                <a:latin typeface="Calibri"/>
                <a:cs typeface="Calibri"/>
              </a:rPr>
              <a:t>will</a:t>
            </a:r>
            <a:r>
              <a:rPr lang="en-US" i="1" spc="99" dirty="0">
                <a:latin typeface="Calibri"/>
                <a:cs typeface="Calibri"/>
              </a:rPr>
              <a:t> </a:t>
            </a:r>
            <a:r>
              <a:rPr lang="en-US" i="1" spc="9" dirty="0">
                <a:latin typeface="Calibri"/>
                <a:cs typeface="Calibri"/>
              </a:rPr>
              <a:t>be</a:t>
            </a:r>
            <a:r>
              <a:rPr lang="en-US" i="1" spc="108" dirty="0">
                <a:latin typeface="Calibri"/>
                <a:cs typeface="Calibri"/>
              </a:rPr>
              <a:t> </a:t>
            </a:r>
            <a:r>
              <a:rPr lang="en-US" i="1" spc="13" dirty="0">
                <a:latin typeface="Calibri"/>
                <a:cs typeface="Calibri"/>
              </a:rPr>
              <a:t>substantially </a:t>
            </a:r>
            <a:r>
              <a:rPr lang="en-US" i="1" spc="-495" dirty="0">
                <a:latin typeface="Calibri"/>
                <a:cs typeface="Calibri"/>
              </a:rPr>
              <a:t> </a:t>
            </a:r>
            <a:r>
              <a:rPr lang="en-US" i="1" spc="9" dirty="0">
                <a:latin typeface="Calibri"/>
                <a:cs typeface="Calibri"/>
              </a:rPr>
              <a:t>solved.	</a:t>
            </a:r>
            <a:r>
              <a:rPr lang="en-US" spc="81" dirty="0">
                <a:latin typeface="Trebuchet MS"/>
                <a:cs typeface="Trebuchet MS"/>
              </a:rPr>
              <a:t>—Marvin</a:t>
            </a:r>
            <a:r>
              <a:rPr lang="en-US" spc="76" dirty="0">
                <a:latin typeface="Trebuchet MS"/>
                <a:cs typeface="Trebuchet MS"/>
              </a:rPr>
              <a:t> </a:t>
            </a:r>
            <a:r>
              <a:rPr lang="en-US" spc="22" dirty="0">
                <a:latin typeface="Trebuchet MS"/>
                <a:cs typeface="Trebuchet MS"/>
              </a:rPr>
              <a:t>Minsky</a:t>
            </a:r>
          </a:p>
          <a:p>
            <a:pPr marL="11421" marR="4568">
              <a:lnSpc>
                <a:spcPct val="101600"/>
              </a:lnSpc>
              <a:spcBef>
                <a:spcPts val="1308"/>
              </a:spcBef>
              <a:tabLst>
                <a:tab pos="958231" algn="l"/>
              </a:tabLst>
            </a:pPr>
            <a:endParaRPr lang="en-US" spc="22" dirty="0">
              <a:latin typeface="Trebuchet MS"/>
              <a:cs typeface="Trebuchet MS"/>
            </a:endParaRPr>
          </a:p>
          <a:p>
            <a:pPr marL="11421" marR="4568">
              <a:lnSpc>
                <a:spcPct val="101600"/>
              </a:lnSpc>
              <a:spcBef>
                <a:spcPts val="1308"/>
              </a:spcBef>
              <a:tabLst>
                <a:tab pos="958231" algn="l"/>
              </a:tabLst>
            </a:pPr>
            <a:r>
              <a:rPr lang="en-US" i="1" spc="63" dirty="0">
                <a:latin typeface="Calibri"/>
                <a:cs typeface="Calibri"/>
              </a:rPr>
              <a:t>I</a:t>
            </a:r>
            <a:r>
              <a:rPr lang="en-US" i="1" spc="337" dirty="0">
                <a:latin typeface="Calibri"/>
                <a:cs typeface="Calibri"/>
              </a:rPr>
              <a:t> </a:t>
            </a:r>
            <a:r>
              <a:rPr lang="en-US" i="1" spc="13" dirty="0">
                <a:latin typeface="Calibri"/>
                <a:cs typeface="Calibri"/>
              </a:rPr>
              <a:t>visualize</a:t>
            </a:r>
            <a:r>
              <a:rPr lang="en-US" i="1" spc="337" dirty="0">
                <a:latin typeface="Calibri"/>
                <a:cs typeface="Calibri"/>
              </a:rPr>
              <a:t> </a:t>
            </a:r>
            <a:r>
              <a:rPr lang="en-US" i="1" spc="-63" dirty="0">
                <a:latin typeface="Calibri"/>
                <a:cs typeface="Calibri"/>
              </a:rPr>
              <a:t>a</a:t>
            </a:r>
            <a:r>
              <a:rPr lang="en-US" i="1" spc="342" dirty="0">
                <a:latin typeface="Calibri"/>
                <a:cs typeface="Calibri"/>
              </a:rPr>
              <a:t> </a:t>
            </a:r>
            <a:r>
              <a:rPr lang="en-US" i="1" spc="18" dirty="0">
                <a:latin typeface="Calibri"/>
                <a:cs typeface="Calibri"/>
              </a:rPr>
              <a:t>time</a:t>
            </a:r>
            <a:r>
              <a:rPr lang="en-US" i="1" spc="337" dirty="0">
                <a:latin typeface="Calibri"/>
                <a:cs typeface="Calibri"/>
              </a:rPr>
              <a:t> </a:t>
            </a:r>
            <a:r>
              <a:rPr lang="en-US" i="1" spc="-18" dirty="0">
                <a:latin typeface="Calibri"/>
                <a:cs typeface="Calibri"/>
              </a:rPr>
              <a:t>when</a:t>
            </a:r>
            <a:r>
              <a:rPr lang="en-US" i="1" spc="342" dirty="0">
                <a:latin typeface="Calibri"/>
                <a:cs typeface="Calibri"/>
              </a:rPr>
              <a:t> </a:t>
            </a:r>
            <a:r>
              <a:rPr lang="en-US" i="1" spc="-90" dirty="0">
                <a:latin typeface="Calibri"/>
                <a:cs typeface="Calibri"/>
              </a:rPr>
              <a:t>we</a:t>
            </a:r>
            <a:r>
              <a:rPr lang="en-US" i="1" spc="-76" dirty="0">
                <a:latin typeface="Calibri"/>
                <a:cs typeface="Calibri"/>
              </a:rPr>
              <a:t> </a:t>
            </a:r>
            <a:r>
              <a:rPr lang="en-US" i="1" spc="4" dirty="0">
                <a:latin typeface="Calibri"/>
                <a:cs typeface="Calibri"/>
              </a:rPr>
              <a:t>will</a:t>
            </a:r>
            <a:r>
              <a:rPr lang="en-US" i="1" spc="337" dirty="0">
                <a:latin typeface="Calibri"/>
                <a:cs typeface="Calibri"/>
              </a:rPr>
              <a:t> </a:t>
            </a:r>
            <a:r>
              <a:rPr lang="en-US" i="1" spc="9" dirty="0">
                <a:latin typeface="Calibri"/>
                <a:cs typeface="Calibri"/>
              </a:rPr>
              <a:t>be</a:t>
            </a:r>
            <a:r>
              <a:rPr lang="en-US" i="1" spc="337" dirty="0">
                <a:latin typeface="Calibri"/>
                <a:cs typeface="Calibri"/>
              </a:rPr>
              <a:t> </a:t>
            </a:r>
            <a:r>
              <a:rPr lang="en-US" i="1" spc="27" dirty="0">
                <a:latin typeface="Calibri"/>
                <a:cs typeface="Calibri"/>
              </a:rPr>
              <a:t>to</a:t>
            </a:r>
            <a:r>
              <a:rPr lang="en-US" i="1" spc="342" dirty="0">
                <a:latin typeface="Calibri"/>
                <a:cs typeface="Calibri"/>
              </a:rPr>
              <a:t> </a:t>
            </a:r>
            <a:r>
              <a:rPr lang="en-US" i="1" spc="22" dirty="0">
                <a:latin typeface="Calibri"/>
                <a:cs typeface="Calibri"/>
              </a:rPr>
              <a:t>robots</a:t>
            </a:r>
            <a:r>
              <a:rPr lang="en-US" i="1" spc="337" dirty="0">
                <a:latin typeface="Calibri"/>
                <a:cs typeface="Calibri"/>
              </a:rPr>
              <a:t> </a:t>
            </a:r>
            <a:r>
              <a:rPr lang="en-US" i="1" spc="-4" dirty="0">
                <a:latin typeface="Calibri"/>
                <a:cs typeface="Calibri"/>
              </a:rPr>
              <a:t>what</a:t>
            </a:r>
            <a:r>
              <a:rPr lang="en-US" i="1" spc="337" dirty="0">
                <a:latin typeface="Calibri"/>
                <a:cs typeface="Calibri"/>
              </a:rPr>
              <a:t> </a:t>
            </a:r>
            <a:r>
              <a:rPr lang="en-US" i="1" spc="-4" dirty="0">
                <a:latin typeface="Calibri"/>
                <a:cs typeface="Calibri"/>
              </a:rPr>
              <a:t>dogs</a:t>
            </a:r>
            <a:r>
              <a:rPr lang="en-US" i="1" spc="337" dirty="0">
                <a:latin typeface="Calibri"/>
                <a:cs typeface="Calibri"/>
              </a:rPr>
              <a:t> </a:t>
            </a:r>
            <a:r>
              <a:rPr lang="en-US" i="1" spc="-58" dirty="0">
                <a:latin typeface="Calibri"/>
                <a:cs typeface="Calibri"/>
              </a:rPr>
              <a:t>are</a:t>
            </a:r>
            <a:r>
              <a:rPr lang="en-US" i="1" spc="337" dirty="0">
                <a:latin typeface="Calibri"/>
                <a:cs typeface="Calibri"/>
              </a:rPr>
              <a:t> </a:t>
            </a:r>
            <a:r>
              <a:rPr lang="en-US" i="1" spc="27" dirty="0">
                <a:latin typeface="Calibri"/>
                <a:cs typeface="Calibri"/>
              </a:rPr>
              <a:t>to</a:t>
            </a:r>
            <a:r>
              <a:rPr lang="en-US" i="1" spc="337" dirty="0">
                <a:latin typeface="Calibri"/>
                <a:cs typeface="Calibri"/>
              </a:rPr>
              <a:t> </a:t>
            </a:r>
            <a:r>
              <a:rPr lang="en-US" i="1" spc="13" dirty="0">
                <a:latin typeface="Calibri"/>
                <a:cs typeface="Calibri"/>
              </a:rPr>
              <a:t>humans, </a:t>
            </a:r>
            <a:r>
              <a:rPr lang="en-US" i="1" spc="-499" dirty="0">
                <a:latin typeface="Calibri"/>
                <a:cs typeface="Calibri"/>
              </a:rPr>
              <a:t> </a:t>
            </a:r>
            <a:r>
              <a:rPr lang="en-US" i="1" spc="-9" dirty="0">
                <a:latin typeface="Calibri"/>
                <a:cs typeface="Calibri"/>
              </a:rPr>
              <a:t>and</a:t>
            </a:r>
            <a:r>
              <a:rPr lang="en-US" i="1" spc="261" dirty="0">
                <a:latin typeface="Calibri"/>
                <a:cs typeface="Calibri"/>
              </a:rPr>
              <a:t> </a:t>
            </a:r>
            <a:r>
              <a:rPr lang="en-US" i="1" spc="54" dirty="0">
                <a:latin typeface="Calibri"/>
                <a:cs typeface="Calibri"/>
              </a:rPr>
              <a:t>I’m</a:t>
            </a:r>
            <a:r>
              <a:rPr lang="en-US" i="1" spc="265" dirty="0">
                <a:latin typeface="Calibri"/>
                <a:cs typeface="Calibri"/>
              </a:rPr>
              <a:t> </a:t>
            </a:r>
            <a:r>
              <a:rPr lang="en-US" i="1" spc="18" dirty="0">
                <a:latin typeface="Calibri"/>
                <a:cs typeface="Calibri"/>
              </a:rPr>
              <a:t>rooting</a:t>
            </a:r>
            <a:r>
              <a:rPr lang="en-US" i="1" spc="261" dirty="0">
                <a:latin typeface="Calibri"/>
                <a:cs typeface="Calibri"/>
              </a:rPr>
              <a:t> </a:t>
            </a:r>
            <a:r>
              <a:rPr lang="en-US" i="1" spc="-22" dirty="0">
                <a:latin typeface="Calibri"/>
                <a:cs typeface="Calibri"/>
              </a:rPr>
              <a:t>for</a:t>
            </a:r>
            <a:r>
              <a:rPr lang="en-US" i="1" spc="265" dirty="0">
                <a:latin typeface="Calibri"/>
                <a:cs typeface="Calibri"/>
              </a:rPr>
              <a:t> </a:t>
            </a:r>
            <a:r>
              <a:rPr lang="en-US" i="1" spc="9" dirty="0">
                <a:latin typeface="Calibri"/>
                <a:cs typeface="Calibri"/>
              </a:rPr>
              <a:t>the</a:t>
            </a:r>
            <a:r>
              <a:rPr lang="en-US" i="1" spc="265" dirty="0">
                <a:latin typeface="Calibri"/>
                <a:cs typeface="Calibri"/>
              </a:rPr>
              <a:t> </a:t>
            </a:r>
            <a:r>
              <a:rPr lang="en-US" i="1" spc="13" dirty="0">
                <a:latin typeface="Calibri"/>
                <a:cs typeface="Calibri"/>
              </a:rPr>
              <a:t>machines.	</a:t>
            </a:r>
            <a:r>
              <a:rPr lang="en-US" spc="27" dirty="0">
                <a:latin typeface="Trebuchet MS"/>
                <a:cs typeface="Trebuchet MS"/>
              </a:rPr>
              <a:t>—Claude</a:t>
            </a:r>
            <a:r>
              <a:rPr lang="en-US" spc="76" dirty="0">
                <a:latin typeface="Trebuchet MS"/>
                <a:cs typeface="Trebuchet MS"/>
              </a:rPr>
              <a:t> </a:t>
            </a:r>
            <a:r>
              <a:rPr lang="en-US" spc="-27" dirty="0">
                <a:latin typeface="Trebuchet MS"/>
                <a:cs typeface="Trebuchet MS"/>
              </a:rPr>
              <a:t>Shannon</a:t>
            </a:r>
            <a:endParaRPr lang="en-US" dirty="0">
              <a:latin typeface="Trebuchet MS"/>
              <a:cs typeface="Trebuchet MS"/>
            </a:endParaRPr>
          </a:p>
          <a:p>
            <a:pPr marL="11421" marR="4568">
              <a:lnSpc>
                <a:spcPct val="101600"/>
              </a:lnSpc>
              <a:spcBef>
                <a:spcPts val="1308"/>
              </a:spcBef>
              <a:tabLst>
                <a:tab pos="958231" algn="l"/>
              </a:tabLst>
            </a:pP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3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D408-FB07-E44A-A3A5-C5DF350E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89" dirty="0"/>
              <a:t>...underwhelming</a:t>
            </a:r>
            <a:r>
              <a:rPr lang="en-US" spc="81" dirty="0"/>
              <a:t> </a:t>
            </a:r>
            <a:r>
              <a:rPr lang="en-US" spc="-153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C48E1-9BE2-F443-8F6C-F966947718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1421">
              <a:spcBef>
                <a:spcPts val="126"/>
              </a:spcBef>
            </a:pPr>
            <a:r>
              <a:rPr lang="en-US" spc="-85" dirty="0">
                <a:solidFill>
                  <a:srgbClr val="0000A0"/>
                </a:solidFill>
                <a:latin typeface="Trebuchet MS"/>
                <a:cs typeface="Trebuchet MS"/>
              </a:rPr>
              <a:t>Example</a:t>
            </a:r>
            <a:r>
              <a:rPr lang="en-US" spc="-85" dirty="0">
                <a:latin typeface="Trebuchet MS"/>
                <a:cs typeface="Trebuchet MS"/>
              </a:rPr>
              <a:t>:</a:t>
            </a:r>
            <a:r>
              <a:rPr lang="en-US" spc="328" dirty="0">
                <a:latin typeface="Trebuchet MS"/>
                <a:cs typeface="Trebuchet MS"/>
              </a:rPr>
              <a:t> </a:t>
            </a:r>
            <a:r>
              <a:rPr lang="en-US" spc="-94" dirty="0">
                <a:latin typeface="Trebuchet MS"/>
                <a:cs typeface="Trebuchet MS"/>
              </a:rPr>
              <a:t>machine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76" dirty="0">
                <a:latin typeface="Trebuchet MS"/>
                <a:cs typeface="Trebuchet MS"/>
              </a:rPr>
              <a:t>translation</a:t>
            </a:r>
            <a:endParaRPr lang="en-US" dirty="0">
              <a:latin typeface="Trebuchet MS"/>
              <a:cs typeface="Trebuchet MS"/>
            </a:endParaRPr>
          </a:p>
          <a:p>
            <a:pPr marL="22842" algn="ctr">
              <a:spcBef>
                <a:spcPts val="1457"/>
              </a:spcBef>
            </a:pPr>
            <a:r>
              <a:rPr lang="en-US" i="1" spc="-9" dirty="0">
                <a:solidFill>
                  <a:srgbClr val="008000"/>
                </a:solidFill>
                <a:latin typeface="Trebuchet MS"/>
                <a:cs typeface="Trebuchet MS"/>
              </a:rPr>
              <a:t>The</a:t>
            </a:r>
            <a:r>
              <a:rPr lang="en-US" i="1" spc="81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lang="en-US" i="1" spc="-117" dirty="0">
                <a:solidFill>
                  <a:srgbClr val="008000"/>
                </a:solidFill>
                <a:latin typeface="Trebuchet MS"/>
                <a:cs typeface="Trebuchet MS"/>
              </a:rPr>
              <a:t>spirit</a:t>
            </a:r>
            <a:r>
              <a:rPr lang="en-US" i="1" spc="8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lang="en-US" i="1" spc="-94" dirty="0">
                <a:solidFill>
                  <a:srgbClr val="008000"/>
                </a:solidFill>
                <a:latin typeface="Trebuchet MS"/>
                <a:cs typeface="Trebuchet MS"/>
              </a:rPr>
              <a:t>is</a:t>
            </a:r>
            <a:r>
              <a:rPr lang="en-US" i="1" spc="81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lang="en-US" i="1" spc="-117" dirty="0">
                <a:solidFill>
                  <a:srgbClr val="008000"/>
                </a:solidFill>
                <a:latin typeface="Trebuchet MS"/>
                <a:cs typeface="Trebuchet MS"/>
              </a:rPr>
              <a:t>willing</a:t>
            </a:r>
            <a:r>
              <a:rPr lang="en-US" i="1" spc="81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lang="en-US" i="1" spc="-90" dirty="0">
                <a:solidFill>
                  <a:srgbClr val="008000"/>
                </a:solidFill>
                <a:latin typeface="Trebuchet MS"/>
                <a:cs typeface="Trebuchet MS"/>
              </a:rPr>
              <a:t>but</a:t>
            </a:r>
            <a:r>
              <a:rPr lang="en-US" i="1" spc="9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lang="en-US" i="1" spc="-135" dirty="0">
                <a:solidFill>
                  <a:srgbClr val="008000"/>
                </a:solidFill>
                <a:latin typeface="Trebuchet MS"/>
                <a:cs typeface="Trebuchet MS"/>
              </a:rPr>
              <a:t>the</a:t>
            </a:r>
            <a:r>
              <a:rPr lang="en-US" i="1" spc="8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lang="en-US" i="1" spc="-144" dirty="0">
                <a:solidFill>
                  <a:srgbClr val="008000"/>
                </a:solidFill>
                <a:latin typeface="Trebuchet MS"/>
                <a:cs typeface="Trebuchet MS"/>
              </a:rPr>
              <a:t>flesh</a:t>
            </a:r>
            <a:r>
              <a:rPr lang="en-US" i="1" spc="81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lang="en-US" i="1" spc="-94" dirty="0">
                <a:solidFill>
                  <a:srgbClr val="008000"/>
                </a:solidFill>
                <a:latin typeface="Trebuchet MS"/>
                <a:cs typeface="Trebuchet MS"/>
              </a:rPr>
              <a:t>is</a:t>
            </a:r>
            <a:r>
              <a:rPr lang="en-US" i="1" spc="8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lang="en-US" i="1" spc="-135" dirty="0">
                <a:solidFill>
                  <a:srgbClr val="008000"/>
                </a:solidFill>
                <a:latin typeface="Trebuchet MS"/>
                <a:cs typeface="Trebuchet MS"/>
              </a:rPr>
              <a:t>weak.</a:t>
            </a:r>
            <a:endParaRPr lang="en-US" dirty="0">
              <a:latin typeface="Trebuchet MS"/>
              <a:cs typeface="Trebuchet MS"/>
            </a:endParaRPr>
          </a:p>
          <a:p>
            <a:pPr>
              <a:spcBef>
                <a:spcPts val="4"/>
              </a:spcBef>
            </a:pPr>
            <a:endParaRPr lang="en-US" dirty="0">
              <a:latin typeface="Trebuchet MS"/>
              <a:cs typeface="Trebuchet MS"/>
            </a:endParaRPr>
          </a:p>
          <a:p>
            <a:pPr marL="24555" algn="ctr"/>
            <a:r>
              <a:rPr lang="en-US" spc="-9" dirty="0">
                <a:latin typeface="Trebuchet MS"/>
                <a:cs typeface="Trebuchet MS"/>
              </a:rPr>
              <a:t>(Russian)</a:t>
            </a:r>
            <a:endParaRPr lang="en-US" dirty="0">
              <a:latin typeface="Trebuchet MS"/>
              <a:cs typeface="Trebuchet MS"/>
            </a:endParaRPr>
          </a:p>
          <a:p>
            <a:pPr marL="0" indent="0">
              <a:spcBef>
                <a:spcPts val="4"/>
              </a:spcBef>
              <a:buNone/>
            </a:pPr>
            <a:endParaRPr lang="en-US" dirty="0">
              <a:latin typeface="Trebuchet MS"/>
              <a:cs typeface="Trebuchet MS"/>
            </a:endParaRPr>
          </a:p>
          <a:p>
            <a:pPr marL="25126" algn="ctr"/>
            <a:r>
              <a:rPr lang="en-US" i="1" spc="-9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lang="en-US" i="1" spc="7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i="1" spc="-58" dirty="0">
                <a:solidFill>
                  <a:srgbClr val="FF0000"/>
                </a:solidFill>
                <a:latin typeface="Trebuchet MS"/>
                <a:cs typeface="Trebuchet MS"/>
              </a:rPr>
              <a:t>vodka</a:t>
            </a:r>
            <a:r>
              <a:rPr lang="en-US" i="1" spc="8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i="1" spc="-94" dirty="0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lang="en-US" i="1" spc="7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i="1" spc="-18" dirty="0">
                <a:solidFill>
                  <a:srgbClr val="FF0000"/>
                </a:solidFill>
                <a:latin typeface="Trebuchet MS"/>
                <a:cs typeface="Trebuchet MS"/>
              </a:rPr>
              <a:t>good</a:t>
            </a:r>
            <a:r>
              <a:rPr lang="en-US" i="1" spc="8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i="1" spc="-90" dirty="0">
                <a:solidFill>
                  <a:srgbClr val="FF0000"/>
                </a:solidFill>
                <a:latin typeface="Trebuchet MS"/>
                <a:cs typeface="Trebuchet MS"/>
              </a:rPr>
              <a:t>but</a:t>
            </a:r>
            <a:r>
              <a:rPr lang="en-US" i="1" spc="8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i="1" spc="-13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lang="en-US" i="1" spc="7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i="1" spc="-117" dirty="0">
                <a:solidFill>
                  <a:srgbClr val="FF0000"/>
                </a:solidFill>
                <a:latin typeface="Trebuchet MS"/>
                <a:cs typeface="Trebuchet MS"/>
              </a:rPr>
              <a:t>meat</a:t>
            </a:r>
            <a:r>
              <a:rPr lang="en-US" i="1" spc="8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i="1" spc="-94" dirty="0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lang="en-US" i="1" spc="7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i="1" spc="-130" dirty="0">
                <a:solidFill>
                  <a:srgbClr val="FF0000"/>
                </a:solidFill>
                <a:latin typeface="Trebuchet MS"/>
                <a:cs typeface="Trebuchet MS"/>
              </a:rPr>
              <a:t>rotten.</a:t>
            </a:r>
            <a:endParaRPr lang="en-US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US" dirty="0">
              <a:latin typeface="Trebuchet MS"/>
              <a:cs typeface="Trebuchet MS"/>
            </a:endParaRPr>
          </a:p>
          <a:p>
            <a:pPr algn="ctr">
              <a:spcBef>
                <a:spcPts val="2001"/>
              </a:spcBef>
            </a:pPr>
            <a:r>
              <a:rPr lang="en-US" spc="-72" dirty="0">
                <a:latin typeface="Trebuchet MS"/>
                <a:cs typeface="Trebuchet MS"/>
              </a:rPr>
              <a:t>1966:</a:t>
            </a:r>
            <a:r>
              <a:rPr lang="en-US" spc="315" dirty="0">
                <a:latin typeface="Trebuchet MS"/>
                <a:cs typeface="Trebuchet MS"/>
              </a:rPr>
              <a:t> </a:t>
            </a:r>
            <a:r>
              <a:rPr lang="en-US" spc="108" dirty="0">
                <a:latin typeface="Trebuchet MS"/>
                <a:cs typeface="Trebuchet MS"/>
              </a:rPr>
              <a:t>ALPAC</a:t>
            </a:r>
            <a:r>
              <a:rPr lang="en-US" spc="36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report</a:t>
            </a:r>
            <a:r>
              <a:rPr lang="en-US" spc="40" dirty="0">
                <a:latin typeface="Trebuchet MS"/>
                <a:cs typeface="Trebuchet MS"/>
              </a:rPr>
              <a:t> </a:t>
            </a:r>
            <a:r>
              <a:rPr lang="en-US" spc="-76" dirty="0">
                <a:latin typeface="Trebuchet MS"/>
                <a:cs typeface="Trebuchet MS"/>
              </a:rPr>
              <a:t>cut</a:t>
            </a:r>
            <a:r>
              <a:rPr lang="en-US" spc="40" dirty="0">
                <a:latin typeface="Trebuchet MS"/>
                <a:cs typeface="Trebuchet MS"/>
              </a:rPr>
              <a:t> </a:t>
            </a:r>
            <a:r>
              <a:rPr lang="en-US" spc="-135" dirty="0">
                <a:latin typeface="Trebuchet MS"/>
                <a:cs typeface="Trebuchet MS"/>
              </a:rPr>
              <a:t>off</a:t>
            </a:r>
            <a:r>
              <a:rPr lang="en-US" spc="40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government</a:t>
            </a:r>
            <a:r>
              <a:rPr lang="en-US" spc="40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funding</a:t>
            </a:r>
            <a:r>
              <a:rPr lang="en-US" spc="40" dirty="0">
                <a:latin typeface="Trebuchet MS"/>
                <a:cs typeface="Trebuchet MS"/>
              </a:rPr>
              <a:t> </a:t>
            </a:r>
            <a:r>
              <a:rPr lang="en-US" spc="-121" dirty="0">
                <a:latin typeface="Trebuchet MS"/>
                <a:cs typeface="Trebuchet MS"/>
              </a:rPr>
              <a:t>for</a:t>
            </a:r>
            <a:r>
              <a:rPr lang="en-US" spc="36" dirty="0">
                <a:latin typeface="Trebuchet MS"/>
                <a:cs typeface="Trebuchet MS"/>
              </a:rPr>
              <a:t> </a:t>
            </a:r>
            <a:r>
              <a:rPr lang="en-US" spc="148" dirty="0">
                <a:latin typeface="Trebuchet MS"/>
                <a:cs typeface="Trebuchet MS"/>
              </a:rPr>
              <a:t>MT,</a:t>
            </a:r>
            <a:r>
              <a:rPr lang="en-US" spc="40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first</a:t>
            </a:r>
            <a:r>
              <a:rPr lang="en-US" spc="40" dirty="0">
                <a:latin typeface="Trebuchet MS"/>
                <a:cs typeface="Trebuchet MS"/>
              </a:rPr>
              <a:t> </a:t>
            </a:r>
            <a:r>
              <a:rPr lang="en-US" spc="99" dirty="0">
                <a:latin typeface="Trebuchet MS"/>
                <a:cs typeface="Trebuchet MS"/>
              </a:rPr>
              <a:t>AI</a:t>
            </a:r>
            <a:r>
              <a:rPr lang="en-US" spc="40" dirty="0">
                <a:latin typeface="Trebuchet MS"/>
                <a:cs typeface="Trebuchet MS"/>
              </a:rPr>
              <a:t> </a:t>
            </a:r>
            <a:r>
              <a:rPr lang="en-US" spc="-108" dirty="0">
                <a:latin typeface="Trebuchet MS"/>
                <a:cs typeface="Trebuchet MS"/>
              </a:rPr>
              <a:t>winter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2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CAB4-7221-E04C-9751-8222C146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26" dirty="0"/>
              <a:t>Implications</a:t>
            </a:r>
            <a:r>
              <a:rPr lang="en-US" spc="90" dirty="0"/>
              <a:t> </a:t>
            </a:r>
            <a:r>
              <a:rPr lang="en-US" spc="-171" dirty="0"/>
              <a:t>of</a:t>
            </a:r>
            <a:r>
              <a:rPr lang="en-US" spc="90" dirty="0"/>
              <a:t> </a:t>
            </a:r>
            <a:r>
              <a:rPr lang="en-US" spc="-211" dirty="0"/>
              <a:t>early</a:t>
            </a:r>
            <a:r>
              <a:rPr lang="en-US" spc="90" dirty="0"/>
              <a:t> </a:t>
            </a:r>
            <a:r>
              <a:rPr lang="en-US" spc="-220" dirty="0"/>
              <a:t>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CDCFC-07F3-9B47-BD70-A17E6F28F6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7106">
              <a:spcBef>
                <a:spcPts val="760"/>
              </a:spcBef>
            </a:pPr>
            <a:r>
              <a:rPr lang="en-US" spc="-76" dirty="0">
                <a:solidFill>
                  <a:srgbClr val="0000A0"/>
                </a:solidFill>
                <a:latin typeface="Trebuchet MS"/>
                <a:cs typeface="Trebuchet MS"/>
              </a:rPr>
              <a:t>Problems</a:t>
            </a:r>
            <a:r>
              <a:rPr lang="en-US" spc="-76" dirty="0">
                <a:latin typeface="Trebuchet MS"/>
                <a:cs typeface="Trebuchet MS"/>
              </a:rPr>
              <a:t>:</a:t>
            </a:r>
            <a:endParaRPr lang="en-US" dirty="0">
              <a:latin typeface="Trebuchet MS"/>
              <a:cs typeface="Trebuchet MS"/>
            </a:endParaRPr>
          </a:p>
          <a:p>
            <a:pPr marL="781775" marR="50253" indent="-290096">
              <a:lnSpc>
                <a:spcPct val="101600"/>
              </a:lnSpc>
              <a:spcBef>
                <a:spcPts val="630"/>
              </a:spcBef>
              <a:buClr>
                <a:srgbClr val="000000"/>
              </a:buClr>
              <a:buFont typeface="Gulim"/>
              <a:buChar char="•"/>
              <a:tabLst>
                <a:tab pos="781775" algn="l"/>
                <a:tab pos="782346" algn="l"/>
                <a:tab pos="3777532" algn="l"/>
              </a:tabLst>
            </a:pPr>
            <a:r>
              <a:rPr lang="en-US" b="1" spc="-27" dirty="0">
                <a:solidFill>
                  <a:srgbClr val="FF0000"/>
                </a:solidFill>
                <a:latin typeface="Trebuchet MS"/>
                <a:cs typeface="Trebuchet MS"/>
              </a:rPr>
              <a:t>Limited</a:t>
            </a:r>
            <a:r>
              <a:rPr lang="en-US" b="1" spc="252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b="1" spc="-36" dirty="0">
                <a:solidFill>
                  <a:srgbClr val="FF0000"/>
                </a:solidFill>
                <a:latin typeface="Trebuchet MS"/>
                <a:cs typeface="Trebuchet MS"/>
              </a:rPr>
              <a:t>computation</a:t>
            </a:r>
            <a:r>
              <a:rPr lang="en-US" spc="-36" dirty="0">
                <a:latin typeface="Trebuchet MS"/>
                <a:cs typeface="Trebuchet MS"/>
              </a:rPr>
              <a:t>: </a:t>
            </a:r>
            <a:r>
              <a:rPr lang="en-US" spc="-108" dirty="0">
                <a:latin typeface="Trebuchet MS"/>
                <a:cs typeface="Trebuchet MS"/>
              </a:rPr>
              <a:t>search</a:t>
            </a:r>
            <a:r>
              <a:rPr lang="en-US" spc="144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space</a:t>
            </a:r>
            <a:r>
              <a:rPr lang="en-US" spc="139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grew</a:t>
            </a:r>
            <a:r>
              <a:rPr lang="en-US" spc="135" dirty="0">
                <a:latin typeface="Trebuchet MS"/>
                <a:cs typeface="Trebuchet MS"/>
              </a:rPr>
              <a:t> </a:t>
            </a:r>
            <a:r>
              <a:rPr lang="en-US" spc="-117" dirty="0">
                <a:latin typeface="Trebuchet MS"/>
                <a:cs typeface="Trebuchet MS"/>
              </a:rPr>
              <a:t>exponentially,</a:t>
            </a:r>
            <a:r>
              <a:rPr lang="en-US" spc="153" dirty="0">
                <a:latin typeface="Trebuchet MS"/>
                <a:cs typeface="Trebuchet MS"/>
              </a:rPr>
              <a:t> </a:t>
            </a:r>
            <a:r>
              <a:rPr lang="en-US" spc="-76" dirty="0" err="1">
                <a:latin typeface="Trebuchet MS"/>
                <a:cs typeface="Trebuchet MS"/>
              </a:rPr>
              <a:t>outpac</a:t>
            </a:r>
            <a:r>
              <a:rPr lang="en-US" spc="-661" dirty="0">
                <a:latin typeface="Trebuchet MS"/>
                <a:cs typeface="Trebuchet MS"/>
              </a:rPr>
              <a:t> </a:t>
            </a:r>
            <a:r>
              <a:rPr lang="en-US" spc="-45" dirty="0" err="1">
                <a:latin typeface="Trebuchet MS"/>
                <a:cs typeface="Trebuchet MS"/>
              </a:rPr>
              <a:t>ing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72" dirty="0">
                <a:latin typeface="Trebuchet MS"/>
                <a:cs typeface="Trebuchet MS"/>
              </a:rPr>
              <a:t>h</a:t>
            </a:r>
            <a:r>
              <a:rPr lang="en-US" spc="-130" dirty="0">
                <a:latin typeface="Trebuchet MS"/>
                <a:cs typeface="Trebuchet MS"/>
              </a:rPr>
              <a:t>a</a:t>
            </a:r>
            <a:r>
              <a:rPr lang="en-US" spc="-81" dirty="0">
                <a:latin typeface="Trebuchet MS"/>
                <a:cs typeface="Trebuchet MS"/>
              </a:rPr>
              <a:t>rd</a:t>
            </a:r>
            <a:r>
              <a:rPr lang="en-US" spc="-189" dirty="0">
                <a:latin typeface="Trebuchet MS"/>
                <a:cs typeface="Trebuchet MS"/>
              </a:rPr>
              <a:t>w</a:t>
            </a:r>
            <a:r>
              <a:rPr lang="en-US" spc="-148" dirty="0">
                <a:latin typeface="Trebuchet MS"/>
                <a:cs typeface="Trebuchet MS"/>
              </a:rPr>
              <a:t>a</a:t>
            </a:r>
            <a:r>
              <a:rPr lang="en-US" spc="-157" dirty="0">
                <a:latin typeface="Trebuchet MS"/>
                <a:cs typeface="Trebuchet MS"/>
              </a:rPr>
              <a:t>re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54" dirty="0">
                <a:latin typeface="Trebuchet MS"/>
                <a:cs typeface="Trebuchet MS"/>
              </a:rPr>
              <a:t>(</a:t>
            </a:r>
            <a:r>
              <a:rPr lang="en-US" spc="-76" dirty="0">
                <a:latin typeface="Trebuchet MS"/>
                <a:cs typeface="Trebuchet MS"/>
              </a:rPr>
              <a:t>100!</a:t>
            </a:r>
            <a:r>
              <a:rPr lang="en-US" spc="-45" dirty="0">
                <a:latin typeface="Trebuchet MS"/>
                <a:cs typeface="Trebuchet MS"/>
              </a:rPr>
              <a:t> </a:t>
            </a:r>
            <a:r>
              <a:rPr lang="en-US" spc="-99" dirty="0">
                <a:latin typeface="Gulim"/>
                <a:cs typeface="Gulim"/>
              </a:rPr>
              <a:t>≈</a:t>
            </a:r>
            <a:r>
              <a:rPr lang="en-US" spc="-117" dirty="0">
                <a:latin typeface="Gulim"/>
                <a:cs typeface="Gulim"/>
              </a:rPr>
              <a:t> </a:t>
            </a:r>
            <a:r>
              <a:rPr lang="en-US" spc="-40" dirty="0">
                <a:latin typeface="Trebuchet MS"/>
                <a:cs typeface="Trebuchet MS"/>
              </a:rPr>
              <a:t>10</a:t>
            </a:r>
            <a:r>
              <a:rPr lang="en-US" spc="121" baseline="28571" dirty="0">
                <a:latin typeface="Trebuchet MS"/>
                <a:cs typeface="Trebuchet MS"/>
              </a:rPr>
              <a:t>157</a:t>
            </a:r>
            <a:r>
              <a:rPr lang="en-US" baseline="28571" dirty="0">
                <a:latin typeface="Trebuchet MS"/>
                <a:cs typeface="Trebuchet MS"/>
              </a:rPr>
              <a:t> </a:t>
            </a:r>
            <a:r>
              <a:rPr lang="en-US" spc="-303" baseline="28571" dirty="0">
                <a:latin typeface="Trebuchet MS"/>
                <a:cs typeface="Trebuchet MS"/>
              </a:rPr>
              <a:t> </a:t>
            </a:r>
            <a:r>
              <a:rPr lang="en-US" i="1" spc="594" dirty="0">
                <a:latin typeface="Trebuchet MS"/>
                <a:cs typeface="Trebuchet MS"/>
              </a:rPr>
              <a:t>&gt;</a:t>
            </a:r>
            <a:r>
              <a:rPr lang="en-US" i="1" spc="-45" dirty="0">
                <a:latin typeface="Trebuchet MS"/>
                <a:cs typeface="Trebuchet MS"/>
              </a:rPr>
              <a:t> </a:t>
            </a:r>
            <a:r>
              <a:rPr lang="en-US" spc="-40" dirty="0">
                <a:latin typeface="Trebuchet MS"/>
                <a:cs typeface="Trebuchet MS"/>
              </a:rPr>
              <a:t>10</a:t>
            </a:r>
            <a:r>
              <a:rPr lang="en-US" spc="121" baseline="28571" dirty="0">
                <a:latin typeface="Trebuchet MS"/>
                <a:cs typeface="Trebuchet MS"/>
              </a:rPr>
              <a:t>8</a:t>
            </a:r>
            <a:r>
              <a:rPr lang="en-US" spc="290" baseline="28571" dirty="0">
                <a:latin typeface="Trebuchet MS"/>
                <a:cs typeface="Trebuchet MS"/>
              </a:rPr>
              <a:t>0</a:t>
            </a:r>
            <a:r>
              <a:rPr lang="en-US" spc="58" dirty="0">
                <a:latin typeface="Trebuchet MS"/>
                <a:cs typeface="Trebuchet MS"/>
              </a:rPr>
              <a:t>)</a:t>
            </a:r>
            <a:endParaRPr lang="en-US" dirty="0">
              <a:latin typeface="Trebuchet MS"/>
              <a:cs typeface="Trebuchet MS"/>
            </a:endParaRPr>
          </a:p>
          <a:p>
            <a:pPr marL="781775" marR="46826" indent="-290096">
              <a:lnSpc>
                <a:spcPct val="101600"/>
              </a:lnSpc>
              <a:spcBef>
                <a:spcPts val="445"/>
              </a:spcBef>
              <a:buClr>
                <a:srgbClr val="000000"/>
              </a:buClr>
              <a:buFont typeface="Gulim"/>
              <a:buChar char="•"/>
              <a:tabLst>
                <a:tab pos="781775" algn="l"/>
                <a:tab pos="782346" algn="l"/>
                <a:tab pos="1953581" algn="l"/>
                <a:tab pos="3797519" algn="l"/>
                <a:tab pos="5242289" algn="l"/>
                <a:tab pos="5635176" algn="l"/>
                <a:tab pos="6068035" algn="l"/>
                <a:tab pos="7303229" algn="l"/>
                <a:tab pos="8491595" algn="l"/>
              </a:tabLst>
            </a:pPr>
            <a:r>
              <a:rPr lang="en-US" b="1" spc="-27" dirty="0">
                <a:solidFill>
                  <a:srgbClr val="FF0000"/>
                </a:solidFill>
                <a:latin typeface="Trebuchet MS"/>
                <a:cs typeface="Trebuchet MS"/>
              </a:rPr>
              <a:t>Limited </a:t>
            </a:r>
            <a:r>
              <a:rPr lang="en-US" b="1" spc="-49" dirty="0">
                <a:solidFill>
                  <a:srgbClr val="FF0000"/>
                </a:solidFill>
                <a:latin typeface="Trebuchet MS"/>
                <a:cs typeface="Trebuchet MS"/>
              </a:rPr>
              <a:t>inf</a:t>
            </a:r>
            <a:r>
              <a:rPr lang="en-US" b="1" spc="-135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lang="en-US" b="1" spc="-27" dirty="0">
                <a:solidFill>
                  <a:srgbClr val="FF0000"/>
                </a:solidFill>
                <a:latin typeface="Trebuchet MS"/>
                <a:cs typeface="Trebuchet MS"/>
              </a:rPr>
              <a:t>rmat</a:t>
            </a:r>
            <a:r>
              <a:rPr lang="en-US" b="1" spc="-22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lang="en-US" b="1" spc="-31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lang="en-US" b="1" spc="-4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lang="en-US" spc="-193" dirty="0">
                <a:latin typeface="Trebuchet MS"/>
                <a:cs typeface="Trebuchet MS"/>
              </a:rPr>
              <a:t>: </a:t>
            </a:r>
            <a:r>
              <a:rPr lang="en-US" spc="-76" dirty="0">
                <a:latin typeface="Trebuchet MS"/>
                <a:cs typeface="Trebuchet MS"/>
              </a:rPr>
              <a:t>com</a:t>
            </a:r>
            <a:r>
              <a:rPr lang="en-US" spc="-81" dirty="0">
                <a:latin typeface="Trebuchet MS"/>
                <a:cs typeface="Trebuchet MS"/>
              </a:rPr>
              <a:t>p</a:t>
            </a:r>
            <a:r>
              <a:rPr lang="en-US" spc="-166" dirty="0">
                <a:latin typeface="Trebuchet MS"/>
                <a:cs typeface="Trebuchet MS"/>
              </a:rPr>
              <a:t>le</a:t>
            </a:r>
            <a:r>
              <a:rPr lang="en-US" spc="-81" dirty="0">
                <a:latin typeface="Trebuchet MS"/>
                <a:cs typeface="Trebuchet MS"/>
              </a:rPr>
              <a:t>xi</a:t>
            </a:r>
            <a:r>
              <a:rPr lang="en-US" spc="-148" dirty="0">
                <a:latin typeface="Trebuchet MS"/>
                <a:cs typeface="Trebuchet MS"/>
              </a:rPr>
              <a:t>t</a:t>
            </a:r>
            <a:r>
              <a:rPr lang="en-US" spc="-58" dirty="0">
                <a:latin typeface="Trebuchet MS"/>
                <a:cs typeface="Trebuchet MS"/>
              </a:rPr>
              <a:t>y </a:t>
            </a:r>
            <a:r>
              <a:rPr lang="en-US" spc="-103" dirty="0">
                <a:latin typeface="Trebuchet MS"/>
                <a:cs typeface="Trebuchet MS"/>
              </a:rPr>
              <a:t>of </a:t>
            </a:r>
            <a:r>
              <a:rPr lang="en-US" spc="99" dirty="0">
                <a:latin typeface="Trebuchet MS"/>
                <a:cs typeface="Trebuchet MS"/>
              </a:rPr>
              <a:t>AI </a:t>
            </a:r>
            <a:r>
              <a:rPr lang="en-US" spc="-139" dirty="0">
                <a:latin typeface="Trebuchet MS"/>
                <a:cs typeface="Trebuchet MS"/>
              </a:rPr>
              <a:t>p</a:t>
            </a:r>
            <a:r>
              <a:rPr lang="en-US" spc="-94" dirty="0">
                <a:latin typeface="Trebuchet MS"/>
                <a:cs typeface="Trebuchet MS"/>
              </a:rPr>
              <a:t>roblems </a:t>
            </a:r>
            <a:r>
              <a:rPr lang="en-US" spc="-36" dirty="0">
                <a:latin typeface="Trebuchet MS"/>
                <a:cs typeface="Trebuchet MS"/>
              </a:rPr>
              <a:t>(num</a:t>
            </a:r>
            <a:r>
              <a:rPr lang="en-US" spc="27" dirty="0">
                <a:latin typeface="Trebuchet MS"/>
                <a:cs typeface="Trebuchet MS"/>
              </a:rPr>
              <a:t>b</a:t>
            </a:r>
            <a:r>
              <a:rPr lang="en-US" spc="-157" dirty="0">
                <a:latin typeface="Trebuchet MS"/>
                <a:cs typeface="Trebuchet MS"/>
              </a:rPr>
              <a:t>er</a:t>
            </a:r>
            <a:r>
              <a:rPr lang="en-US" dirty="0">
                <a:latin typeface="Trebuchet MS"/>
                <a:cs typeface="Trebuchet MS"/>
              </a:rPr>
              <a:t>	</a:t>
            </a:r>
            <a:r>
              <a:rPr lang="en-US" spc="-85" dirty="0">
                <a:latin typeface="Trebuchet MS"/>
                <a:cs typeface="Trebuchet MS"/>
              </a:rPr>
              <a:t>of </a:t>
            </a:r>
            <a:r>
              <a:rPr lang="en-US" spc="-121" dirty="0">
                <a:latin typeface="Trebuchet MS"/>
                <a:cs typeface="Trebuchet MS"/>
              </a:rPr>
              <a:t>words,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121" dirty="0">
                <a:latin typeface="Trebuchet MS"/>
                <a:cs typeface="Trebuchet MS"/>
              </a:rPr>
              <a:t>objects,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concepts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76" dirty="0">
                <a:latin typeface="Trebuchet MS"/>
                <a:cs typeface="Trebuchet MS"/>
              </a:rPr>
              <a:t>in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the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world)</a:t>
            </a:r>
            <a:endParaRPr lang="en-US" dirty="0">
              <a:latin typeface="Trebuchet MS"/>
              <a:cs typeface="Trebuchet MS"/>
            </a:endParaRPr>
          </a:p>
          <a:p>
            <a:pPr>
              <a:spcBef>
                <a:spcPts val="36"/>
              </a:spcBef>
              <a:buFont typeface="Gulim"/>
              <a:buChar char="•"/>
            </a:pPr>
            <a:endParaRPr lang="en-US" dirty="0">
              <a:latin typeface="Trebuchet MS"/>
              <a:cs typeface="Trebuchet MS"/>
            </a:endParaRPr>
          </a:p>
          <a:p>
            <a:pPr marL="57106"/>
            <a:r>
              <a:rPr lang="en-US" spc="-67" dirty="0">
                <a:solidFill>
                  <a:srgbClr val="0000A0"/>
                </a:solidFill>
                <a:latin typeface="Trebuchet MS"/>
                <a:cs typeface="Trebuchet MS"/>
              </a:rPr>
              <a:t>Contributions</a:t>
            </a:r>
            <a:r>
              <a:rPr lang="en-US" spc="-67" dirty="0">
                <a:latin typeface="Trebuchet MS"/>
                <a:cs typeface="Trebuchet MS"/>
              </a:rPr>
              <a:t>:</a:t>
            </a:r>
            <a:endParaRPr lang="en-US" dirty="0">
              <a:latin typeface="Trebuchet MS"/>
              <a:cs typeface="Trebuchet MS"/>
            </a:endParaRPr>
          </a:p>
          <a:p>
            <a:pPr marL="781775" indent="-290667">
              <a:spcBef>
                <a:spcPts val="1470"/>
              </a:spcBef>
              <a:buFont typeface="Gulim"/>
              <a:buChar char="•"/>
              <a:tabLst>
                <a:tab pos="781775" algn="l"/>
                <a:tab pos="782346" algn="l"/>
              </a:tabLst>
            </a:pPr>
            <a:r>
              <a:rPr lang="en-US" spc="-63" dirty="0">
                <a:latin typeface="Trebuchet MS"/>
                <a:cs typeface="Trebuchet MS"/>
              </a:rPr>
              <a:t>Lisp,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garbage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collection,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81" dirty="0">
                <a:latin typeface="Trebuchet MS"/>
                <a:cs typeface="Trebuchet MS"/>
              </a:rPr>
              <a:t>time-sharing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22" dirty="0">
                <a:latin typeface="Trebuchet MS"/>
                <a:cs typeface="Trebuchet MS"/>
              </a:rPr>
              <a:t>(John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4" dirty="0">
                <a:latin typeface="Trebuchet MS"/>
                <a:cs typeface="Trebuchet MS"/>
              </a:rPr>
              <a:t>McCarthy)</a:t>
            </a:r>
            <a:endParaRPr lang="en-US" dirty="0">
              <a:latin typeface="Trebuchet MS"/>
              <a:cs typeface="Trebuchet MS"/>
            </a:endParaRPr>
          </a:p>
          <a:p>
            <a:pPr marL="781775" indent="-290667">
              <a:spcBef>
                <a:spcPts val="1470"/>
              </a:spcBef>
              <a:buClr>
                <a:srgbClr val="000000"/>
              </a:buClr>
              <a:buFont typeface="Gulim"/>
              <a:buChar char="•"/>
              <a:tabLst>
                <a:tab pos="781775" algn="l"/>
                <a:tab pos="782346" algn="l"/>
              </a:tabLst>
            </a:pPr>
            <a:r>
              <a:rPr lang="en-US" spc="4" dirty="0">
                <a:solidFill>
                  <a:srgbClr val="0000A0"/>
                </a:solidFill>
                <a:latin typeface="Trebuchet MS"/>
                <a:cs typeface="Trebuchet MS"/>
              </a:rPr>
              <a:t>Key</a:t>
            </a:r>
            <a:r>
              <a:rPr lang="en-US" spc="72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94" dirty="0">
                <a:solidFill>
                  <a:srgbClr val="0000A0"/>
                </a:solidFill>
                <a:latin typeface="Trebuchet MS"/>
                <a:cs typeface="Trebuchet MS"/>
              </a:rPr>
              <a:t>paradigm</a:t>
            </a:r>
            <a:r>
              <a:rPr lang="en-US" spc="-94" dirty="0">
                <a:latin typeface="Trebuchet MS"/>
                <a:cs typeface="Trebuchet MS"/>
              </a:rPr>
              <a:t>:</a:t>
            </a:r>
            <a:r>
              <a:rPr lang="en-US" spc="333" dirty="0">
                <a:latin typeface="Trebuchet MS"/>
                <a:cs typeface="Trebuchet MS"/>
              </a:rPr>
              <a:t> </a:t>
            </a:r>
            <a:r>
              <a:rPr lang="en-US" spc="-117" dirty="0">
                <a:latin typeface="Trebuchet MS"/>
                <a:cs typeface="Trebuchet MS"/>
              </a:rPr>
              <a:t>separate</a:t>
            </a:r>
            <a:r>
              <a:rPr lang="en-US" spc="72" dirty="0">
                <a:latin typeface="Trebuchet MS"/>
                <a:cs typeface="Trebuchet MS"/>
              </a:rPr>
              <a:t> </a:t>
            </a:r>
            <a:r>
              <a:rPr lang="en-US" b="1" spc="-18" dirty="0">
                <a:solidFill>
                  <a:srgbClr val="008000"/>
                </a:solidFill>
                <a:latin typeface="Trebuchet MS"/>
                <a:cs typeface="Trebuchet MS"/>
              </a:rPr>
              <a:t>modeling</a:t>
            </a:r>
            <a:r>
              <a:rPr lang="en-US" b="1" spc="81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lang="en-US" spc="-72" dirty="0">
                <a:latin typeface="Trebuchet MS"/>
                <a:cs typeface="Trebuchet MS"/>
              </a:rPr>
              <a:t>and</a:t>
            </a:r>
            <a:r>
              <a:rPr lang="en-US" spc="76" dirty="0">
                <a:latin typeface="Trebuchet MS"/>
                <a:cs typeface="Trebuchet MS"/>
              </a:rPr>
              <a:t> </a:t>
            </a:r>
            <a:r>
              <a:rPr lang="en-US" b="1" spc="-85" dirty="0">
                <a:solidFill>
                  <a:srgbClr val="008000"/>
                </a:solidFill>
                <a:latin typeface="Trebuchet MS"/>
                <a:cs typeface="Trebuchet MS"/>
              </a:rPr>
              <a:t>inference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7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4890-04C2-354C-9B63-50ED8908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9" dirty="0"/>
              <a:t>Knowledge-based</a:t>
            </a:r>
            <a:r>
              <a:rPr lang="en-US" spc="76" dirty="0"/>
              <a:t> </a:t>
            </a:r>
            <a:r>
              <a:rPr lang="en-US" spc="-130" dirty="0"/>
              <a:t>systems</a:t>
            </a:r>
            <a:r>
              <a:rPr lang="en-US" spc="76" dirty="0"/>
              <a:t> </a:t>
            </a:r>
            <a:r>
              <a:rPr lang="en-US" spc="-45" dirty="0"/>
              <a:t>(70-80s)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8A83-E2B7-D24F-A7CC-C76E83A09D2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1421" marR="4568">
              <a:lnSpc>
                <a:spcPct val="101600"/>
              </a:lnSpc>
              <a:spcBef>
                <a:spcPts val="81"/>
              </a:spcBef>
              <a:tabLst>
                <a:tab pos="2097487" algn="l"/>
              </a:tabLst>
            </a:pPr>
            <a:r>
              <a:rPr lang="en-US" spc="-54" dirty="0">
                <a:solidFill>
                  <a:srgbClr val="0000A0"/>
                </a:solidFill>
                <a:latin typeface="Trebuchet MS"/>
                <a:cs typeface="Trebuchet MS"/>
              </a:rPr>
              <a:t>Expert</a:t>
            </a:r>
            <a:r>
              <a:rPr lang="en-US" spc="238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90" dirty="0">
                <a:solidFill>
                  <a:srgbClr val="0000A0"/>
                </a:solidFill>
                <a:latin typeface="Trebuchet MS"/>
                <a:cs typeface="Trebuchet MS"/>
              </a:rPr>
              <a:t>systems</a:t>
            </a:r>
            <a:r>
              <a:rPr lang="en-US" spc="-90" dirty="0">
                <a:latin typeface="Trebuchet MS"/>
                <a:cs typeface="Trebuchet MS"/>
              </a:rPr>
              <a:t>:	</a:t>
            </a:r>
            <a:r>
              <a:rPr lang="en-US" spc="-117" dirty="0">
                <a:latin typeface="Trebuchet MS"/>
                <a:cs typeface="Trebuchet MS"/>
              </a:rPr>
              <a:t>elicit</a:t>
            </a:r>
            <a:r>
              <a:rPr lang="en-US" spc="220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specific</a:t>
            </a:r>
            <a:r>
              <a:rPr lang="en-US" spc="220" dirty="0">
                <a:latin typeface="Trebuchet MS"/>
                <a:cs typeface="Trebuchet MS"/>
              </a:rPr>
              <a:t> </a:t>
            </a:r>
            <a:r>
              <a:rPr lang="en-US" spc="-72" dirty="0">
                <a:latin typeface="Trebuchet MS"/>
                <a:cs typeface="Trebuchet MS"/>
              </a:rPr>
              <a:t>domain</a:t>
            </a:r>
            <a:r>
              <a:rPr lang="en-US" spc="216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knowledge</a:t>
            </a:r>
            <a:r>
              <a:rPr lang="en-US" spc="216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from</a:t>
            </a:r>
            <a:r>
              <a:rPr lang="en-US" spc="220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experts</a:t>
            </a:r>
            <a:r>
              <a:rPr lang="en-US" spc="220" dirty="0">
                <a:latin typeface="Trebuchet MS"/>
                <a:cs typeface="Trebuchet MS"/>
              </a:rPr>
              <a:t> </a:t>
            </a:r>
            <a:r>
              <a:rPr lang="en-US" spc="-76" dirty="0">
                <a:latin typeface="Trebuchet MS"/>
                <a:cs typeface="Trebuchet MS"/>
              </a:rPr>
              <a:t>in</a:t>
            </a:r>
            <a:r>
              <a:rPr lang="en-US" spc="216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form </a:t>
            </a:r>
            <a:r>
              <a:rPr lang="en-US" spc="-665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of</a:t>
            </a:r>
            <a:r>
              <a:rPr lang="en-US" spc="76" dirty="0">
                <a:latin typeface="Trebuchet MS"/>
                <a:cs typeface="Trebuchet MS"/>
              </a:rPr>
              <a:t> </a:t>
            </a:r>
            <a:r>
              <a:rPr lang="en-US" spc="-121" dirty="0">
                <a:latin typeface="Trebuchet MS"/>
                <a:cs typeface="Trebuchet MS"/>
              </a:rPr>
              <a:t>rules:</a:t>
            </a:r>
            <a:endParaRPr lang="en-US" dirty="0">
              <a:latin typeface="Trebuchet MS"/>
              <a:cs typeface="Trebuchet MS"/>
            </a:endParaRPr>
          </a:p>
          <a:p>
            <a:pPr marL="0" indent="0">
              <a:spcBef>
                <a:spcPts val="27"/>
              </a:spcBef>
              <a:buNone/>
            </a:pPr>
            <a:endParaRPr lang="en-US" sz="2000" dirty="0">
              <a:latin typeface="Trebuchet MS"/>
              <a:cs typeface="Trebuchet MS"/>
            </a:endParaRPr>
          </a:p>
          <a:p>
            <a:pPr marL="21129" algn="ctr">
              <a:tabLst>
                <a:tab pos="477973" algn="l"/>
                <a:tab pos="2152879" algn="l"/>
                <a:tab pos="2914096" algn="l"/>
              </a:tabLst>
            </a:pPr>
            <a:r>
              <a:rPr lang="en-US" spc="553" dirty="0">
                <a:latin typeface="PMingLiU"/>
                <a:cs typeface="PMingLiU"/>
              </a:rPr>
              <a:t>if </a:t>
            </a:r>
            <a:r>
              <a:rPr lang="en-US" spc="306" dirty="0">
                <a:latin typeface="PMingLiU"/>
                <a:cs typeface="PMingLiU"/>
              </a:rPr>
              <a:t>[premises] </a:t>
            </a:r>
            <a:r>
              <a:rPr lang="en-US" spc="288" dirty="0">
                <a:latin typeface="PMingLiU"/>
                <a:cs typeface="PMingLiU"/>
              </a:rPr>
              <a:t>then </a:t>
            </a:r>
            <a:r>
              <a:rPr lang="en-US" spc="315" dirty="0">
                <a:latin typeface="PMingLiU"/>
                <a:cs typeface="PMingLiU"/>
              </a:rPr>
              <a:t>[conclusion]</a:t>
            </a:r>
            <a:endParaRPr lang="en-US" dirty="0">
              <a:latin typeface="PMingLiU"/>
              <a:cs typeface="PMingLiU"/>
            </a:endParaRPr>
          </a:p>
          <a:p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EB924C1E-8D11-3041-A779-4129F622E69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1580" y="3757454"/>
            <a:ext cx="3538952" cy="186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9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1674</Words>
  <Application>Microsoft Macintosh PowerPoint</Application>
  <PresentationFormat>Widescreen</PresentationFormat>
  <Paragraphs>453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6" baseType="lpstr">
      <vt:lpstr>Cutout Std</vt:lpstr>
      <vt:lpstr>Gulim</vt:lpstr>
      <vt:lpstr>PMingLiU</vt:lpstr>
      <vt:lpstr>Postino Std</vt:lpstr>
      <vt:lpstr>SimSun</vt:lpstr>
      <vt:lpstr>Arial</vt:lpstr>
      <vt:lpstr>Avenir 55 Roman</vt:lpstr>
      <vt:lpstr>Avenir 65 Medium</vt:lpstr>
      <vt:lpstr>Avenir 95 Black</vt:lpstr>
      <vt:lpstr>Avenir Book</vt:lpstr>
      <vt:lpstr>Calibri</vt:lpstr>
      <vt:lpstr>Lucida Sans Unicode</vt:lpstr>
      <vt:lpstr>Palatino Linotype</vt:lpstr>
      <vt:lpstr>Tahoma</vt:lpstr>
      <vt:lpstr>Trebuchet MS</vt:lpstr>
      <vt:lpstr>Office Theme</vt:lpstr>
      <vt:lpstr>CS 7375 Artificial Intelligence Spring 2022  Instructor: Xinyue Zhang</vt:lpstr>
      <vt:lpstr>Outline</vt:lpstr>
      <vt:lpstr>AI Prehistory</vt:lpstr>
      <vt:lpstr>1956 Birth of AI</vt:lpstr>
      <vt:lpstr>Birth of AI, early successes</vt:lpstr>
      <vt:lpstr>Overwhelming optimism...</vt:lpstr>
      <vt:lpstr>...underwhelming results</vt:lpstr>
      <vt:lpstr>Implications of early era</vt:lpstr>
      <vt:lpstr>Knowledge-based systems (70-80s)</vt:lpstr>
      <vt:lpstr>Knowledge-based systems (70-80s)</vt:lpstr>
      <vt:lpstr>Knowledge-based systems</vt:lpstr>
      <vt:lpstr>1943 -- Artificial neural networks</vt:lpstr>
      <vt:lpstr>Training networks</vt:lpstr>
      <vt:lpstr>Deep learning</vt:lpstr>
      <vt:lpstr>Two intellectual traditions</vt:lpstr>
      <vt:lpstr>A melting pot</vt:lpstr>
      <vt:lpstr>Outline</vt:lpstr>
      <vt:lpstr>Two views of AI</vt:lpstr>
      <vt:lpstr>AI agents...</vt:lpstr>
      <vt:lpstr>Are we there yet?</vt:lpstr>
      <vt:lpstr>AI tools...</vt:lpstr>
      <vt:lpstr>AI tools...</vt:lpstr>
      <vt:lpstr>AI tools...</vt:lpstr>
      <vt:lpstr>AI tools...</vt:lpstr>
      <vt:lpstr>AI tools...</vt:lpstr>
      <vt:lpstr>Fairness in criminal risk assessment</vt:lpstr>
      <vt:lpstr>Summary so far</vt:lpstr>
      <vt:lpstr>Outline</vt:lpstr>
      <vt:lpstr>How do we solve AI tasks?</vt:lpstr>
      <vt:lpstr>Paradigm: modeling</vt:lpstr>
      <vt:lpstr>Paradigm: inference</vt:lpstr>
      <vt:lpstr>Paradigm: learning</vt:lpstr>
      <vt:lpstr>Improve Intelligence</vt:lpstr>
      <vt:lpstr>Machine learning</vt:lpstr>
      <vt:lpstr>Improve Intelligence</vt:lpstr>
      <vt:lpstr>Reflex-based models</vt:lpstr>
      <vt:lpstr>Improve Intelligence</vt:lpstr>
      <vt:lpstr>State-based models</vt:lpstr>
      <vt:lpstr>State-based models</vt:lpstr>
      <vt:lpstr>State-based models</vt:lpstr>
      <vt:lpstr>Improve Intelligence</vt:lpstr>
      <vt:lpstr>Sudoku</vt:lpstr>
      <vt:lpstr>Variable-based models</vt:lpstr>
      <vt:lpstr>Improve Intelligence</vt:lpstr>
      <vt:lpstr>Motivation: virtual assistant</vt:lpstr>
      <vt:lpstr>Course Roadmap</vt:lpstr>
      <vt:lpstr>Outline</vt:lpstr>
      <vt:lpstr>Optimization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Xinyue Zhang</cp:lastModifiedBy>
  <cp:revision>81</cp:revision>
  <dcterms:created xsi:type="dcterms:W3CDTF">2019-08-07T15:31:06Z</dcterms:created>
  <dcterms:modified xsi:type="dcterms:W3CDTF">2022-01-13T23:07:16Z</dcterms:modified>
</cp:coreProperties>
</file>