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2"/>
  </p:notesMasterIdLst>
  <p:sldIdLst>
    <p:sldId id="258" r:id="rId2"/>
    <p:sldId id="774" r:id="rId3"/>
    <p:sldId id="789" r:id="rId4"/>
    <p:sldId id="823" r:id="rId5"/>
    <p:sldId id="793" r:id="rId6"/>
    <p:sldId id="799" r:id="rId7"/>
    <p:sldId id="805" r:id="rId8"/>
    <p:sldId id="820" r:id="rId9"/>
    <p:sldId id="803" r:id="rId10"/>
    <p:sldId id="757" r:id="rId11"/>
    <p:sldId id="861" r:id="rId12"/>
    <p:sldId id="824" r:id="rId13"/>
    <p:sldId id="825" r:id="rId14"/>
    <p:sldId id="826" r:id="rId15"/>
    <p:sldId id="827" r:id="rId16"/>
    <p:sldId id="830" r:id="rId17"/>
    <p:sldId id="831" r:id="rId18"/>
    <p:sldId id="832" r:id="rId19"/>
    <p:sldId id="833" r:id="rId20"/>
    <p:sldId id="834" r:id="rId21"/>
    <p:sldId id="835" r:id="rId22"/>
    <p:sldId id="836" r:id="rId23"/>
    <p:sldId id="837" r:id="rId24"/>
    <p:sldId id="862" r:id="rId25"/>
    <p:sldId id="838" r:id="rId26"/>
    <p:sldId id="839" r:id="rId27"/>
    <p:sldId id="865" r:id="rId28"/>
    <p:sldId id="840" r:id="rId29"/>
    <p:sldId id="841" r:id="rId30"/>
    <p:sldId id="842" r:id="rId31"/>
    <p:sldId id="843" r:id="rId32"/>
    <p:sldId id="844" r:id="rId33"/>
    <p:sldId id="845" r:id="rId34"/>
    <p:sldId id="863" r:id="rId35"/>
    <p:sldId id="846" r:id="rId36"/>
    <p:sldId id="847" r:id="rId37"/>
    <p:sldId id="848" r:id="rId38"/>
    <p:sldId id="849" r:id="rId39"/>
    <p:sldId id="850" r:id="rId40"/>
    <p:sldId id="851" r:id="rId41"/>
    <p:sldId id="852" r:id="rId42"/>
    <p:sldId id="853" r:id="rId43"/>
    <p:sldId id="854" r:id="rId44"/>
    <p:sldId id="856" r:id="rId45"/>
    <p:sldId id="857" r:id="rId46"/>
    <p:sldId id="858" r:id="rId47"/>
    <p:sldId id="859" r:id="rId48"/>
    <p:sldId id="864" r:id="rId49"/>
    <p:sldId id="860" r:id="rId50"/>
    <p:sldId id="77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49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48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D78D4-8830-4043-9064-E6BE46C06313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DDA2-D307-7D41-8A9B-9D02DEE4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DDA2-D307-7D41-8A9B-9D02DEE48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3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Action sequence of length K, gives 4^K different possible sequences.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At least many entries are needed in the table. So, even in this very toy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world, with K = 20, you need a table with over 4^20 &gt; 10^12 entries.</a:t>
            </a:r>
          </a:p>
          <a:p>
            <a:endParaRPr lang="en-US" dirty="0"/>
          </a:p>
          <a:p>
            <a:r>
              <a:rPr lang="en-US" b="1" dirty="0"/>
              <a:t>In more real-world scenarios, one would have many more different</a:t>
            </a:r>
          </a:p>
          <a:p>
            <a:r>
              <a:rPr lang="en-US" b="1" dirty="0"/>
              <a:t>percepts (</a:t>
            </a:r>
            <a:r>
              <a:rPr lang="en-US" b="1" dirty="0" err="1"/>
              <a:t>eg</a:t>
            </a:r>
            <a:r>
              <a:rPr lang="en-US" b="1" dirty="0"/>
              <a:t> many more locations), e.g., &gt;=100. There will therefore be</a:t>
            </a:r>
          </a:p>
          <a:p>
            <a:r>
              <a:rPr lang="en-US" b="1" dirty="0"/>
              <a:t>100^K different possible sequences of length K. For K = 20, this would</a:t>
            </a:r>
          </a:p>
          <a:p>
            <a:r>
              <a:rPr lang="en-US" b="1" dirty="0"/>
              <a:t>require a table with over 100^20 = 10^40 entries. </a:t>
            </a:r>
            <a:r>
              <a:rPr lang="en-US" b="1" dirty="0">
                <a:solidFill>
                  <a:srgbClr val="FF0000"/>
                </a:solidFill>
              </a:rPr>
              <a:t>Infeasible to even store.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So, </a:t>
            </a:r>
            <a:r>
              <a:rPr lang="en-US" b="1" dirty="0">
                <a:solidFill>
                  <a:srgbClr val="FF0000"/>
                </a:solidFill>
              </a:rPr>
              <a:t>table lookup formulation is mainly of theoretical interest</a:t>
            </a:r>
            <a:r>
              <a:rPr lang="en-US" b="1" dirty="0">
                <a:solidFill>
                  <a:schemeClr val="accent2"/>
                </a:solidFill>
              </a:rPr>
              <a:t>. For practical</a:t>
            </a:r>
          </a:p>
          <a:p>
            <a:r>
              <a:rPr lang="en-US" b="1" dirty="0">
                <a:solidFill>
                  <a:schemeClr val="accent2"/>
                </a:solidFill>
              </a:rPr>
              <a:t>agent systems, we need to find much more compact representations. For</a:t>
            </a:r>
          </a:p>
          <a:p>
            <a:r>
              <a:rPr lang="en-US" b="1" dirty="0">
                <a:solidFill>
                  <a:schemeClr val="accent2"/>
                </a:solidFill>
              </a:rPr>
              <a:t>example, logic-based representations, Bayesian net representations,</a:t>
            </a:r>
          </a:p>
          <a:p>
            <a:r>
              <a:rPr lang="en-US" b="1" dirty="0">
                <a:solidFill>
                  <a:schemeClr val="accent2"/>
                </a:solidFill>
              </a:rPr>
              <a:t>or neural net style representations, or use a different agent architecture,</a:t>
            </a:r>
          </a:p>
          <a:p>
            <a:r>
              <a:rPr lang="en-US" b="1" dirty="0">
                <a:solidFill>
                  <a:schemeClr val="accent2"/>
                </a:solidFill>
              </a:rPr>
              <a:t>e.g., “ignore the past” --- </a:t>
            </a:r>
            <a:r>
              <a:rPr lang="en-US" b="1" dirty="0">
                <a:solidFill>
                  <a:srgbClr val="FF0000"/>
                </a:solidFill>
              </a:rPr>
              <a:t>Reflex agents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DDA2-D307-7D41-8A9B-9D02DEE488B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01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Closely related to “behaviorism” (psychology; quite</a:t>
            </a:r>
          </a:p>
          <a:p>
            <a:pPr lvl="1" eaLnBrk="1" hangingPunct="1">
              <a:buFontTx/>
              <a:buNone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effective in explaining lower-level animal behaviors, such</a:t>
            </a:r>
          </a:p>
          <a:p>
            <a:pPr lvl="1" eaLnBrk="1" hangingPunct="1">
              <a:buFontTx/>
              <a:buNone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 the behavior of ants and mice). </a:t>
            </a:r>
          </a:p>
          <a:p>
            <a:pPr lvl="1" eaLnBrk="1" hangingPunct="1">
              <a:buFontTx/>
              <a:buNone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Roomba robot largely behaves like this. </a:t>
            </a:r>
            <a:r>
              <a:rPr lang="en-US" b="1" dirty="0">
                <a:solidFill>
                  <a:srgbClr val="FF0000"/>
                </a:solidFill>
              </a:rPr>
              <a:t>Behaviors are robust and</a:t>
            </a:r>
          </a:p>
          <a:p>
            <a:pPr lvl="1" eaLnBrk="1" hangingPunct="1">
              <a:buFontTx/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can be quite effective and surprisingly complex.</a:t>
            </a:r>
          </a:p>
          <a:p>
            <a:pPr lvl="1" eaLnBrk="1" hangingPunct="1">
              <a:buFontTx/>
              <a:buNone/>
              <a:defRPr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But, how does complex behavior arise from simple reflex behavior?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E.g. ants colonies and bee hives are quite complex.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 marL="457200" indent="-457200">
              <a:buAutoNum type="alphaUcPeriod"/>
            </a:pPr>
            <a:r>
              <a:rPr lang="en-US" dirty="0"/>
              <a:t>Simple rules in a diverse environment can </a:t>
            </a:r>
          </a:p>
          <a:p>
            <a:r>
              <a:rPr lang="en-US" dirty="0"/>
              <a:t>give rise to surprising complexity.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DDA2-D307-7D41-8A9B-9D02DEE488B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97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200" b="1" dirty="0"/>
              <a:t>In subsumption architecture, increasingly complex behaviors arise from the combination of simple behaviors.</a:t>
            </a:r>
            <a:r>
              <a:rPr lang="en-US" sz="1050" b="1" dirty="0"/>
              <a:t> </a:t>
            </a:r>
          </a:p>
          <a:p>
            <a:pPr>
              <a:defRPr/>
            </a:pPr>
            <a:endParaRPr lang="en-US" sz="1050" b="1" dirty="0"/>
          </a:p>
          <a:p>
            <a:pPr>
              <a:defRPr/>
            </a:pPr>
            <a:r>
              <a:rPr lang="en-US" sz="1200" b="1" dirty="0"/>
              <a:t>The most basic simple behaviors are on the level of reflexes: </a:t>
            </a:r>
            <a:r>
              <a:rPr lang="en-US" sz="1200" b="1" dirty="0">
                <a:cs typeface="Times New Roman" charset="0"/>
              </a:rPr>
              <a:t>•</a:t>
            </a:r>
            <a:r>
              <a:rPr lang="en-US" sz="1050" b="1" dirty="0"/>
              <a:t> </a:t>
            </a:r>
            <a:r>
              <a:rPr lang="en-US" sz="1200" b="1" dirty="0"/>
              <a:t>avoid an object;  </a:t>
            </a:r>
            <a:r>
              <a:rPr lang="en-US" sz="1200" b="1" dirty="0">
                <a:cs typeface="Times New Roman" charset="0"/>
              </a:rPr>
              <a:t>• </a:t>
            </a:r>
            <a:r>
              <a:rPr lang="en-US" sz="1200" b="1" dirty="0"/>
              <a:t>go toward food if hungry, </a:t>
            </a:r>
            <a:r>
              <a:rPr lang="en-US" sz="1200" b="1" dirty="0">
                <a:cs typeface="Times New Roman" charset="0"/>
              </a:rPr>
              <a:t>• </a:t>
            </a:r>
            <a:r>
              <a:rPr lang="en-US" sz="1200" b="1" dirty="0"/>
              <a:t>move randomly.</a:t>
            </a:r>
          </a:p>
          <a:p>
            <a:pPr>
              <a:defRPr/>
            </a:pPr>
            <a:endParaRPr lang="en-US" sz="1200" b="1" dirty="0"/>
          </a:p>
          <a:p>
            <a:pPr>
              <a:defRPr/>
            </a:pPr>
            <a:r>
              <a:rPr lang="en-US" sz="1200" b="1" dirty="0"/>
              <a:t>A more complex  behavior that sits on top of simple behaviors  may be </a:t>
            </a:r>
            <a:r>
              <a:rPr lang="ja-JP" altLang="en-US" sz="1200" b="1">
                <a:latin typeface="Arial"/>
              </a:rPr>
              <a:t>“</a:t>
            </a:r>
            <a:r>
              <a:rPr lang="en-US" sz="1200" b="1" dirty="0"/>
              <a:t>go across the room.</a:t>
            </a:r>
            <a:r>
              <a:rPr lang="ja-JP" altLang="en-US" sz="1200" b="1">
                <a:latin typeface="Arial"/>
              </a:rPr>
              <a:t>”</a:t>
            </a:r>
            <a:r>
              <a:rPr lang="en-US" sz="1050" b="1" dirty="0"/>
              <a:t> </a:t>
            </a:r>
          </a:p>
          <a:p>
            <a:pPr>
              <a:defRPr/>
            </a:pPr>
            <a:endParaRPr lang="en-US" sz="1050" b="1" dirty="0"/>
          </a:p>
          <a:p>
            <a:pPr>
              <a:defRPr/>
            </a:pPr>
            <a:r>
              <a:rPr lang="en-US" sz="1200" b="1" dirty="0"/>
              <a:t>The more complex behaviors </a:t>
            </a:r>
            <a:r>
              <a:rPr lang="en-US" sz="1200" b="1" dirty="0">
                <a:solidFill>
                  <a:srgbClr val="FF0000"/>
                </a:solidFill>
              </a:rPr>
              <a:t>subsume</a:t>
            </a:r>
            <a:r>
              <a:rPr lang="en-US" sz="1200" b="1" dirty="0"/>
              <a:t> the less</a:t>
            </a:r>
          </a:p>
          <a:p>
            <a:pPr>
              <a:defRPr/>
            </a:pPr>
            <a:r>
              <a:rPr lang="en-US" sz="1200" b="1" dirty="0"/>
              <a:t>complex ones to accomplish their goal. </a:t>
            </a:r>
          </a:p>
          <a:p>
            <a:pPr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DDA2-D307-7D41-8A9B-9D02DEE488B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12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5C32C3-0E38-EF40-8753-699E473F0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27BE0D8-E95C-3C4B-A373-FA77AFB95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3549" y="2703443"/>
            <a:ext cx="4660900" cy="677395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1DA1688-B217-4843-B0D0-29E1D20281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13549" y="3546735"/>
            <a:ext cx="46609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356227-D7D4-F943-AFB2-F20F8B42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817" y="1983144"/>
            <a:ext cx="2853911" cy="28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D5093F-A64D-6A42-8920-D62D4FA40C4E}"/>
              </a:ext>
            </a:extLst>
          </p:cNvPr>
          <p:cNvGrpSpPr/>
          <p:nvPr userDrawn="1"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42E0DC-41C4-5D4E-9365-D4101A18F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1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C13913-2F32-2343-B64C-251CB51EA2C7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DDACB2-B58B-F64A-B55E-70FEB45037B1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4A6396A-6CC8-EE41-8B23-9407CDA8FD3F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4DCAAE-06D4-1C42-A8CE-0E38F73143D0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89AB1-B31C-E448-B85A-7845F94BB1BB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rgbClr val="FFC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5F5AD75-B71E-D94B-A05C-66D485089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0916" y="1320514"/>
              <a:ext cx="650162" cy="43344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7CDAB06-B996-2747-B5EA-CA07085E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70916" y="5143800"/>
              <a:ext cx="650162" cy="433441"/>
            </a:xfrm>
            <a:prstGeom prst="rect">
              <a:avLst/>
            </a:prstGeom>
          </p:spPr>
        </p:pic>
      </p:grp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E663CB2-1E13-F842-839B-5A8CD0A85A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45698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33246C5-2D29-F946-B2F7-3B9C84905703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CE2E98-8D1A-CD4B-B1A9-88632EBA6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BB83C3-3C45-0841-A413-09852839C40C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FDDB52-74F4-BD45-9465-8A1053479EC4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FCEBF5-ADAA-7B46-9038-529B9CAD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772748-8129-DF4A-8381-C7C56673891E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7E82D3-A127-8949-B1E6-B259F329C874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EB4B2D7-120C-C34A-B84F-EA07D8F4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855" y="1305854"/>
              <a:ext cx="690281" cy="4601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F279F7D-5F09-5A4A-BBE3-A178B7A30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50855" y="5128560"/>
              <a:ext cx="690281" cy="460187"/>
            </a:xfrm>
            <a:prstGeom prst="rect">
              <a:avLst/>
            </a:prstGeom>
          </p:spPr>
        </p:pic>
      </p:grp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4F3A9B5-49EA-D54B-89B9-093CE6BD84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218187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5A00D-820B-394B-BB34-47EBF2AB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71227B-224F-8845-985A-7D474CAE570C}"/>
              </a:ext>
            </a:extLst>
          </p:cNvPr>
          <p:cNvSpPr/>
          <p:nvPr/>
        </p:nvSpPr>
        <p:spPr>
          <a:xfrm>
            <a:off x="-1" y="2958419"/>
            <a:ext cx="12192001" cy="9411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FC234-CE84-CE4A-AEC5-3D8F75B4E49C}"/>
              </a:ext>
            </a:extLst>
          </p:cNvPr>
          <p:cNvSpPr txBox="1"/>
          <p:nvPr/>
        </p:nvSpPr>
        <p:spPr>
          <a:xfrm>
            <a:off x="1822703" y="3210350"/>
            <a:ext cx="8546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3475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D1FCC-C828-5245-A412-37087985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35" y="963303"/>
            <a:ext cx="2887330" cy="29255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754ED87-0658-414E-9715-03B9642412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5550" y="5448601"/>
            <a:ext cx="4660900" cy="4460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Title2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A2028A-6C2D-9540-910F-711B608C5F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5550" y="5961363"/>
            <a:ext cx="4660900" cy="350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Date2</a:t>
            </a:r>
          </a:p>
        </p:txBody>
      </p:sp>
    </p:spTree>
    <p:extLst>
      <p:ext uri="{BB962C8B-B14F-4D97-AF65-F5344CB8AC3E}">
        <p14:creationId xmlns:p14="http://schemas.microsoft.com/office/powerpoint/2010/main" val="303132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FA6151DA-0E50-3747-B88F-29F646B31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096" y="354615"/>
            <a:ext cx="10515600" cy="823945"/>
          </a:xfrm>
          <a:prstGeom prst="rect">
            <a:avLst/>
          </a:prstGeom>
        </p:spPr>
        <p:txBody>
          <a:bodyPr/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8378D0F-E7EF-4A4B-83B1-DE98788093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544320"/>
            <a:ext cx="10355263" cy="4426268"/>
          </a:xfrm>
          <a:prstGeom prst="rect">
            <a:avLst/>
          </a:prstGeom>
        </p:spPr>
        <p:txBody>
          <a:bodyPr/>
          <a:lstStyle>
            <a:lvl1pPr>
              <a:buClr>
                <a:srgbClr val="F7BF32"/>
              </a:buClr>
              <a:defRPr b="0" i="0">
                <a:latin typeface="Avenir 65 Medium" panose="02000503020000020003" pitchFamily="2" charset="0"/>
              </a:defRPr>
            </a:lvl1pPr>
            <a:lvl2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2pPr>
            <a:lvl3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3pPr>
            <a:lvl4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4pPr>
            <a:lvl5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200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9A8CB0-9A70-A144-93B6-FBAF6A78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119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9C787-850A-E94C-BE82-DEF54263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5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D4AF910-3B45-C642-BA40-7F26C292CBB7}"/>
              </a:ext>
            </a:extLst>
          </p:cNvPr>
          <p:cNvGrpSpPr/>
          <p:nvPr userDrawn="1"/>
        </p:nvGrpSpPr>
        <p:grpSpPr>
          <a:xfrm>
            <a:off x="0" y="0"/>
            <a:ext cx="6143872" cy="6858000"/>
            <a:chOff x="0" y="0"/>
            <a:chExt cx="6143872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9D864-D3E3-854A-9727-A7FA3A3C3175}"/>
                </a:ext>
              </a:extLst>
            </p:cNvPr>
            <p:cNvSpPr/>
            <p:nvPr/>
          </p:nvSpPr>
          <p:spPr>
            <a:xfrm>
              <a:off x="5617345" y="0"/>
              <a:ext cx="526527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D8ED27C-6546-2A4D-8DF8-81E2F1D5C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000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061A9F-A15E-C64A-9549-79374FACE1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833" y="3229691"/>
            <a:ext cx="4702175" cy="3986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FA52A49-6633-E54F-9E51-57323147E9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1833" y="1128199"/>
            <a:ext cx="4704334" cy="4564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  <a:defRPr sz="1800" b="0" i="0"/>
            </a:lvl2pPr>
          </a:lstStyle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620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B76FD-EBC2-924F-90F9-5FBB8B224E6C}"/>
              </a:ext>
            </a:extLst>
          </p:cNvPr>
          <p:cNvSpPr/>
          <p:nvPr/>
        </p:nvSpPr>
        <p:spPr>
          <a:xfrm>
            <a:off x="-1" y="6224584"/>
            <a:ext cx="12192001" cy="260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04431-1C59-AA44-82EC-D02845A98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24" r="1434" b="242"/>
          <a:stretch/>
        </p:blipFill>
        <p:spPr>
          <a:xfrm>
            <a:off x="0" y="6279639"/>
            <a:ext cx="12192000" cy="57836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176D2-EEF6-1043-9E18-99A5E6FB1DED}"/>
              </a:ext>
            </a:extLst>
          </p:cNvPr>
          <p:cNvCxnSpPr>
            <a:cxnSpLocks/>
          </p:cNvCxnSpPr>
          <p:nvPr/>
        </p:nvCxnSpPr>
        <p:spPr>
          <a:xfrm>
            <a:off x="-13856" y="1260574"/>
            <a:ext cx="6096001" cy="0"/>
          </a:xfrm>
          <a:prstGeom prst="line">
            <a:avLst/>
          </a:prstGeom>
          <a:ln w="28575">
            <a:solidFill>
              <a:srgbClr val="FFC6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75B1AC-CF2D-704D-8913-3B88C08C3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8083" y="600075"/>
            <a:ext cx="5680075" cy="66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Title7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8360B5A-D265-7849-A437-ACE53640BB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8083" y="1752600"/>
            <a:ext cx="4257675" cy="3352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C629"/>
              </a:buClr>
              <a:buFont typeface="Arial" panose="020B0604020202020204" pitchFamily="34" charset="0"/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sz="1500" b="1" dirty="0">
                <a:latin typeface="Avenir 95 Black" panose="02000503020000020003" pitchFamily="2" charset="0"/>
              </a:rPr>
              <a:t>Points:</a:t>
            </a:r>
          </a:p>
          <a:p>
            <a:endParaRPr lang="en-US" sz="1500" dirty="0">
              <a:latin typeface="Avenir 65 Medium" panose="02000503020000020003" pitchFamily="2" charset="0"/>
            </a:endParaRP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1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2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venir 65 Medium" panose="02000503020000020003" pitchFamily="2" charset="0"/>
            </a:endParaRPr>
          </a:p>
          <a:p>
            <a:r>
              <a:rPr lang="en-US" sz="1500" dirty="0">
                <a:latin typeface="Avenir 65 Medium" panose="02000503020000020003" pitchFamily="2" charset="0"/>
              </a:rPr>
              <a:t>Reinforce main points/message here with copy to explain to the consumer.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874033-E928-1743-85FB-DC29CB426C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99667" y="1593184"/>
            <a:ext cx="4794250" cy="3892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475F388-1957-4E42-8C71-14A16B93040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0DCAAC-46AE-3343-8F9A-CD4DDA203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FE7ACE-CBBD-CE4F-9899-20F39A6A454D}"/>
                </a:ext>
              </a:extLst>
            </p:cNvPr>
            <p:cNvCxnSpPr/>
            <p:nvPr/>
          </p:nvCxnSpPr>
          <p:spPr>
            <a:xfrm>
              <a:off x="3169919" y="3857735"/>
              <a:ext cx="585216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210CA93-A5F0-FC40-A24C-216D908FFE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Title1</a:t>
            </a:r>
          </a:p>
        </p:txBody>
      </p:sp>
    </p:spTree>
    <p:extLst>
      <p:ext uri="{BB962C8B-B14F-4D97-AF65-F5344CB8AC3E}">
        <p14:creationId xmlns:p14="http://schemas.microsoft.com/office/powerpoint/2010/main" val="230174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C8967C-5DE1-8542-B6F8-DE583745C775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F91AB2-125E-C949-8DAC-F09226535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t="19272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6F952A-A865-544A-B2DA-A32AF5762272}"/>
                </a:ext>
              </a:extLst>
            </p:cNvPr>
            <p:cNvCxnSpPr/>
            <p:nvPr/>
          </p:nvCxnSpPr>
          <p:spPr>
            <a:xfrm>
              <a:off x="3672840" y="3857735"/>
              <a:ext cx="484632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DF5D72F-CC3C-2B4E-B192-FF761F67C8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Title2</a:t>
            </a:r>
          </a:p>
        </p:txBody>
      </p:sp>
    </p:spTree>
    <p:extLst>
      <p:ext uri="{BB962C8B-B14F-4D97-AF65-F5344CB8AC3E}">
        <p14:creationId xmlns:p14="http://schemas.microsoft.com/office/powerpoint/2010/main" val="30890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65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7" r:id="rId3"/>
    <p:sldLayoutId id="2147483668" r:id="rId4"/>
    <p:sldLayoutId id="2147483669" r:id="rId5"/>
    <p:sldLayoutId id="2147483658" r:id="rId6"/>
    <p:sldLayoutId id="2147483665" r:id="rId7"/>
    <p:sldLayoutId id="2147483660" r:id="rId8"/>
    <p:sldLayoutId id="2147483661" r:id="rId9"/>
    <p:sldLayoutId id="2147483663" r:id="rId10"/>
    <p:sldLayoutId id="2147483664" r:id="rId11"/>
    <p:sldLayoutId id="214748366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mailto:xzhang48@kennesaw.edu" TargetMode="Externa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64254-2E9C-FE43-85BF-FED19652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7375 Artificial Intelligence</a:t>
            </a:r>
            <a:br>
              <a:rPr lang="en-US" dirty="0"/>
            </a:br>
            <a:r>
              <a:rPr lang="en-US" dirty="0"/>
              <a:t>Spring 2022</a:t>
            </a:r>
            <a:br>
              <a:rPr lang="en-US" dirty="0"/>
            </a:br>
            <a:br>
              <a:rPr lang="en-US" dirty="0"/>
            </a:br>
            <a:r>
              <a:rPr lang="en-US" sz="2400" b="0" dirty="0"/>
              <a:t>Instructor: </a:t>
            </a:r>
            <a:r>
              <a:rPr lang="en-US" sz="2400" b="0" dirty="0" err="1"/>
              <a:t>Xinyue</a:t>
            </a:r>
            <a:r>
              <a:rPr lang="en-US" sz="2400" b="0"/>
              <a:t> Zhang</a:t>
            </a:r>
            <a:endParaRPr lang="en-US" b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BFCF317-D240-C248-9E83-02D2143043BE}"/>
              </a:ext>
            </a:extLst>
          </p:cNvPr>
          <p:cNvSpPr/>
          <p:nvPr/>
        </p:nvSpPr>
        <p:spPr>
          <a:xfrm>
            <a:off x="5040406" y="484094"/>
            <a:ext cx="2111188" cy="7973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706032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FDBC-BCB4-5646-BE76-89825FBE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 of AI</a:t>
            </a:r>
          </a:p>
        </p:txBody>
      </p:sp>
      <p:graphicFrame>
        <p:nvGraphicFramePr>
          <p:cNvPr id="4" name="Group 16">
            <a:extLst>
              <a:ext uri="{FF2B5EF4-FFF2-40B4-BE49-F238E27FC236}">
                <a16:creationId xmlns:a16="http://schemas.microsoft.com/office/drawing/2014/main" id="{3C2DB069-AB07-E240-AD1E-A732C2478AA6}"/>
              </a:ext>
            </a:extLst>
          </p:cNvPr>
          <p:cNvGraphicFramePr>
            <a:graphicFrameLocks/>
          </p:cNvGraphicFramePr>
          <p:nvPr/>
        </p:nvGraphicFramePr>
        <p:xfrm>
          <a:off x="4434771" y="1350459"/>
          <a:ext cx="7192962" cy="2682876"/>
        </p:xfrm>
        <a:graphic>
          <a:graphicData uri="http://schemas.openxmlformats.org/drawingml/2006/table">
            <a:tbl>
              <a:tblPr/>
              <a:tblGrid>
                <a:gridCol w="3597275">
                  <a:extLst>
                    <a:ext uri="{9D8B030D-6E8A-4147-A177-3AD203B41FA5}">
                      <a16:colId xmlns:a16="http://schemas.microsoft.com/office/drawing/2014/main" val="1069746252"/>
                    </a:ext>
                  </a:extLst>
                </a:gridCol>
                <a:gridCol w="3595687">
                  <a:extLst>
                    <a:ext uri="{9D8B030D-6E8A-4147-A177-3AD203B41FA5}">
                      <a16:colId xmlns:a16="http://schemas.microsoft.com/office/drawing/2014/main" val="1276557889"/>
                    </a:ext>
                  </a:extLst>
                </a:gridCol>
              </a:tblGrid>
              <a:tr h="1341438">
                <a:tc>
                  <a:txBody>
                    <a:bodyPr/>
                    <a:lstStyle>
                      <a:lvl1pPr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Systems that </a:t>
                      </a: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think</a:t>
                      </a: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like humans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Systems that </a:t>
                      </a: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think</a:t>
                      </a: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rationally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381001"/>
                  </a:ext>
                </a:extLst>
              </a:tr>
              <a:tr h="1341438">
                <a:tc>
                  <a:txBody>
                    <a:bodyPr/>
                    <a:lstStyle>
                      <a:lvl1pPr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Systems that </a:t>
                      </a: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</a:t>
                      </a: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like humans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Systems that </a:t>
                      </a: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</a:t>
                      </a: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rationally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482528"/>
                  </a:ext>
                </a:extLst>
              </a:tr>
            </a:tbl>
          </a:graphicData>
        </a:graphic>
      </p:graphicFrame>
      <p:sp>
        <p:nvSpPr>
          <p:cNvPr id="5" name="Text Box 18">
            <a:extLst>
              <a:ext uri="{FF2B5EF4-FFF2-40B4-BE49-F238E27FC236}">
                <a16:creationId xmlns:a16="http://schemas.microsoft.com/office/drawing/2014/main" id="{6D5B7312-E4FC-2846-B638-9F7058130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423" y="2220410"/>
            <a:ext cx="3048000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>
                <a:solidFill>
                  <a:schemeClr val="tx1"/>
                </a:solidFill>
              </a:rPr>
              <a:t>focus on </a:t>
            </a:r>
            <a:r>
              <a:rPr lang="en-US" altLang="en-US">
                <a:solidFill>
                  <a:schemeClr val="accent2"/>
                </a:solidFill>
              </a:rPr>
              <a:t>action</a:t>
            </a:r>
            <a:r>
              <a:rPr lang="en-US" altLang="en-US">
                <a:solidFill>
                  <a:schemeClr val="tx1"/>
                </a:solidFill>
              </a:rPr>
              <a:t> avoids philosophical issues such as “is the system conscious” etc.</a:t>
            </a:r>
          </a:p>
        </p:txBody>
      </p:sp>
      <p:sp>
        <p:nvSpPr>
          <p:cNvPr id="6" name="Text Box 19">
            <a:extLst>
              <a:ext uri="{FF2B5EF4-FFF2-40B4-BE49-F238E27FC236}">
                <a16:creationId xmlns:a16="http://schemas.microsoft.com/office/drawing/2014/main" id="{7EA70189-FA93-4044-AA79-2AE12678E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514" y="378561"/>
            <a:ext cx="2911475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>
                <a:solidFill>
                  <a:schemeClr val="tx1"/>
                </a:solidFill>
              </a:rPr>
              <a:t>if our system can be </a:t>
            </a:r>
            <a:r>
              <a:rPr lang="en-US" altLang="en-US">
                <a:solidFill>
                  <a:srgbClr val="006600"/>
                </a:solidFill>
              </a:rPr>
              <a:t>more rational than humans</a:t>
            </a:r>
            <a:r>
              <a:rPr lang="en-US" altLang="en-US">
                <a:solidFill>
                  <a:schemeClr val="tx1"/>
                </a:solidFill>
              </a:rPr>
              <a:t> in some cases, why not?</a:t>
            </a: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8456A45A-5EE7-E846-A979-E2E3CFBA0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42" y="4033335"/>
            <a:ext cx="102870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0" tIns="50760" rIns="101880" bIns="50760"/>
          <a:lstStyle>
            <a:lvl1pPr marL="368300" indent="-368300">
              <a:lnSpc>
                <a:spcPct val="12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12800" indent="-317500">
              <a:lnSpc>
                <a:spcPct val="124000"/>
              </a:lnSpc>
              <a:spcBef>
                <a:spcPts val="775"/>
              </a:spcBef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8888" indent="-239713">
              <a:lnSpc>
                <a:spcPct val="124000"/>
              </a:lnSpc>
              <a:spcBef>
                <a:spcPts val="675"/>
              </a:spcBef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68475" indent="-247650">
              <a:lnSpc>
                <a:spcPct val="124000"/>
              </a:lnSpc>
              <a:spcBef>
                <a:spcPts val="550"/>
              </a:spcBef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47650">
              <a:lnSpc>
                <a:spcPct val="124000"/>
              </a:lnSpc>
              <a:spcBef>
                <a:spcPts val="550"/>
              </a:spcBef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47650" defTabSz="457200" fontAlgn="base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47650" defTabSz="457200" fontAlgn="base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47650" defTabSz="457200" fontAlgn="base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47650" defTabSz="457200" fontAlgn="base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2800"/>
              <a:t>We will follow “</a:t>
            </a:r>
            <a:r>
              <a:rPr lang="en-US" altLang="en-US" sz="2800">
                <a:solidFill>
                  <a:schemeClr val="accent2"/>
                </a:solidFill>
              </a:rPr>
              <a:t>act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rgbClr val="006600"/>
                </a:solidFill>
              </a:rPr>
              <a:t>rationally</a:t>
            </a:r>
            <a:r>
              <a:rPr lang="en-US" altLang="en-US" sz="2800"/>
              <a:t>” approach</a:t>
            </a:r>
          </a:p>
          <a:p>
            <a:pPr lvl="1">
              <a:spcBef>
                <a:spcPts val="0"/>
              </a:spcBef>
            </a:pPr>
            <a:r>
              <a:rPr lang="en-US" altLang="en-US" sz="2400"/>
              <a:t>Distinction may not be that important</a:t>
            </a:r>
          </a:p>
          <a:p>
            <a:pPr lvl="2">
              <a:spcBef>
                <a:spcPts val="0"/>
              </a:spcBef>
            </a:pPr>
            <a:r>
              <a:rPr lang="en-US" altLang="en-US" sz="2000"/>
              <a:t>acting rationally/like a human presumably requires (some sort of) thinking rationally/like a human,</a:t>
            </a:r>
          </a:p>
          <a:p>
            <a:pPr lvl="2">
              <a:spcBef>
                <a:spcPts val="0"/>
              </a:spcBef>
            </a:pPr>
            <a:r>
              <a:rPr lang="en-US" altLang="en-US" sz="2000"/>
              <a:t>humans much more rational anyway in complex domains</a:t>
            </a:r>
          </a:p>
        </p:txBody>
      </p:sp>
    </p:spTree>
    <p:extLst>
      <p:ext uri="{BB962C8B-B14F-4D97-AF65-F5344CB8AC3E}">
        <p14:creationId xmlns:p14="http://schemas.microsoft.com/office/powerpoint/2010/main" val="349177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65E5-929B-8C4E-AD46-61A52AF4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1DA7-B168-6E44-B597-055DBDADA8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bg1">
                    <a:lumMod val="65000"/>
                  </a:schemeClr>
                </a:solidFill>
              </a:rPr>
              <a:t>Review of Lecture 2</a:t>
            </a:r>
          </a:p>
          <a:p>
            <a:r>
              <a:rPr lang="en-GB" altLang="en-US" dirty="0"/>
              <a:t>Agents and Environments</a:t>
            </a:r>
          </a:p>
          <a:p>
            <a:pPr lvl="1"/>
            <a:r>
              <a:rPr lang="en-GB" altLang="en-US" dirty="0"/>
              <a:t>Rational Agents</a:t>
            </a:r>
          </a:p>
          <a:p>
            <a:pPr lvl="1"/>
            <a:r>
              <a:rPr lang="en-GB" altLang="en-US" dirty="0"/>
              <a:t>Intelligent Agents</a:t>
            </a:r>
          </a:p>
          <a:p>
            <a:r>
              <a:rPr lang="en-GB" altLang="en-US" dirty="0">
                <a:solidFill>
                  <a:schemeClr val="bg1">
                    <a:lumMod val="65000"/>
                  </a:schemeClr>
                </a:solidFill>
              </a:rPr>
              <a:t>PEAS: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Performance measure, Environment, Actuators, Sensors</a:t>
            </a:r>
            <a:endParaRPr lang="en-GB" alt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altLang="en-US" dirty="0">
                <a:solidFill>
                  <a:schemeClr val="bg1">
                    <a:lumMod val="65000"/>
                  </a:schemeClr>
                </a:solidFill>
              </a:rPr>
              <a:t>Types of Environments</a:t>
            </a:r>
          </a:p>
          <a:p>
            <a:r>
              <a:rPr lang="en-GB" altLang="en-US" dirty="0">
                <a:solidFill>
                  <a:schemeClr val="bg1">
                    <a:lumMod val="65000"/>
                  </a:schemeClr>
                </a:solidFill>
              </a:rPr>
              <a:t>Types of Agents</a:t>
            </a:r>
          </a:p>
          <a:p>
            <a:r>
              <a:rPr lang="en-GB" altLang="en-US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920630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C3C5-523D-5645-980B-4D685FE9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 err="1"/>
              <a:t>What</a:t>
            </a:r>
            <a:r>
              <a:rPr lang="it-IT" altLang="en-US" dirty="0"/>
              <a:t> are </a:t>
            </a:r>
            <a:r>
              <a:rPr lang="it-IT" altLang="en-US" dirty="0" err="1"/>
              <a:t>Intelligent</a:t>
            </a:r>
            <a:r>
              <a:rPr lang="it-IT" altLang="en-US" dirty="0"/>
              <a:t> Agents ?</a:t>
            </a:r>
            <a:endParaRPr lang="en-US" dirty="0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B3E065DA-DA7A-2F43-A7D2-890BAF28D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39" y="1671638"/>
            <a:ext cx="2071687" cy="414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27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3C54-3282-0A49-9FDF-F9B4446C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 err="1"/>
              <a:t>What</a:t>
            </a:r>
            <a:r>
              <a:rPr lang="it-IT" altLang="en-US" dirty="0"/>
              <a:t> are </a:t>
            </a:r>
            <a:r>
              <a:rPr lang="it-IT" altLang="en-US" dirty="0" err="1"/>
              <a:t>Intelligent</a:t>
            </a:r>
            <a:r>
              <a:rPr lang="it-IT" altLang="en-US" dirty="0"/>
              <a:t> Agents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7BBD4-3A6C-8A46-AD55-7ED661F11E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en-US" dirty="0"/>
              <a:t>Ability to </a:t>
            </a:r>
            <a:r>
              <a:rPr lang="en-GB" altLang="en-US" dirty="0">
                <a:solidFill>
                  <a:srgbClr val="FF0000"/>
                </a:solidFill>
              </a:rPr>
              <a:t>Exist</a:t>
            </a:r>
            <a:r>
              <a:rPr lang="en-GB" altLang="en-US" dirty="0"/>
              <a:t> to be </a:t>
            </a:r>
            <a:r>
              <a:rPr lang="en-GB" altLang="en-US" dirty="0">
                <a:solidFill>
                  <a:srgbClr val="FF0000"/>
                </a:solidFill>
              </a:rPr>
              <a:t>Autonomous</a:t>
            </a:r>
            <a:r>
              <a:rPr lang="en-GB" altLang="en-US" dirty="0"/>
              <a:t>, </a:t>
            </a:r>
            <a:r>
              <a:rPr lang="en-GB" altLang="en-US" dirty="0">
                <a:solidFill>
                  <a:srgbClr val="FF0000"/>
                </a:solidFill>
              </a:rPr>
              <a:t>Reactive</a:t>
            </a:r>
            <a:r>
              <a:rPr lang="en-GB" altLang="en-US" dirty="0"/>
              <a:t>, </a:t>
            </a:r>
            <a:r>
              <a:rPr lang="en-GB" altLang="en-US" dirty="0">
                <a:solidFill>
                  <a:srgbClr val="FF0000"/>
                </a:solidFill>
              </a:rPr>
              <a:t>Goal-Oriented</a:t>
            </a:r>
            <a:r>
              <a:rPr lang="en-GB" altLang="en-US" dirty="0"/>
              <a:t>, etc.</a:t>
            </a:r>
            <a:br>
              <a:rPr lang="en-GB" altLang="en-US" dirty="0"/>
            </a:br>
            <a:r>
              <a:rPr lang="en-GB" altLang="en-US" sz="2400" dirty="0"/>
              <a:t>- are the basic abilities of an Intelligent Agent</a:t>
            </a:r>
            <a:r>
              <a:rPr lang="en-GB" altLang="en-US" dirty="0"/>
              <a:t> </a:t>
            </a:r>
            <a:endParaRPr lang="en-US" dirty="0"/>
          </a:p>
        </p:txBody>
      </p:sp>
      <p:graphicFrame>
        <p:nvGraphicFramePr>
          <p:cNvPr id="4" name="Object 2051">
            <a:extLst>
              <a:ext uri="{FF2B5EF4-FFF2-40B4-BE49-F238E27FC236}">
                <a16:creationId xmlns:a16="http://schemas.microsoft.com/office/drawing/2014/main" id="{E82AF3D7-C93B-4F4D-BBC8-F92E447321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149687"/>
              </p:ext>
            </p:extLst>
          </p:nvPr>
        </p:nvGraphicFramePr>
        <p:xfrm>
          <a:off x="1841700" y="2850266"/>
          <a:ext cx="6858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" name="Clip" r:id="rId3" imgW="10693400" imgH="23012400" progId="MS_ClipArt_Gallery.2">
                  <p:embed/>
                </p:oleObj>
              </mc:Choice>
              <mc:Fallback>
                <p:oleObj name="Clip" r:id="rId3" imgW="10693400" imgH="23012400" progId="MS_ClipArt_Gallery.2">
                  <p:embed/>
                  <p:pic>
                    <p:nvPicPr>
                      <p:cNvPr id="13315" name="Object 2051">
                        <a:extLst>
                          <a:ext uri="{FF2B5EF4-FFF2-40B4-BE49-F238E27FC236}">
                            <a16:creationId xmlns:a16="http://schemas.microsoft.com/office/drawing/2014/main" id="{398BFEA3-F676-7C4B-AF6F-1B4DBB40A1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700" y="2850266"/>
                        <a:ext cx="6858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052">
            <a:extLst>
              <a:ext uri="{FF2B5EF4-FFF2-40B4-BE49-F238E27FC236}">
                <a16:creationId xmlns:a16="http://schemas.microsoft.com/office/drawing/2014/main" id="{3A0F25BA-8222-3240-B6BF-5FEEEF6FA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566326"/>
              </p:ext>
            </p:extLst>
          </p:nvPr>
        </p:nvGraphicFramePr>
        <p:xfrm>
          <a:off x="3951488" y="2774066"/>
          <a:ext cx="53181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1" name="Clip" r:id="rId5" imgW="7454900" imgH="22618700" progId="MS_ClipArt_Gallery.2">
                  <p:embed/>
                </p:oleObj>
              </mc:Choice>
              <mc:Fallback>
                <p:oleObj name="Clip" r:id="rId5" imgW="7454900" imgH="22618700" progId="MS_ClipArt_Gallery.2">
                  <p:embed/>
                  <p:pic>
                    <p:nvPicPr>
                      <p:cNvPr id="13316" name="Object 2052">
                        <a:extLst>
                          <a:ext uri="{FF2B5EF4-FFF2-40B4-BE49-F238E27FC236}">
                            <a16:creationId xmlns:a16="http://schemas.microsoft.com/office/drawing/2014/main" id="{4FDFB3E4-985E-F745-9766-4D01061FF2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488" y="2774066"/>
                        <a:ext cx="53181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53">
            <a:extLst>
              <a:ext uri="{FF2B5EF4-FFF2-40B4-BE49-F238E27FC236}">
                <a16:creationId xmlns:a16="http://schemas.microsoft.com/office/drawing/2014/main" id="{4D442BDE-2E2B-3E4A-9198-91E88D73CD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520871"/>
              </p:ext>
            </p:extLst>
          </p:nvPr>
        </p:nvGraphicFramePr>
        <p:xfrm>
          <a:off x="6131126" y="3078866"/>
          <a:ext cx="119697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2" name="Clip" r:id="rId7" imgW="23088600" imgH="22682200" progId="MS_ClipArt_Gallery.2">
                  <p:embed/>
                </p:oleObj>
              </mc:Choice>
              <mc:Fallback>
                <p:oleObj name="Clip" r:id="rId7" imgW="23088600" imgH="22682200" progId="MS_ClipArt_Gallery.2">
                  <p:embed/>
                  <p:pic>
                    <p:nvPicPr>
                      <p:cNvPr id="13317" name="Object 2053">
                        <a:extLst>
                          <a:ext uri="{FF2B5EF4-FFF2-40B4-BE49-F238E27FC236}">
                            <a16:creationId xmlns:a16="http://schemas.microsoft.com/office/drawing/2014/main" id="{54949265-DE33-A444-89B3-75EA653970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1126" y="3078866"/>
                        <a:ext cx="1196975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54">
            <a:extLst>
              <a:ext uri="{FF2B5EF4-FFF2-40B4-BE49-F238E27FC236}">
                <a16:creationId xmlns:a16="http://schemas.microsoft.com/office/drawing/2014/main" id="{EFBA3093-3D81-5F43-9A52-F3D9DDD5F7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200265"/>
              </p:ext>
            </p:extLst>
          </p:nvPr>
        </p:nvGraphicFramePr>
        <p:xfrm>
          <a:off x="8663188" y="2926467"/>
          <a:ext cx="168910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3" name="Clip" r:id="rId9" imgW="29692600" imgH="22631400" progId="MS_ClipArt_Gallery.2">
                  <p:embed/>
                </p:oleObj>
              </mc:Choice>
              <mc:Fallback>
                <p:oleObj name="Clip" r:id="rId9" imgW="29692600" imgH="22631400" progId="MS_ClipArt_Gallery.2">
                  <p:embed/>
                  <p:pic>
                    <p:nvPicPr>
                      <p:cNvPr id="13318" name="Object 2054">
                        <a:extLst>
                          <a:ext uri="{FF2B5EF4-FFF2-40B4-BE49-F238E27FC236}">
                            <a16:creationId xmlns:a16="http://schemas.microsoft.com/office/drawing/2014/main" id="{E2832A03-DA84-CA4E-AF50-440A1D2BE3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3188" y="2926467"/>
                        <a:ext cx="1689100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2056">
            <a:extLst>
              <a:ext uri="{FF2B5EF4-FFF2-40B4-BE49-F238E27FC236}">
                <a16:creationId xmlns:a16="http://schemas.microsoft.com/office/drawing/2014/main" id="{9B5034D8-9B84-CF42-A5EB-8AF928C2060D}"/>
              </a:ext>
            </a:extLst>
          </p:cNvPr>
          <p:cNvSpPr>
            <a:spLocks/>
          </p:cNvSpPr>
          <p:nvPr/>
        </p:nvSpPr>
        <p:spPr bwMode="auto">
          <a:xfrm rot="16200000">
            <a:off x="5829300" y="557474"/>
            <a:ext cx="533400" cy="8229600"/>
          </a:xfrm>
          <a:prstGeom prst="leftBrace">
            <a:avLst>
              <a:gd name="adj1" fmla="val 139286"/>
              <a:gd name="adj2" fmla="val 50000"/>
            </a:avLst>
          </a:prstGeom>
          <a:noFill/>
          <a:ln w="38100">
            <a:solidFill>
              <a:srgbClr val="FF00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9" name="AutoShape 2057">
            <a:extLst>
              <a:ext uri="{FF2B5EF4-FFF2-40B4-BE49-F238E27FC236}">
                <a16:creationId xmlns:a16="http://schemas.microsoft.com/office/drawing/2014/main" id="{DFE0B4A3-865A-524E-AB7E-498C4C691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950" y="3536066"/>
            <a:ext cx="914400" cy="457200"/>
          </a:xfrm>
          <a:prstGeom prst="rightArrow">
            <a:avLst>
              <a:gd name="adj1" fmla="val 50000"/>
              <a:gd name="adj2" fmla="val 541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0" name="AutoShape 2058">
            <a:extLst>
              <a:ext uri="{FF2B5EF4-FFF2-40B4-BE49-F238E27FC236}">
                <a16:creationId xmlns:a16="http://schemas.microsoft.com/office/drawing/2014/main" id="{3AF8E332-C788-C84B-8381-973130C56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450" y="3536066"/>
            <a:ext cx="914400" cy="457200"/>
          </a:xfrm>
          <a:prstGeom prst="rightArrow">
            <a:avLst>
              <a:gd name="adj1" fmla="val 50000"/>
              <a:gd name="adj2" fmla="val 541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1" name="AutoShape 2059">
            <a:extLst>
              <a:ext uri="{FF2B5EF4-FFF2-40B4-BE49-F238E27FC236}">
                <a16:creationId xmlns:a16="http://schemas.microsoft.com/office/drawing/2014/main" id="{7FA26D2C-B2E2-8F4C-B292-B3EEE172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650" y="3536066"/>
            <a:ext cx="914400" cy="457200"/>
          </a:xfrm>
          <a:prstGeom prst="rightArrow">
            <a:avLst>
              <a:gd name="adj1" fmla="val 50000"/>
              <a:gd name="adj2" fmla="val 541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graphicFrame>
        <p:nvGraphicFramePr>
          <p:cNvPr id="12" name="Object 2060">
            <a:extLst>
              <a:ext uri="{FF2B5EF4-FFF2-40B4-BE49-F238E27FC236}">
                <a16:creationId xmlns:a16="http://schemas.microsoft.com/office/drawing/2014/main" id="{292F31CE-3197-1840-BAD6-0D4CBE5471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673082"/>
              </p:ext>
            </p:extLst>
          </p:nvPr>
        </p:nvGraphicFramePr>
        <p:xfrm>
          <a:off x="5272086" y="4938974"/>
          <a:ext cx="1647825" cy="181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4" name="Clip" r:id="rId11" imgW="22377400" imgH="22720300" progId="MS_ClipArt_Gallery.2">
                  <p:embed/>
                </p:oleObj>
              </mc:Choice>
              <mc:Fallback>
                <p:oleObj name="Clip" r:id="rId11" imgW="22377400" imgH="22720300" progId="MS_ClipArt_Gallery.2">
                  <p:embed/>
                  <p:pic>
                    <p:nvPicPr>
                      <p:cNvPr id="13323" name="Object 2060">
                        <a:extLst>
                          <a:ext uri="{FF2B5EF4-FFF2-40B4-BE49-F238E27FC236}">
                            <a16:creationId xmlns:a16="http://schemas.microsoft.com/office/drawing/2014/main" id="{53874B74-62A4-AF4F-934B-7B7310913F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6" y="4938974"/>
                        <a:ext cx="1647825" cy="181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506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C0DC-BFC2-E04D-B5F2-581FA17E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But, what is autonomous?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5C21-048D-0F4E-83C0-F4B816CAA3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en-US" dirty="0"/>
              <a:t>A system is </a:t>
            </a:r>
            <a:r>
              <a:rPr lang="en-GB" altLang="en-US" dirty="0">
                <a:solidFill>
                  <a:srgbClr val="FF0000"/>
                </a:solidFill>
              </a:rPr>
              <a:t>autonomous</a:t>
            </a:r>
            <a:r>
              <a:rPr lang="en-GB" altLang="en-US" dirty="0"/>
              <a:t> to the extent that its behaviour is determined by its own experience.</a:t>
            </a:r>
          </a:p>
          <a:p>
            <a:pPr>
              <a:buNone/>
            </a:pPr>
            <a:endParaRPr lang="en-US" altLang="en-US" dirty="0"/>
          </a:p>
          <a:p>
            <a:r>
              <a:rPr lang="en-US" altLang="en-US" b="1" dirty="0">
                <a:solidFill>
                  <a:srgbClr val="C00000"/>
                </a:solidFill>
                <a:latin typeface="Agency FB" panose="020B0503020202020204" pitchFamily="34" charset="77"/>
              </a:rPr>
              <a:t>What agents are ?</a:t>
            </a:r>
          </a:p>
          <a:p>
            <a:endParaRPr lang="en-US" dirty="0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B1D76AA0-88CA-0C40-9A71-AD508B907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357" y="3035845"/>
            <a:ext cx="3375286" cy="3300503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90E573FB-CD91-324E-8ED9-F23B08FAD85D}"/>
              </a:ext>
            </a:extLst>
          </p:cNvPr>
          <p:cNvGrpSpPr>
            <a:grpSpLocks/>
          </p:cNvGrpSpPr>
          <p:nvPr/>
        </p:nvGrpSpPr>
        <p:grpSpPr bwMode="auto">
          <a:xfrm>
            <a:off x="3417757" y="3478008"/>
            <a:ext cx="990600" cy="1208088"/>
            <a:chOff x="384" y="1392"/>
            <a:chExt cx="624" cy="761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10757F77-3F08-DE4E-9449-1E4382A37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1920"/>
              <a:ext cx="116" cy="233"/>
            </a:xfrm>
            <a:custGeom>
              <a:avLst/>
              <a:gdLst>
                <a:gd name="T0" fmla="*/ 1200 w 1200"/>
                <a:gd name="T1" fmla="*/ 816 h 1192"/>
                <a:gd name="T2" fmla="*/ 480 w 1200"/>
                <a:gd name="T3" fmla="*/ 1056 h 1192"/>
                <a:gd name="T4" fmla="*/ 0 w 1200"/>
                <a:gd name="T5" fmla="*/ 0 h 1192"/>
                <a:gd name="T6" fmla="*/ 0 60000 65536"/>
                <a:gd name="T7" fmla="*/ 0 60000 65536"/>
                <a:gd name="T8" fmla="*/ 0 60000 65536"/>
                <a:gd name="T9" fmla="*/ 0 w 1200"/>
                <a:gd name="T10" fmla="*/ 0 h 1192"/>
                <a:gd name="T11" fmla="*/ 1200 w 1200"/>
                <a:gd name="T12" fmla="*/ 1192 h 1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192">
                  <a:moveTo>
                    <a:pt x="1200" y="816"/>
                  </a:moveTo>
                  <a:cubicBezTo>
                    <a:pt x="940" y="1004"/>
                    <a:pt x="680" y="1192"/>
                    <a:pt x="480" y="1056"/>
                  </a:cubicBezTo>
                  <a:cubicBezTo>
                    <a:pt x="280" y="920"/>
                    <a:pt x="140" y="460"/>
                    <a:pt x="0" y="0"/>
                  </a:cubicBez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1DE9BCEB-A22B-264C-962A-68FE07ABF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1392"/>
              <a:ext cx="144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64A958DB-6FF4-B24C-9402-E75EAFA93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2" y="1440"/>
              <a:ext cx="9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562FF06-3E7D-AA4B-8811-7FECD93483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0" y="1584"/>
              <a:ext cx="288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46B39FDB-1650-1F44-9058-2E02BAE280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" y="1776"/>
              <a:ext cx="384" cy="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F0CEC39C-9087-574E-957B-DB28149297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1680"/>
              <a:ext cx="192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331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924B-E2A0-2E43-838A-A6EA8190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56694-5309-414E-8241-5248A99A37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5425" indent="-225425">
              <a:defRPr/>
            </a:pPr>
            <a:r>
              <a:rPr lang="en-US" b="1" dirty="0"/>
              <a:t>Definition: An </a:t>
            </a:r>
            <a:r>
              <a:rPr lang="en-US" b="1" dirty="0">
                <a:solidFill>
                  <a:schemeClr val="accent2"/>
                </a:solidFill>
              </a:rPr>
              <a:t>agent</a:t>
            </a:r>
            <a:r>
              <a:rPr lang="en-US" b="1" dirty="0"/>
              <a:t> perceives its </a:t>
            </a:r>
            <a:r>
              <a:rPr lang="en-US" b="1" dirty="0">
                <a:solidFill>
                  <a:schemeClr val="accent2"/>
                </a:solidFill>
              </a:rPr>
              <a:t>environment</a:t>
            </a:r>
            <a:r>
              <a:rPr lang="en-US" b="1" dirty="0"/>
              <a:t> via </a:t>
            </a:r>
            <a:r>
              <a:rPr lang="en-US" b="1" dirty="0">
                <a:solidFill>
                  <a:schemeClr val="accent2"/>
                </a:solidFill>
              </a:rPr>
              <a:t>sensors</a:t>
            </a:r>
            <a:r>
              <a:rPr lang="en-US" b="1" dirty="0"/>
              <a:t> and acts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upon that environment through its </a:t>
            </a:r>
            <a:r>
              <a:rPr lang="en-US" b="1" dirty="0">
                <a:solidFill>
                  <a:schemeClr val="accent2"/>
                </a:solidFill>
              </a:rPr>
              <a:t>actuators.</a:t>
            </a:r>
          </a:p>
          <a:p>
            <a:r>
              <a:rPr lang="en-GB" altLang="en-US" dirty="0"/>
              <a:t>This definition includes: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  <a:latin typeface="Stencil" pitchFamily="82" charset="77"/>
              </a:rPr>
              <a:t>Robots, humans, and programs</a:t>
            </a:r>
            <a:r>
              <a:rPr lang="en-GB" altLang="en-US" dirty="0"/>
              <a:t>.</a:t>
            </a:r>
          </a:p>
          <a:p>
            <a:pPr marL="225425" indent="-225425">
              <a:defRPr/>
            </a:pPr>
            <a:endParaRPr lang="en-US" b="1" dirty="0"/>
          </a:p>
          <a:p>
            <a:pPr marL="225425" indent="-225425">
              <a:defRPr/>
            </a:pPr>
            <a:endParaRPr lang="en-US" b="1" dirty="0"/>
          </a:p>
          <a:p>
            <a:pPr marL="225425" indent="-225425">
              <a:defRPr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5" descr="agent-environment">
            <a:extLst>
              <a:ext uri="{FF2B5EF4-FFF2-40B4-BE49-F238E27FC236}">
                <a16:creationId xmlns:a16="http://schemas.microsoft.com/office/drawing/2014/main" id="{C108E42C-AF0F-7D4D-A5F5-BBF046052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646" y="3341400"/>
            <a:ext cx="6326707" cy="285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9362E48C-82D0-D74C-8CC4-93897918E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9921" y="3254939"/>
            <a:ext cx="1524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Machine Vision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B092CD7-3262-5D4B-A4D1-81A2D594E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0573" y="3429000"/>
            <a:ext cx="152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Logic Reasoning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2ADF51D-DEDB-8C4E-A424-A6F1250AF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401" y="5068049"/>
            <a:ext cx="152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Act; Motion</a:t>
            </a:r>
          </a:p>
        </p:txBody>
      </p:sp>
    </p:spTree>
    <p:extLst>
      <p:ext uri="{BB962C8B-B14F-4D97-AF65-F5344CB8AC3E}">
        <p14:creationId xmlns:p14="http://schemas.microsoft.com/office/powerpoint/2010/main" val="198666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586B-A865-3D48-8DCA-4394A2C0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F607-197E-3A46-A913-C15DC218FE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096" y="1335976"/>
            <a:ext cx="10355263" cy="442626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agent</a:t>
            </a:r>
            <a:r>
              <a:rPr lang="en-US" dirty="0"/>
              <a:t> view is really quite generic.</a:t>
            </a:r>
          </a:p>
          <a:p>
            <a:r>
              <a:rPr lang="en-US" dirty="0">
                <a:solidFill>
                  <a:schemeClr val="accent2"/>
                </a:solidFill>
              </a:rPr>
              <a:t>In a sense, all areas of engineering can be seen as designing artifacts that interact with the world. AI operates that end of the spectrum, where the artifacts use </a:t>
            </a:r>
            <a:r>
              <a:rPr lang="en-US" dirty="0">
                <a:solidFill>
                  <a:srgbClr val="FF0000"/>
                </a:solidFill>
              </a:rPr>
              <a:t>significant computational </a:t>
            </a:r>
            <a:r>
              <a:rPr lang="en-US" dirty="0">
                <a:solidFill>
                  <a:schemeClr val="accent2"/>
                </a:solidFill>
              </a:rPr>
              <a:t>resources, and the </a:t>
            </a:r>
            <a:r>
              <a:rPr lang="en-US" dirty="0">
                <a:solidFill>
                  <a:srgbClr val="FF0000"/>
                </a:solidFill>
              </a:rPr>
              <a:t>task</a:t>
            </a:r>
            <a:r>
              <a:rPr lang="en-US" dirty="0">
                <a:solidFill>
                  <a:schemeClr val="accent2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environment requires non-trivial decision making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But, the definition of “agents” does technically also include, e.g., calculators or cars, artifacts with </a:t>
            </a:r>
            <a:r>
              <a:rPr lang="en-US" dirty="0">
                <a:solidFill>
                  <a:srgbClr val="FF0000"/>
                </a:solidFill>
              </a:rPr>
              <a:t>very limited to no intelligence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 (Self-driving cars come closer to what we view as intelligent agents.)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38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62DE-26FA-BB47-96AB-E75609C0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Vacuum Cleaner World</a:t>
            </a:r>
          </a:p>
        </p:txBody>
      </p:sp>
      <p:pic>
        <p:nvPicPr>
          <p:cNvPr id="7" name="Content Placeholder 6" descr="Shape&#10;&#10;Description automatically generated">
            <a:extLst>
              <a:ext uri="{FF2B5EF4-FFF2-40B4-BE49-F238E27FC236}">
                <a16:creationId xmlns:a16="http://schemas.microsoft.com/office/drawing/2014/main" id="{F0AFB716-0C5C-A745-9450-EEDD8296600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734842" y="1402932"/>
            <a:ext cx="4722315" cy="243986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F0B734-D424-124E-A7AC-6124946E5A6B}"/>
              </a:ext>
            </a:extLst>
          </p:cNvPr>
          <p:cNvSpPr txBox="1"/>
          <p:nvPr/>
        </p:nvSpPr>
        <p:spPr>
          <a:xfrm>
            <a:off x="1045322" y="4352082"/>
            <a:ext cx="9522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  Percepts: location and contents, e.g., [A, Dirty]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  Actions: Left, Right, Suck, </a:t>
            </a:r>
            <a:r>
              <a:rPr lang="en-US" sz="2400" dirty="0" err="1">
                <a:latin typeface="Avenir Book" panose="02000503020000020003" pitchFamily="2" charset="0"/>
              </a:rPr>
              <a:t>NoOp</a:t>
            </a: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19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FF3C-E5F8-B241-BE85-B0E414C6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Vacuum Cleaner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D4187-AD0F-EF4A-A1B7-68F819639B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How to implement the vacuum cleaner agent?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79C3B5E-E8B1-9C47-881F-89731FA0D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05"/>
          <a:stretch/>
        </p:blipFill>
        <p:spPr>
          <a:xfrm>
            <a:off x="7133530" y="2053994"/>
            <a:ext cx="3449885" cy="4178204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04583CBB-4BF3-A64B-A517-D09619D6A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2077117"/>
            <a:ext cx="4591570" cy="36390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01040B-3178-C04C-975F-4F001709D571}"/>
              </a:ext>
            </a:extLst>
          </p:cNvPr>
          <p:cNvSpPr txBox="1"/>
          <p:nvPr/>
        </p:nvSpPr>
        <p:spPr>
          <a:xfrm>
            <a:off x="362532" y="5708978"/>
            <a:ext cx="6401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What is the right way to fill out the table?</a:t>
            </a:r>
          </a:p>
        </p:txBody>
      </p:sp>
    </p:spTree>
    <p:extLst>
      <p:ext uri="{BB962C8B-B14F-4D97-AF65-F5344CB8AC3E}">
        <p14:creationId xmlns:p14="http://schemas.microsoft.com/office/powerpoint/2010/main" val="1088787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887D-895D-BC4F-AAA5-2B896B6E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53410-7919-144B-82CE-7A178251B9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 agent should strive to "</a:t>
            </a:r>
            <a:r>
              <a:rPr lang="en-US" dirty="0">
                <a:solidFill>
                  <a:srgbClr val="FF0000"/>
                </a:solidFill>
              </a:rPr>
              <a:t>do the right thing</a:t>
            </a:r>
            <a:r>
              <a:rPr lang="en-US" dirty="0"/>
              <a:t>", based on:</a:t>
            </a:r>
          </a:p>
          <a:p>
            <a:pPr lvl="1">
              <a:defRPr/>
            </a:pPr>
            <a:r>
              <a:rPr lang="en-US" dirty="0">
                <a:solidFill>
                  <a:srgbClr val="008000"/>
                </a:solidFill>
              </a:rPr>
              <a:t>it can perceive and </a:t>
            </a:r>
          </a:p>
          <a:p>
            <a:pPr lvl="1">
              <a:defRPr/>
            </a:pPr>
            <a:r>
              <a:rPr lang="en-US" dirty="0">
                <a:solidFill>
                  <a:srgbClr val="008000"/>
                </a:solidFill>
              </a:rPr>
              <a:t>the actions it can perform. </a:t>
            </a:r>
            <a:endParaRPr lang="en-US" dirty="0"/>
          </a:p>
          <a:p>
            <a:pPr>
              <a:defRPr/>
            </a:pPr>
            <a:r>
              <a:rPr lang="en-US" dirty="0"/>
              <a:t>The right action is the one that will cause </a:t>
            </a:r>
            <a:r>
              <a:rPr lang="en-US" dirty="0">
                <a:solidFill>
                  <a:srgbClr val="FF0000"/>
                </a:solidFill>
              </a:rPr>
              <a:t>the agent to be most successful.</a:t>
            </a:r>
            <a:endParaRPr lang="en-US" dirty="0"/>
          </a:p>
          <a:p>
            <a:r>
              <a:rPr lang="en-US" dirty="0"/>
              <a:t>Fixed </a:t>
            </a:r>
            <a:r>
              <a:rPr lang="en-US" b="1" u="sng" dirty="0">
                <a:solidFill>
                  <a:srgbClr val="FF0000"/>
                </a:solidFill>
              </a:rPr>
              <a:t>performance measure </a:t>
            </a:r>
            <a:r>
              <a:rPr lang="en-US" dirty="0"/>
              <a:t>evaluates the environment sequence</a:t>
            </a:r>
          </a:p>
          <a:p>
            <a:pPr lvl="1"/>
            <a:r>
              <a:rPr lang="en-US" dirty="0"/>
              <a:t>Earn one point per square cleaned up in time T?</a:t>
            </a:r>
          </a:p>
          <a:p>
            <a:pPr lvl="1"/>
            <a:r>
              <a:rPr lang="en-US" dirty="0"/>
              <a:t>Earn one point per clean square per time step, minus one per move?</a:t>
            </a:r>
          </a:p>
          <a:p>
            <a:pPr lvl="1"/>
            <a:r>
              <a:rPr lang="en-US" dirty="0"/>
              <a:t>Penalize for &gt; k dirty squares?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0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65E5-929B-8C4E-AD46-61A52AF4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1DA7-B168-6E44-B597-055DBDADA8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en-US" dirty="0"/>
              <a:t>Review of Lecture 2</a:t>
            </a:r>
          </a:p>
          <a:p>
            <a:r>
              <a:rPr lang="en-GB" altLang="en-US" dirty="0"/>
              <a:t>Agents and Environments</a:t>
            </a:r>
          </a:p>
          <a:p>
            <a:pPr lvl="1"/>
            <a:r>
              <a:rPr lang="en-GB" altLang="en-US" dirty="0"/>
              <a:t>Rational Agents</a:t>
            </a:r>
          </a:p>
          <a:p>
            <a:pPr lvl="1"/>
            <a:r>
              <a:rPr lang="en-GB" altLang="en-US" dirty="0"/>
              <a:t>Intelligent Agents</a:t>
            </a:r>
          </a:p>
          <a:p>
            <a:r>
              <a:rPr lang="en-GB" altLang="en-US" dirty="0"/>
              <a:t>PEAS: </a:t>
            </a:r>
            <a:r>
              <a:rPr lang="en-US" dirty="0"/>
              <a:t>Performance measure, Environment, Actuators, Sensors</a:t>
            </a:r>
            <a:endParaRPr lang="en-GB" altLang="en-US" dirty="0"/>
          </a:p>
          <a:p>
            <a:pPr lvl="1"/>
            <a:r>
              <a:rPr lang="en-GB" altLang="en-US" dirty="0"/>
              <a:t>Types of Environments</a:t>
            </a:r>
          </a:p>
          <a:p>
            <a:r>
              <a:rPr lang="en-GB" altLang="en-US" dirty="0"/>
              <a:t>Types of Agents</a:t>
            </a:r>
          </a:p>
          <a:p>
            <a:r>
              <a:rPr lang="en-GB" alt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678691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919C-EECA-984E-A870-45027C28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EEB4-67B3-D54F-87C4-0072A177A0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dirty="0"/>
              <a:t>An </a:t>
            </a:r>
            <a:r>
              <a:rPr lang="en-US" i="1" dirty="0"/>
              <a:t>objective criterion for success</a:t>
            </a:r>
            <a:r>
              <a:rPr lang="en-US" dirty="0"/>
              <a:t> of an agent's behavior.</a:t>
            </a:r>
          </a:p>
          <a:p>
            <a:pPr>
              <a:spcBef>
                <a:spcPct val="20000"/>
              </a:spcBef>
              <a:defRPr/>
            </a:pPr>
            <a:endParaRPr lang="en-US" dirty="0"/>
          </a:p>
          <a:p>
            <a:pPr>
              <a:spcBef>
                <a:spcPct val="20000"/>
              </a:spcBef>
              <a:defRPr/>
            </a:pPr>
            <a:r>
              <a:rPr lang="en-US" dirty="0"/>
              <a:t>Performance measures </a:t>
            </a:r>
            <a:r>
              <a:rPr lang="en-US" dirty="0">
                <a:solidFill>
                  <a:srgbClr val="00B050"/>
                </a:solidFill>
              </a:rPr>
              <a:t>self-driving car</a:t>
            </a:r>
            <a:r>
              <a:rPr lang="en-US" dirty="0"/>
              <a:t>: time to reach destination (minimize), safety, predictability of behavior for other agents, reliability, etc.</a:t>
            </a:r>
          </a:p>
          <a:p>
            <a:pPr>
              <a:spcBef>
                <a:spcPct val="20000"/>
              </a:spcBef>
              <a:defRPr/>
            </a:pPr>
            <a:endParaRPr lang="en-US" dirty="0"/>
          </a:p>
          <a:p>
            <a:pPr>
              <a:spcBef>
                <a:spcPct val="20000"/>
              </a:spcBef>
              <a:defRPr/>
            </a:pPr>
            <a:r>
              <a:rPr lang="en-US" dirty="0"/>
              <a:t>Performance measure of </a:t>
            </a:r>
            <a:r>
              <a:rPr lang="en-US" dirty="0">
                <a:solidFill>
                  <a:srgbClr val="00B050"/>
                </a:solidFill>
              </a:rPr>
              <a:t>game-playing agent</a:t>
            </a:r>
            <a:r>
              <a:rPr lang="en-US" dirty="0"/>
              <a:t>: win/loss percentage (maximize), robustness, unpredictability (to “confuse” opponent),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3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D62A-D18F-6943-A055-D03AE6E9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8435E-7A14-FD45-9EE9-993999B807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rational agent chooses whichever action maximizes the </a:t>
            </a:r>
            <a:r>
              <a:rPr lang="en-US" b="1" dirty="0">
                <a:solidFill>
                  <a:srgbClr val="FF0000"/>
                </a:solidFill>
              </a:rPr>
              <a:t>expected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value</a:t>
            </a:r>
            <a:r>
              <a:rPr lang="en-US" dirty="0"/>
              <a:t> of the performance measure given the percept sequence to date.</a:t>
            </a:r>
          </a:p>
          <a:p>
            <a:r>
              <a:rPr lang="en-US" dirty="0"/>
              <a:t>Why “</a:t>
            </a:r>
            <a:r>
              <a:rPr lang="en-US" b="1" dirty="0">
                <a:solidFill>
                  <a:srgbClr val="FF0000"/>
                </a:solidFill>
              </a:rPr>
              <a:t>expected value</a:t>
            </a:r>
            <a:r>
              <a:rPr lang="en-US" dirty="0"/>
              <a:t>”?</a:t>
            </a:r>
          </a:p>
          <a:p>
            <a:r>
              <a:rPr lang="en-US" dirty="0">
                <a:solidFill>
                  <a:srgbClr val="3333CC"/>
                </a:solidFill>
              </a:rPr>
              <a:t>Captures actions with stochastic/uncertain effects or actions performed in stochastic environments. We can then look at the expected value of an action.</a:t>
            </a:r>
          </a:p>
          <a:p>
            <a:r>
              <a:rPr lang="en-US" dirty="0">
                <a:solidFill>
                  <a:schemeClr val="accent2"/>
                </a:solidFill>
              </a:rPr>
              <a:t>In high-risk settings, we may also want to limit the worst-case behavior.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928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F612-3A8A-094B-980B-21C101CF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agents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5DA0D0-4225-8E43-9FA4-B6F0A32022C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733096" y="1312826"/>
                <a:ext cx="10355263" cy="4426268"/>
              </a:xfrm>
            </p:spPr>
            <p:txBody>
              <a:bodyPr/>
              <a:lstStyle/>
              <a:p>
                <a:r>
                  <a:rPr lang="en-US" dirty="0"/>
                  <a:t>Rational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omniscient</a:t>
                </a:r>
              </a:p>
              <a:p>
                <a:pPr lvl="1"/>
                <a:r>
                  <a:rPr lang="en-US" dirty="0">
                    <a:sym typeface="Wingdings" pitchFamily="2" charset="2"/>
                  </a:rPr>
                  <a:t> </a:t>
                </a:r>
                <a:r>
                  <a:rPr lang="en-US" dirty="0"/>
                  <a:t>percepts may not supply all relevant information</a:t>
                </a:r>
              </a:p>
              <a:p>
                <a:r>
                  <a:rPr lang="en-US" dirty="0"/>
                  <a:t>Rational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clairvoyant</a:t>
                </a:r>
              </a:p>
              <a:p>
                <a:pPr lvl="1"/>
                <a:r>
                  <a:rPr lang="en-US" dirty="0">
                    <a:sym typeface="Wingdings" pitchFamily="2" charset="2"/>
                  </a:rPr>
                  <a:t> </a:t>
                </a:r>
                <a:r>
                  <a:rPr lang="en-US" dirty="0"/>
                  <a:t>action outcomes may not be as expected</a:t>
                </a:r>
              </a:p>
              <a:p>
                <a:r>
                  <a:rPr lang="en-US" dirty="0"/>
                  <a:t>Hence, rational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successful.</a:t>
                </a:r>
              </a:p>
              <a:p>
                <a:r>
                  <a:rPr lang="en-US" dirty="0"/>
                  <a:t>Rational =&gt; exploration, learning, autonomy</a:t>
                </a:r>
              </a:p>
              <a:p>
                <a:pPr marL="0" indent="0">
                  <a:defRPr/>
                </a:pPr>
                <a:r>
                  <a:rPr lang="en-US" dirty="0"/>
                  <a:t> In other words, agents can perform actions in order to modify future percepts so as to obtain useful information:</a:t>
                </a:r>
                <a:r>
                  <a:rPr lang="en-US" dirty="0">
                    <a:sym typeface="Wingdings" charset="0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information gathering, exploration.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5DA0D0-4225-8E43-9FA4-B6F0A3202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733096" y="1312826"/>
                <a:ext cx="10355263" cy="4426268"/>
              </a:xfrm>
              <a:blipFill>
                <a:blip r:embed="rId2"/>
                <a:stretch>
                  <a:fillRect l="-1224" t="-2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958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A6F0-DFF5-3F4C-86C3-87EA0456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Intelligent Agent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C772B-9479-AF49-8A6C-CF8B42025C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Definition:</a:t>
            </a:r>
          </a:p>
          <a:p>
            <a:r>
              <a:rPr lang="en-US" dirty="0"/>
              <a:t>An intelligent agent perceives its environment via sensors and acts </a:t>
            </a:r>
            <a:r>
              <a:rPr lang="en-US" b="1" dirty="0">
                <a:solidFill>
                  <a:srgbClr val="FF0000"/>
                </a:solidFill>
              </a:rPr>
              <a:t>rationally</a:t>
            </a:r>
            <a:r>
              <a:rPr lang="en-US" dirty="0"/>
              <a:t> upon that environment with its effectors.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– autonomous</a:t>
            </a:r>
          </a:p>
          <a:p>
            <a:pPr lvl="1"/>
            <a:r>
              <a:rPr lang="en-US" dirty="0"/>
              <a:t>– reactive to the environment</a:t>
            </a:r>
          </a:p>
          <a:p>
            <a:pPr lvl="1"/>
            <a:r>
              <a:rPr lang="en-US" dirty="0"/>
              <a:t>– pro-active (goal-directed)</a:t>
            </a:r>
          </a:p>
          <a:p>
            <a:pPr lvl="1"/>
            <a:r>
              <a:rPr lang="en-US" dirty="0"/>
              <a:t>– interacts with other agents via the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13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65E5-929B-8C4E-AD46-61A52AF4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1DA7-B168-6E44-B597-055DBDADA8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bg1">
                    <a:lumMod val="65000"/>
                  </a:schemeClr>
                </a:solidFill>
              </a:rPr>
              <a:t>Review of Lecture 2</a:t>
            </a:r>
          </a:p>
          <a:p>
            <a:r>
              <a:rPr lang="en-GB" altLang="en-US" dirty="0">
                <a:solidFill>
                  <a:schemeClr val="bg1">
                    <a:lumMod val="65000"/>
                  </a:schemeClr>
                </a:solidFill>
              </a:rPr>
              <a:t>Agents and Environments</a:t>
            </a:r>
          </a:p>
          <a:p>
            <a:pPr lvl="1"/>
            <a:r>
              <a:rPr lang="en-GB" altLang="en-US" dirty="0">
                <a:solidFill>
                  <a:schemeClr val="bg1">
                    <a:lumMod val="65000"/>
                  </a:schemeClr>
                </a:solidFill>
              </a:rPr>
              <a:t>Rational Agents</a:t>
            </a:r>
          </a:p>
          <a:p>
            <a:pPr lvl="1"/>
            <a:r>
              <a:rPr lang="en-GB" altLang="en-US" dirty="0">
                <a:solidFill>
                  <a:schemeClr val="bg1">
                    <a:lumMod val="65000"/>
                  </a:schemeClr>
                </a:solidFill>
              </a:rPr>
              <a:t>Intelligent Agents</a:t>
            </a:r>
          </a:p>
          <a:p>
            <a:r>
              <a:rPr lang="en-GB" altLang="en-US" dirty="0"/>
              <a:t>PEAS: </a:t>
            </a:r>
            <a:r>
              <a:rPr lang="en-US" dirty="0"/>
              <a:t>Performance measure, Environment, Actuators, Sensors</a:t>
            </a:r>
            <a:endParaRPr lang="en-GB" altLang="en-US" dirty="0"/>
          </a:p>
          <a:p>
            <a:pPr lvl="1"/>
            <a:r>
              <a:rPr lang="en-GB" altLang="en-US" dirty="0"/>
              <a:t>Types of Environments</a:t>
            </a:r>
          </a:p>
          <a:p>
            <a:r>
              <a:rPr lang="en-GB" altLang="en-US" dirty="0">
                <a:solidFill>
                  <a:schemeClr val="bg1">
                    <a:lumMod val="65000"/>
                  </a:schemeClr>
                </a:solidFill>
              </a:rPr>
              <a:t>Types of Agents</a:t>
            </a:r>
          </a:p>
          <a:p>
            <a:r>
              <a:rPr lang="en-GB" altLang="en-US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20502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9F8D-BBF6-DD4A-8206-EB6B2B74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Self-Driving 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BE0B-72DB-C541-A992-3106CECF4D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1"/>
                </a:solidFill>
              </a:rPr>
              <a:t>Sensors/</a:t>
            </a:r>
            <a:r>
              <a:rPr lang="en-US" sz="2400" dirty="0">
                <a:solidFill>
                  <a:srgbClr val="FF0000"/>
                </a:solidFill>
              </a:rPr>
              <a:t>Percepts: </a:t>
            </a:r>
            <a:r>
              <a:rPr lang="en-US" sz="2400" dirty="0"/>
              <a:t>Video, sonar, speedometer, odometer, engine sensors, keyboard input, microphone, GPS, ...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Actuators/</a:t>
            </a:r>
            <a:r>
              <a:rPr lang="en-US" sz="2400" dirty="0">
                <a:solidFill>
                  <a:srgbClr val="FF0000"/>
                </a:solidFill>
              </a:rPr>
              <a:t>Actions: </a:t>
            </a:r>
            <a:r>
              <a:rPr lang="en-US" sz="2400" dirty="0"/>
              <a:t>Steer, accelerate, brake, horn, speak/display, ...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Performance measure/</a:t>
            </a:r>
            <a:r>
              <a:rPr lang="en-US" sz="2400" dirty="0">
                <a:solidFill>
                  <a:srgbClr val="FF0000"/>
                </a:solidFill>
              </a:rPr>
              <a:t>Goals: </a:t>
            </a:r>
            <a:r>
              <a:rPr lang="en-US" sz="2400" dirty="0"/>
              <a:t>Maintain safety, reach destination, maximize profits (fuel, tire wear), obey laws, provide passenger comfort, ...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Environment: </a:t>
            </a:r>
            <a:r>
              <a:rPr lang="en-US" sz="2400" dirty="0"/>
              <a:t>U.S. urban streets, freeways, traffic, pedestrians, weather, ...</a:t>
            </a:r>
          </a:p>
          <a:p>
            <a:r>
              <a:rPr lang="en-US" sz="2400" dirty="0"/>
              <a:t>Task Environment: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FF6600"/>
                </a:solidFill>
              </a:rPr>
              <a:t>PEAS</a:t>
            </a:r>
            <a:r>
              <a:rPr lang="en-US" sz="2000" b="1" dirty="0">
                <a:solidFill>
                  <a:schemeClr val="accent2"/>
                </a:solidFill>
              </a:rPr>
              <a:t>: </a:t>
            </a:r>
            <a:r>
              <a:rPr lang="en-US" sz="2000" b="1" dirty="0">
                <a:solidFill>
                  <a:srgbClr val="FF6600"/>
                </a:solidFill>
              </a:rPr>
              <a:t>P</a:t>
            </a:r>
            <a:r>
              <a:rPr lang="en-US" sz="2000" b="1" dirty="0">
                <a:solidFill>
                  <a:schemeClr val="accent2"/>
                </a:solidFill>
              </a:rPr>
              <a:t>erformance measure, </a:t>
            </a:r>
            <a:r>
              <a:rPr lang="en-US" sz="2000" b="1" dirty="0">
                <a:solidFill>
                  <a:srgbClr val="FF6600"/>
                </a:solidFill>
              </a:rPr>
              <a:t>E</a:t>
            </a:r>
            <a:r>
              <a:rPr lang="en-US" sz="2000" b="1" dirty="0">
                <a:solidFill>
                  <a:schemeClr val="accent2"/>
                </a:solidFill>
              </a:rPr>
              <a:t>nvironment, </a:t>
            </a:r>
            <a:r>
              <a:rPr lang="en-US" sz="2000" b="1" dirty="0">
                <a:solidFill>
                  <a:srgbClr val="FF6600"/>
                </a:solidFill>
              </a:rPr>
              <a:t>A</a:t>
            </a:r>
            <a:r>
              <a:rPr lang="en-US" sz="2000" b="1" dirty="0">
                <a:solidFill>
                  <a:schemeClr val="accent2"/>
                </a:solidFill>
              </a:rPr>
              <a:t>ctuators, </a:t>
            </a:r>
            <a:r>
              <a:rPr lang="en-US" sz="2000" b="1" dirty="0">
                <a:solidFill>
                  <a:srgbClr val="FF6600"/>
                </a:solidFill>
              </a:rPr>
              <a:t>S</a:t>
            </a:r>
            <a:r>
              <a:rPr lang="en-US" sz="2000" b="1" dirty="0">
                <a:solidFill>
                  <a:schemeClr val="accent2"/>
                </a:solidFill>
              </a:rPr>
              <a:t>ensors</a:t>
            </a:r>
          </a:p>
          <a:p>
            <a:r>
              <a:rPr lang="en-US" sz="2400" dirty="0"/>
              <a:t>In designing an agent, the first step must always be to specify the task environment as fully as possible</a:t>
            </a:r>
          </a:p>
          <a:p>
            <a:pPr>
              <a:lnSpc>
                <a:spcPct val="80000"/>
              </a:lnSpc>
              <a:defRPr/>
            </a:pPr>
            <a:endParaRPr lang="en-US" sz="2400" b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82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B4C8-05CD-2B42-8C95-8076FE5E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26606-93F4-1D43-B9BE-83CB196DB8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</a:rPr>
              <a:t>1) Fully observable / Partially observable</a:t>
            </a:r>
            <a:r>
              <a:rPr lang="en-US" sz="3200" dirty="0"/>
              <a:t> </a:t>
            </a:r>
          </a:p>
          <a:p>
            <a:pPr lvl="1">
              <a:defRPr/>
            </a:pPr>
            <a:r>
              <a:rPr lang="en-US" sz="2800" dirty="0"/>
              <a:t>If an agent</a:t>
            </a:r>
            <a:r>
              <a:rPr lang="en-US" sz="2800" dirty="0">
                <a:latin typeface="Arial"/>
              </a:rPr>
              <a:t>’</a:t>
            </a:r>
            <a:r>
              <a:rPr lang="en-US" sz="2800" dirty="0"/>
              <a:t>s sensors give it access to the </a:t>
            </a:r>
            <a:r>
              <a:rPr lang="en-US" sz="2800" dirty="0">
                <a:solidFill>
                  <a:schemeClr val="accent2"/>
                </a:solidFill>
              </a:rPr>
              <a:t>complete state of the environment</a:t>
            </a:r>
            <a:r>
              <a:rPr lang="en-US" sz="2800" dirty="0"/>
              <a:t> needed to choose an action, the environment is </a:t>
            </a:r>
            <a:r>
              <a:rPr lang="en-US" sz="2800" dirty="0">
                <a:solidFill>
                  <a:srgbClr val="FF0000"/>
                </a:solidFill>
              </a:rPr>
              <a:t>fully observable. </a:t>
            </a:r>
          </a:p>
          <a:p>
            <a:pPr lvl="1">
              <a:defRPr/>
            </a:pPr>
            <a:r>
              <a:rPr lang="en-US" sz="2800" dirty="0"/>
              <a:t>(e.g. chess)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6089A-27D8-704F-8413-2E2654E8F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0" y="3809036"/>
            <a:ext cx="2971800" cy="223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8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41B191-53FD-1846-A4E5-539A6E8F991C}"/>
              </a:ext>
            </a:extLst>
          </p:cNvPr>
          <p:cNvSpPr txBox="1"/>
          <p:nvPr/>
        </p:nvSpPr>
        <p:spPr>
          <a:xfrm>
            <a:off x="532436" y="1823203"/>
            <a:ext cx="48266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Avenir Book" panose="02000503020000020003" pitchFamily="2" charset="0"/>
                <a:cs typeface="Arial" panose="020B0604020202020204" pitchFamily="34" charset="0"/>
              </a:rPr>
              <a:t>Incomplete/uncertain information inherent in the game.</a:t>
            </a:r>
          </a:p>
          <a:p>
            <a:pPr eaLnBrk="0" hangingPunct="0"/>
            <a:endParaRPr lang="en-US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eaLnBrk="0" hangingPunct="0"/>
            <a:r>
              <a:rPr lang="en-US" sz="2000" dirty="0">
                <a:latin typeface="Avenir Book" panose="02000503020000020003" pitchFamily="2" charset="0"/>
                <a:cs typeface="Arial" panose="020B0604020202020204" pitchFamily="34" charset="0"/>
              </a:rPr>
              <a:t>Balance </a:t>
            </a:r>
          </a:p>
          <a:p>
            <a:pPr eaLnBrk="0" hangingPunct="0"/>
            <a:r>
              <a:rPr lang="en-US" sz="2000" dirty="0">
                <a:solidFill>
                  <a:srgbClr val="FF000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exploitation</a:t>
            </a:r>
            <a:r>
              <a:rPr lang="en-US" sz="2000" dirty="0">
                <a:latin typeface="Avenir Book" panose="02000503020000020003" pitchFamily="2" charset="0"/>
                <a:cs typeface="Arial" panose="020B0604020202020204" pitchFamily="34" charset="0"/>
              </a:rPr>
              <a:t> (best move given current knowledge)</a:t>
            </a:r>
          </a:p>
          <a:p>
            <a:pPr eaLnBrk="0" hangingPunct="0"/>
            <a:r>
              <a:rPr lang="en-US" sz="2000" dirty="0">
                <a:latin typeface="Avenir Book" panose="02000503020000020003" pitchFamily="2" charset="0"/>
                <a:cs typeface="Arial" panose="020B0604020202020204" pitchFamily="34" charset="0"/>
              </a:rPr>
              <a:t>and </a:t>
            </a:r>
            <a:r>
              <a:rPr lang="en-US" sz="2000" dirty="0">
                <a:solidFill>
                  <a:srgbClr val="FF000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exploration</a:t>
            </a:r>
            <a:r>
              <a:rPr lang="en-US" sz="2000" dirty="0">
                <a:latin typeface="Avenir Book" panose="02000503020000020003" pitchFamily="2" charset="0"/>
                <a:cs typeface="Arial" panose="020B0604020202020204" pitchFamily="34" charset="0"/>
              </a:rPr>
              <a:t> (moves to explore where opponent’s pieces might be).</a:t>
            </a:r>
          </a:p>
          <a:p>
            <a:pPr eaLnBrk="0" hangingPunct="0"/>
            <a:endParaRPr lang="en-US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eaLnBrk="0" hangingPunct="0"/>
            <a:r>
              <a:rPr lang="en-US" sz="2000" dirty="0">
                <a:latin typeface="Avenir Book" panose="02000503020000020003" pitchFamily="2" charset="0"/>
                <a:cs typeface="Arial" panose="020B0604020202020204" pitchFamily="34" charset="0"/>
              </a:rPr>
              <a:t>Use probabilistic</a:t>
            </a:r>
          </a:p>
          <a:p>
            <a:pPr eaLnBrk="0" hangingPunct="0"/>
            <a:r>
              <a:rPr lang="en-US" sz="2000" dirty="0">
                <a:latin typeface="Avenir Book" panose="02000503020000020003" pitchFamily="2" charset="0"/>
                <a:cs typeface="Arial" panose="020B0604020202020204" pitchFamily="34" charset="0"/>
              </a:rPr>
              <a:t>reasoning techniques.</a:t>
            </a:r>
          </a:p>
          <a:p>
            <a:endParaRPr lang="en-US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F5CA186-1487-1F4B-85CE-9C7636596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1"/>
          <a:stretch/>
        </p:blipFill>
        <p:spPr bwMode="auto">
          <a:xfrm>
            <a:off x="6011240" y="561371"/>
            <a:ext cx="5308802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4F310E-3EF4-CB4B-BAB6-EEAFCAF4DCBC}"/>
              </a:ext>
            </a:extLst>
          </p:cNvPr>
          <p:cNvSpPr txBox="1"/>
          <p:nvPr/>
        </p:nvSpPr>
        <p:spPr>
          <a:xfrm>
            <a:off x="331807" y="669162"/>
            <a:ext cx="57641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/>
            <a:r>
              <a:rPr lang="en-US" sz="2400" u="none" dirty="0">
                <a:solidFill>
                  <a:srgbClr val="FF0000"/>
                </a:solidFill>
                <a:latin typeface="Avenir Book" panose="02000503020000020003" pitchFamily="2" charset="0"/>
              </a:rPr>
              <a:t>Making </a:t>
            </a:r>
            <a:r>
              <a:rPr lang="en-US" altLang="ja-JP" sz="2400" u="none" dirty="0">
                <a:solidFill>
                  <a:srgbClr val="FF0000"/>
                </a:solidFill>
                <a:latin typeface="Avenir Book" panose="02000503020000020003" pitchFamily="2" charset="0"/>
              </a:rPr>
              <a:t>things a bit more challenging…</a:t>
            </a:r>
          </a:p>
          <a:p>
            <a:pPr eaLnBrk="0" hangingPunct="0"/>
            <a:r>
              <a:rPr lang="en-US" sz="2400" dirty="0">
                <a:solidFill>
                  <a:srgbClr val="FF0000"/>
                </a:solidFill>
                <a:latin typeface="Avenir Book" panose="02000503020000020003" pitchFamily="2" charset="0"/>
              </a:rPr>
              <a:t>you can</a:t>
            </a:r>
            <a:r>
              <a:rPr lang="ja-JP" altLang="en-US" sz="2400">
                <a:solidFill>
                  <a:srgbClr val="FF0000"/>
                </a:solidFill>
                <a:latin typeface="Avenir Book" panose="02000503020000020003" pitchFamily="2" charset="0"/>
              </a:rPr>
              <a:t>’</a:t>
            </a:r>
            <a:r>
              <a:rPr lang="en-US" altLang="ja-JP" sz="2400" dirty="0">
                <a:solidFill>
                  <a:srgbClr val="FF0000"/>
                </a:solidFill>
                <a:latin typeface="Avenir Book" panose="02000503020000020003" pitchFamily="2" charset="0"/>
              </a:rPr>
              <a:t>t see your opponent!</a:t>
            </a:r>
            <a:endParaRPr lang="en-US" altLang="ja-JP" sz="2400" u="none" dirty="0">
              <a:solidFill>
                <a:srgbClr val="FF0000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5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B4C8-05CD-2B42-8C95-8076FE5E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26606-93F4-1D43-B9BE-83CB196DB8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</a:rPr>
              <a:t>2) Deterministic / Stochastic </a:t>
            </a:r>
          </a:p>
          <a:p>
            <a:pPr lvl="1">
              <a:defRPr/>
            </a:pPr>
            <a:r>
              <a:rPr lang="en-US" dirty="0"/>
              <a:t>An environment is </a:t>
            </a:r>
            <a:r>
              <a:rPr lang="en-US" dirty="0">
                <a:solidFill>
                  <a:schemeClr val="accent2"/>
                </a:solidFill>
              </a:rPr>
              <a:t>deterministic</a:t>
            </a:r>
            <a:r>
              <a:rPr lang="en-US" dirty="0"/>
              <a:t> if the next state of the environment is completely determined by the </a:t>
            </a:r>
            <a:r>
              <a:rPr lang="en-US" u="sng" dirty="0"/>
              <a:t>current state</a:t>
            </a:r>
            <a:r>
              <a:rPr lang="en-US" dirty="0"/>
              <a:t> of the environment and the </a:t>
            </a:r>
            <a:r>
              <a:rPr lang="en-US" u="sng" dirty="0"/>
              <a:t>action</a:t>
            </a:r>
            <a:r>
              <a:rPr lang="en-US" dirty="0"/>
              <a:t> of the agent; </a:t>
            </a:r>
          </a:p>
          <a:p>
            <a:pPr lvl="1">
              <a:defRPr/>
            </a:pPr>
            <a:r>
              <a:rPr lang="en-US" dirty="0"/>
              <a:t>In a </a:t>
            </a:r>
            <a:r>
              <a:rPr lang="en-US" dirty="0">
                <a:solidFill>
                  <a:schemeClr val="accent2"/>
                </a:solidFill>
              </a:rPr>
              <a:t>stochastic</a:t>
            </a:r>
            <a:r>
              <a:rPr lang="en-US" dirty="0"/>
              <a:t> environment, there are multiple, unpredictable outcomes. (If the environment is deterministic except for the actions of other agents, then the environment is </a:t>
            </a:r>
            <a:r>
              <a:rPr lang="en-US" dirty="0">
                <a:solidFill>
                  <a:schemeClr val="accent2"/>
                </a:solidFill>
              </a:rPr>
              <a:t>strategic</a:t>
            </a:r>
            <a:r>
              <a:rPr lang="en-US" dirty="0"/>
              <a:t>).</a:t>
            </a:r>
          </a:p>
          <a:p>
            <a:pPr lvl="1">
              <a:defRPr/>
            </a:pPr>
            <a:r>
              <a:rPr lang="en-US" dirty="0"/>
              <a:t>In a fully observable, deterministic environment, the agent need not deal with uncertainty. </a:t>
            </a:r>
          </a:p>
          <a:p>
            <a:pPr lvl="1">
              <a:buNone/>
              <a:defRPr/>
            </a:pPr>
            <a:endParaRPr lang="en-US" dirty="0"/>
          </a:p>
          <a:p>
            <a:pPr lvl="1">
              <a:buNone/>
              <a:defRPr/>
            </a:pPr>
            <a:r>
              <a:rPr lang="en-US" dirty="0">
                <a:solidFill>
                  <a:schemeClr val="accent2"/>
                </a:solidFill>
              </a:rPr>
              <a:t>Note: Uncertainty can also arise because of computational limitations. E.g., we  may be playing an </a:t>
            </a:r>
            <a:r>
              <a:rPr lang="en-US" dirty="0">
                <a:solidFill>
                  <a:srgbClr val="FF0000"/>
                </a:solidFill>
              </a:rPr>
              <a:t>omniscient</a:t>
            </a:r>
            <a:r>
              <a:rPr lang="en-US" dirty="0">
                <a:solidFill>
                  <a:schemeClr val="accent2"/>
                </a:solidFill>
              </a:rPr>
              <a:t> (“all knowing”) opponent but we may not be able to compute his/her moves.</a:t>
            </a:r>
          </a:p>
        </p:txBody>
      </p:sp>
    </p:spTree>
    <p:extLst>
      <p:ext uri="{BB962C8B-B14F-4D97-AF65-F5344CB8AC3E}">
        <p14:creationId xmlns:p14="http://schemas.microsoft.com/office/powerpoint/2010/main" val="1153797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B4C8-05CD-2B42-8C95-8076FE5E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26606-93F4-1D43-B9BE-83CB196DB8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000" dirty="0">
                <a:solidFill>
                  <a:srgbClr val="FF0000"/>
                </a:solidFill>
              </a:rPr>
              <a:t>3) Episodic / Sequential</a:t>
            </a:r>
          </a:p>
          <a:p>
            <a:pPr>
              <a:lnSpc>
                <a:spcPct val="80000"/>
              </a:lnSpc>
              <a:defRPr/>
            </a:pPr>
            <a:endParaRPr lang="en-US" sz="2000" dirty="0"/>
          </a:p>
          <a:p>
            <a:pPr lvl="1">
              <a:lnSpc>
                <a:spcPct val="80000"/>
              </a:lnSpc>
              <a:defRPr/>
            </a:pPr>
            <a:r>
              <a:rPr lang="en-US" sz="2000" dirty="0"/>
              <a:t>In an </a:t>
            </a:r>
            <a:r>
              <a:rPr lang="en-US" sz="2000" dirty="0">
                <a:solidFill>
                  <a:schemeClr val="accent2"/>
                </a:solidFill>
              </a:rPr>
              <a:t>episodic</a:t>
            </a:r>
            <a:r>
              <a:rPr lang="en-US" sz="2000" dirty="0"/>
              <a:t> environment, the agent’s experience is divided into atomic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sz="2000" dirty="0"/>
              <a:t>     episodes. Each </a:t>
            </a:r>
            <a:r>
              <a:rPr lang="en-US" sz="2000" dirty="0">
                <a:solidFill>
                  <a:schemeClr val="accent2"/>
                </a:solidFill>
              </a:rPr>
              <a:t>episode</a:t>
            </a:r>
            <a:r>
              <a:rPr lang="en-US" sz="2000" dirty="0"/>
              <a:t> consists of the agent perceiving and then performing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sz="2000" dirty="0"/>
              <a:t>     a single action.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endParaRPr lang="en-US" sz="2000" dirty="0"/>
          </a:p>
          <a:p>
            <a:pPr lvl="1">
              <a:lnSpc>
                <a:spcPct val="80000"/>
              </a:lnSpc>
              <a:defRPr/>
            </a:pPr>
            <a:r>
              <a:rPr lang="en-US" sz="2000" dirty="0"/>
              <a:t>Subsequent episodes do not depend on what actions occurred in previous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sz="2000" dirty="0"/>
              <a:t>     episodes. C</a:t>
            </a:r>
            <a:r>
              <a:rPr lang="en-US" sz="2000" dirty="0">
                <a:sym typeface="Wingdings" charset="0"/>
              </a:rPr>
              <a:t>hoice of action in each episode depends only on the episode itself.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(E.g., classifying images.)</a:t>
            </a:r>
            <a:endParaRPr lang="en-US" sz="2000" dirty="0">
              <a:solidFill>
                <a:schemeClr val="accent1">
                  <a:lumMod val="75000"/>
                </a:schemeClr>
              </a:solidFill>
              <a:sym typeface="Wingdings" charset="0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sz="2000" dirty="0">
                <a:sym typeface="Wingdings" charset="0"/>
              </a:rPr>
              <a:t>   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/>
              <a:t>In a </a:t>
            </a:r>
            <a:r>
              <a:rPr lang="en-US" sz="2000" dirty="0">
                <a:solidFill>
                  <a:schemeClr val="accent2"/>
                </a:solidFill>
              </a:rPr>
              <a:t>sequential</a:t>
            </a:r>
            <a:r>
              <a:rPr lang="en-US" sz="2000" dirty="0"/>
              <a:t> environment, the agent engages in a series of connected 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sz="2000" dirty="0"/>
              <a:t>     episodes. Current decision can affect future decisions. </a:t>
            </a:r>
            <a:r>
              <a:rPr lang="en-US" sz="2000" dirty="0">
                <a:solidFill>
                  <a:srgbClr val="009973"/>
                </a:solidFill>
              </a:rPr>
              <a:t>(E.g., chess  and driving)</a:t>
            </a:r>
          </a:p>
        </p:txBody>
      </p:sp>
    </p:spTree>
    <p:extLst>
      <p:ext uri="{BB962C8B-B14F-4D97-AF65-F5344CB8AC3E}">
        <p14:creationId xmlns:p14="http://schemas.microsoft.com/office/powerpoint/2010/main" val="320645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6E7D-8146-3A4B-B87A-E500F1DB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65"/>
              <a:t>A</a:t>
            </a:r>
            <a:r>
              <a:rPr lang="en-US" spc="72"/>
              <a:t> </a:t>
            </a:r>
            <a:r>
              <a:rPr lang="en-US" spc="-148"/>
              <a:t>melting</a:t>
            </a:r>
            <a:r>
              <a:rPr lang="en-US" spc="72"/>
              <a:t> </a:t>
            </a:r>
            <a:r>
              <a:rPr lang="en-US" spc="-94"/>
              <a:t>pot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71EC3-B07C-8143-BB90-5B34019358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00946" indent="-290096">
              <a:spcBef>
                <a:spcPts val="1551"/>
              </a:spcBef>
              <a:buFont typeface="Gulim"/>
              <a:buChar char="•"/>
              <a:tabLst>
                <a:tab pos="300946" algn="l"/>
                <a:tab pos="301517" algn="l"/>
              </a:tabLst>
            </a:pPr>
            <a:r>
              <a:rPr lang="en-US" sz="2400" spc="-58">
                <a:latin typeface="Avenir Book" panose="02000503020000020003" pitchFamily="2" charset="0"/>
                <a:cs typeface="Trebuchet MS"/>
              </a:rPr>
              <a:t>Bayes</a:t>
            </a:r>
            <a:r>
              <a:rPr lang="en-US" sz="2400" spc="81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121">
                <a:latin typeface="Avenir Book" panose="02000503020000020003" pitchFamily="2" charset="0"/>
                <a:cs typeface="Trebuchet MS"/>
              </a:rPr>
              <a:t>rule</a:t>
            </a:r>
            <a:r>
              <a:rPr lang="en-US" sz="2400" spc="81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58">
                <a:latin typeface="Avenir Book" panose="02000503020000020003" pitchFamily="2" charset="0"/>
                <a:cs typeface="Trebuchet MS"/>
              </a:rPr>
              <a:t>(Bayes,</a:t>
            </a:r>
            <a:r>
              <a:rPr lang="en-US" sz="2400" spc="76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18">
                <a:latin typeface="Avenir Book" panose="02000503020000020003" pitchFamily="2" charset="0"/>
                <a:cs typeface="Trebuchet MS"/>
              </a:rPr>
              <a:t>1763)</a:t>
            </a:r>
            <a:r>
              <a:rPr lang="en-US" sz="2400" spc="81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90">
                <a:latin typeface="Avenir Book" panose="02000503020000020003" pitchFamily="2" charset="0"/>
                <a:cs typeface="Trebuchet MS"/>
              </a:rPr>
              <a:t>from</a:t>
            </a:r>
            <a:r>
              <a:rPr lang="en-US" sz="2400" spc="81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b="1" spc="49">
                <a:solidFill>
                  <a:srgbClr val="008000"/>
                </a:solidFill>
                <a:latin typeface="Avenir Book" panose="02000503020000020003" pitchFamily="2" charset="0"/>
                <a:cs typeface="Calibri"/>
              </a:rPr>
              <a:t>probability</a:t>
            </a:r>
            <a:endParaRPr lang="en-US" sz="2400">
              <a:latin typeface="Avenir Book" panose="02000503020000020003" pitchFamily="2" charset="0"/>
              <a:cs typeface="Calibri"/>
            </a:endParaRPr>
          </a:p>
          <a:p>
            <a:pPr marL="300946" indent="-290096">
              <a:spcBef>
                <a:spcPts val="1470"/>
              </a:spcBef>
              <a:buFont typeface="Gulim"/>
              <a:buChar char="•"/>
              <a:tabLst>
                <a:tab pos="300946" algn="l"/>
                <a:tab pos="301517" algn="l"/>
              </a:tabLst>
            </a:pPr>
            <a:r>
              <a:rPr lang="en-US" sz="2400" spc="-63">
                <a:latin typeface="Avenir Book" panose="02000503020000020003" pitchFamily="2" charset="0"/>
                <a:cs typeface="Trebuchet MS"/>
              </a:rPr>
              <a:t>Least</a:t>
            </a:r>
            <a:r>
              <a:rPr lang="en-US" sz="2400" spc="76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94">
                <a:latin typeface="Avenir Book" panose="02000503020000020003" pitchFamily="2" charset="0"/>
                <a:cs typeface="Trebuchet MS"/>
              </a:rPr>
              <a:t>squares</a:t>
            </a:r>
            <a:r>
              <a:rPr lang="en-US" sz="2400" spc="76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90">
                <a:latin typeface="Avenir Book" panose="02000503020000020003" pitchFamily="2" charset="0"/>
                <a:cs typeface="Trebuchet MS"/>
              </a:rPr>
              <a:t>regression</a:t>
            </a:r>
            <a:r>
              <a:rPr lang="en-US" sz="2400" spc="76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49">
                <a:latin typeface="Avenir Book" panose="02000503020000020003" pitchFamily="2" charset="0"/>
                <a:cs typeface="Trebuchet MS"/>
              </a:rPr>
              <a:t>(Gauss,</a:t>
            </a:r>
            <a:r>
              <a:rPr lang="en-US" sz="2400" spc="81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18">
                <a:latin typeface="Avenir Book" panose="02000503020000020003" pitchFamily="2" charset="0"/>
                <a:cs typeface="Trebuchet MS"/>
              </a:rPr>
              <a:t>1795)</a:t>
            </a:r>
            <a:r>
              <a:rPr lang="en-US" sz="2400" spc="81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90">
                <a:latin typeface="Avenir Book" panose="02000503020000020003" pitchFamily="2" charset="0"/>
                <a:cs typeface="Trebuchet MS"/>
              </a:rPr>
              <a:t>from</a:t>
            </a:r>
            <a:r>
              <a:rPr lang="en-US" sz="2400" spc="63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b="1" spc="81">
                <a:solidFill>
                  <a:srgbClr val="008000"/>
                </a:solidFill>
                <a:latin typeface="Avenir Book" panose="02000503020000020003" pitchFamily="2" charset="0"/>
                <a:cs typeface="Calibri"/>
              </a:rPr>
              <a:t>astronomy</a:t>
            </a:r>
            <a:endParaRPr lang="en-US" sz="2400">
              <a:latin typeface="Avenir Book" panose="02000503020000020003" pitchFamily="2" charset="0"/>
              <a:cs typeface="Calibri"/>
            </a:endParaRPr>
          </a:p>
          <a:p>
            <a:pPr marL="300946" indent="-290096">
              <a:spcBef>
                <a:spcPts val="1466"/>
              </a:spcBef>
              <a:buFont typeface="Gulim"/>
              <a:buChar char="•"/>
              <a:tabLst>
                <a:tab pos="300946" algn="l"/>
                <a:tab pos="301517" algn="l"/>
              </a:tabLst>
            </a:pPr>
            <a:r>
              <a:rPr lang="en-US" sz="2400" spc="-81">
                <a:latin typeface="Avenir Book" panose="02000503020000020003" pitchFamily="2" charset="0"/>
                <a:cs typeface="Trebuchet MS"/>
              </a:rPr>
              <a:t>First-order</a:t>
            </a:r>
            <a:r>
              <a:rPr lang="en-US" sz="2400" spc="85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76">
                <a:latin typeface="Avenir Book" panose="02000503020000020003" pitchFamily="2" charset="0"/>
                <a:cs typeface="Trebuchet MS"/>
              </a:rPr>
              <a:t>logic </a:t>
            </a:r>
            <a:r>
              <a:rPr lang="en-US" sz="2400" spc="-85">
                <a:latin typeface="Avenir Book" panose="02000503020000020003" pitchFamily="2" charset="0"/>
                <a:cs typeface="Trebuchet MS"/>
              </a:rPr>
              <a:t>(Frege,</a:t>
            </a:r>
            <a:r>
              <a:rPr lang="en-US" sz="2400" spc="9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18">
                <a:latin typeface="Avenir Book" panose="02000503020000020003" pitchFamily="2" charset="0"/>
                <a:cs typeface="Trebuchet MS"/>
              </a:rPr>
              <a:t>1893)</a:t>
            </a:r>
            <a:r>
              <a:rPr lang="en-US" sz="2400" spc="81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90">
                <a:latin typeface="Avenir Book" panose="02000503020000020003" pitchFamily="2" charset="0"/>
                <a:cs typeface="Trebuchet MS"/>
              </a:rPr>
              <a:t>from</a:t>
            </a:r>
            <a:r>
              <a:rPr lang="en-US" sz="2400" spc="76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b="1" spc="90">
                <a:solidFill>
                  <a:srgbClr val="008000"/>
                </a:solidFill>
                <a:latin typeface="Avenir Book" panose="02000503020000020003" pitchFamily="2" charset="0"/>
                <a:cs typeface="Calibri"/>
              </a:rPr>
              <a:t>logic</a:t>
            </a:r>
            <a:endParaRPr lang="en-US" sz="2400">
              <a:latin typeface="Avenir Book" panose="02000503020000020003" pitchFamily="2" charset="0"/>
              <a:cs typeface="Calibri"/>
            </a:endParaRPr>
          </a:p>
          <a:p>
            <a:pPr marL="300946" indent="-290096">
              <a:spcBef>
                <a:spcPts val="1470"/>
              </a:spcBef>
              <a:buFont typeface="Gulim"/>
              <a:buChar char="•"/>
              <a:tabLst>
                <a:tab pos="300946" algn="l"/>
                <a:tab pos="301517" algn="l"/>
              </a:tabLst>
            </a:pPr>
            <a:r>
              <a:rPr lang="en-US" sz="2400" spc="-4">
                <a:latin typeface="Avenir Book" panose="02000503020000020003" pitchFamily="2" charset="0"/>
                <a:cs typeface="Trebuchet MS"/>
              </a:rPr>
              <a:t>Maximum</a:t>
            </a:r>
            <a:r>
              <a:rPr lang="en-US" sz="2400" spc="81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90">
                <a:latin typeface="Avenir Book" panose="02000503020000020003" pitchFamily="2" charset="0"/>
                <a:cs typeface="Trebuchet MS"/>
              </a:rPr>
              <a:t>likelihood</a:t>
            </a:r>
            <a:r>
              <a:rPr lang="en-US" sz="2400" spc="85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67">
                <a:latin typeface="Avenir Book" panose="02000503020000020003" pitchFamily="2" charset="0"/>
                <a:cs typeface="Trebuchet MS"/>
              </a:rPr>
              <a:t>(Fisher,</a:t>
            </a:r>
            <a:r>
              <a:rPr lang="en-US" sz="2400" spc="85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18">
                <a:latin typeface="Avenir Book" panose="02000503020000020003" pitchFamily="2" charset="0"/>
                <a:cs typeface="Trebuchet MS"/>
              </a:rPr>
              <a:t>1922)</a:t>
            </a:r>
            <a:r>
              <a:rPr lang="en-US" sz="2400" spc="85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90">
                <a:latin typeface="Avenir Book" panose="02000503020000020003" pitchFamily="2" charset="0"/>
                <a:cs typeface="Trebuchet MS"/>
              </a:rPr>
              <a:t>from</a:t>
            </a:r>
            <a:r>
              <a:rPr lang="en-US" sz="2400" spc="94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b="1" spc="94">
                <a:solidFill>
                  <a:srgbClr val="008000"/>
                </a:solidFill>
                <a:latin typeface="Avenir Book" panose="02000503020000020003" pitchFamily="2" charset="0"/>
                <a:cs typeface="Calibri"/>
              </a:rPr>
              <a:t>statistics</a:t>
            </a:r>
            <a:endParaRPr lang="en-US" sz="2400">
              <a:latin typeface="Avenir Book" panose="02000503020000020003" pitchFamily="2" charset="0"/>
              <a:cs typeface="Calibri"/>
            </a:endParaRPr>
          </a:p>
          <a:p>
            <a:pPr marL="300946" marR="4568" indent="-290096">
              <a:lnSpc>
                <a:spcPct val="101600"/>
              </a:lnSpc>
              <a:spcBef>
                <a:spcPts val="759"/>
              </a:spcBef>
              <a:buFont typeface="Gulim"/>
              <a:buChar char="•"/>
              <a:tabLst>
                <a:tab pos="300946" algn="l"/>
                <a:tab pos="301517" algn="l"/>
                <a:tab pos="1464757" algn="l"/>
                <a:tab pos="2336188" algn="l"/>
                <a:tab pos="3525697" algn="l"/>
                <a:tab pos="5872735" algn="l"/>
                <a:tab pos="6700194" algn="l"/>
                <a:tab pos="7396882" algn="l"/>
              </a:tabLst>
            </a:pPr>
            <a:r>
              <a:rPr lang="en-US" sz="2400" spc="-18">
                <a:latin typeface="Avenir Book" panose="02000503020000020003" pitchFamily="2" charset="0"/>
                <a:cs typeface="Trebuchet MS"/>
              </a:rPr>
              <a:t>Arti</a:t>
            </a:r>
            <a:r>
              <a:rPr lang="en-US" sz="2400" spc="-126">
                <a:latin typeface="Avenir Book" panose="02000503020000020003" pitchFamily="2" charset="0"/>
                <a:cs typeface="Trebuchet MS"/>
              </a:rPr>
              <a:t>fi</a:t>
            </a:r>
            <a:r>
              <a:rPr lang="en-US" sz="2400" spc="-103">
                <a:latin typeface="Avenir Book" panose="02000503020000020003" pitchFamily="2" charset="0"/>
                <a:cs typeface="Trebuchet MS"/>
              </a:rPr>
              <a:t>cial neural </a:t>
            </a:r>
            <a:r>
              <a:rPr lang="en-US" sz="2400" spc="-121">
                <a:latin typeface="Avenir Book" panose="02000503020000020003" pitchFamily="2" charset="0"/>
                <a:cs typeface="Trebuchet MS"/>
              </a:rPr>
              <a:t>ne</a:t>
            </a:r>
            <a:r>
              <a:rPr lang="en-US" sz="2400" spc="-153">
                <a:latin typeface="Avenir Book" panose="02000503020000020003" pitchFamily="2" charset="0"/>
                <a:cs typeface="Trebuchet MS"/>
              </a:rPr>
              <a:t>t</a:t>
            </a:r>
            <a:r>
              <a:rPr lang="en-US" sz="2400" spc="-183">
                <a:latin typeface="Avenir Book" panose="02000503020000020003" pitchFamily="2" charset="0"/>
                <a:cs typeface="Trebuchet MS"/>
              </a:rPr>
              <a:t>w</a:t>
            </a:r>
            <a:r>
              <a:rPr lang="en-US" sz="2400" spc="-135">
                <a:latin typeface="Avenir Book" panose="02000503020000020003" pitchFamily="2" charset="0"/>
                <a:cs typeface="Trebuchet MS"/>
              </a:rPr>
              <a:t>o</a:t>
            </a:r>
            <a:r>
              <a:rPr lang="en-US" sz="2400" spc="-54">
                <a:latin typeface="Avenir Book" panose="02000503020000020003" pitchFamily="2" charset="0"/>
                <a:cs typeface="Trebuchet MS"/>
              </a:rPr>
              <a:t>rks </a:t>
            </a:r>
            <a:r>
              <a:rPr lang="en-US" sz="2400" spc="13">
                <a:latin typeface="Avenir Book" panose="02000503020000020003" pitchFamily="2" charset="0"/>
                <a:cs typeface="Trebuchet MS"/>
              </a:rPr>
              <a:t>(McCull</a:t>
            </a:r>
            <a:r>
              <a:rPr lang="en-US" sz="2400" spc="76">
                <a:latin typeface="Avenir Book" panose="02000503020000020003" pitchFamily="2" charset="0"/>
                <a:cs typeface="Trebuchet MS"/>
              </a:rPr>
              <a:t>o</a:t>
            </a:r>
            <a:r>
              <a:rPr lang="en-US" sz="2400" spc="-49">
                <a:latin typeface="Avenir Book" panose="02000503020000020003" pitchFamily="2" charset="0"/>
                <a:cs typeface="Trebuchet MS"/>
              </a:rPr>
              <a:t>ch/Pitts, </a:t>
            </a:r>
            <a:r>
              <a:rPr lang="en-US" sz="2400" spc="-18">
                <a:latin typeface="Avenir Book" panose="02000503020000020003" pitchFamily="2" charset="0"/>
                <a:cs typeface="Trebuchet MS"/>
              </a:rPr>
              <a:t>1943) </a:t>
            </a:r>
            <a:r>
              <a:rPr lang="en-US" sz="2400" spc="-139">
                <a:latin typeface="Avenir Book" panose="02000503020000020003" pitchFamily="2" charset="0"/>
                <a:cs typeface="Trebuchet MS"/>
              </a:rPr>
              <a:t>f</a:t>
            </a:r>
            <a:r>
              <a:rPr lang="en-US" sz="2400" spc="-72">
                <a:latin typeface="Avenir Book" panose="02000503020000020003" pitchFamily="2" charset="0"/>
                <a:cs typeface="Trebuchet MS"/>
              </a:rPr>
              <a:t>rom </a:t>
            </a:r>
            <a:r>
              <a:rPr lang="en-US" sz="2400" b="1" spc="58">
                <a:solidFill>
                  <a:srgbClr val="008000"/>
                </a:solidFill>
                <a:latin typeface="Avenir Book" panose="02000503020000020003" pitchFamily="2" charset="0"/>
                <a:cs typeface="Calibri"/>
              </a:rPr>
              <a:t>neuro</a:t>
            </a:r>
            <a:r>
              <a:rPr lang="en-US" sz="2400" b="1" spc="81">
                <a:solidFill>
                  <a:srgbClr val="008000"/>
                </a:solidFill>
                <a:latin typeface="Avenir Book" panose="02000503020000020003" pitchFamily="2" charset="0"/>
                <a:cs typeface="Calibri"/>
              </a:rPr>
              <a:t>science</a:t>
            </a:r>
            <a:endParaRPr lang="en-US" sz="2400">
              <a:latin typeface="Avenir Book" panose="02000503020000020003" pitchFamily="2" charset="0"/>
              <a:cs typeface="Calibri"/>
            </a:endParaRPr>
          </a:p>
          <a:p>
            <a:pPr marL="300946" indent="-290096">
              <a:spcBef>
                <a:spcPts val="580"/>
              </a:spcBef>
              <a:buFont typeface="Gulim"/>
              <a:buChar char="•"/>
              <a:tabLst>
                <a:tab pos="300946" algn="l"/>
                <a:tab pos="301517" algn="l"/>
              </a:tabLst>
            </a:pPr>
            <a:r>
              <a:rPr lang="en-US" sz="2400" spc="-9">
                <a:latin typeface="Avenir Book" panose="02000503020000020003" pitchFamily="2" charset="0"/>
                <a:cs typeface="Trebuchet MS"/>
              </a:rPr>
              <a:t>Minimax</a:t>
            </a:r>
            <a:r>
              <a:rPr lang="en-US" sz="2400" spc="76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76">
                <a:latin typeface="Avenir Book" panose="02000503020000020003" pitchFamily="2" charset="0"/>
                <a:cs typeface="Trebuchet MS"/>
              </a:rPr>
              <a:t>games</a:t>
            </a:r>
            <a:r>
              <a:rPr lang="en-US" sz="2400" spc="81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27">
                <a:latin typeface="Avenir Book" panose="02000503020000020003" pitchFamily="2" charset="0"/>
                <a:cs typeface="Trebuchet MS"/>
              </a:rPr>
              <a:t>(von</a:t>
            </a:r>
            <a:r>
              <a:rPr lang="en-US" sz="2400" spc="81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67">
                <a:latin typeface="Avenir Book" panose="02000503020000020003" pitchFamily="2" charset="0"/>
                <a:cs typeface="Trebuchet MS"/>
              </a:rPr>
              <a:t>Neumann,</a:t>
            </a:r>
            <a:r>
              <a:rPr lang="en-US" sz="2400" spc="81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18">
                <a:latin typeface="Avenir Book" panose="02000503020000020003" pitchFamily="2" charset="0"/>
                <a:cs typeface="Trebuchet MS"/>
              </a:rPr>
              <a:t>1944)</a:t>
            </a:r>
            <a:r>
              <a:rPr lang="en-US" sz="2400" spc="81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90">
                <a:latin typeface="Avenir Book" panose="02000503020000020003" pitchFamily="2" charset="0"/>
                <a:cs typeface="Trebuchet MS"/>
              </a:rPr>
              <a:t>from</a:t>
            </a:r>
            <a:r>
              <a:rPr lang="en-US" sz="2400" spc="94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b="1" spc="85">
                <a:solidFill>
                  <a:srgbClr val="008000"/>
                </a:solidFill>
                <a:latin typeface="Avenir Book" panose="02000503020000020003" pitchFamily="2" charset="0"/>
                <a:cs typeface="Calibri"/>
              </a:rPr>
              <a:t>economics</a:t>
            </a:r>
            <a:endParaRPr lang="en-US" sz="2400">
              <a:latin typeface="Avenir Book" panose="02000503020000020003" pitchFamily="2" charset="0"/>
              <a:cs typeface="Calibri"/>
            </a:endParaRPr>
          </a:p>
          <a:p>
            <a:pPr marL="300946" marR="4568" indent="-290096">
              <a:lnSpc>
                <a:spcPct val="101600"/>
              </a:lnSpc>
              <a:spcBef>
                <a:spcPts val="759"/>
              </a:spcBef>
              <a:buFont typeface="Gulim"/>
              <a:buChar char="•"/>
              <a:tabLst>
                <a:tab pos="300946" algn="l"/>
                <a:tab pos="301517" algn="l"/>
                <a:tab pos="1689752" algn="l"/>
                <a:tab pos="2811877" algn="l"/>
                <a:tab pos="3852340" algn="l"/>
                <a:tab pos="6094875" algn="l"/>
                <a:tab pos="6925190" algn="l"/>
                <a:tab pos="7624162" algn="l"/>
              </a:tabLst>
            </a:pPr>
            <a:r>
              <a:rPr lang="en-US" sz="2400" spc="13">
                <a:latin typeface="Avenir Book" panose="02000503020000020003" pitchFamily="2" charset="0"/>
                <a:cs typeface="Trebuchet MS"/>
              </a:rPr>
              <a:t>St</a:t>
            </a:r>
            <a:r>
              <a:rPr lang="en-US" sz="2400" spc="81">
                <a:latin typeface="Avenir Book" panose="02000503020000020003" pitchFamily="2" charset="0"/>
                <a:cs typeface="Trebuchet MS"/>
              </a:rPr>
              <a:t>o</a:t>
            </a:r>
            <a:r>
              <a:rPr lang="en-US" sz="2400" spc="-76">
                <a:latin typeface="Avenir Book" panose="02000503020000020003" pitchFamily="2" charset="0"/>
                <a:cs typeface="Trebuchet MS"/>
              </a:rPr>
              <a:t>chastic </a:t>
            </a:r>
            <a:r>
              <a:rPr lang="en-US" sz="2400" spc="-85">
                <a:latin typeface="Avenir Book" panose="02000503020000020003" pitchFamily="2" charset="0"/>
                <a:cs typeface="Trebuchet MS"/>
              </a:rPr>
              <a:t>gradient </a:t>
            </a:r>
            <a:r>
              <a:rPr lang="en-US" sz="2400" spc="-108">
                <a:latin typeface="Avenir Book" panose="02000503020000020003" pitchFamily="2" charset="0"/>
                <a:cs typeface="Trebuchet MS"/>
              </a:rPr>
              <a:t>descent </a:t>
            </a:r>
            <a:r>
              <a:rPr lang="en-US" sz="2400" spc="-22">
                <a:latin typeface="Avenir Book" panose="02000503020000020003" pitchFamily="2" charset="0"/>
                <a:cs typeface="Trebuchet MS"/>
              </a:rPr>
              <a:t>(Robbins/</a:t>
            </a:r>
            <a:r>
              <a:rPr lang="en-US" sz="2400" spc="-22" err="1">
                <a:latin typeface="Avenir Book" panose="02000503020000020003" pitchFamily="2" charset="0"/>
                <a:cs typeface="Trebuchet MS"/>
              </a:rPr>
              <a:t>Monro</a:t>
            </a:r>
            <a:r>
              <a:rPr lang="en-US" sz="2400" spc="-22">
                <a:latin typeface="Avenir Book" panose="02000503020000020003" pitchFamily="2" charset="0"/>
                <a:cs typeface="Trebuchet MS"/>
              </a:rPr>
              <a:t>, </a:t>
            </a:r>
            <a:r>
              <a:rPr lang="en-US" sz="2400" spc="-18">
                <a:latin typeface="Avenir Book" panose="02000503020000020003" pitchFamily="2" charset="0"/>
                <a:cs typeface="Trebuchet MS"/>
              </a:rPr>
              <a:t>1951)</a:t>
            </a:r>
            <a:r>
              <a:rPr lang="en-US" sz="2400">
                <a:latin typeface="Avenir Book" panose="02000503020000020003" pitchFamily="2" charset="0"/>
                <a:cs typeface="Trebuchet MS"/>
              </a:rPr>
              <a:t>	</a:t>
            </a:r>
            <a:r>
              <a:rPr lang="en-US" sz="2400" spc="-112">
                <a:latin typeface="Avenir Book" panose="02000503020000020003" pitchFamily="2" charset="0"/>
                <a:cs typeface="Trebuchet MS"/>
              </a:rPr>
              <a:t>f</a:t>
            </a:r>
            <a:r>
              <a:rPr lang="en-US" sz="2400" spc="-126">
                <a:latin typeface="Avenir Book" panose="02000503020000020003" pitchFamily="2" charset="0"/>
                <a:cs typeface="Trebuchet MS"/>
              </a:rPr>
              <a:t>r</a:t>
            </a:r>
            <a:r>
              <a:rPr lang="en-US" sz="2400" spc="-63">
                <a:latin typeface="Avenir Book" panose="02000503020000020003" pitchFamily="2" charset="0"/>
                <a:cs typeface="Trebuchet MS"/>
              </a:rPr>
              <a:t>om </a:t>
            </a:r>
            <a:r>
              <a:rPr lang="en-US" sz="2400" b="1" spc="76">
                <a:solidFill>
                  <a:srgbClr val="008000"/>
                </a:solidFill>
                <a:latin typeface="Avenir Book" panose="02000503020000020003" pitchFamily="2" charset="0"/>
                <a:cs typeface="Calibri"/>
              </a:rPr>
              <a:t>opti</a:t>
            </a:r>
            <a:r>
              <a:rPr lang="en-US" sz="2400" b="1" spc="94">
                <a:solidFill>
                  <a:srgbClr val="008000"/>
                </a:solidFill>
                <a:latin typeface="Avenir Book" panose="02000503020000020003" pitchFamily="2" charset="0"/>
                <a:cs typeface="Calibri"/>
              </a:rPr>
              <a:t>mization</a:t>
            </a:r>
            <a:endParaRPr lang="en-US" sz="2400">
              <a:latin typeface="Avenir Book" panose="02000503020000020003" pitchFamily="2" charset="0"/>
              <a:cs typeface="Calibri"/>
            </a:endParaRPr>
          </a:p>
          <a:p>
            <a:pPr marL="300946" indent="-290096">
              <a:spcBef>
                <a:spcPts val="580"/>
              </a:spcBef>
              <a:buFont typeface="Gulim"/>
              <a:buChar char="•"/>
              <a:tabLst>
                <a:tab pos="300946" algn="l"/>
                <a:tab pos="301517" algn="l"/>
              </a:tabLst>
            </a:pPr>
            <a:r>
              <a:rPr lang="en-US" sz="2400" spc="-67">
                <a:latin typeface="Avenir Book" panose="02000503020000020003" pitchFamily="2" charset="0"/>
                <a:cs typeface="Trebuchet MS"/>
              </a:rPr>
              <a:t>Uniform</a:t>
            </a:r>
            <a:r>
              <a:rPr lang="en-US" sz="2400" spc="76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67">
                <a:latin typeface="Avenir Book" panose="02000503020000020003" pitchFamily="2" charset="0"/>
                <a:cs typeface="Trebuchet MS"/>
              </a:rPr>
              <a:t>cost</a:t>
            </a:r>
            <a:r>
              <a:rPr lang="en-US" sz="2400" spc="81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108">
                <a:latin typeface="Avenir Book" panose="02000503020000020003" pitchFamily="2" charset="0"/>
                <a:cs typeface="Trebuchet MS"/>
              </a:rPr>
              <a:t>search</a:t>
            </a:r>
            <a:r>
              <a:rPr lang="en-US" sz="2400" spc="81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49">
                <a:latin typeface="Avenir Book" panose="02000503020000020003" pitchFamily="2" charset="0"/>
                <a:cs typeface="Trebuchet MS"/>
              </a:rPr>
              <a:t>(Dijkstra,</a:t>
            </a:r>
            <a:r>
              <a:rPr lang="en-US" sz="2400" spc="85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18">
                <a:latin typeface="Avenir Book" panose="02000503020000020003" pitchFamily="2" charset="0"/>
                <a:cs typeface="Trebuchet MS"/>
              </a:rPr>
              <a:t>1956)</a:t>
            </a:r>
            <a:r>
              <a:rPr lang="en-US" sz="2400" spc="81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90">
                <a:latin typeface="Avenir Book" panose="02000503020000020003" pitchFamily="2" charset="0"/>
                <a:cs typeface="Trebuchet MS"/>
              </a:rPr>
              <a:t>from</a:t>
            </a:r>
            <a:r>
              <a:rPr lang="en-US" sz="2400" spc="76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b="1" spc="76">
                <a:solidFill>
                  <a:srgbClr val="008000"/>
                </a:solidFill>
                <a:latin typeface="Avenir Book" panose="02000503020000020003" pitchFamily="2" charset="0"/>
                <a:cs typeface="Calibri"/>
              </a:rPr>
              <a:t>algorithms</a:t>
            </a:r>
            <a:endParaRPr lang="en-US" sz="2400">
              <a:latin typeface="Avenir Book" panose="02000503020000020003" pitchFamily="2" charset="0"/>
              <a:cs typeface="Calibri"/>
            </a:endParaRPr>
          </a:p>
          <a:p>
            <a:pPr marL="300946" indent="-290096">
              <a:spcBef>
                <a:spcPts val="1470"/>
              </a:spcBef>
              <a:buFont typeface="Gulim"/>
              <a:buChar char="•"/>
              <a:tabLst>
                <a:tab pos="300946" algn="l"/>
                <a:tab pos="301517" algn="l"/>
              </a:tabLst>
            </a:pPr>
            <a:r>
              <a:rPr lang="en-US" sz="2400" spc="-67">
                <a:latin typeface="Avenir Book" panose="02000503020000020003" pitchFamily="2" charset="0"/>
                <a:cs typeface="Trebuchet MS"/>
              </a:rPr>
              <a:t>Value</a:t>
            </a:r>
            <a:r>
              <a:rPr lang="en-US" sz="2400" spc="76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94">
                <a:latin typeface="Avenir Book" panose="02000503020000020003" pitchFamily="2" charset="0"/>
                <a:cs typeface="Trebuchet MS"/>
              </a:rPr>
              <a:t>iteration</a:t>
            </a:r>
            <a:r>
              <a:rPr lang="en-US" sz="2400" spc="81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58">
                <a:latin typeface="Avenir Book" panose="02000503020000020003" pitchFamily="2" charset="0"/>
                <a:cs typeface="Trebuchet MS"/>
              </a:rPr>
              <a:t>(Bellman,</a:t>
            </a:r>
            <a:r>
              <a:rPr lang="en-US" sz="2400" spc="76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18">
                <a:latin typeface="Avenir Book" panose="02000503020000020003" pitchFamily="2" charset="0"/>
                <a:cs typeface="Trebuchet MS"/>
              </a:rPr>
              <a:t>1957)</a:t>
            </a:r>
            <a:r>
              <a:rPr lang="en-US" sz="2400" spc="76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spc="-90">
                <a:latin typeface="Avenir Book" panose="02000503020000020003" pitchFamily="2" charset="0"/>
                <a:cs typeface="Trebuchet MS"/>
              </a:rPr>
              <a:t>from</a:t>
            </a:r>
            <a:r>
              <a:rPr lang="en-US" sz="2400" spc="72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2400" b="1" spc="76">
                <a:solidFill>
                  <a:srgbClr val="008000"/>
                </a:solidFill>
                <a:latin typeface="Avenir Book" panose="02000503020000020003" pitchFamily="2" charset="0"/>
                <a:cs typeface="Calibri"/>
              </a:rPr>
              <a:t>control</a:t>
            </a:r>
            <a:r>
              <a:rPr lang="en-US" sz="2400" b="1" spc="328">
                <a:solidFill>
                  <a:srgbClr val="008000"/>
                </a:solidFill>
                <a:latin typeface="Avenir Book" panose="02000503020000020003" pitchFamily="2" charset="0"/>
                <a:cs typeface="Calibri"/>
              </a:rPr>
              <a:t> </a:t>
            </a:r>
            <a:r>
              <a:rPr lang="en-US" sz="2400" b="1" spc="58">
                <a:solidFill>
                  <a:srgbClr val="008000"/>
                </a:solidFill>
                <a:latin typeface="Avenir Book" panose="02000503020000020003" pitchFamily="2" charset="0"/>
                <a:cs typeface="Calibri"/>
              </a:rPr>
              <a:t>theory</a:t>
            </a:r>
            <a:endParaRPr lang="en-US" sz="2400">
              <a:latin typeface="Avenir Book" panose="02000503020000020003" pitchFamily="2" charset="0"/>
              <a:cs typeface="Calibri"/>
            </a:endParaRPr>
          </a:p>
          <a:p>
            <a:endParaRPr lang="en-US" sz="240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187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B4C8-05CD-2B42-8C95-8076FE5E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26606-93F4-1D43-B9BE-83CB196DB8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400" dirty="0">
                <a:solidFill>
                  <a:srgbClr val="FF0000"/>
                </a:solidFill>
              </a:rPr>
              <a:t>4) Static / Dynamic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en-US" sz="2000" dirty="0"/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static</a:t>
            </a:r>
            <a:r>
              <a:rPr lang="en-US" dirty="0"/>
              <a:t> environment does not change while the agent is thinking.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endParaRPr lang="en-US" dirty="0"/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passage of time as an agent deliberates is irrelevant.</a:t>
            </a:r>
          </a:p>
          <a:p>
            <a:pPr lvl="1">
              <a:lnSpc>
                <a:spcPct val="80000"/>
              </a:lnSpc>
              <a:defRPr/>
            </a:pPr>
            <a:endParaRPr lang="en-US" dirty="0"/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environment is </a:t>
            </a:r>
            <a:r>
              <a:rPr lang="en-US" dirty="0" err="1">
                <a:solidFill>
                  <a:srgbClr val="FF0000"/>
                </a:solidFill>
              </a:rPr>
              <a:t>semidynamic</a:t>
            </a:r>
            <a:r>
              <a:rPr lang="en-US" dirty="0"/>
              <a:t> if the environment itself does not change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dirty="0"/>
              <a:t>      with the passage of time but the agent's performance score does.</a:t>
            </a:r>
            <a:endParaRPr lang="en-US" sz="2800" dirty="0">
              <a:solidFill>
                <a:srgbClr val="0099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78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5947-CDBF-B645-9CAF-31AF957A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7F9FF-0B38-C248-94CF-CCBDE0113D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5) Discrete / Continuous</a:t>
            </a:r>
            <a:endParaRPr lang="en-US" sz="1800" dirty="0"/>
          </a:p>
          <a:p>
            <a:pPr lvl="1">
              <a:defRPr/>
            </a:pPr>
            <a:r>
              <a:rPr lang="en-US" dirty="0"/>
              <a:t>If the number of distinct percepts and actions is limited, the environment is </a:t>
            </a:r>
            <a:r>
              <a:rPr lang="en-US" dirty="0">
                <a:solidFill>
                  <a:schemeClr val="accent2"/>
                </a:solidFill>
              </a:rPr>
              <a:t>discrete</a:t>
            </a:r>
            <a:r>
              <a:rPr lang="en-US" dirty="0"/>
              <a:t>, otherwise it is </a:t>
            </a:r>
            <a:r>
              <a:rPr lang="en-US" dirty="0">
                <a:solidFill>
                  <a:schemeClr val="accent2"/>
                </a:solidFill>
              </a:rPr>
              <a:t>continuous</a:t>
            </a:r>
            <a:r>
              <a:rPr lang="en-US" dirty="0"/>
              <a:t>.</a:t>
            </a:r>
          </a:p>
          <a:p>
            <a:pPr marL="457200" lvl="1" indent="0">
              <a:buNone/>
              <a:defRPr/>
            </a:pPr>
            <a:r>
              <a:rPr lang="en-US" dirty="0"/>
              <a:t> 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6) Single agent / Multi-agent</a:t>
            </a:r>
            <a:r>
              <a:rPr lang="en-US" sz="1800" dirty="0"/>
              <a:t> </a:t>
            </a:r>
          </a:p>
          <a:p>
            <a:pPr lvl="1">
              <a:defRPr/>
            </a:pPr>
            <a:r>
              <a:rPr lang="en-US" dirty="0"/>
              <a:t>If the </a:t>
            </a:r>
            <a:r>
              <a:rPr lang="en-US" dirty="0">
                <a:solidFill>
                  <a:schemeClr val="accent2"/>
                </a:solidFill>
              </a:rPr>
              <a:t>environment contains other intelligent agents</a:t>
            </a:r>
            <a:r>
              <a:rPr lang="en-US" dirty="0"/>
              <a:t>, the agent needs to be concerned about strategic, game-theoretic aspects of the environment (for either cooperative </a:t>
            </a:r>
            <a:r>
              <a:rPr lang="en-US" i="1" dirty="0"/>
              <a:t>or</a:t>
            </a:r>
            <a:r>
              <a:rPr lang="en-US" dirty="0"/>
              <a:t> competitive agents).</a:t>
            </a:r>
          </a:p>
          <a:p>
            <a:pPr lvl="1">
              <a:defRPr/>
            </a:pPr>
            <a:r>
              <a:rPr lang="en-US" dirty="0"/>
              <a:t>Most </a:t>
            </a:r>
            <a:r>
              <a:rPr lang="en-US" dirty="0">
                <a:solidFill>
                  <a:schemeClr val="accent2"/>
                </a:solidFill>
              </a:rPr>
              <a:t>engineering environments</a:t>
            </a:r>
            <a:r>
              <a:rPr lang="en-US" dirty="0"/>
              <a:t> don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t have multi-agent properties, whereas most </a:t>
            </a:r>
            <a:r>
              <a:rPr lang="en-US" dirty="0">
                <a:solidFill>
                  <a:schemeClr val="accent2"/>
                </a:solidFill>
              </a:rPr>
              <a:t>social and economic systems</a:t>
            </a:r>
            <a:r>
              <a:rPr lang="en-US" dirty="0"/>
              <a:t> get their complexity from the interactions of (more or less) rational agents.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15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7AD4-03AC-DF43-86B7-293E17F9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Task Environments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5E272E2-DA4A-4F42-884F-44D3BA92B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36" y="1178560"/>
            <a:ext cx="9723528" cy="484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41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34F6-D9CD-A541-A13B-A2989D69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and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E4DA-013C-DE4C-91EB-913C77DEA7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096" y="2771237"/>
            <a:ext cx="10355263" cy="4426268"/>
          </a:xfrm>
        </p:spPr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agent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 maps from </a:t>
            </a:r>
            <a:r>
              <a:rPr lang="en-US" dirty="0">
                <a:solidFill>
                  <a:srgbClr val="FF0000"/>
                </a:solidFill>
              </a:rPr>
              <a:t>percept histories </a:t>
            </a:r>
            <a:r>
              <a:rPr lang="en-US" dirty="0"/>
              <a:t>to actions</a:t>
            </a:r>
          </a:p>
          <a:p>
            <a:pPr algn="ctr">
              <a:defRPr/>
            </a:pPr>
            <a:r>
              <a:rPr lang="en-US" i="1" dirty="0"/>
              <a:t>f</a:t>
            </a:r>
            <a:r>
              <a:rPr lang="en-US" dirty="0"/>
              <a:t>: </a:t>
            </a:r>
            <a:r>
              <a:rPr lang="en-US" dirty="0">
                <a:latin typeface="Monotype Corsiva" charset="0"/>
              </a:rPr>
              <a:t>P*</a:t>
            </a:r>
            <a:r>
              <a:rPr lang="en-US" dirty="0"/>
              <a:t>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>
                <a:latin typeface="Monotype Corsiva" charset="0"/>
              </a:rPr>
              <a:t>A</a:t>
            </a:r>
            <a:endParaRPr lang="en-US" dirty="0"/>
          </a:p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agent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program</a:t>
            </a:r>
            <a:r>
              <a:rPr lang="en-US" dirty="0"/>
              <a:t> runs (internally) on the </a:t>
            </a:r>
            <a:r>
              <a:rPr lang="en-US" dirty="0">
                <a:solidFill>
                  <a:srgbClr val="FF0000"/>
                </a:solidFill>
              </a:rPr>
              <a:t>physical. architecture</a:t>
            </a:r>
            <a:r>
              <a:rPr lang="en-US" dirty="0"/>
              <a:t> to produce </a:t>
            </a:r>
            <a:r>
              <a:rPr lang="en-US" i="1" dirty="0"/>
              <a:t>f</a:t>
            </a:r>
            <a:endParaRPr lang="en-US" dirty="0"/>
          </a:p>
          <a:p>
            <a:pPr>
              <a:defRPr/>
            </a:pPr>
            <a:r>
              <a:rPr lang="en-US" dirty="0"/>
              <a:t>agent = architecture + program</a:t>
            </a:r>
          </a:p>
          <a:p>
            <a:endParaRPr lang="en-US" dirty="0"/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C2A6C472-24A3-1C40-8354-8428CE9F5B2C}"/>
              </a:ext>
            </a:extLst>
          </p:cNvPr>
          <p:cNvGrpSpPr>
            <a:grpSpLocks/>
          </p:cNvGrpSpPr>
          <p:nvPr/>
        </p:nvGrpSpPr>
        <p:grpSpPr bwMode="auto">
          <a:xfrm>
            <a:off x="2478082" y="4741762"/>
            <a:ext cx="7642225" cy="1365250"/>
            <a:chOff x="496" y="3456"/>
            <a:chExt cx="4814" cy="860"/>
          </a:xfrm>
        </p:grpSpPr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C4D660EB-F81A-6746-BC7E-39EA1F337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A9F70C18-5C37-4945-8E8C-12146419A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" y="3917"/>
              <a:ext cx="4814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1600" b="1" dirty="0">
                  <a:solidFill>
                    <a:srgbClr val="FF0000"/>
                  </a:solidFill>
                </a:rPr>
                <a:t>Design an agent program assuming an </a:t>
              </a:r>
              <a:r>
                <a:rPr lang="en-US" sz="1600" b="1" dirty="0" err="1">
                  <a:solidFill>
                    <a:srgbClr val="FF0000"/>
                  </a:solidFill>
                </a:rPr>
                <a:t>archictecture</a:t>
              </a:r>
              <a:r>
                <a:rPr lang="en-US" sz="1600" b="1" dirty="0">
                  <a:solidFill>
                    <a:srgbClr val="FF0000"/>
                  </a:solidFill>
                </a:rPr>
                <a:t> that will make the percepts from </a:t>
              </a:r>
            </a:p>
            <a:p>
              <a:pPr algn="ctr">
                <a:spcBef>
                  <a:spcPct val="20000"/>
                </a:spcBef>
                <a:defRPr/>
              </a:pPr>
              <a:r>
                <a:rPr lang="en-US" sz="1600" b="1" dirty="0">
                  <a:solidFill>
                    <a:srgbClr val="FF0000"/>
                  </a:solidFill>
                </a:rPr>
                <a:t>the sensors available to the program. 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BF9D9A9C-FDD2-5545-B326-8A2DCF700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456"/>
              <a:ext cx="974" cy="24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8F12D3A5-EAEC-1042-A542-6FFA008C1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" y="3672"/>
              <a:ext cx="6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FF0000"/>
                  </a:solidFill>
                </a:rPr>
                <a:t>our focus</a:t>
              </a:r>
            </a:p>
          </p:txBody>
        </p:sp>
      </p:grpSp>
      <p:pic>
        <p:nvPicPr>
          <p:cNvPr id="9" name="Picture 4" descr="agent-environment">
            <a:extLst>
              <a:ext uri="{FF2B5EF4-FFF2-40B4-BE49-F238E27FC236}">
                <a16:creationId xmlns:a16="http://schemas.microsoft.com/office/drawing/2014/main" id="{5EC8CA03-7BE6-6048-9114-0461649E2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056162"/>
            <a:ext cx="37338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93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65E5-929B-8C4E-AD46-61A52AF4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1DA7-B168-6E44-B597-055DBDADA8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bg1">
                    <a:lumMod val="65000"/>
                  </a:schemeClr>
                </a:solidFill>
              </a:rPr>
              <a:t>Review of Lecture 2</a:t>
            </a:r>
          </a:p>
          <a:p>
            <a:r>
              <a:rPr lang="en-GB" altLang="en-US" dirty="0">
                <a:solidFill>
                  <a:schemeClr val="bg1">
                    <a:lumMod val="65000"/>
                  </a:schemeClr>
                </a:solidFill>
              </a:rPr>
              <a:t>Agents and Environments</a:t>
            </a:r>
          </a:p>
          <a:p>
            <a:pPr lvl="1"/>
            <a:r>
              <a:rPr lang="en-GB" altLang="en-US" dirty="0">
                <a:solidFill>
                  <a:schemeClr val="bg1">
                    <a:lumMod val="65000"/>
                  </a:schemeClr>
                </a:solidFill>
              </a:rPr>
              <a:t>Rational Agents</a:t>
            </a:r>
          </a:p>
          <a:p>
            <a:pPr lvl="1"/>
            <a:r>
              <a:rPr lang="en-GB" altLang="en-US" dirty="0">
                <a:solidFill>
                  <a:schemeClr val="bg1">
                    <a:lumMod val="65000"/>
                  </a:schemeClr>
                </a:solidFill>
              </a:rPr>
              <a:t>Intelligent Agents</a:t>
            </a:r>
          </a:p>
          <a:p>
            <a:r>
              <a:rPr lang="en-GB" altLang="en-US" dirty="0">
                <a:solidFill>
                  <a:schemeClr val="bg1">
                    <a:lumMod val="65000"/>
                  </a:schemeClr>
                </a:solidFill>
              </a:rPr>
              <a:t>PEAS: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Performance measure, Environment, Actuators, Sensors</a:t>
            </a:r>
            <a:endParaRPr lang="en-GB" alt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altLang="en-US" dirty="0">
                <a:solidFill>
                  <a:schemeClr val="bg1">
                    <a:lumMod val="65000"/>
                  </a:schemeClr>
                </a:solidFill>
              </a:rPr>
              <a:t>Types of Environments</a:t>
            </a:r>
          </a:p>
          <a:p>
            <a:r>
              <a:rPr lang="en-GB" altLang="en-US" dirty="0"/>
              <a:t>Types of Agents</a:t>
            </a:r>
          </a:p>
          <a:p>
            <a:r>
              <a:rPr lang="en-GB" altLang="en-US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263195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9903-55D7-A541-9160-E03B4823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F9502-EB55-854E-9EB0-41DE1684AD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u="sng" dirty="0"/>
              <a:t>I) --- Table-lookup driven agents</a:t>
            </a:r>
          </a:p>
          <a:p>
            <a:pPr>
              <a:defRPr/>
            </a:pPr>
            <a:r>
              <a:rPr lang="en-US" b="1" dirty="0">
                <a:solidFill>
                  <a:schemeClr val="accent2"/>
                </a:solidFill>
              </a:rPr>
              <a:t>Uses a percept sequence / action table in memory to </a:t>
            </a:r>
          </a:p>
          <a:p>
            <a:pPr>
              <a:defRPr/>
            </a:pPr>
            <a:r>
              <a:rPr lang="en-US" b="1" dirty="0">
                <a:solidFill>
                  <a:schemeClr val="accent2"/>
                </a:solidFill>
              </a:rPr>
              <a:t>find the next action. Implemented as a (large) lookup table. </a:t>
            </a:r>
          </a:p>
          <a:p>
            <a:pPr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Drawbacks:</a:t>
            </a:r>
          </a:p>
          <a:p>
            <a:pPr lvl="1">
              <a:spcBef>
                <a:spcPct val="20000"/>
              </a:spcBef>
              <a:buFontTx/>
              <a:buChar char="–"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Huge table (often simply too large)</a:t>
            </a:r>
          </a:p>
          <a:p>
            <a:pPr lvl="1">
              <a:spcBef>
                <a:spcPct val="20000"/>
              </a:spcBef>
              <a:buFontTx/>
              <a:buChar char="–"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Takes a long time to build/learn the table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62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AAFC-B54D-E94A-A3E1-134CDDB9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Vacuum Cleaner World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E1D143FA-3D83-8D4C-9280-87ECA3C5CD9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557390" y="1544638"/>
            <a:ext cx="8707333" cy="4425950"/>
          </a:xfrm>
        </p:spPr>
      </p:pic>
      <p:pic>
        <p:nvPicPr>
          <p:cNvPr id="6" name="Picture 4" descr="vacuum2-environment">
            <a:extLst>
              <a:ext uri="{FF2B5EF4-FFF2-40B4-BE49-F238E27FC236}">
                <a16:creationId xmlns:a16="http://schemas.microsoft.com/office/drawing/2014/main" id="{BF4C5330-F53D-0D4B-9DC8-61ED8EBF7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885" y="287338"/>
            <a:ext cx="24574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216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8D5C-E5D6-654F-83DE-B583BE5A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7C3F0-7EFD-B84C-9343-2015A3E277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u="sng" dirty="0"/>
              <a:t>II) --- Simple reflex agents</a:t>
            </a:r>
          </a:p>
          <a:p>
            <a:pPr lvl="1">
              <a:buNone/>
              <a:defRPr/>
            </a:pPr>
            <a:r>
              <a:rPr lang="en-US" dirty="0"/>
              <a:t>Agents </a:t>
            </a:r>
            <a:r>
              <a:rPr lang="en-US" b="1" dirty="0">
                <a:solidFill>
                  <a:srgbClr val="FF0000"/>
                </a:solidFill>
              </a:rPr>
              <a:t>do not have memory</a:t>
            </a:r>
            <a:r>
              <a:rPr lang="en-US" dirty="0"/>
              <a:t> of past world states or percepts. </a:t>
            </a:r>
          </a:p>
          <a:p>
            <a:pPr lvl="1">
              <a:buNone/>
              <a:defRPr/>
            </a:pPr>
            <a:r>
              <a:rPr lang="en-US" dirty="0"/>
              <a:t>    So, actions depend solely on </a:t>
            </a:r>
            <a:r>
              <a:rPr lang="en-US" b="1" dirty="0">
                <a:solidFill>
                  <a:srgbClr val="FF0000"/>
                </a:solidFill>
              </a:rPr>
              <a:t>current percept</a:t>
            </a:r>
            <a:r>
              <a:rPr lang="en-US" dirty="0"/>
              <a:t>.</a:t>
            </a:r>
          </a:p>
          <a:p>
            <a:pPr lvl="1">
              <a:buNone/>
              <a:defRPr/>
            </a:pPr>
            <a:r>
              <a:rPr lang="en-US" dirty="0"/>
              <a:t>    Action becomes a “reflex.”</a:t>
            </a:r>
          </a:p>
          <a:p>
            <a:pPr lvl="1">
              <a:buNone/>
              <a:defRPr/>
            </a:pPr>
            <a:endParaRPr lang="en-US" dirty="0"/>
          </a:p>
          <a:p>
            <a:pPr lvl="1">
              <a:buNone/>
              <a:defRPr/>
            </a:pPr>
            <a:r>
              <a:rPr lang="en-US" dirty="0">
                <a:solidFill>
                  <a:schemeClr val="accent2"/>
                </a:solidFill>
              </a:rPr>
              <a:t>Uses </a:t>
            </a:r>
            <a:r>
              <a:rPr lang="en-US" b="1" dirty="0">
                <a:solidFill>
                  <a:schemeClr val="accent2"/>
                </a:solidFill>
              </a:rPr>
              <a:t>condition-action rules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64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ple-reflex-agent">
            <a:extLst>
              <a:ext uri="{FF2B5EF4-FFF2-40B4-BE49-F238E27FC236}">
                <a16:creationId xmlns:a16="http://schemas.microsoft.com/office/drawing/2014/main" id="{82011BC9-ED80-1B40-BB76-16AF481D3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5529" y="1047509"/>
            <a:ext cx="8153400" cy="5191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ABC06440-D3BA-914B-A5E3-263C8783D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1405" y="563020"/>
            <a:ext cx="5654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>
                <a:cs typeface="+mn-cs"/>
              </a:rPr>
              <a:t>Agent selects actions on the basis of </a:t>
            </a:r>
            <a:r>
              <a:rPr lang="en-US" sz="1800" b="1" i="1" dirty="0">
                <a:solidFill>
                  <a:srgbClr val="FF0000"/>
                </a:solidFill>
                <a:cs typeface="+mn-cs"/>
              </a:rPr>
              <a:t>current </a:t>
            </a:r>
            <a:r>
              <a:rPr lang="en-US" sz="1800" b="1" dirty="0">
                <a:solidFill>
                  <a:srgbClr val="FF0000"/>
                </a:solidFill>
                <a:cs typeface="+mn-cs"/>
              </a:rPr>
              <a:t>percept only</a:t>
            </a:r>
            <a:r>
              <a:rPr lang="en-US" sz="1800" b="1" dirty="0">
                <a:cs typeface="+mn-cs"/>
                <a:sym typeface="Wingdings" charset="0"/>
              </a:rPr>
              <a:t>.</a:t>
            </a:r>
            <a:endParaRPr lang="en-US" sz="1800" b="1" dirty="0">
              <a:cs typeface="+mn-cs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12B4AD8-2BF1-E041-AA69-8F3560FED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1405" y="3562110"/>
            <a:ext cx="4392324" cy="83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i="1" dirty="0">
                <a:solidFill>
                  <a:srgbClr val="FF0000"/>
                </a:solidFill>
                <a:cs typeface="+mn-cs"/>
              </a:rPr>
              <a:t>If</a:t>
            </a:r>
            <a:r>
              <a:rPr lang="en-US" b="1" i="1" dirty="0">
                <a:solidFill>
                  <a:srgbClr val="3333CC"/>
                </a:solidFill>
                <a:cs typeface="+mn-cs"/>
              </a:rPr>
              <a:t> tail-light of car in front is red, </a:t>
            </a:r>
            <a:r>
              <a:rPr lang="en-US" b="1" i="1" dirty="0">
                <a:solidFill>
                  <a:srgbClr val="FF0000"/>
                </a:solidFill>
                <a:cs typeface="+mn-cs"/>
              </a:rPr>
              <a:t>then</a:t>
            </a:r>
            <a:r>
              <a:rPr lang="en-US" b="1" i="1" dirty="0">
                <a:solidFill>
                  <a:srgbClr val="3333CC"/>
                </a:solidFill>
                <a:cs typeface="+mn-cs"/>
              </a:rPr>
              <a:t> brake.</a:t>
            </a:r>
          </a:p>
        </p:txBody>
      </p:sp>
    </p:spTree>
    <p:extLst>
      <p:ext uri="{BB962C8B-B14F-4D97-AF65-F5344CB8AC3E}">
        <p14:creationId xmlns:p14="http://schemas.microsoft.com/office/powerpoint/2010/main" val="371879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8D5C-E5D6-654F-83DE-B583BE5A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7C3F0-7EFD-B84C-9343-2015A3E277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u="sng" dirty="0"/>
              <a:t>III) --- Model-based reflex agents</a:t>
            </a:r>
          </a:p>
          <a:p>
            <a:pPr>
              <a:defRPr/>
            </a:pPr>
            <a:r>
              <a:rPr lang="en-US" dirty="0"/>
              <a:t>Key difference (</a:t>
            </a:r>
            <a:r>
              <a:rPr lang="en-US" dirty="0" err="1"/>
              <a:t>wrt</a:t>
            </a:r>
            <a:r>
              <a:rPr lang="en-US" dirty="0"/>
              <a:t> simple reflex agents): </a:t>
            </a:r>
          </a:p>
          <a:p>
            <a:pPr lvl="1">
              <a:defRPr/>
            </a:pPr>
            <a:r>
              <a:rPr lang="en-US" dirty="0"/>
              <a:t>Agents  have  </a:t>
            </a:r>
            <a:r>
              <a:rPr lang="en-US" dirty="0">
                <a:solidFill>
                  <a:schemeClr val="accent2"/>
                </a:solidFill>
              </a:rPr>
              <a:t>internal state</a:t>
            </a:r>
            <a:r>
              <a:rPr lang="en-US" dirty="0"/>
              <a:t>, which is used to keep track of past states of the world.</a:t>
            </a:r>
          </a:p>
          <a:p>
            <a:pPr lvl="1">
              <a:defRPr/>
            </a:pPr>
            <a:r>
              <a:rPr lang="en-US" dirty="0"/>
              <a:t>Agents have the ability </a:t>
            </a:r>
            <a:r>
              <a:rPr lang="en-US" dirty="0">
                <a:solidFill>
                  <a:schemeClr val="accent2"/>
                </a:solidFill>
              </a:rPr>
              <a:t>to represent change in the World</a:t>
            </a:r>
            <a:r>
              <a:rPr lang="en-US" dirty="0"/>
              <a:t>.</a:t>
            </a:r>
          </a:p>
          <a:p>
            <a:pPr lvl="1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4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241A-BB0E-C340-82C9-E36BD95B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7"/>
              <a:t>Two</a:t>
            </a:r>
            <a:r>
              <a:rPr lang="en-US" spc="85"/>
              <a:t> </a:t>
            </a:r>
            <a:r>
              <a:rPr lang="en-US" spc="-175"/>
              <a:t>views</a:t>
            </a:r>
            <a:r>
              <a:rPr lang="en-US" spc="85"/>
              <a:t> </a:t>
            </a:r>
            <a:r>
              <a:rPr lang="en-US" spc="-171"/>
              <a:t>of</a:t>
            </a:r>
            <a:r>
              <a:rPr lang="en-US" spc="81"/>
              <a:t> </a:t>
            </a:r>
            <a:r>
              <a:rPr lang="en-US" spc="130"/>
              <a:t>AI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E584-2926-7946-BE62-D3BE6DFA1C8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pc="99">
                <a:solidFill>
                  <a:srgbClr val="0000A0"/>
                </a:solidFill>
                <a:latin typeface="Trebuchet MS"/>
                <a:cs typeface="Trebuchet MS"/>
              </a:rPr>
              <a:t>AI</a:t>
            </a:r>
            <a:r>
              <a:rPr lang="en-US" spc="225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pc="-94">
                <a:solidFill>
                  <a:srgbClr val="0000A0"/>
                </a:solidFill>
                <a:latin typeface="Trebuchet MS"/>
                <a:cs typeface="Trebuchet MS"/>
              </a:rPr>
              <a:t>agents</a:t>
            </a:r>
            <a:r>
              <a:rPr lang="en-US" spc="-94">
                <a:latin typeface="Trebuchet MS"/>
                <a:cs typeface="Trebuchet MS"/>
              </a:rPr>
              <a:t>:	</a:t>
            </a:r>
            <a:r>
              <a:rPr lang="en-US" spc="-81">
                <a:latin typeface="Trebuchet MS"/>
                <a:cs typeface="Trebuchet MS"/>
              </a:rPr>
              <a:t>achieving</a:t>
            </a:r>
            <a:r>
              <a:rPr lang="en-US" spc="211">
                <a:latin typeface="Trebuchet MS"/>
                <a:cs typeface="Trebuchet MS"/>
              </a:rPr>
              <a:t> </a:t>
            </a:r>
            <a:r>
              <a:rPr lang="en-US" spc="-99">
                <a:latin typeface="Trebuchet MS"/>
                <a:cs typeface="Trebuchet MS"/>
              </a:rPr>
              <a:t>human-level</a:t>
            </a:r>
            <a:r>
              <a:rPr lang="en-US" spc="211">
                <a:latin typeface="Trebuchet MS"/>
                <a:cs typeface="Trebuchet MS"/>
              </a:rPr>
              <a:t> </a:t>
            </a:r>
            <a:r>
              <a:rPr lang="en-US" spc="-117">
                <a:latin typeface="Trebuchet MS"/>
                <a:cs typeface="Trebuchet MS"/>
              </a:rPr>
              <a:t>intelligence,</a:t>
            </a:r>
            <a:r>
              <a:rPr lang="en-US" spc="238">
                <a:latin typeface="Trebuchet MS"/>
                <a:cs typeface="Trebuchet MS"/>
              </a:rPr>
              <a:t> </a:t>
            </a:r>
            <a:r>
              <a:rPr lang="en-US" spc="-90">
                <a:latin typeface="Trebuchet MS"/>
                <a:cs typeface="Trebuchet MS"/>
              </a:rPr>
              <a:t>still</a:t>
            </a:r>
            <a:r>
              <a:rPr lang="en-US" spc="211">
                <a:latin typeface="Trebuchet MS"/>
                <a:cs typeface="Trebuchet MS"/>
              </a:rPr>
              <a:t> </a:t>
            </a:r>
            <a:r>
              <a:rPr lang="en-US" spc="-103">
                <a:latin typeface="Trebuchet MS"/>
                <a:cs typeface="Trebuchet MS"/>
              </a:rPr>
              <a:t>very</a:t>
            </a:r>
            <a:r>
              <a:rPr lang="en-US" spc="206">
                <a:latin typeface="Trebuchet MS"/>
                <a:cs typeface="Trebuchet MS"/>
              </a:rPr>
              <a:t> </a:t>
            </a:r>
            <a:r>
              <a:rPr lang="en-US" spc="-130">
                <a:latin typeface="Trebuchet MS"/>
                <a:cs typeface="Trebuchet MS"/>
              </a:rPr>
              <a:t>far</a:t>
            </a:r>
            <a:r>
              <a:rPr lang="en-US" spc="206">
                <a:latin typeface="Trebuchet MS"/>
                <a:cs typeface="Trebuchet MS"/>
              </a:rPr>
              <a:t> </a:t>
            </a:r>
            <a:r>
              <a:rPr lang="en-US" spc="-121">
                <a:latin typeface="Trebuchet MS"/>
                <a:cs typeface="Trebuchet MS"/>
              </a:rPr>
              <a:t>(e.g., </a:t>
            </a:r>
            <a:r>
              <a:rPr lang="en-US" spc="-661">
                <a:latin typeface="Trebuchet MS"/>
                <a:cs typeface="Trebuchet MS"/>
              </a:rPr>
              <a:t> </a:t>
            </a:r>
            <a:r>
              <a:rPr lang="en-US" spc="-117">
                <a:latin typeface="Trebuchet MS"/>
                <a:cs typeface="Trebuchet MS"/>
              </a:rPr>
              <a:t>generalize</a:t>
            </a:r>
            <a:r>
              <a:rPr lang="en-US" spc="76">
                <a:latin typeface="Trebuchet MS"/>
                <a:cs typeface="Trebuchet MS"/>
              </a:rPr>
              <a:t> </a:t>
            </a:r>
            <a:r>
              <a:rPr lang="en-US" spc="-90">
                <a:latin typeface="Trebuchet MS"/>
                <a:cs typeface="Trebuchet MS"/>
              </a:rPr>
              <a:t>from</a:t>
            </a:r>
            <a:r>
              <a:rPr lang="en-US" spc="85">
                <a:latin typeface="Trebuchet MS"/>
                <a:cs typeface="Trebuchet MS"/>
              </a:rPr>
              <a:t> </a:t>
            </a:r>
            <a:r>
              <a:rPr lang="en-US" spc="-157">
                <a:latin typeface="Trebuchet MS"/>
                <a:cs typeface="Trebuchet MS"/>
              </a:rPr>
              <a:t>few</a:t>
            </a:r>
            <a:r>
              <a:rPr lang="en-US" spc="81">
                <a:latin typeface="Trebuchet MS"/>
                <a:cs typeface="Trebuchet MS"/>
              </a:rPr>
              <a:t> </a:t>
            </a:r>
            <a:r>
              <a:rPr lang="en-US" spc="-90">
                <a:latin typeface="Trebuchet MS"/>
                <a:cs typeface="Trebuchet MS"/>
              </a:rPr>
              <a:t>examples)</a:t>
            </a:r>
          </a:p>
          <a:p>
            <a:endParaRPr lang="en-US" spc="-90">
              <a:latin typeface="Trebuchet MS"/>
              <a:cs typeface="Trebuchet MS"/>
            </a:endParaRPr>
          </a:p>
          <a:p>
            <a:endParaRPr lang="en-US" spc="-90">
              <a:latin typeface="Trebuchet MS"/>
              <a:cs typeface="Trebuchet MS"/>
            </a:endParaRPr>
          </a:p>
          <a:p>
            <a:endParaRPr lang="en-US" spc="-90">
              <a:latin typeface="Trebuchet MS"/>
              <a:cs typeface="Trebuchet MS"/>
            </a:endParaRPr>
          </a:p>
          <a:p>
            <a:r>
              <a:rPr lang="en-US" spc="99">
                <a:solidFill>
                  <a:srgbClr val="0000A0"/>
                </a:solidFill>
                <a:latin typeface="Trebuchet MS"/>
                <a:cs typeface="Trebuchet MS"/>
              </a:rPr>
              <a:t>AI </a:t>
            </a:r>
            <a:r>
              <a:rPr lang="en-US" spc="-58">
                <a:solidFill>
                  <a:srgbClr val="0000A0"/>
                </a:solidFill>
                <a:latin typeface="Trebuchet MS"/>
                <a:cs typeface="Trebuchet MS"/>
              </a:rPr>
              <a:t>t</a:t>
            </a:r>
            <a:r>
              <a:rPr lang="en-US" spc="-13">
                <a:solidFill>
                  <a:srgbClr val="0000A0"/>
                </a:solidFill>
                <a:latin typeface="Trebuchet MS"/>
                <a:cs typeface="Trebuchet MS"/>
              </a:rPr>
              <a:t>o</a:t>
            </a:r>
            <a:r>
              <a:rPr lang="en-US" spc="-76">
                <a:solidFill>
                  <a:srgbClr val="0000A0"/>
                </a:solidFill>
                <a:latin typeface="Trebuchet MS"/>
                <a:cs typeface="Trebuchet MS"/>
              </a:rPr>
              <a:t>ols</a:t>
            </a:r>
            <a:r>
              <a:rPr lang="en-US" spc="-193">
                <a:latin typeface="Trebuchet MS"/>
                <a:cs typeface="Trebuchet MS"/>
              </a:rPr>
              <a:t>: </a:t>
            </a:r>
            <a:r>
              <a:rPr lang="en-US" spc="-139">
                <a:latin typeface="Trebuchet MS"/>
                <a:cs typeface="Trebuchet MS"/>
              </a:rPr>
              <a:t>need </a:t>
            </a:r>
            <a:r>
              <a:rPr lang="en-US" spc="-67">
                <a:latin typeface="Trebuchet MS"/>
                <a:cs typeface="Trebuchet MS"/>
              </a:rPr>
              <a:t>to</a:t>
            </a:r>
            <a:r>
              <a:rPr lang="en-US">
                <a:latin typeface="Trebuchet MS"/>
                <a:cs typeface="Trebuchet MS"/>
              </a:rPr>
              <a:t>	 </a:t>
            </a:r>
            <a:r>
              <a:rPr lang="en-US" spc="-58">
                <a:latin typeface="Trebuchet MS"/>
                <a:cs typeface="Trebuchet MS"/>
              </a:rPr>
              <a:t>think</a:t>
            </a:r>
            <a:r>
              <a:rPr lang="en-US">
                <a:latin typeface="Trebuchet MS"/>
                <a:cs typeface="Trebuchet MS"/>
              </a:rPr>
              <a:t>	 </a:t>
            </a:r>
            <a:r>
              <a:rPr lang="en-US" spc="-90">
                <a:latin typeface="Trebuchet MS"/>
                <a:cs typeface="Trebuchet MS"/>
              </a:rPr>
              <a:t>c</a:t>
            </a:r>
            <a:r>
              <a:rPr lang="en-US" spc="-162">
                <a:latin typeface="Trebuchet MS"/>
                <a:cs typeface="Trebuchet MS"/>
              </a:rPr>
              <a:t>a</a:t>
            </a:r>
            <a:r>
              <a:rPr lang="en-US" spc="-135">
                <a:latin typeface="Trebuchet MS"/>
                <a:cs typeface="Trebuchet MS"/>
              </a:rPr>
              <a:t>refu</a:t>
            </a:r>
            <a:r>
              <a:rPr lang="en-US" spc="-90">
                <a:latin typeface="Trebuchet MS"/>
                <a:cs typeface="Trebuchet MS"/>
              </a:rPr>
              <a:t>lly </a:t>
            </a:r>
            <a:r>
              <a:rPr lang="en-US" spc="-81">
                <a:latin typeface="Trebuchet MS"/>
                <a:cs typeface="Trebuchet MS"/>
              </a:rPr>
              <a:t>a</a:t>
            </a:r>
            <a:r>
              <a:rPr lang="en-US" spc="-22">
                <a:latin typeface="Trebuchet MS"/>
                <a:cs typeface="Trebuchet MS"/>
              </a:rPr>
              <a:t>b</a:t>
            </a:r>
            <a:r>
              <a:rPr lang="en-US" spc="-58">
                <a:latin typeface="Trebuchet MS"/>
                <a:cs typeface="Trebuchet MS"/>
              </a:rPr>
              <a:t>o</a:t>
            </a:r>
            <a:r>
              <a:rPr lang="en-US" spc="-63">
                <a:latin typeface="Trebuchet MS"/>
                <a:cs typeface="Trebuchet MS"/>
              </a:rPr>
              <a:t>u</a:t>
            </a:r>
            <a:r>
              <a:rPr lang="en-US" spc="-67">
                <a:latin typeface="Trebuchet MS"/>
                <a:cs typeface="Trebuchet MS"/>
              </a:rPr>
              <a:t>t </a:t>
            </a:r>
            <a:r>
              <a:rPr lang="en-US" spc="-103">
                <a:latin typeface="Trebuchet MS"/>
                <a:cs typeface="Trebuchet MS"/>
              </a:rPr>
              <a:t>real-</a:t>
            </a:r>
            <a:r>
              <a:rPr lang="en-US" spc="-243">
                <a:latin typeface="Trebuchet MS"/>
                <a:cs typeface="Trebuchet MS"/>
              </a:rPr>
              <a:t>w</a:t>
            </a:r>
            <a:r>
              <a:rPr lang="en-US" spc="-135">
                <a:latin typeface="Trebuchet MS"/>
                <a:cs typeface="Trebuchet MS"/>
              </a:rPr>
              <a:t>o</a:t>
            </a:r>
            <a:r>
              <a:rPr lang="en-US" spc="-99">
                <a:latin typeface="Trebuchet MS"/>
                <a:cs typeface="Trebuchet MS"/>
              </a:rPr>
              <a:t>rld </a:t>
            </a:r>
            <a:r>
              <a:rPr lang="en-US" spc="-94">
                <a:latin typeface="Trebuchet MS"/>
                <a:cs typeface="Trebuchet MS"/>
              </a:rPr>
              <a:t>consequences  </a:t>
            </a:r>
            <a:r>
              <a:rPr lang="en-US" spc="-121">
                <a:latin typeface="Trebuchet MS"/>
                <a:cs typeface="Trebuchet MS"/>
              </a:rPr>
              <a:t>(e.g.,</a:t>
            </a:r>
            <a:r>
              <a:rPr lang="en-US" spc="76">
                <a:latin typeface="Trebuchet MS"/>
                <a:cs typeface="Trebuchet MS"/>
              </a:rPr>
              <a:t> </a:t>
            </a:r>
            <a:r>
              <a:rPr lang="en-US" spc="-130">
                <a:latin typeface="Trebuchet MS"/>
                <a:cs typeface="Trebuchet MS"/>
              </a:rPr>
              <a:t>security,</a:t>
            </a:r>
            <a:r>
              <a:rPr lang="en-US" spc="85">
                <a:latin typeface="Trebuchet MS"/>
                <a:cs typeface="Trebuchet MS"/>
              </a:rPr>
              <a:t> </a:t>
            </a:r>
            <a:r>
              <a:rPr lang="en-US" spc="-72">
                <a:latin typeface="Trebuchet MS"/>
                <a:cs typeface="Trebuchet MS"/>
              </a:rPr>
              <a:t>biases)</a:t>
            </a:r>
            <a:endParaRPr lang="en-US">
              <a:latin typeface="Trebuchet MS"/>
              <a:cs typeface="Trebuchet MS"/>
            </a:endParaRPr>
          </a:p>
          <a:p>
            <a:endParaRPr lang="en-US">
              <a:latin typeface="Trebuchet MS"/>
              <a:cs typeface="Trebuchet MS"/>
            </a:endParaRPr>
          </a:p>
          <a:p>
            <a:endParaRPr lang="en-US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648409C9-A8CA-C148-BE4F-E95F6690507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1269" y="2607129"/>
            <a:ext cx="509461" cy="1072548"/>
          </a:xfrm>
          <a:prstGeom prst="rect">
            <a:avLst/>
          </a:prstGeom>
        </p:spPr>
      </p:pic>
      <p:pic>
        <p:nvPicPr>
          <p:cNvPr id="5" name="object 6">
            <a:extLst>
              <a:ext uri="{FF2B5EF4-FFF2-40B4-BE49-F238E27FC236}">
                <a16:creationId xmlns:a16="http://schemas.microsoft.com/office/drawing/2014/main" id="{E1F5720E-1AEE-C24D-BC8D-7287E52C1C2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16798" y="5209781"/>
            <a:ext cx="554569" cy="55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744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reflex+state-agent">
            <a:extLst>
              <a:ext uri="{FF2B5EF4-FFF2-40B4-BE49-F238E27FC236}">
                <a16:creationId xmlns:a16="http://schemas.microsoft.com/office/drawing/2014/main" id="{86AB30C9-45C4-D046-AFBC-B9C6A9C6F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5413" y="793027"/>
            <a:ext cx="8001000" cy="5092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117858BA-88BE-4641-AE39-60421D325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6413" y="3501441"/>
            <a:ext cx="3252413" cy="707886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dirty="0">
                <a:solidFill>
                  <a:srgbClr val="FF0000"/>
                </a:solidFill>
                <a:latin typeface="Arial"/>
                <a:cs typeface="+mn-cs"/>
              </a:rPr>
              <a:t>If </a:t>
            </a:r>
            <a:r>
              <a:rPr lang="ja-JP" altLang="en-US" sz="2000" dirty="0">
                <a:solidFill>
                  <a:schemeClr val="accent2"/>
                </a:solidFill>
                <a:latin typeface="Arial"/>
                <a:cs typeface="+mn-cs"/>
              </a:rPr>
              <a:t>“</a:t>
            </a:r>
            <a:r>
              <a:rPr lang="en-US" altLang="ja-JP" sz="2000" dirty="0">
                <a:solidFill>
                  <a:schemeClr val="accent2"/>
                </a:solidFill>
                <a:cs typeface="+mn-cs"/>
              </a:rPr>
              <a:t>dangerous </a:t>
            </a:r>
            <a:r>
              <a:rPr lang="en-US" sz="2000" dirty="0">
                <a:solidFill>
                  <a:schemeClr val="accent2"/>
                </a:solidFill>
                <a:cs typeface="+mn-cs"/>
              </a:rPr>
              <a:t>driver in front,”</a:t>
            </a:r>
          </a:p>
          <a:p>
            <a:pPr>
              <a:defRPr/>
            </a:pPr>
            <a:r>
              <a:rPr lang="en-US" altLang="ja-JP" sz="2000" dirty="0">
                <a:solidFill>
                  <a:srgbClr val="FF0000"/>
                </a:solidFill>
                <a:latin typeface="Arial"/>
                <a:cs typeface="+mn-cs"/>
              </a:rPr>
              <a:t>then </a:t>
            </a:r>
            <a:r>
              <a:rPr lang="ja-JP" altLang="en-US" sz="2000" dirty="0">
                <a:solidFill>
                  <a:srgbClr val="3333CC"/>
                </a:solidFill>
                <a:latin typeface="Arial"/>
                <a:cs typeface="+mn-cs"/>
              </a:rPr>
              <a:t>“</a:t>
            </a:r>
            <a:r>
              <a:rPr lang="en-US" altLang="ja-JP" sz="2000" dirty="0">
                <a:solidFill>
                  <a:srgbClr val="3333CC"/>
                </a:solidFill>
                <a:cs typeface="+mn-cs"/>
              </a:rPr>
              <a:t>keep distance.</a:t>
            </a:r>
            <a:r>
              <a:rPr lang="ja-JP" altLang="en-US" sz="2000" dirty="0">
                <a:solidFill>
                  <a:srgbClr val="3333CC"/>
                </a:solidFill>
                <a:latin typeface="Arial"/>
                <a:cs typeface="+mn-cs"/>
              </a:rPr>
              <a:t>”</a:t>
            </a:r>
            <a:endParaRPr lang="en-US" sz="2000" dirty="0">
              <a:solidFill>
                <a:srgbClr val="3333CC"/>
              </a:solidFill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0E03B-6237-BB41-B0BA-A98CCDD48060}"/>
              </a:ext>
            </a:extLst>
          </p:cNvPr>
          <p:cNvSpPr txBox="1"/>
          <p:nvPr/>
        </p:nvSpPr>
        <p:spPr>
          <a:xfrm>
            <a:off x="5785413" y="2456727"/>
            <a:ext cx="2432276" cy="1200328"/>
          </a:xfrm>
          <a:prstGeom prst="rect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“Infers potentially</a:t>
            </a:r>
          </a:p>
          <a:p>
            <a:r>
              <a:rPr lang="en-US" dirty="0">
                <a:solidFill>
                  <a:schemeClr val="accent2"/>
                </a:solidFill>
              </a:rPr>
              <a:t>dangerous driver</a:t>
            </a:r>
          </a:p>
          <a:p>
            <a:r>
              <a:rPr lang="en-US" dirty="0">
                <a:solidFill>
                  <a:schemeClr val="accent2"/>
                </a:solidFill>
              </a:rPr>
              <a:t>in front.”</a:t>
            </a:r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2D351603-4D9B-984D-BDF2-70DADB9E87D9}"/>
              </a:ext>
            </a:extLst>
          </p:cNvPr>
          <p:cNvSpPr/>
          <p:nvPr/>
        </p:nvSpPr>
        <p:spPr>
          <a:xfrm>
            <a:off x="2051613" y="856527"/>
            <a:ext cx="5791200" cy="2286000"/>
          </a:xfrm>
          <a:prstGeom prst="octagon">
            <a:avLst/>
          </a:prstGeom>
          <a:solidFill>
            <a:schemeClr val="accent2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9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5A1B-C3AC-0A4C-8DE7-2C5736E7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Brooks’ Subsumption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93BC7-AE2A-7845-90C8-479E2D5418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096" y="1393849"/>
            <a:ext cx="10355263" cy="4426268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accent2"/>
                </a:solidFill>
              </a:rPr>
              <a:t>Main idea: build complex, intelligent robots by decomposing behaviors into a hierarchy of skills, each defining a percept-action cycle for one very specific task. </a:t>
            </a:r>
          </a:p>
          <a:p>
            <a:pPr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Examples: collision avoidance, wandering, exploring, recognizing doorways, etc. </a:t>
            </a:r>
          </a:p>
          <a:p>
            <a:pPr>
              <a:defRPr/>
            </a:pPr>
            <a:r>
              <a:rPr lang="en-US" b="1" dirty="0">
                <a:solidFill>
                  <a:schemeClr val="accent2"/>
                </a:solidFill>
              </a:rPr>
              <a:t>Each behavior is modeled by a finite-state machine with a few </a:t>
            </a:r>
            <a:r>
              <a:rPr lang="en-US" b="1" dirty="0">
                <a:solidFill>
                  <a:srgbClr val="FF0000"/>
                </a:solidFill>
              </a:rPr>
              <a:t>states </a:t>
            </a:r>
            <a:r>
              <a:rPr lang="en-US" b="1" dirty="0">
                <a:solidFill>
                  <a:schemeClr val="accent2"/>
                </a:solidFill>
              </a:rPr>
              <a:t>(though each state may correspond to a complex function or module;</a:t>
            </a:r>
          </a:p>
          <a:p>
            <a:pPr>
              <a:defRPr/>
            </a:pPr>
            <a:r>
              <a:rPr lang="en-US" b="1" dirty="0">
                <a:solidFill>
                  <a:schemeClr val="accent2"/>
                </a:solidFill>
              </a:rPr>
              <a:t>      provides internal state to the agent).</a:t>
            </a:r>
          </a:p>
          <a:p>
            <a:pPr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Behaviors are loosely coupled via asynchronous interactions. </a:t>
            </a:r>
          </a:p>
          <a:p>
            <a:pPr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Note: minimal internal state representation.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173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AE80-F4DD-7C4C-97BD-F7F42DCA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64FAC-35FA-D243-904A-1457F2A721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u="sng" dirty="0"/>
              <a:t> IV) --- Goal-based agents</a:t>
            </a:r>
          </a:p>
          <a:p>
            <a:pPr>
              <a:defRPr/>
            </a:pPr>
            <a:r>
              <a:rPr lang="en-US" dirty="0"/>
              <a:t>Key difference </a:t>
            </a:r>
            <a:r>
              <a:rPr lang="en-US" dirty="0" err="1"/>
              <a:t>wrt</a:t>
            </a:r>
            <a:r>
              <a:rPr lang="en-US" dirty="0"/>
              <a:t> Model-Based Agents:</a:t>
            </a:r>
          </a:p>
          <a:p>
            <a:pPr>
              <a:defRPr/>
            </a:pPr>
            <a:r>
              <a:rPr lang="en-US" dirty="0"/>
              <a:t>In addition to state information, have </a:t>
            </a:r>
            <a:r>
              <a:rPr lang="en-US" dirty="0">
                <a:solidFill>
                  <a:srgbClr val="FF0000"/>
                </a:solidFill>
              </a:rPr>
              <a:t>goal information </a:t>
            </a:r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describes desirable situations to be achieved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 Agents of this kind take </a:t>
            </a:r>
            <a:r>
              <a:rPr lang="en-US" dirty="0">
                <a:solidFill>
                  <a:schemeClr val="accent2"/>
                </a:solidFill>
              </a:rPr>
              <a:t>future</a:t>
            </a:r>
            <a:r>
              <a:rPr lang="en-US" dirty="0"/>
              <a:t> events into consideration. 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</a:rPr>
              <a:t>What </a:t>
            </a:r>
            <a:r>
              <a:rPr lang="en-US" i="1" dirty="0">
                <a:solidFill>
                  <a:schemeClr val="accent2"/>
                </a:solidFill>
              </a:rPr>
              <a:t>sequence</a:t>
            </a:r>
            <a:r>
              <a:rPr lang="en-US" dirty="0">
                <a:solidFill>
                  <a:schemeClr val="accent2"/>
                </a:solidFill>
              </a:rPr>
              <a:t> of actions can I take to achieve certain goals?</a:t>
            </a:r>
            <a:endParaRPr lang="en-US" dirty="0"/>
          </a:p>
          <a:p>
            <a:pPr>
              <a:defRPr/>
            </a:pPr>
            <a:r>
              <a:rPr lang="en-US" dirty="0"/>
              <a:t>Choose actions so as to (eventually) achieve a (given or computed) goal.</a:t>
            </a:r>
            <a:endParaRPr lang="en-US" i="1" dirty="0">
              <a:solidFill>
                <a:srgbClr val="FF0000"/>
              </a:solidFill>
              <a:sym typeface="Wingdings" charset="0"/>
            </a:endParaRPr>
          </a:p>
          <a:p>
            <a:pPr>
              <a:defRPr/>
            </a:pPr>
            <a:r>
              <a:rPr lang="en-US" i="1" dirty="0">
                <a:solidFill>
                  <a:srgbClr val="FF0000"/>
                </a:solidFill>
                <a:sym typeface="Wingdings" charset="0"/>
              </a:rPr>
              <a:t>  problem solving and search!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744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3A547F-DE01-B14A-AF81-9C239522A259}"/>
              </a:ext>
            </a:extLst>
          </p:cNvPr>
          <p:cNvSpPr txBox="1">
            <a:spLocks noChangeArrowheads="1"/>
          </p:cNvSpPr>
          <p:nvPr/>
        </p:nvSpPr>
        <p:spPr>
          <a:xfrm>
            <a:off x="1562583" y="1056185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/>
          </a:p>
        </p:txBody>
      </p:sp>
      <p:pic>
        <p:nvPicPr>
          <p:cNvPr id="5" name="Picture 4" descr="goal-based-agent">
            <a:extLst>
              <a:ext uri="{FF2B5EF4-FFF2-40B4-BE49-F238E27FC236}">
                <a16:creationId xmlns:a16="http://schemas.microsoft.com/office/drawing/2014/main" id="{07824B0C-0AFA-7F4B-BA67-8967AB8E8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9783" y="598985"/>
            <a:ext cx="7391400" cy="47053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836E3443-C775-AF42-A012-F47576245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983" y="3265985"/>
            <a:ext cx="21595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+mn-cs"/>
              </a:rPr>
              <a:t>“Clean kitchen”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1BE5A57-A7E8-A04E-AB3F-51D94DAE3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866" y="5323385"/>
            <a:ext cx="878193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dirty="0">
                <a:cs typeface="+mn-cs"/>
              </a:rPr>
              <a:t>Agent keeps track of the world state as well as set of goals it</a:t>
            </a:r>
            <a:r>
              <a:rPr lang="en-US" sz="1800" b="1" dirty="0">
                <a:latin typeface="Arial"/>
                <a:cs typeface="+mn-cs"/>
              </a:rPr>
              <a:t>’</a:t>
            </a:r>
            <a:r>
              <a:rPr lang="en-US" sz="1800" b="1" dirty="0">
                <a:cs typeface="+mn-cs"/>
              </a:rPr>
              <a:t>s trying to achieve: chooses</a:t>
            </a:r>
          </a:p>
          <a:p>
            <a:pPr algn="ctr">
              <a:defRPr/>
            </a:pPr>
            <a:r>
              <a:rPr lang="en-US" sz="1800" b="1" dirty="0">
                <a:cs typeface="+mn-cs"/>
              </a:rPr>
              <a:t>actions that will (eventually) lead to the goal(s).</a:t>
            </a:r>
          </a:p>
          <a:p>
            <a:pPr algn="ctr">
              <a:defRPr/>
            </a:pPr>
            <a:r>
              <a:rPr lang="en-US" sz="1800" dirty="0">
                <a:cs typeface="+mn-cs"/>
              </a:rPr>
              <a:t> </a:t>
            </a:r>
            <a:r>
              <a:rPr lang="en-US" sz="1800" b="1" dirty="0">
                <a:solidFill>
                  <a:srgbClr val="FF0000"/>
                </a:solidFill>
                <a:cs typeface="+mn-cs"/>
                <a:sym typeface="Wingdings" charset="0"/>
              </a:rPr>
              <a:t>More flexible than reflex agents</a:t>
            </a:r>
            <a:r>
              <a:rPr lang="en-US" sz="1800" b="1" dirty="0">
                <a:cs typeface="+mn-cs"/>
                <a:sym typeface="Wingdings" charset="0"/>
              </a:rPr>
              <a:t>  may involve </a:t>
            </a:r>
            <a:r>
              <a:rPr lang="en-US" sz="1800" b="1" dirty="0">
                <a:solidFill>
                  <a:srgbClr val="FF0000"/>
                </a:solidFill>
                <a:cs typeface="+mn-cs"/>
                <a:sym typeface="Wingdings" charset="0"/>
              </a:rPr>
              <a:t>search and planning</a:t>
            </a:r>
            <a:endParaRPr lang="en-US" sz="1800" b="1" dirty="0">
              <a:cs typeface="+mn-cs"/>
              <a:sym typeface="Wingdings" charset="0"/>
            </a:endParaRPr>
          </a:p>
          <a:p>
            <a:pPr algn="ctr">
              <a:defRPr/>
            </a:pPr>
            <a:endParaRPr lang="en-US" sz="1800" dirty="0">
              <a:cs typeface="+mn-cs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E36DF3C3-070E-724C-A88D-4E56A56E4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583" y="2884985"/>
            <a:ext cx="22817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  <a:cs typeface="+mn-cs"/>
              </a:rPr>
              <a:t>Considers </a:t>
            </a:r>
            <a:r>
              <a:rPr lang="ja-JP" altLang="en-US" sz="2000" b="1" dirty="0">
                <a:solidFill>
                  <a:srgbClr val="FF0000"/>
                </a:solidFill>
                <a:latin typeface="Arial"/>
                <a:cs typeface="+mn-cs"/>
              </a:rPr>
              <a:t>“</a:t>
            </a:r>
            <a:r>
              <a:rPr lang="en-US" sz="2000" b="1" dirty="0">
                <a:solidFill>
                  <a:srgbClr val="FF0000"/>
                </a:solidFill>
                <a:cs typeface="+mn-cs"/>
              </a:rPr>
              <a:t>future</a:t>
            </a:r>
            <a:r>
              <a:rPr lang="ja-JP" altLang="en-US" sz="2000" b="1" dirty="0">
                <a:solidFill>
                  <a:srgbClr val="FF0000"/>
                </a:solidFill>
                <a:latin typeface="Arial"/>
                <a:cs typeface="+mn-cs"/>
              </a:rPr>
              <a:t>”</a:t>
            </a:r>
            <a:endParaRPr lang="en-US" sz="2000" b="1" dirty="0">
              <a:solidFill>
                <a:srgbClr val="FF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32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32D2-2EA2-5B43-B568-F64C929C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2F5B-13CD-6D49-9FCA-CDCAA58E95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u="sng" dirty="0"/>
              <a:t>V) --- Utility-based agents</a:t>
            </a:r>
          </a:p>
          <a:p>
            <a:pPr>
              <a:defRPr/>
            </a:pPr>
            <a:r>
              <a:rPr lang="en-US" sz="2400" dirty="0"/>
              <a:t>When there are </a:t>
            </a:r>
            <a:r>
              <a:rPr lang="en-US" sz="2400" dirty="0">
                <a:solidFill>
                  <a:srgbClr val="FF0000"/>
                </a:solidFill>
              </a:rPr>
              <a:t>multiple possible alternatives</a:t>
            </a:r>
            <a:r>
              <a:rPr lang="en-US" sz="2400" dirty="0"/>
              <a:t>, how to decide which one is best?  </a:t>
            </a:r>
          </a:p>
          <a:p>
            <a:pPr>
              <a:defRPr/>
            </a:pPr>
            <a:r>
              <a:rPr lang="en-US" sz="2400" dirty="0">
                <a:solidFill>
                  <a:schemeClr val="accent2"/>
                </a:solidFill>
              </a:rPr>
              <a:t>Goals are qualitative:</a:t>
            </a:r>
            <a:r>
              <a:rPr lang="en-US" sz="2400" dirty="0">
                <a:solidFill>
                  <a:schemeClr val="accent2"/>
                </a:solidFill>
                <a:sym typeface="Wingdings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A goal specifies a crude distinction between a happy and unhappy state, but often need a more general performance measure that describes </a:t>
            </a:r>
            <a:r>
              <a:rPr lang="ja-JP" altLang="en-US" sz="2400">
                <a:solidFill>
                  <a:schemeClr val="accent2"/>
                </a:solidFill>
                <a:latin typeface="Arial"/>
              </a:rPr>
              <a:t>“</a:t>
            </a:r>
            <a:r>
              <a:rPr lang="en-US" sz="2400" dirty="0">
                <a:solidFill>
                  <a:schemeClr val="accent2"/>
                </a:solidFill>
              </a:rPr>
              <a:t>degree of happiness.</a:t>
            </a:r>
            <a:r>
              <a:rPr lang="ja-JP" altLang="en-US" sz="2400">
                <a:solidFill>
                  <a:schemeClr val="accent2"/>
                </a:solidFill>
                <a:latin typeface="Arial"/>
              </a:rPr>
              <a:t>”</a:t>
            </a:r>
            <a:endParaRPr lang="en-US" sz="2400" dirty="0"/>
          </a:p>
          <a:p>
            <a:pPr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Utility function U: State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sym typeface="Symbol" charset="0"/>
              </a:rPr>
              <a:t>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R  indicating a measure of success or happiness when at a given state.</a:t>
            </a:r>
            <a:endParaRPr lang="en-US" sz="2400" dirty="0"/>
          </a:p>
          <a:p>
            <a:pPr>
              <a:defRPr/>
            </a:pPr>
            <a:r>
              <a:rPr lang="en-US" sz="2400" dirty="0">
                <a:solidFill>
                  <a:schemeClr val="accent2"/>
                </a:solidFill>
              </a:rPr>
              <a:t>Important for making tradeoffs:</a:t>
            </a:r>
            <a:r>
              <a:rPr lang="en-US" sz="2400" dirty="0">
                <a:solidFill>
                  <a:schemeClr val="accent2"/>
                </a:solidFill>
                <a:sym typeface="Wingdings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Allows decisions comparing choice between conflicting goals, and choice between likelihood of success and importance of goal (if achievement is uncertain).</a:t>
            </a:r>
          </a:p>
          <a:p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F27F82-32DD-BA49-A03D-ACB5F70CA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0718" y="5791200"/>
            <a:ext cx="56646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b="1" dirty="0"/>
              <a:t>Use decision theoretic models: e.g., faster vs. safer. </a:t>
            </a:r>
          </a:p>
        </p:txBody>
      </p:sp>
    </p:spTree>
    <p:extLst>
      <p:ext uri="{BB962C8B-B14F-4D97-AF65-F5344CB8AC3E}">
        <p14:creationId xmlns:p14="http://schemas.microsoft.com/office/powerpoint/2010/main" val="220870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utility-based-agent">
            <a:extLst>
              <a:ext uri="{FF2B5EF4-FFF2-40B4-BE49-F238E27FC236}">
                <a16:creationId xmlns:a16="http://schemas.microsoft.com/office/drawing/2014/main" id="{E43F672B-A61B-0A48-B15F-1034CABC6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867137"/>
            <a:ext cx="8382000" cy="53355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724BABC8-09F2-5349-8458-95AB76339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38" y="4219937"/>
            <a:ext cx="36321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Decision theoretic actions:</a:t>
            </a:r>
          </a:p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e.g. faster vs. safer</a:t>
            </a:r>
          </a:p>
        </p:txBody>
      </p:sp>
    </p:spTree>
    <p:extLst>
      <p:ext uri="{BB962C8B-B14F-4D97-AF65-F5344CB8AC3E}">
        <p14:creationId xmlns:p14="http://schemas.microsoft.com/office/powerpoint/2010/main" val="190045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32D2-2EA2-5B43-B568-F64C929C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2F5B-13CD-6D49-9FCA-CDCAA58E95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2052" y="1748790"/>
            <a:ext cx="3802760" cy="3430935"/>
          </a:xfrm>
        </p:spPr>
        <p:txBody>
          <a:bodyPr/>
          <a:lstStyle/>
          <a:p>
            <a:r>
              <a:rPr lang="en-US" sz="2400" u="sng" dirty="0"/>
              <a:t>VI) --- Learning agents: </a:t>
            </a:r>
            <a:r>
              <a:rPr lang="en-US" sz="2000" u="sng" dirty="0"/>
              <a:t>Adapt and improve over time</a:t>
            </a:r>
          </a:p>
          <a:p>
            <a:pPr>
              <a:defRPr/>
            </a:pPr>
            <a:r>
              <a:rPr lang="en-US" sz="2000" dirty="0">
                <a:solidFill>
                  <a:schemeClr val="accent2"/>
                </a:solidFill>
              </a:rPr>
              <a:t>More complicated when agent needs to learn </a:t>
            </a:r>
            <a:r>
              <a:rPr lang="en-US" sz="2000" dirty="0">
                <a:solidFill>
                  <a:srgbClr val="FF0000"/>
                </a:solidFill>
              </a:rPr>
              <a:t>utility information</a:t>
            </a:r>
            <a:r>
              <a:rPr lang="en-US" sz="2000" dirty="0">
                <a:solidFill>
                  <a:schemeClr val="accent2"/>
                </a:solidFill>
              </a:rPr>
              <a:t>: </a:t>
            </a:r>
            <a:r>
              <a:rPr lang="en-US" sz="2000" dirty="0">
                <a:solidFill>
                  <a:schemeClr val="accent2"/>
                </a:solidFill>
                <a:sym typeface="Wingdings" charset="0"/>
              </a:rPr>
              <a:t>Reinforcement learning (based on action payoff)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  <p:pic>
        <p:nvPicPr>
          <p:cNvPr id="5" name="Picture 3" descr="learning-agent">
            <a:extLst>
              <a:ext uri="{FF2B5EF4-FFF2-40B4-BE49-F238E27FC236}">
                <a16:creationId xmlns:a16="http://schemas.microsoft.com/office/drawing/2014/main" id="{007E4FAA-90C0-754A-8EA9-1B18FBB27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55903" y="912525"/>
            <a:ext cx="7620000" cy="53530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6697D7B8-C6A0-A547-97E7-A010BEC0F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4325" y="4533394"/>
            <a:ext cx="19927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rgbClr val="FF0000"/>
                </a:solidFill>
                <a:cs typeface="+mn-cs"/>
              </a:rPr>
              <a:t>Takes percepts</a:t>
            </a:r>
          </a:p>
          <a:p>
            <a:pPr algn="ctr">
              <a:defRPr/>
            </a:pPr>
            <a:r>
              <a:rPr lang="en-US" sz="1800" b="1" dirty="0">
                <a:solidFill>
                  <a:srgbClr val="FF0000"/>
                </a:solidFill>
                <a:cs typeface="+mn-cs"/>
              </a:rPr>
              <a:t>and selects actions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4FAD766-0C40-6C43-870A-68BC50A72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519" y="2284125"/>
            <a:ext cx="25572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rgbClr val="FF0000"/>
                </a:solidFill>
                <a:cs typeface="+mn-cs"/>
              </a:rPr>
              <a:t>“Quick turn is not safe”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0A111810-D0B7-E346-B543-84CF1D5B4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503" y="5560725"/>
            <a:ext cx="24776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FF0000"/>
                </a:solidFill>
                <a:cs typeface="+mn-cs"/>
              </a:rPr>
              <a:t>Try out the brakes on</a:t>
            </a:r>
          </a:p>
          <a:p>
            <a:pPr>
              <a:defRPr/>
            </a:pPr>
            <a:r>
              <a:rPr lang="en-US" sz="1800" b="1" dirty="0">
                <a:solidFill>
                  <a:srgbClr val="FF0000"/>
                </a:solidFill>
                <a:cs typeface="+mn-cs"/>
              </a:rPr>
              <a:t> different road surfaces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C9B39C4B-5E78-D941-A3FC-020705795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303" y="2893725"/>
            <a:ext cx="15828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FF0000"/>
                </a:solidFill>
                <a:cs typeface="+mn-cs"/>
              </a:rPr>
              <a:t>No quick turn </a:t>
            </a:r>
          </a:p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39BA9710-07C3-1449-B69F-71ECDCB4B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103" y="4165313"/>
            <a:ext cx="2185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FF0000"/>
                </a:solidFill>
                <a:cs typeface="+mn-cs"/>
              </a:rPr>
              <a:t>Road conditions, </a:t>
            </a:r>
            <a:r>
              <a:rPr lang="en-US" sz="1800" b="1" dirty="0" err="1">
                <a:solidFill>
                  <a:srgbClr val="FF0000"/>
                </a:solidFill>
                <a:cs typeface="+mn-cs"/>
              </a:rPr>
              <a:t>etc</a:t>
            </a:r>
            <a:endParaRPr lang="en-US" sz="1800" b="1" dirty="0">
              <a:solidFill>
                <a:srgbClr val="FF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35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EB52-35B8-6F4B-A4BD-57F1814D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Agents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1606E-FF3B-2A4C-9891-5960B80BE0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solidFill>
                  <a:srgbClr val="FF0000"/>
                </a:solidFill>
              </a:rPr>
              <a:t>(1) Table-driven agents </a:t>
            </a:r>
          </a:p>
          <a:p>
            <a:pPr lvl="1">
              <a:defRPr/>
            </a:pPr>
            <a:r>
              <a:rPr lang="en-US" sz="1800" dirty="0">
                <a:solidFill>
                  <a:schemeClr val="accent2"/>
                </a:solidFill>
              </a:rPr>
              <a:t>use a percept sequence/action table in memory to find the next action. They are implemented by a (large) lookup table. </a:t>
            </a:r>
          </a:p>
          <a:p>
            <a:pPr>
              <a:defRPr/>
            </a:pPr>
            <a:r>
              <a:rPr lang="en-US" sz="1800" dirty="0">
                <a:solidFill>
                  <a:srgbClr val="FF0000"/>
                </a:solidFill>
              </a:rPr>
              <a:t>(2) Simple reflex agents </a:t>
            </a:r>
          </a:p>
          <a:p>
            <a:pPr lvl="1">
              <a:defRPr/>
            </a:pPr>
            <a:r>
              <a:rPr lang="en-US" sz="1800" dirty="0">
                <a:solidFill>
                  <a:srgbClr val="3333CC"/>
                </a:solidFill>
              </a:rPr>
              <a:t>are based on condition-action rules, implemented with an appropriate production system. They are </a:t>
            </a:r>
            <a:r>
              <a:rPr lang="en-US" sz="1800" u="sng" dirty="0">
                <a:solidFill>
                  <a:srgbClr val="3333CC"/>
                </a:solidFill>
              </a:rPr>
              <a:t>stateless devices which do not have memory of past world states. </a:t>
            </a:r>
          </a:p>
          <a:p>
            <a:pPr>
              <a:defRPr/>
            </a:pPr>
            <a:r>
              <a:rPr lang="en-US" sz="1800" dirty="0">
                <a:solidFill>
                  <a:srgbClr val="FF0000"/>
                </a:solidFill>
              </a:rPr>
              <a:t>(3) Agents with memory - Model-based reflex agents</a:t>
            </a:r>
          </a:p>
          <a:p>
            <a:pPr lvl="1">
              <a:defRPr/>
            </a:pPr>
            <a:r>
              <a:rPr lang="en-US" sz="1800" dirty="0">
                <a:solidFill>
                  <a:srgbClr val="3333CC"/>
                </a:solidFill>
              </a:rPr>
              <a:t>have internal state, which is used to keep track of past states of the world. </a:t>
            </a:r>
          </a:p>
          <a:p>
            <a:pPr>
              <a:defRPr/>
            </a:pPr>
            <a:r>
              <a:rPr lang="en-US" sz="1800" dirty="0">
                <a:solidFill>
                  <a:srgbClr val="FF0000"/>
                </a:solidFill>
              </a:rPr>
              <a:t>(4) Agents with goals – Goal-based agents</a:t>
            </a:r>
          </a:p>
          <a:p>
            <a:pPr lvl="1">
              <a:defRPr/>
            </a:pPr>
            <a:r>
              <a:rPr lang="en-US" sz="1800" dirty="0">
                <a:solidFill>
                  <a:srgbClr val="3333CC"/>
                </a:solidFill>
              </a:rPr>
              <a:t>are agents that, in addition to state information, have goal information that describes desirable situations. Agents of this kind take future events into consideration.</a:t>
            </a:r>
            <a:r>
              <a:rPr lang="en-US" sz="1800" dirty="0"/>
              <a:t> </a:t>
            </a:r>
          </a:p>
          <a:p>
            <a:pPr>
              <a:defRPr/>
            </a:pPr>
            <a:r>
              <a:rPr lang="en-US" sz="1800" dirty="0">
                <a:solidFill>
                  <a:srgbClr val="FF0000"/>
                </a:solidFill>
              </a:rPr>
              <a:t>(5) Utility-based agents </a:t>
            </a:r>
          </a:p>
          <a:p>
            <a:pPr lvl="1">
              <a:defRPr/>
            </a:pPr>
            <a:r>
              <a:rPr lang="en-US" sz="1800" dirty="0">
                <a:solidFill>
                  <a:srgbClr val="3333CC"/>
                </a:solidFill>
              </a:rPr>
              <a:t>base their decisions on classic axiomatic utility theory in order to act rationally. </a:t>
            </a:r>
          </a:p>
          <a:p>
            <a:pPr>
              <a:defRPr/>
            </a:pPr>
            <a:r>
              <a:rPr lang="en-US" sz="1800" dirty="0">
                <a:solidFill>
                  <a:srgbClr val="FF0000"/>
                </a:solidFill>
              </a:rPr>
              <a:t>(6) Learning  agents </a:t>
            </a:r>
          </a:p>
          <a:p>
            <a:pPr lvl="1">
              <a:defRPr/>
            </a:pPr>
            <a:r>
              <a:rPr lang="en-US" sz="1800" dirty="0">
                <a:solidFill>
                  <a:srgbClr val="3333CC"/>
                </a:solidFill>
              </a:rPr>
              <a:t>they have the ability to improve performance through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216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65E5-929B-8C4E-AD46-61A52AF4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1DA7-B168-6E44-B597-055DBDADA8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bg1">
                    <a:lumMod val="65000"/>
                  </a:schemeClr>
                </a:solidFill>
              </a:rPr>
              <a:t>Review of Lecture 2</a:t>
            </a:r>
          </a:p>
          <a:p>
            <a:r>
              <a:rPr lang="en-GB" altLang="en-US" dirty="0">
                <a:solidFill>
                  <a:schemeClr val="bg1">
                    <a:lumMod val="65000"/>
                  </a:schemeClr>
                </a:solidFill>
              </a:rPr>
              <a:t>Agents and Environments</a:t>
            </a:r>
          </a:p>
          <a:p>
            <a:pPr lvl="1"/>
            <a:r>
              <a:rPr lang="en-GB" altLang="en-US" dirty="0">
                <a:solidFill>
                  <a:schemeClr val="bg1">
                    <a:lumMod val="65000"/>
                  </a:schemeClr>
                </a:solidFill>
              </a:rPr>
              <a:t>Rational Agents</a:t>
            </a:r>
          </a:p>
          <a:p>
            <a:pPr lvl="1"/>
            <a:r>
              <a:rPr lang="en-GB" altLang="en-US" dirty="0">
                <a:solidFill>
                  <a:schemeClr val="bg1">
                    <a:lumMod val="65000"/>
                  </a:schemeClr>
                </a:solidFill>
              </a:rPr>
              <a:t>Intelligent Agents</a:t>
            </a:r>
          </a:p>
          <a:p>
            <a:r>
              <a:rPr lang="en-GB" altLang="en-US" dirty="0">
                <a:solidFill>
                  <a:schemeClr val="bg1">
                    <a:lumMod val="65000"/>
                  </a:schemeClr>
                </a:solidFill>
              </a:rPr>
              <a:t>PEAS: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Performance measure, Environment, Actuators, Sensors</a:t>
            </a:r>
            <a:endParaRPr lang="en-GB" alt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altLang="en-US" dirty="0">
                <a:solidFill>
                  <a:schemeClr val="bg1">
                    <a:lumMod val="65000"/>
                  </a:schemeClr>
                </a:solidFill>
              </a:rPr>
              <a:t>Types of Environments</a:t>
            </a:r>
          </a:p>
          <a:p>
            <a:r>
              <a:rPr lang="en-GB" altLang="en-US" dirty="0">
                <a:solidFill>
                  <a:schemeClr val="bg1">
                    <a:lumMod val="65000"/>
                  </a:schemeClr>
                </a:solidFill>
              </a:rPr>
              <a:t>Types of Agents</a:t>
            </a:r>
          </a:p>
          <a:p>
            <a:r>
              <a:rPr lang="en-GB" alt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603415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0A69-55E0-2E48-8CF1-90925A3B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A091-6C7D-6E42-9E54-7A069B88D5C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/>
              <a:t>An </a:t>
            </a:r>
            <a:r>
              <a:rPr lang="en-US" sz="1800" dirty="0">
                <a:solidFill>
                  <a:schemeClr val="accent2"/>
                </a:solidFill>
              </a:rPr>
              <a:t>agent</a:t>
            </a:r>
            <a:r>
              <a:rPr lang="en-US" sz="1800" dirty="0"/>
              <a:t> perceives and acts in an environment, has an architecture, and is implemented by an agent program. </a:t>
            </a:r>
          </a:p>
          <a:p>
            <a:pPr>
              <a:defRPr/>
            </a:pPr>
            <a:r>
              <a:rPr lang="en-US" sz="1800" dirty="0"/>
              <a:t>A </a:t>
            </a:r>
            <a:r>
              <a:rPr lang="en-US" sz="1800" dirty="0">
                <a:solidFill>
                  <a:schemeClr val="accent2"/>
                </a:solidFill>
              </a:rPr>
              <a:t>rational agent</a:t>
            </a:r>
            <a:r>
              <a:rPr lang="en-US" sz="1800" dirty="0"/>
              <a:t> always chooses the action which </a:t>
            </a:r>
            <a:r>
              <a:rPr lang="en-US" sz="1800" dirty="0">
                <a:solidFill>
                  <a:srgbClr val="FF0000"/>
                </a:solidFill>
              </a:rPr>
              <a:t>maximizes its expected performance</a:t>
            </a:r>
            <a:r>
              <a:rPr lang="en-US" sz="1800" dirty="0"/>
              <a:t>, given its percept sequence so far.</a:t>
            </a:r>
          </a:p>
          <a:p>
            <a:r>
              <a:rPr lang="en-US" sz="1800" dirty="0"/>
              <a:t>An </a:t>
            </a:r>
            <a:r>
              <a:rPr lang="en-US" sz="1800" dirty="0">
                <a:solidFill>
                  <a:schemeClr val="accent2"/>
                </a:solidFill>
              </a:rPr>
              <a:t>intelligent agent </a:t>
            </a:r>
            <a:r>
              <a:rPr lang="en-US" sz="1800" dirty="0"/>
              <a:t>perceives its environment via sensors and acts </a:t>
            </a:r>
            <a:r>
              <a:rPr lang="en-US" sz="1800" b="1" dirty="0">
                <a:solidFill>
                  <a:srgbClr val="FF0000"/>
                </a:solidFill>
              </a:rPr>
              <a:t>rationally</a:t>
            </a:r>
            <a:r>
              <a:rPr lang="en-US" sz="1800" dirty="0"/>
              <a:t> upon that environment with its effectors.</a:t>
            </a:r>
          </a:p>
          <a:p>
            <a:pPr>
              <a:defRPr/>
            </a:pPr>
            <a:r>
              <a:rPr lang="en-US" sz="1800" dirty="0"/>
              <a:t>An </a:t>
            </a:r>
            <a:r>
              <a:rPr lang="en-US" sz="1800" dirty="0">
                <a:solidFill>
                  <a:schemeClr val="accent2"/>
                </a:solidFill>
              </a:rPr>
              <a:t>agent program</a:t>
            </a:r>
            <a:r>
              <a:rPr lang="en-US" sz="1800" dirty="0"/>
              <a:t> maps from percept to action and updates its internal state. </a:t>
            </a:r>
          </a:p>
          <a:p>
            <a:pPr lvl="1">
              <a:defRPr/>
            </a:pPr>
            <a:r>
              <a:rPr lang="en-US" sz="1800" dirty="0">
                <a:solidFill>
                  <a:schemeClr val="accent2"/>
                </a:solidFill>
              </a:rPr>
              <a:t>Reflex agents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(simple / model-based) </a:t>
            </a:r>
            <a:r>
              <a:rPr lang="en-US" sz="1800" dirty="0"/>
              <a:t>respond immediately to percepts. </a:t>
            </a:r>
          </a:p>
          <a:p>
            <a:pPr lvl="1">
              <a:defRPr/>
            </a:pPr>
            <a:r>
              <a:rPr lang="en-US" sz="1800" dirty="0">
                <a:solidFill>
                  <a:schemeClr val="accent2"/>
                </a:solidFill>
              </a:rPr>
              <a:t>Goal-based agents</a:t>
            </a:r>
            <a:r>
              <a:rPr lang="en-US" sz="1800" dirty="0"/>
              <a:t> act in order to achieve their goal(s), possible sequence of steps. </a:t>
            </a:r>
          </a:p>
          <a:p>
            <a:pPr lvl="1">
              <a:defRPr/>
            </a:pPr>
            <a:r>
              <a:rPr lang="en-US" sz="1800" dirty="0">
                <a:solidFill>
                  <a:schemeClr val="accent2"/>
                </a:solidFill>
              </a:rPr>
              <a:t>Utility-based agents</a:t>
            </a:r>
            <a:r>
              <a:rPr lang="en-US" sz="1800" dirty="0"/>
              <a:t> maximize their own utility function. </a:t>
            </a:r>
          </a:p>
          <a:p>
            <a:pPr lvl="1">
              <a:defRPr/>
            </a:pPr>
            <a:r>
              <a:rPr lang="en-US" sz="1800" dirty="0">
                <a:solidFill>
                  <a:schemeClr val="accent2"/>
                </a:solidFill>
              </a:rPr>
              <a:t>Learning agents</a:t>
            </a:r>
            <a:r>
              <a:rPr lang="en-US" sz="1800" dirty="0"/>
              <a:t> improve their performance through learning.</a:t>
            </a:r>
          </a:p>
          <a:p>
            <a:pPr>
              <a:defRPr/>
            </a:pPr>
            <a:r>
              <a:rPr lang="en-US" sz="1800" dirty="0"/>
              <a:t>The most challenging environments are </a:t>
            </a:r>
            <a:r>
              <a:rPr lang="en-US" sz="1800" dirty="0">
                <a:solidFill>
                  <a:schemeClr val="accent2"/>
                </a:solidFill>
              </a:rPr>
              <a:t>partially observable, stochastic, sequential, dynamic, </a:t>
            </a:r>
            <a:r>
              <a:rPr lang="en-US" sz="1800" dirty="0"/>
              <a:t>and</a:t>
            </a:r>
            <a:r>
              <a:rPr lang="en-US" sz="1800" dirty="0">
                <a:solidFill>
                  <a:schemeClr val="accent2"/>
                </a:solidFill>
              </a:rPr>
              <a:t> continuous, </a:t>
            </a:r>
            <a:r>
              <a:rPr lang="en-US" sz="1800" dirty="0"/>
              <a:t>and contain</a:t>
            </a:r>
            <a:r>
              <a:rPr lang="en-US" sz="1800" dirty="0">
                <a:solidFill>
                  <a:schemeClr val="accent2"/>
                </a:solidFill>
              </a:rPr>
              <a:t> multiple intelligent agents.</a:t>
            </a:r>
          </a:p>
          <a:p>
            <a:pPr>
              <a:defRPr/>
            </a:pPr>
            <a:endParaRPr lang="en-US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56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2838-0D7A-E645-A7ED-2DBF367B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7"/>
              <a:t>Two</a:t>
            </a:r>
            <a:r>
              <a:rPr lang="en-US" spc="85"/>
              <a:t> </a:t>
            </a:r>
            <a:r>
              <a:rPr lang="en-US" spc="-175"/>
              <a:t>views</a:t>
            </a:r>
            <a:r>
              <a:rPr lang="en-US" spc="85"/>
              <a:t> </a:t>
            </a:r>
            <a:r>
              <a:rPr lang="en-US" spc="-171"/>
              <a:t>of</a:t>
            </a:r>
            <a:r>
              <a:rPr lang="en-US" spc="81"/>
              <a:t> </a:t>
            </a:r>
            <a:r>
              <a:rPr lang="en-US" spc="130"/>
              <a:t>AI</a:t>
            </a:r>
            <a:endParaRPr lang="en-US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82F4AE5F-79CF-1642-B058-8C196E48479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1249" y="1790403"/>
            <a:ext cx="509461" cy="1072548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A3EEB696-48B8-4148-8903-34960AA2457F}"/>
              </a:ext>
            </a:extLst>
          </p:cNvPr>
          <p:cNvSpPr txBox="1"/>
          <p:nvPr/>
        </p:nvSpPr>
        <p:spPr>
          <a:xfrm>
            <a:off x="4058945" y="2127588"/>
            <a:ext cx="5200317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99">
                <a:solidFill>
                  <a:srgbClr val="0000A0"/>
                </a:solidFill>
                <a:latin typeface="Trebuchet MS"/>
                <a:cs typeface="Trebuchet MS"/>
              </a:rPr>
              <a:t>AI</a:t>
            </a:r>
            <a:r>
              <a:rPr sz="2248" spc="81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2248" spc="-94">
                <a:solidFill>
                  <a:srgbClr val="0000A0"/>
                </a:solidFill>
                <a:latin typeface="Trebuchet MS"/>
                <a:cs typeface="Trebuchet MS"/>
              </a:rPr>
              <a:t>agents</a:t>
            </a:r>
            <a:r>
              <a:rPr sz="2248" spc="-94">
                <a:latin typeface="Trebuchet MS"/>
                <a:cs typeface="Trebuchet MS"/>
              </a:rPr>
              <a:t>:</a:t>
            </a:r>
            <a:r>
              <a:rPr sz="2248" spc="337">
                <a:latin typeface="Trebuchet MS"/>
                <a:cs typeface="Trebuchet MS"/>
              </a:rPr>
              <a:t> </a:t>
            </a:r>
            <a:r>
              <a:rPr sz="2248" spc="-99">
                <a:latin typeface="Trebuchet MS"/>
                <a:cs typeface="Trebuchet MS"/>
              </a:rPr>
              <a:t>how</a:t>
            </a:r>
            <a:r>
              <a:rPr sz="2248" spc="81">
                <a:latin typeface="Trebuchet MS"/>
                <a:cs typeface="Trebuchet MS"/>
              </a:rPr>
              <a:t> </a:t>
            </a:r>
            <a:r>
              <a:rPr sz="2248" spc="-81">
                <a:latin typeface="Trebuchet MS"/>
                <a:cs typeface="Trebuchet MS"/>
              </a:rPr>
              <a:t>can</a:t>
            </a:r>
            <a:r>
              <a:rPr sz="2248" spc="85">
                <a:latin typeface="Trebuchet MS"/>
                <a:cs typeface="Trebuchet MS"/>
              </a:rPr>
              <a:t> </a:t>
            </a:r>
            <a:r>
              <a:rPr sz="2248" spc="-198">
                <a:latin typeface="Trebuchet MS"/>
                <a:cs typeface="Trebuchet MS"/>
              </a:rPr>
              <a:t>we</a:t>
            </a:r>
            <a:r>
              <a:rPr sz="2248" spc="81">
                <a:latin typeface="Trebuchet MS"/>
                <a:cs typeface="Trebuchet MS"/>
              </a:rPr>
              <a:t> </a:t>
            </a:r>
            <a:r>
              <a:rPr sz="2248" spc="-130">
                <a:latin typeface="Trebuchet MS"/>
                <a:cs typeface="Trebuchet MS"/>
              </a:rPr>
              <a:t>create</a:t>
            </a:r>
            <a:r>
              <a:rPr sz="2248" spc="81">
                <a:latin typeface="Trebuchet MS"/>
                <a:cs typeface="Trebuchet MS"/>
              </a:rPr>
              <a:t> </a:t>
            </a:r>
            <a:r>
              <a:rPr sz="2248" spc="-85">
                <a:latin typeface="Trebuchet MS"/>
                <a:cs typeface="Trebuchet MS"/>
              </a:rPr>
              <a:t>intelligence?</a:t>
            </a:r>
            <a:endParaRPr sz="2248">
              <a:latin typeface="Trebuchet MS"/>
              <a:cs typeface="Trebuchet MS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8812C638-7D3B-DE4C-8A1A-C1D393E2896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6780" y="4052359"/>
            <a:ext cx="554569" cy="554569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B48DDD4F-08B0-D64D-83C5-52A57824235C}"/>
              </a:ext>
            </a:extLst>
          </p:cNvPr>
          <p:cNvSpPr txBox="1"/>
          <p:nvPr/>
        </p:nvSpPr>
        <p:spPr>
          <a:xfrm>
            <a:off x="4058945" y="4122894"/>
            <a:ext cx="4579043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99">
                <a:solidFill>
                  <a:srgbClr val="0000A0"/>
                </a:solidFill>
                <a:latin typeface="Trebuchet MS"/>
                <a:cs typeface="Trebuchet MS"/>
              </a:rPr>
              <a:t>AI</a:t>
            </a:r>
            <a:r>
              <a:rPr sz="2248" spc="72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2248" spc="-81">
                <a:solidFill>
                  <a:srgbClr val="0000A0"/>
                </a:solidFill>
                <a:latin typeface="Trebuchet MS"/>
                <a:cs typeface="Trebuchet MS"/>
              </a:rPr>
              <a:t>tools</a:t>
            </a:r>
            <a:r>
              <a:rPr sz="2248" spc="-81">
                <a:latin typeface="Trebuchet MS"/>
                <a:cs typeface="Trebuchet MS"/>
              </a:rPr>
              <a:t>:</a:t>
            </a:r>
            <a:r>
              <a:rPr sz="2248" spc="333">
                <a:latin typeface="Trebuchet MS"/>
                <a:cs typeface="Trebuchet MS"/>
              </a:rPr>
              <a:t> </a:t>
            </a:r>
            <a:r>
              <a:rPr sz="2248" spc="-99">
                <a:latin typeface="Trebuchet MS"/>
                <a:cs typeface="Trebuchet MS"/>
              </a:rPr>
              <a:t>how</a:t>
            </a:r>
            <a:r>
              <a:rPr sz="2248" spc="72">
                <a:latin typeface="Trebuchet MS"/>
                <a:cs typeface="Trebuchet MS"/>
              </a:rPr>
              <a:t> </a:t>
            </a:r>
            <a:r>
              <a:rPr sz="2248" spc="-81">
                <a:latin typeface="Trebuchet MS"/>
                <a:cs typeface="Trebuchet MS"/>
              </a:rPr>
              <a:t>can</a:t>
            </a:r>
            <a:r>
              <a:rPr sz="2248" spc="76">
                <a:latin typeface="Trebuchet MS"/>
                <a:cs typeface="Trebuchet MS"/>
              </a:rPr>
              <a:t> </a:t>
            </a:r>
            <a:r>
              <a:rPr sz="2248" spc="-198">
                <a:latin typeface="Trebuchet MS"/>
                <a:cs typeface="Trebuchet MS"/>
              </a:rPr>
              <a:t>we</a:t>
            </a:r>
            <a:r>
              <a:rPr sz="2248" spc="76">
                <a:latin typeface="Trebuchet MS"/>
                <a:cs typeface="Trebuchet MS"/>
              </a:rPr>
              <a:t> </a:t>
            </a:r>
            <a:r>
              <a:rPr sz="2248" spc="-117">
                <a:latin typeface="Trebuchet MS"/>
                <a:cs typeface="Trebuchet MS"/>
              </a:rPr>
              <a:t>benefit</a:t>
            </a:r>
            <a:r>
              <a:rPr sz="2248" spc="76">
                <a:latin typeface="Trebuchet MS"/>
                <a:cs typeface="Trebuchet MS"/>
              </a:rPr>
              <a:t> </a:t>
            </a:r>
            <a:r>
              <a:rPr sz="2248" spc="-49">
                <a:latin typeface="Trebuchet MS"/>
                <a:cs typeface="Trebuchet MS"/>
              </a:rPr>
              <a:t>society?</a:t>
            </a:r>
            <a:endParaRPr sz="2248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237229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Millennial Fundraising Q&amp;amp;A | Blog | Accelevents">
            <a:extLst>
              <a:ext uri="{FF2B5EF4-FFF2-40B4-BE49-F238E27FC236}">
                <a16:creationId xmlns:a16="http://schemas.microsoft.com/office/drawing/2014/main" id="{1C3DA977-6735-4D48-9591-BB82CA7FC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59" y="165602"/>
            <a:ext cx="9453282" cy="494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032761-44BD-274F-8647-A4F17438F947}"/>
              </a:ext>
            </a:extLst>
          </p:cNvPr>
          <p:cNvSpPr txBox="1"/>
          <p:nvPr/>
        </p:nvSpPr>
        <p:spPr>
          <a:xfrm>
            <a:off x="4463822" y="5298141"/>
            <a:ext cx="3264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Email: </a:t>
            </a:r>
            <a:r>
              <a:rPr lang="en-US">
                <a:hlinkClick r:id="rId3"/>
              </a:rPr>
              <a:t>xzhang48@kennesaw.edu</a:t>
            </a:r>
            <a:endParaRPr lang="en-US"/>
          </a:p>
          <a:p>
            <a:r>
              <a:rPr lang="en-US"/>
              <a:t>Teams: </a:t>
            </a:r>
            <a:r>
              <a:rPr lang="en-US" err="1"/>
              <a:t>Xinyue</a:t>
            </a:r>
            <a:r>
              <a:rPr lang="en-US"/>
              <a:t> Zhang (xzhang48)</a:t>
            </a:r>
          </a:p>
        </p:txBody>
      </p:sp>
    </p:spTree>
    <p:extLst>
      <p:ext uri="{BB962C8B-B14F-4D97-AF65-F5344CB8AC3E}">
        <p14:creationId xmlns:p14="http://schemas.microsoft.com/office/powerpoint/2010/main" val="365424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82F8-C11A-6549-B436-EED0AC5D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6">
                <a:solidFill>
                  <a:srgbClr val="000000"/>
                </a:solidFill>
              </a:rPr>
              <a:t>Security Issues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BCB2-8A29-F042-9B33-2A029300D5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544320"/>
            <a:ext cx="5362575" cy="4426268"/>
          </a:xfrm>
        </p:spPr>
        <p:txBody>
          <a:bodyPr/>
          <a:lstStyle/>
          <a:p>
            <a:r>
              <a:rPr lang="en-US" spc="-45"/>
              <a:t>Adversarial examples</a:t>
            </a:r>
            <a:endParaRPr lang="en-US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8D205DAF-4B7C-6547-808F-8ABDCA974C38}"/>
              </a:ext>
            </a:extLst>
          </p:cNvPr>
          <p:cNvSpPr txBox="1"/>
          <p:nvPr/>
        </p:nvSpPr>
        <p:spPr>
          <a:xfrm>
            <a:off x="5258027" y="1744079"/>
            <a:ext cx="1053540" cy="186835"/>
          </a:xfrm>
          <a:prstGeom prst="rect">
            <a:avLst/>
          </a:prstGeom>
        </p:spPr>
        <p:txBody>
          <a:bodyPr vert="horz" wrap="square" lIns="0" tIns="13705" rIns="0" bIns="0" rtlCol="0">
            <a:spAutoFit/>
          </a:bodyPr>
          <a:lstStyle/>
          <a:p>
            <a:pPr marL="11421">
              <a:spcBef>
                <a:spcPts val="108"/>
              </a:spcBef>
            </a:pPr>
            <a:r>
              <a:rPr sz="1124" spc="9">
                <a:latin typeface="Trebuchet MS"/>
                <a:cs typeface="Trebuchet MS"/>
              </a:rPr>
              <a:t>[Evtimov+</a:t>
            </a:r>
            <a:r>
              <a:rPr sz="1124">
                <a:latin typeface="Trebuchet MS"/>
                <a:cs typeface="Trebuchet MS"/>
              </a:rPr>
              <a:t> </a:t>
            </a:r>
            <a:r>
              <a:rPr sz="1124" spc="-36">
                <a:latin typeface="Trebuchet MS"/>
                <a:cs typeface="Trebuchet MS"/>
              </a:rPr>
              <a:t>2017]</a:t>
            </a:r>
            <a:endParaRPr sz="1124">
              <a:latin typeface="Trebuchet MS"/>
              <a:cs typeface="Trebuchet MS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693B0BC8-18D8-6D48-8F21-689F0EB995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117" y="1981159"/>
            <a:ext cx="5143132" cy="2679950"/>
          </a:xfrm>
          <a:prstGeom prst="rect">
            <a:avLst/>
          </a:prstGeom>
        </p:spPr>
      </p:pic>
      <p:sp>
        <p:nvSpPr>
          <p:cNvPr id="12" name="object 5">
            <a:extLst>
              <a:ext uri="{FF2B5EF4-FFF2-40B4-BE49-F238E27FC236}">
                <a16:creationId xmlns:a16="http://schemas.microsoft.com/office/drawing/2014/main" id="{11FBAA63-B032-1945-ACC7-8E15D748D87B}"/>
              </a:ext>
            </a:extLst>
          </p:cNvPr>
          <p:cNvSpPr txBox="1"/>
          <p:nvPr/>
        </p:nvSpPr>
        <p:spPr>
          <a:xfrm>
            <a:off x="10341339" y="3299287"/>
            <a:ext cx="907357" cy="186835"/>
          </a:xfrm>
          <a:prstGeom prst="rect">
            <a:avLst/>
          </a:prstGeom>
        </p:spPr>
        <p:txBody>
          <a:bodyPr vert="horz" wrap="square" lIns="0" tIns="13705" rIns="0" bIns="0" rtlCol="0">
            <a:spAutoFit/>
          </a:bodyPr>
          <a:lstStyle/>
          <a:p>
            <a:pPr marL="11421">
              <a:spcBef>
                <a:spcPts val="108"/>
              </a:spcBef>
            </a:pPr>
            <a:r>
              <a:rPr sz="1124" spc="4">
                <a:latin typeface="Trebuchet MS"/>
                <a:cs typeface="Trebuchet MS"/>
              </a:rPr>
              <a:t>[Sharif+</a:t>
            </a:r>
            <a:r>
              <a:rPr sz="1124" spc="-9">
                <a:latin typeface="Trebuchet MS"/>
                <a:cs typeface="Trebuchet MS"/>
              </a:rPr>
              <a:t> </a:t>
            </a:r>
            <a:r>
              <a:rPr sz="1124" spc="-36">
                <a:latin typeface="Trebuchet MS"/>
                <a:cs typeface="Trebuchet MS"/>
              </a:rPr>
              <a:t>2016]</a:t>
            </a:r>
            <a:endParaRPr sz="1124">
              <a:latin typeface="Trebuchet MS"/>
              <a:cs typeface="Trebuchet MS"/>
            </a:endParaRPr>
          </a:p>
        </p:txBody>
      </p:sp>
      <p:pic>
        <p:nvPicPr>
          <p:cNvPr id="13" name="object 6">
            <a:extLst>
              <a:ext uri="{FF2B5EF4-FFF2-40B4-BE49-F238E27FC236}">
                <a16:creationId xmlns:a16="http://schemas.microsoft.com/office/drawing/2014/main" id="{D3761D5E-0042-0440-A1E4-5AAA375A727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85965" y="3512078"/>
            <a:ext cx="5151206" cy="283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3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B64E-346A-B741-BEFB-3443BBDF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81"/>
              <a:t>How</a:t>
            </a:r>
            <a:r>
              <a:rPr lang="en-US" spc="99"/>
              <a:t> </a:t>
            </a:r>
            <a:r>
              <a:rPr lang="en-US" spc="-130"/>
              <a:t>do</a:t>
            </a:r>
            <a:r>
              <a:rPr lang="en-US" spc="99"/>
              <a:t> </a:t>
            </a:r>
            <a:r>
              <a:rPr lang="en-US" spc="-324"/>
              <a:t>we</a:t>
            </a:r>
            <a:r>
              <a:rPr lang="en-US" spc="99"/>
              <a:t> </a:t>
            </a:r>
            <a:r>
              <a:rPr lang="en-US" spc="-166"/>
              <a:t>solve</a:t>
            </a:r>
            <a:r>
              <a:rPr lang="en-US" spc="99"/>
              <a:t> </a:t>
            </a:r>
            <a:r>
              <a:rPr lang="en-US" spc="130"/>
              <a:t>AI</a:t>
            </a:r>
            <a:r>
              <a:rPr lang="en-US" spc="99"/>
              <a:t> </a:t>
            </a:r>
            <a:r>
              <a:rPr lang="en-US" spc="-18"/>
              <a:t>tasks?</a:t>
            </a:r>
            <a:endParaRPr lang="en-US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78F88728-866A-8347-BD0B-39B7E71FF8E2}"/>
              </a:ext>
            </a:extLst>
          </p:cNvPr>
          <p:cNvSpPr/>
          <p:nvPr/>
        </p:nvSpPr>
        <p:spPr>
          <a:xfrm>
            <a:off x="438120" y="1193882"/>
            <a:ext cx="3913800" cy="1961468"/>
          </a:xfrm>
          <a:custGeom>
            <a:avLst/>
            <a:gdLst/>
            <a:ahLst/>
            <a:cxnLst/>
            <a:rect l="l" t="t" r="r" b="b"/>
            <a:pathLst>
              <a:path w="4352290" h="2181225">
                <a:moveTo>
                  <a:pt x="0" y="127154"/>
                </a:moveTo>
                <a:lnTo>
                  <a:pt x="0" y="2053552"/>
                </a:lnTo>
                <a:lnTo>
                  <a:pt x="9992" y="2103047"/>
                </a:lnTo>
                <a:lnTo>
                  <a:pt x="37242" y="2143465"/>
                </a:lnTo>
                <a:lnTo>
                  <a:pt x="77660" y="2170715"/>
                </a:lnTo>
                <a:lnTo>
                  <a:pt x="127154" y="2180707"/>
                </a:lnTo>
                <a:lnTo>
                  <a:pt x="4224998" y="2180707"/>
                </a:lnTo>
                <a:lnTo>
                  <a:pt x="4274493" y="2170715"/>
                </a:lnTo>
                <a:lnTo>
                  <a:pt x="4314911" y="2143465"/>
                </a:lnTo>
                <a:lnTo>
                  <a:pt x="4342161" y="2103047"/>
                </a:lnTo>
                <a:lnTo>
                  <a:pt x="4352153" y="2053552"/>
                </a:lnTo>
                <a:lnTo>
                  <a:pt x="4352153" y="127154"/>
                </a:lnTo>
                <a:lnTo>
                  <a:pt x="4342161" y="77660"/>
                </a:lnTo>
                <a:lnTo>
                  <a:pt x="4314911" y="37242"/>
                </a:lnTo>
                <a:lnTo>
                  <a:pt x="4274493" y="9992"/>
                </a:lnTo>
                <a:lnTo>
                  <a:pt x="4224998" y="0"/>
                </a:lnTo>
                <a:lnTo>
                  <a:pt x="127154" y="0"/>
                </a:lnTo>
                <a:lnTo>
                  <a:pt x="77660" y="9992"/>
                </a:lnTo>
                <a:lnTo>
                  <a:pt x="37242" y="37242"/>
                </a:lnTo>
                <a:lnTo>
                  <a:pt x="9992" y="77660"/>
                </a:lnTo>
                <a:lnTo>
                  <a:pt x="0" y="127154"/>
                </a:lnTo>
                <a:close/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E5E9A45-9E7A-0541-916F-C800F452B741}"/>
              </a:ext>
            </a:extLst>
          </p:cNvPr>
          <p:cNvSpPr txBox="1"/>
          <p:nvPr/>
        </p:nvSpPr>
        <p:spPr>
          <a:xfrm>
            <a:off x="546762" y="1967635"/>
            <a:ext cx="1289944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-67">
                <a:latin typeface="Trebuchet MS"/>
                <a:cs typeface="Trebuchet MS"/>
              </a:rPr>
              <a:t>Real</a:t>
            </a:r>
            <a:r>
              <a:rPr sz="2248" spc="22">
                <a:latin typeface="Trebuchet MS"/>
                <a:cs typeface="Trebuchet MS"/>
              </a:rPr>
              <a:t> </a:t>
            </a:r>
            <a:r>
              <a:rPr sz="2248" spc="-121">
                <a:latin typeface="Trebuchet MS"/>
                <a:cs typeface="Trebuchet MS"/>
              </a:rPr>
              <a:t>world</a:t>
            </a:r>
            <a:endParaRPr sz="2248">
              <a:latin typeface="Trebuchet MS"/>
              <a:cs typeface="Trebuchet MS"/>
            </a:endParaRPr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20DEEFF4-C818-E944-A6B3-81CB8A53EDA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9135" y="1313943"/>
            <a:ext cx="2292601" cy="1720880"/>
          </a:xfrm>
          <a:prstGeom prst="rect">
            <a:avLst/>
          </a:prstGeom>
        </p:spPr>
      </p:pic>
      <p:grpSp>
        <p:nvGrpSpPr>
          <p:cNvPr id="11" name="object 6">
            <a:extLst>
              <a:ext uri="{FF2B5EF4-FFF2-40B4-BE49-F238E27FC236}">
                <a16:creationId xmlns:a16="http://schemas.microsoft.com/office/drawing/2014/main" id="{F9CF5BB8-698E-A642-A95D-4AB44481E938}"/>
              </a:ext>
            </a:extLst>
          </p:cNvPr>
          <p:cNvGrpSpPr/>
          <p:nvPr/>
        </p:nvGrpSpPr>
        <p:grpSpPr>
          <a:xfrm>
            <a:off x="2336552" y="3848259"/>
            <a:ext cx="117060" cy="268952"/>
            <a:chOff x="5018227" y="4281158"/>
            <a:chExt cx="130175" cy="299085"/>
          </a:xfrm>
        </p:grpSpPr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EA3DE86B-4D2A-9045-8E10-DB6DC22DDB82}"/>
                </a:ext>
              </a:extLst>
            </p:cNvPr>
            <p:cNvSpPr/>
            <p:nvPr/>
          </p:nvSpPr>
          <p:spPr>
            <a:xfrm>
              <a:off x="5083178" y="4281158"/>
              <a:ext cx="0" cy="267335"/>
            </a:xfrm>
            <a:custGeom>
              <a:avLst/>
              <a:gdLst/>
              <a:ahLst/>
              <a:cxnLst/>
              <a:rect l="l" t="t" r="r" b="b"/>
              <a:pathLst>
                <a:path h="267335">
                  <a:moveTo>
                    <a:pt x="0" y="0"/>
                  </a:moveTo>
                  <a:lnTo>
                    <a:pt x="0" y="267164"/>
                  </a:lnTo>
                </a:path>
              </a:pathLst>
            </a:custGeom>
            <a:ln w="63577">
              <a:solidFill>
                <a:srgbClr val="A52929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4914F818-4E49-764F-BFB1-290CAE2CC65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8227" y="4407003"/>
              <a:ext cx="129903" cy="173108"/>
            </a:xfrm>
            <a:prstGeom prst="rect">
              <a:avLst/>
            </a:prstGeom>
          </p:spPr>
        </p:pic>
      </p:grpSp>
      <p:sp>
        <p:nvSpPr>
          <p:cNvPr id="14" name="object 9">
            <a:extLst>
              <a:ext uri="{FF2B5EF4-FFF2-40B4-BE49-F238E27FC236}">
                <a16:creationId xmlns:a16="http://schemas.microsoft.com/office/drawing/2014/main" id="{D92CDB46-D37B-B246-86EC-EA698CB29EC3}"/>
              </a:ext>
            </a:extLst>
          </p:cNvPr>
          <p:cNvSpPr/>
          <p:nvPr/>
        </p:nvSpPr>
        <p:spPr>
          <a:xfrm>
            <a:off x="2394959" y="3272088"/>
            <a:ext cx="0" cy="161600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0"/>
                </a:moveTo>
                <a:lnTo>
                  <a:pt x="0" y="179427"/>
                </a:lnTo>
              </a:path>
            </a:pathLst>
          </a:custGeom>
          <a:ln w="63577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C6A9CE9A-87F7-134D-8AA9-C85451742E2F}"/>
              </a:ext>
            </a:extLst>
          </p:cNvPr>
          <p:cNvSpPr txBox="1"/>
          <p:nvPr/>
        </p:nvSpPr>
        <p:spPr>
          <a:xfrm>
            <a:off x="1766946" y="3434099"/>
            <a:ext cx="1256253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b="1" spc="193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248" b="1" spc="189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248" b="1" spc="45">
                <a:solidFill>
                  <a:srgbClr val="FF0000"/>
                </a:solidFill>
                <a:latin typeface="Calibri"/>
                <a:cs typeface="Calibri"/>
              </a:rPr>
              <a:t>del</a:t>
            </a:r>
            <a:r>
              <a:rPr sz="2248" b="1" spc="22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248" b="1" spc="13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endParaRPr sz="2248">
              <a:latin typeface="Calibri"/>
              <a:cs typeface="Calibri"/>
            </a:endParaRPr>
          </a:p>
        </p:txBody>
      </p:sp>
      <p:pic>
        <p:nvPicPr>
          <p:cNvPr id="16" name="object 11">
            <a:extLst>
              <a:ext uri="{FF2B5EF4-FFF2-40B4-BE49-F238E27FC236}">
                <a16:creationId xmlns:a16="http://schemas.microsoft.com/office/drawing/2014/main" id="{97FBDB69-B195-8D4D-B59F-C3A06DCFC08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033" y="4301186"/>
            <a:ext cx="4401851" cy="1812091"/>
          </a:xfrm>
          <a:prstGeom prst="rect">
            <a:avLst/>
          </a:prstGeom>
        </p:spPr>
      </p:pic>
      <p:sp>
        <p:nvSpPr>
          <p:cNvPr id="17" name="object 12">
            <a:extLst>
              <a:ext uri="{FF2B5EF4-FFF2-40B4-BE49-F238E27FC236}">
                <a16:creationId xmlns:a16="http://schemas.microsoft.com/office/drawing/2014/main" id="{5F6F13EF-D7A0-DD4A-90B7-6C461EF0C728}"/>
              </a:ext>
            </a:extLst>
          </p:cNvPr>
          <p:cNvSpPr txBox="1"/>
          <p:nvPr/>
        </p:nvSpPr>
        <p:spPr>
          <a:xfrm>
            <a:off x="305533" y="5000484"/>
            <a:ext cx="777734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189">
                <a:latin typeface="Trebuchet MS"/>
                <a:cs typeface="Trebuchet MS"/>
              </a:rPr>
              <a:t>M</a:t>
            </a:r>
            <a:r>
              <a:rPr sz="2248" spc="206">
                <a:latin typeface="Trebuchet MS"/>
                <a:cs typeface="Trebuchet MS"/>
              </a:rPr>
              <a:t>o</a:t>
            </a:r>
            <a:r>
              <a:rPr sz="2248" spc="-139">
                <a:latin typeface="Trebuchet MS"/>
                <a:cs typeface="Trebuchet MS"/>
              </a:rPr>
              <a:t>del</a:t>
            </a:r>
            <a:endParaRPr sz="2248">
              <a:latin typeface="Trebuchet MS"/>
              <a:cs typeface="Trebuchet MS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922405D5-0EE6-8049-B40A-C69BA31D7A6B}"/>
              </a:ext>
            </a:extLst>
          </p:cNvPr>
          <p:cNvSpPr txBox="1"/>
          <p:nvPr/>
        </p:nvSpPr>
        <p:spPr>
          <a:xfrm>
            <a:off x="1641733" y="5231324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8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B11FF040-7E3B-4C45-9426-4301D4ACCCDE}"/>
              </a:ext>
            </a:extLst>
          </p:cNvPr>
          <p:cNvSpPr txBox="1"/>
          <p:nvPr/>
        </p:nvSpPr>
        <p:spPr>
          <a:xfrm>
            <a:off x="1960286" y="5119270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0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50315AB4-CA1B-364F-8AD2-83D010BFDFAF}"/>
              </a:ext>
            </a:extLst>
          </p:cNvPr>
          <p:cNvSpPr txBox="1"/>
          <p:nvPr/>
        </p:nvSpPr>
        <p:spPr>
          <a:xfrm>
            <a:off x="2210743" y="4985599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8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B5589DBE-1C48-7E42-BCD9-8942FD2CE34A}"/>
              </a:ext>
            </a:extLst>
          </p:cNvPr>
          <p:cNvSpPr txBox="1"/>
          <p:nvPr/>
        </p:nvSpPr>
        <p:spPr>
          <a:xfrm>
            <a:off x="2536520" y="4937048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5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892D3B3A-5CDE-F046-8DA5-7FD875A35037}"/>
              </a:ext>
            </a:extLst>
          </p:cNvPr>
          <p:cNvSpPr txBox="1"/>
          <p:nvPr/>
        </p:nvSpPr>
        <p:spPr>
          <a:xfrm>
            <a:off x="2481782" y="5552429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7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A97AFF9F-AF1F-514C-A7A8-1F1C83FD993E}"/>
              </a:ext>
            </a:extLst>
          </p:cNvPr>
          <p:cNvSpPr txBox="1"/>
          <p:nvPr/>
        </p:nvSpPr>
        <p:spPr>
          <a:xfrm>
            <a:off x="2227881" y="5684995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4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9118C13B-3992-0748-BEF7-79614BA55D35}"/>
              </a:ext>
            </a:extLst>
          </p:cNvPr>
          <p:cNvSpPr txBox="1"/>
          <p:nvPr/>
        </p:nvSpPr>
        <p:spPr>
          <a:xfrm>
            <a:off x="1656224" y="4842979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5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F36B0C56-C3BC-B94D-B35C-CA82D0476D6F}"/>
              </a:ext>
            </a:extLst>
          </p:cNvPr>
          <p:cNvSpPr txBox="1"/>
          <p:nvPr/>
        </p:nvSpPr>
        <p:spPr>
          <a:xfrm>
            <a:off x="2275738" y="4660720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6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6" name="object 21">
            <a:extLst>
              <a:ext uri="{FF2B5EF4-FFF2-40B4-BE49-F238E27FC236}">
                <a16:creationId xmlns:a16="http://schemas.microsoft.com/office/drawing/2014/main" id="{BCA22B03-FAC6-A542-B495-746D67881B82}"/>
              </a:ext>
            </a:extLst>
          </p:cNvPr>
          <p:cNvSpPr txBox="1"/>
          <p:nvPr/>
        </p:nvSpPr>
        <p:spPr>
          <a:xfrm>
            <a:off x="2755018" y="5244067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8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7" name="object 22">
            <a:extLst>
              <a:ext uri="{FF2B5EF4-FFF2-40B4-BE49-F238E27FC236}">
                <a16:creationId xmlns:a16="http://schemas.microsoft.com/office/drawing/2014/main" id="{EA3D39EC-705D-6147-A135-FABF8A68BA72}"/>
              </a:ext>
            </a:extLst>
          </p:cNvPr>
          <p:cNvSpPr txBox="1"/>
          <p:nvPr/>
        </p:nvSpPr>
        <p:spPr>
          <a:xfrm>
            <a:off x="2776840" y="5542930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2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3A0FEB2C-8BBC-5E4B-82E9-E24DC05D26D0}"/>
              </a:ext>
            </a:extLst>
          </p:cNvPr>
          <p:cNvSpPr txBox="1"/>
          <p:nvPr/>
        </p:nvSpPr>
        <p:spPr>
          <a:xfrm>
            <a:off x="3026294" y="5848050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6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CC0B6757-C373-C745-97D4-228955F126BE}"/>
              </a:ext>
            </a:extLst>
          </p:cNvPr>
          <p:cNvSpPr txBox="1"/>
          <p:nvPr/>
        </p:nvSpPr>
        <p:spPr>
          <a:xfrm>
            <a:off x="3319261" y="5545097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3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30" name="object 25">
            <a:extLst>
              <a:ext uri="{FF2B5EF4-FFF2-40B4-BE49-F238E27FC236}">
                <a16:creationId xmlns:a16="http://schemas.microsoft.com/office/drawing/2014/main" id="{E6AF1BE2-0DEE-454A-8F3C-210FCD8EAE95}"/>
              </a:ext>
            </a:extLst>
          </p:cNvPr>
          <p:cNvSpPr txBox="1"/>
          <p:nvPr/>
        </p:nvSpPr>
        <p:spPr>
          <a:xfrm>
            <a:off x="3331031" y="5257873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1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E8DCC9AB-547E-9E4E-9026-E3C449F102E2}"/>
              </a:ext>
            </a:extLst>
          </p:cNvPr>
          <p:cNvSpPr txBox="1"/>
          <p:nvPr/>
        </p:nvSpPr>
        <p:spPr>
          <a:xfrm>
            <a:off x="3893716" y="5510037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7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32" name="object 27">
            <a:extLst>
              <a:ext uri="{FF2B5EF4-FFF2-40B4-BE49-F238E27FC236}">
                <a16:creationId xmlns:a16="http://schemas.microsoft.com/office/drawing/2014/main" id="{3A1B48DA-94D3-9649-A4C9-C7D44A457102}"/>
              </a:ext>
            </a:extLst>
          </p:cNvPr>
          <p:cNvSpPr txBox="1"/>
          <p:nvPr/>
        </p:nvSpPr>
        <p:spPr>
          <a:xfrm>
            <a:off x="3869928" y="5796408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8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33" name="object 28">
            <a:extLst>
              <a:ext uri="{FF2B5EF4-FFF2-40B4-BE49-F238E27FC236}">
                <a16:creationId xmlns:a16="http://schemas.microsoft.com/office/drawing/2014/main" id="{7E50EA77-8881-AF4B-8761-B79C7B8812F5}"/>
              </a:ext>
            </a:extLst>
          </p:cNvPr>
          <p:cNvSpPr txBox="1"/>
          <p:nvPr/>
        </p:nvSpPr>
        <p:spPr>
          <a:xfrm>
            <a:off x="3602321" y="5565189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6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34" name="object 29">
            <a:extLst>
              <a:ext uri="{FF2B5EF4-FFF2-40B4-BE49-F238E27FC236}">
                <a16:creationId xmlns:a16="http://schemas.microsoft.com/office/drawing/2014/main" id="{EE61C316-7B68-F847-AFCC-A49797B495A5}"/>
              </a:ext>
            </a:extLst>
          </p:cNvPr>
          <p:cNvSpPr txBox="1"/>
          <p:nvPr/>
        </p:nvSpPr>
        <p:spPr>
          <a:xfrm>
            <a:off x="4244238" y="5494410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2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6A1EB0BE-8DC9-0B42-948F-FD631CE86956}"/>
              </a:ext>
            </a:extLst>
          </p:cNvPr>
          <p:cNvSpPr txBox="1"/>
          <p:nvPr/>
        </p:nvSpPr>
        <p:spPr>
          <a:xfrm>
            <a:off x="4122109" y="5013550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3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id="{5385A9D1-6A38-B04E-85D8-C8C6A3967CBD}"/>
              </a:ext>
            </a:extLst>
          </p:cNvPr>
          <p:cNvSpPr txBox="1"/>
          <p:nvPr/>
        </p:nvSpPr>
        <p:spPr>
          <a:xfrm>
            <a:off x="3632209" y="4726609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4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A9174014-AE95-BF49-A614-8A21689AD508}"/>
              </a:ext>
            </a:extLst>
          </p:cNvPr>
          <p:cNvSpPr txBox="1"/>
          <p:nvPr/>
        </p:nvSpPr>
        <p:spPr>
          <a:xfrm>
            <a:off x="3775647" y="5029457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6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38" name="object 33">
            <a:extLst>
              <a:ext uri="{FF2B5EF4-FFF2-40B4-BE49-F238E27FC236}">
                <a16:creationId xmlns:a16="http://schemas.microsoft.com/office/drawing/2014/main" id="{175A94CD-3752-D540-8DE8-B5E3FC6282EC}"/>
              </a:ext>
            </a:extLst>
          </p:cNvPr>
          <p:cNvSpPr txBox="1"/>
          <p:nvPr/>
        </p:nvSpPr>
        <p:spPr>
          <a:xfrm>
            <a:off x="3488597" y="4970095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1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39" name="object 34">
            <a:extLst>
              <a:ext uri="{FF2B5EF4-FFF2-40B4-BE49-F238E27FC236}">
                <a16:creationId xmlns:a16="http://schemas.microsoft.com/office/drawing/2014/main" id="{5B586024-F9A4-2B4D-83D9-2879108955DA}"/>
              </a:ext>
            </a:extLst>
          </p:cNvPr>
          <p:cNvSpPr txBox="1"/>
          <p:nvPr/>
        </p:nvSpPr>
        <p:spPr>
          <a:xfrm>
            <a:off x="3200710" y="4951339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3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40" name="object 35">
            <a:extLst>
              <a:ext uri="{FF2B5EF4-FFF2-40B4-BE49-F238E27FC236}">
                <a16:creationId xmlns:a16="http://schemas.microsoft.com/office/drawing/2014/main" id="{DFE4192C-2545-8C40-A908-7264FCE10E03}"/>
              </a:ext>
            </a:extLst>
          </p:cNvPr>
          <p:cNvSpPr txBox="1"/>
          <p:nvPr/>
        </p:nvSpPr>
        <p:spPr>
          <a:xfrm>
            <a:off x="2983319" y="4622767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7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41" name="object 36">
            <a:extLst>
              <a:ext uri="{FF2B5EF4-FFF2-40B4-BE49-F238E27FC236}">
                <a16:creationId xmlns:a16="http://schemas.microsoft.com/office/drawing/2014/main" id="{36A58101-4BA3-4C46-8CF4-8CD2C2950218}"/>
              </a:ext>
            </a:extLst>
          </p:cNvPr>
          <p:cNvSpPr txBox="1"/>
          <p:nvPr/>
        </p:nvSpPr>
        <p:spPr>
          <a:xfrm>
            <a:off x="2832021" y="4924831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5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00C5D363-7C0F-FC4E-B1BD-7BBBB58372C9}"/>
              </a:ext>
            </a:extLst>
          </p:cNvPr>
          <p:cNvSpPr txBox="1"/>
          <p:nvPr/>
        </p:nvSpPr>
        <p:spPr>
          <a:xfrm>
            <a:off x="3959065" y="5239878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1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47" name="object 34">
            <a:extLst>
              <a:ext uri="{FF2B5EF4-FFF2-40B4-BE49-F238E27FC236}">
                <a16:creationId xmlns:a16="http://schemas.microsoft.com/office/drawing/2014/main" id="{F9D4ED29-7003-2044-9C3E-EB1F3596BCC9}"/>
              </a:ext>
            </a:extLst>
          </p:cNvPr>
          <p:cNvSpPr txBox="1"/>
          <p:nvPr/>
        </p:nvSpPr>
        <p:spPr>
          <a:xfrm>
            <a:off x="4747350" y="4726609"/>
            <a:ext cx="1236838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b="1" spc="-63">
                <a:solidFill>
                  <a:srgbClr val="008000"/>
                </a:solidFill>
                <a:latin typeface="Trebuchet MS"/>
                <a:cs typeface="Trebuchet MS"/>
              </a:rPr>
              <a:t>Inference</a:t>
            </a:r>
            <a:endParaRPr sz="2248">
              <a:latin typeface="Trebuchet MS"/>
              <a:cs typeface="Trebuchet MS"/>
            </a:endParaRPr>
          </a:p>
        </p:txBody>
      </p:sp>
      <p:pic>
        <p:nvPicPr>
          <p:cNvPr id="48" name="object 35">
            <a:extLst>
              <a:ext uri="{FF2B5EF4-FFF2-40B4-BE49-F238E27FC236}">
                <a16:creationId xmlns:a16="http://schemas.microsoft.com/office/drawing/2014/main" id="{22020E8D-DC49-3549-9262-F41A20272662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27913" y="4296819"/>
            <a:ext cx="4988237" cy="1812091"/>
          </a:xfrm>
          <a:prstGeom prst="rect">
            <a:avLst/>
          </a:prstGeom>
        </p:spPr>
      </p:pic>
      <p:sp>
        <p:nvSpPr>
          <p:cNvPr id="49" name="object 36">
            <a:extLst>
              <a:ext uri="{FF2B5EF4-FFF2-40B4-BE49-F238E27FC236}">
                <a16:creationId xmlns:a16="http://schemas.microsoft.com/office/drawing/2014/main" id="{5599C13F-A97B-E94C-872E-D287B5B5729B}"/>
              </a:ext>
            </a:extLst>
          </p:cNvPr>
          <p:cNvSpPr txBox="1"/>
          <p:nvPr/>
        </p:nvSpPr>
        <p:spPr>
          <a:xfrm>
            <a:off x="6339413" y="4996116"/>
            <a:ext cx="1365319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-63">
                <a:latin typeface="Trebuchet MS"/>
                <a:cs typeface="Trebuchet MS"/>
              </a:rPr>
              <a:t>Predictions</a:t>
            </a:r>
            <a:endParaRPr sz="2248">
              <a:latin typeface="Trebuchet MS"/>
              <a:cs typeface="Trebuchet MS"/>
            </a:endParaRPr>
          </a:p>
        </p:txBody>
      </p:sp>
      <p:sp>
        <p:nvSpPr>
          <p:cNvPr id="50" name="object 37">
            <a:extLst>
              <a:ext uri="{FF2B5EF4-FFF2-40B4-BE49-F238E27FC236}">
                <a16:creationId xmlns:a16="http://schemas.microsoft.com/office/drawing/2014/main" id="{B400825A-DBE1-0C4A-AB4E-3206A0CD2FA1}"/>
              </a:ext>
            </a:extLst>
          </p:cNvPr>
          <p:cNvSpPr txBox="1"/>
          <p:nvPr/>
        </p:nvSpPr>
        <p:spPr>
          <a:xfrm>
            <a:off x="8252342" y="5218581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8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51" name="object 38">
            <a:extLst>
              <a:ext uri="{FF2B5EF4-FFF2-40B4-BE49-F238E27FC236}">
                <a16:creationId xmlns:a16="http://schemas.microsoft.com/office/drawing/2014/main" id="{B8DAD55F-CF7F-1A4F-9475-0FC0CBAA1FC4}"/>
              </a:ext>
            </a:extLst>
          </p:cNvPr>
          <p:cNvSpPr txBox="1"/>
          <p:nvPr/>
        </p:nvSpPr>
        <p:spPr>
          <a:xfrm>
            <a:off x="8580308" y="5127686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0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52" name="object 39">
            <a:extLst>
              <a:ext uri="{FF2B5EF4-FFF2-40B4-BE49-F238E27FC236}">
                <a16:creationId xmlns:a16="http://schemas.microsoft.com/office/drawing/2014/main" id="{EE03077A-325A-FB40-8285-B2927655352A}"/>
              </a:ext>
            </a:extLst>
          </p:cNvPr>
          <p:cNvSpPr txBox="1"/>
          <p:nvPr/>
        </p:nvSpPr>
        <p:spPr>
          <a:xfrm>
            <a:off x="8822231" y="4971939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8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53" name="object 40">
            <a:extLst>
              <a:ext uri="{FF2B5EF4-FFF2-40B4-BE49-F238E27FC236}">
                <a16:creationId xmlns:a16="http://schemas.microsoft.com/office/drawing/2014/main" id="{7C834FCC-E539-4042-AC66-85E88118B96D}"/>
              </a:ext>
            </a:extLst>
          </p:cNvPr>
          <p:cNvSpPr txBox="1"/>
          <p:nvPr/>
        </p:nvSpPr>
        <p:spPr>
          <a:xfrm>
            <a:off x="9156787" y="4932681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5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54" name="object 41">
            <a:extLst>
              <a:ext uri="{FF2B5EF4-FFF2-40B4-BE49-F238E27FC236}">
                <a16:creationId xmlns:a16="http://schemas.microsoft.com/office/drawing/2014/main" id="{5F635C24-1C42-AB41-8612-4AC6D99E7103}"/>
              </a:ext>
            </a:extLst>
          </p:cNvPr>
          <p:cNvSpPr txBox="1"/>
          <p:nvPr/>
        </p:nvSpPr>
        <p:spPr>
          <a:xfrm>
            <a:off x="9102047" y="5548061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7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55" name="object 42">
            <a:extLst>
              <a:ext uri="{FF2B5EF4-FFF2-40B4-BE49-F238E27FC236}">
                <a16:creationId xmlns:a16="http://schemas.microsoft.com/office/drawing/2014/main" id="{5829D424-045F-DB46-92EC-4183E1921F6A}"/>
              </a:ext>
            </a:extLst>
          </p:cNvPr>
          <p:cNvSpPr txBox="1"/>
          <p:nvPr/>
        </p:nvSpPr>
        <p:spPr>
          <a:xfrm>
            <a:off x="8848147" y="5680628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4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56" name="object 43">
            <a:extLst>
              <a:ext uri="{FF2B5EF4-FFF2-40B4-BE49-F238E27FC236}">
                <a16:creationId xmlns:a16="http://schemas.microsoft.com/office/drawing/2014/main" id="{1946C48C-C7E6-1342-8653-CFC56808E417}"/>
              </a:ext>
            </a:extLst>
          </p:cNvPr>
          <p:cNvSpPr txBox="1"/>
          <p:nvPr/>
        </p:nvSpPr>
        <p:spPr>
          <a:xfrm>
            <a:off x="8276490" y="4838612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5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57" name="object 44">
            <a:extLst>
              <a:ext uri="{FF2B5EF4-FFF2-40B4-BE49-F238E27FC236}">
                <a16:creationId xmlns:a16="http://schemas.microsoft.com/office/drawing/2014/main" id="{147FC64D-8FD9-3D49-94BD-548B023FA473}"/>
              </a:ext>
            </a:extLst>
          </p:cNvPr>
          <p:cNvSpPr txBox="1"/>
          <p:nvPr/>
        </p:nvSpPr>
        <p:spPr>
          <a:xfrm>
            <a:off x="8896004" y="4656353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6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58" name="object 45">
            <a:extLst>
              <a:ext uri="{FF2B5EF4-FFF2-40B4-BE49-F238E27FC236}">
                <a16:creationId xmlns:a16="http://schemas.microsoft.com/office/drawing/2014/main" id="{5D129263-B53C-EA4C-AA8E-622E43121F8F}"/>
              </a:ext>
            </a:extLst>
          </p:cNvPr>
          <p:cNvSpPr txBox="1"/>
          <p:nvPr/>
        </p:nvSpPr>
        <p:spPr>
          <a:xfrm>
            <a:off x="9362510" y="5240671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8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59" name="object 46">
            <a:extLst>
              <a:ext uri="{FF2B5EF4-FFF2-40B4-BE49-F238E27FC236}">
                <a16:creationId xmlns:a16="http://schemas.microsoft.com/office/drawing/2014/main" id="{413413C0-573C-1E42-9036-CB14EEA45A91}"/>
              </a:ext>
            </a:extLst>
          </p:cNvPr>
          <p:cNvSpPr txBox="1"/>
          <p:nvPr/>
        </p:nvSpPr>
        <p:spPr>
          <a:xfrm>
            <a:off x="9397107" y="5538564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2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60" name="object 47">
            <a:extLst>
              <a:ext uri="{FF2B5EF4-FFF2-40B4-BE49-F238E27FC236}">
                <a16:creationId xmlns:a16="http://schemas.microsoft.com/office/drawing/2014/main" id="{F2E56A7E-DDE7-0647-991D-B87307A35698}"/>
              </a:ext>
            </a:extLst>
          </p:cNvPr>
          <p:cNvSpPr txBox="1"/>
          <p:nvPr/>
        </p:nvSpPr>
        <p:spPr>
          <a:xfrm>
            <a:off x="9646561" y="5843681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6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61" name="object 48">
            <a:extLst>
              <a:ext uri="{FF2B5EF4-FFF2-40B4-BE49-F238E27FC236}">
                <a16:creationId xmlns:a16="http://schemas.microsoft.com/office/drawing/2014/main" id="{5623A526-A873-A44B-A43D-2E445E9E3DD1}"/>
              </a:ext>
            </a:extLst>
          </p:cNvPr>
          <p:cNvSpPr txBox="1"/>
          <p:nvPr/>
        </p:nvSpPr>
        <p:spPr>
          <a:xfrm>
            <a:off x="9939528" y="5540730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3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62" name="object 49">
            <a:extLst>
              <a:ext uri="{FF2B5EF4-FFF2-40B4-BE49-F238E27FC236}">
                <a16:creationId xmlns:a16="http://schemas.microsoft.com/office/drawing/2014/main" id="{5D5DA6FF-7F1B-CB4A-8245-597158C8AEFD}"/>
              </a:ext>
            </a:extLst>
          </p:cNvPr>
          <p:cNvSpPr txBox="1"/>
          <p:nvPr/>
        </p:nvSpPr>
        <p:spPr>
          <a:xfrm>
            <a:off x="9938541" y="5251829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1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63" name="object 50">
            <a:extLst>
              <a:ext uri="{FF2B5EF4-FFF2-40B4-BE49-F238E27FC236}">
                <a16:creationId xmlns:a16="http://schemas.microsoft.com/office/drawing/2014/main" id="{BE860A21-57D7-4448-92B3-EDB014D333D3}"/>
              </a:ext>
            </a:extLst>
          </p:cNvPr>
          <p:cNvSpPr txBox="1"/>
          <p:nvPr/>
        </p:nvSpPr>
        <p:spPr>
          <a:xfrm>
            <a:off x="10504323" y="5497296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7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64" name="object 51">
            <a:extLst>
              <a:ext uri="{FF2B5EF4-FFF2-40B4-BE49-F238E27FC236}">
                <a16:creationId xmlns:a16="http://schemas.microsoft.com/office/drawing/2014/main" id="{946E5D01-5B85-5C4C-A212-696D7C4245FD}"/>
              </a:ext>
            </a:extLst>
          </p:cNvPr>
          <p:cNvSpPr txBox="1"/>
          <p:nvPr/>
        </p:nvSpPr>
        <p:spPr>
          <a:xfrm>
            <a:off x="10490195" y="5792041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8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65" name="object 52">
            <a:extLst>
              <a:ext uri="{FF2B5EF4-FFF2-40B4-BE49-F238E27FC236}">
                <a16:creationId xmlns:a16="http://schemas.microsoft.com/office/drawing/2014/main" id="{A1375F9A-A98F-9D42-99CB-0D4CF846E3BE}"/>
              </a:ext>
            </a:extLst>
          </p:cNvPr>
          <p:cNvSpPr txBox="1"/>
          <p:nvPr/>
        </p:nvSpPr>
        <p:spPr>
          <a:xfrm>
            <a:off x="10222587" y="5560822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6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66" name="object 53">
            <a:extLst>
              <a:ext uri="{FF2B5EF4-FFF2-40B4-BE49-F238E27FC236}">
                <a16:creationId xmlns:a16="http://schemas.microsoft.com/office/drawing/2014/main" id="{EEF8FBFA-95B7-E743-AF65-BC6D6A5A272D}"/>
              </a:ext>
            </a:extLst>
          </p:cNvPr>
          <p:cNvSpPr txBox="1"/>
          <p:nvPr/>
        </p:nvSpPr>
        <p:spPr>
          <a:xfrm>
            <a:off x="10864504" y="5490044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2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67" name="object 54">
            <a:extLst>
              <a:ext uri="{FF2B5EF4-FFF2-40B4-BE49-F238E27FC236}">
                <a16:creationId xmlns:a16="http://schemas.microsoft.com/office/drawing/2014/main" id="{8E55A2BA-4C69-9240-8D9B-C1E4D4E771AE}"/>
              </a:ext>
            </a:extLst>
          </p:cNvPr>
          <p:cNvSpPr txBox="1"/>
          <p:nvPr/>
        </p:nvSpPr>
        <p:spPr>
          <a:xfrm>
            <a:off x="10742375" y="5009182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3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68" name="object 55">
            <a:extLst>
              <a:ext uri="{FF2B5EF4-FFF2-40B4-BE49-F238E27FC236}">
                <a16:creationId xmlns:a16="http://schemas.microsoft.com/office/drawing/2014/main" id="{D78B4B6F-DE3E-3542-99F3-9835A704B90E}"/>
              </a:ext>
            </a:extLst>
          </p:cNvPr>
          <p:cNvSpPr txBox="1"/>
          <p:nvPr/>
        </p:nvSpPr>
        <p:spPr>
          <a:xfrm>
            <a:off x="10252476" y="4722242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4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69" name="object 56">
            <a:extLst>
              <a:ext uri="{FF2B5EF4-FFF2-40B4-BE49-F238E27FC236}">
                <a16:creationId xmlns:a16="http://schemas.microsoft.com/office/drawing/2014/main" id="{7CD69539-DD12-0849-BDD7-A934DD2DD6C8}"/>
              </a:ext>
            </a:extLst>
          </p:cNvPr>
          <p:cNvSpPr txBox="1"/>
          <p:nvPr/>
        </p:nvSpPr>
        <p:spPr>
          <a:xfrm>
            <a:off x="10395914" y="5025091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6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70" name="object 57">
            <a:extLst>
              <a:ext uri="{FF2B5EF4-FFF2-40B4-BE49-F238E27FC236}">
                <a16:creationId xmlns:a16="http://schemas.microsoft.com/office/drawing/2014/main" id="{6F0A73CD-4FAB-8848-A92C-C6D609702431}"/>
              </a:ext>
            </a:extLst>
          </p:cNvPr>
          <p:cNvSpPr txBox="1"/>
          <p:nvPr/>
        </p:nvSpPr>
        <p:spPr>
          <a:xfrm>
            <a:off x="10108864" y="4965729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1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71" name="object 58">
            <a:extLst>
              <a:ext uri="{FF2B5EF4-FFF2-40B4-BE49-F238E27FC236}">
                <a16:creationId xmlns:a16="http://schemas.microsoft.com/office/drawing/2014/main" id="{321F7AB4-FF39-A942-BC68-028CC686A1CC}"/>
              </a:ext>
            </a:extLst>
          </p:cNvPr>
          <p:cNvSpPr txBox="1"/>
          <p:nvPr/>
        </p:nvSpPr>
        <p:spPr>
          <a:xfrm>
            <a:off x="9820977" y="4946973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3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1F86AEEF-21C5-A342-8CAD-C8D0B5D1D780}"/>
              </a:ext>
            </a:extLst>
          </p:cNvPr>
          <p:cNvSpPr txBox="1"/>
          <p:nvPr/>
        </p:nvSpPr>
        <p:spPr>
          <a:xfrm>
            <a:off x="9603586" y="4618399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7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73" name="object 60">
            <a:extLst>
              <a:ext uri="{FF2B5EF4-FFF2-40B4-BE49-F238E27FC236}">
                <a16:creationId xmlns:a16="http://schemas.microsoft.com/office/drawing/2014/main" id="{95DDE277-2EC6-4D48-8248-3F6E503B7EA7}"/>
              </a:ext>
            </a:extLst>
          </p:cNvPr>
          <p:cNvSpPr txBox="1"/>
          <p:nvPr/>
        </p:nvSpPr>
        <p:spPr>
          <a:xfrm>
            <a:off x="9452288" y="4920465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5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0DAFB8A8-40B1-9F41-B8FE-8214D9695D0A}"/>
              </a:ext>
            </a:extLst>
          </p:cNvPr>
          <p:cNvSpPr txBox="1"/>
          <p:nvPr/>
        </p:nvSpPr>
        <p:spPr>
          <a:xfrm>
            <a:off x="10579331" y="5235512"/>
            <a:ext cx="70236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-9">
                <a:latin typeface="Trebuchet MS"/>
                <a:cs typeface="Trebuchet MS"/>
              </a:rPr>
              <a:t>1</a:t>
            </a:r>
            <a:endParaRPr sz="719">
              <a:latin typeface="Trebuchet MS"/>
              <a:cs typeface="Trebuchet MS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52D7D7-D95B-9045-8F97-B7B345F59B5B}"/>
              </a:ext>
            </a:extLst>
          </p:cNvPr>
          <p:cNvCxnSpPr/>
          <p:nvPr/>
        </p:nvCxnSpPr>
        <p:spPr>
          <a:xfrm>
            <a:off x="4755620" y="5231324"/>
            <a:ext cx="123527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object 3">
            <a:extLst>
              <a:ext uri="{FF2B5EF4-FFF2-40B4-BE49-F238E27FC236}">
                <a16:creationId xmlns:a16="http://schemas.microsoft.com/office/drawing/2014/main" id="{A2A97597-7D2E-0146-A74E-06075ABDE7DE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37488" y="1181429"/>
            <a:ext cx="6839221" cy="1812091"/>
          </a:xfrm>
          <a:prstGeom prst="rect">
            <a:avLst/>
          </a:prstGeom>
        </p:spPr>
      </p:pic>
      <p:sp>
        <p:nvSpPr>
          <p:cNvPr id="136" name="object 4">
            <a:extLst>
              <a:ext uri="{FF2B5EF4-FFF2-40B4-BE49-F238E27FC236}">
                <a16:creationId xmlns:a16="http://schemas.microsoft.com/office/drawing/2014/main" id="{FBB934B4-0429-7845-ABB2-B34109871B85}"/>
              </a:ext>
            </a:extLst>
          </p:cNvPr>
          <p:cNvSpPr txBox="1"/>
          <p:nvPr/>
        </p:nvSpPr>
        <p:spPr>
          <a:xfrm>
            <a:off x="5148988" y="1880726"/>
            <a:ext cx="3215437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-4">
                <a:latin typeface="Trebuchet MS"/>
                <a:cs typeface="Trebuchet MS"/>
              </a:rPr>
              <a:t>Model</a:t>
            </a:r>
            <a:r>
              <a:rPr sz="2248" spc="76">
                <a:latin typeface="Trebuchet MS"/>
                <a:cs typeface="Trebuchet MS"/>
              </a:rPr>
              <a:t> </a:t>
            </a:r>
            <a:r>
              <a:rPr sz="2248" spc="-76">
                <a:latin typeface="Trebuchet MS"/>
                <a:cs typeface="Trebuchet MS"/>
              </a:rPr>
              <a:t>without</a:t>
            </a:r>
            <a:r>
              <a:rPr sz="2248" spc="76">
                <a:latin typeface="Trebuchet MS"/>
                <a:cs typeface="Trebuchet MS"/>
              </a:rPr>
              <a:t> </a:t>
            </a:r>
            <a:r>
              <a:rPr sz="2248" spc="-112">
                <a:latin typeface="Trebuchet MS"/>
                <a:cs typeface="Trebuchet MS"/>
              </a:rPr>
              <a:t>parameters</a:t>
            </a:r>
            <a:endParaRPr sz="2248">
              <a:latin typeface="Trebuchet MS"/>
              <a:cs typeface="Trebuchet MS"/>
            </a:endParaRPr>
          </a:p>
        </p:txBody>
      </p:sp>
      <p:sp>
        <p:nvSpPr>
          <p:cNvPr id="137" name="object 5">
            <a:extLst>
              <a:ext uri="{FF2B5EF4-FFF2-40B4-BE49-F238E27FC236}">
                <a16:creationId xmlns:a16="http://schemas.microsoft.com/office/drawing/2014/main" id="{1A93EEAA-79EE-BC48-A1D3-4D84F9161546}"/>
              </a:ext>
            </a:extLst>
          </p:cNvPr>
          <p:cNvSpPr txBox="1"/>
          <p:nvPr/>
        </p:nvSpPr>
        <p:spPr>
          <a:xfrm>
            <a:off x="8922557" y="2111566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38" name="object 6">
            <a:extLst>
              <a:ext uri="{FF2B5EF4-FFF2-40B4-BE49-F238E27FC236}">
                <a16:creationId xmlns:a16="http://schemas.microsoft.com/office/drawing/2014/main" id="{30099293-372B-A743-A76B-FBA1DB27F945}"/>
              </a:ext>
            </a:extLst>
          </p:cNvPr>
          <p:cNvSpPr txBox="1"/>
          <p:nvPr/>
        </p:nvSpPr>
        <p:spPr>
          <a:xfrm>
            <a:off x="9241110" y="1999513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39" name="object 7">
            <a:extLst>
              <a:ext uri="{FF2B5EF4-FFF2-40B4-BE49-F238E27FC236}">
                <a16:creationId xmlns:a16="http://schemas.microsoft.com/office/drawing/2014/main" id="{B6CBF626-9088-F345-AF1D-98634175E0B6}"/>
              </a:ext>
            </a:extLst>
          </p:cNvPr>
          <p:cNvSpPr txBox="1"/>
          <p:nvPr/>
        </p:nvSpPr>
        <p:spPr>
          <a:xfrm>
            <a:off x="9491568" y="1865842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40" name="object 8">
            <a:extLst>
              <a:ext uri="{FF2B5EF4-FFF2-40B4-BE49-F238E27FC236}">
                <a16:creationId xmlns:a16="http://schemas.microsoft.com/office/drawing/2014/main" id="{71F42827-7346-524C-AC1F-6606D72D1657}"/>
              </a:ext>
            </a:extLst>
          </p:cNvPr>
          <p:cNvSpPr txBox="1"/>
          <p:nvPr/>
        </p:nvSpPr>
        <p:spPr>
          <a:xfrm>
            <a:off x="9817345" y="1817290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41" name="object 9">
            <a:extLst>
              <a:ext uri="{FF2B5EF4-FFF2-40B4-BE49-F238E27FC236}">
                <a16:creationId xmlns:a16="http://schemas.microsoft.com/office/drawing/2014/main" id="{FE4EF793-BFA5-2B4D-8C23-AF919F01C406}"/>
              </a:ext>
            </a:extLst>
          </p:cNvPr>
          <p:cNvSpPr txBox="1"/>
          <p:nvPr/>
        </p:nvSpPr>
        <p:spPr>
          <a:xfrm>
            <a:off x="9762606" y="2432670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42" name="object 10">
            <a:extLst>
              <a:ext uri="{FF2B5EF4-FFF2-40B4-BE49-F238E27FC236}">
                <a16:creationId xmlns:a16="http://schemas.microsoft.com/office/drawing/2014/main" id="{6DFFF5D9-8245-2E46-B833-D14C718B9ACE}"/>
              </a:ext>
            </a:extLst>
          </p:cNvPr>
          <p:cNvSpPr txBox="1"/>
          <p:nvPr/>
        </p:nvSpPr>
        <p:spPr>
          <a:xfrm>
            <a:off x="9508706" y="2565237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43" name="object 11">
            <a:extLst>
              <a:ext uri="{FF2B5EF4-FFF2-40B4-BE49-F238E27FC236}">
                <a16:creationId xmlns:a16="http://schemas.microsoft.com/office/drawing/2014/main" id="{DB2EB255-59FA-ED47-8B3B-D8E1D0F33578}"/>
              </a:ext>
            </a:extLst>
          </p:cNvPr>
          <p:cNvSpPr txBox="1"/>
          <p:nvPr/>
        </p:nvSpPr>
        <p:spPr>
          <a:xfrm>
            <a:off x="8937049" y="1723221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44" name="object 12">
            <a:extLst>
              <a:ext uri="{FF2B5EF4-FFF2-40B4-BE49-F238E27FC236}">
                <a16:creationId xmlns:a16="http://schemas.microsoft.com/office/drawing/2014/main" id="{F20D38AA-3715-1048-98FD-36EB1FC2B871}"/>
              </a:ext>
            </a:extLst>
          </p:cNvPr>
          <p:cNvSpPr txBox="1"/>
          <p:nvPr/>
        </p:nvSpPr>
        <p:spPr>
          <a:xfrm>
            <a:off x="9556564" y="1540962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45" name="object 13">
            <a:extLst>
              <a:ext uri="{FF2B5EF4-FFF2-40B4-BE49-F238E27FC236}">
                <a16:creationId xmlns:a16="http://schemas.microsoft.com/office/drawing/2014/main" id="{BC1DD0E4-24CC-134A-9F52-8DA83D4E20F4}"/>
              </a:ext>
            </a:extLst>
          </p:cNvPr>
          <p:cNvSpPr txBox="1"/>
          <p:nvPr/>
        </p:nvSpPr>
        <p:spPr>
          <a:xfrm>
            <a:off x="10035843" y="2124309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46" name="object 14">
            <a:extLst>
              <a:ext uri="{FF2B5EF4-FFF2-40B4-BE49-F238E27FC236}">
                <a16:creationId xmlns:a16="http://schemas.microsoft.com/office/drawing/2014/main" id="{D0DB10E4-520B-6D4F-BE04-A265FB8BD05E}"/>
              </a:ext>
            </a:extLst>
          </p:cNvPr>
          <p:cNvSpPr txBox="1"/>
          <p:nvPr/>
        </p:nvSpPr>
        <p:spPr>
          <a:xfrm>
            <a:off x="10057665" y="2423171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47" name="object 15">
            <a:extLst>
              <a:ext uri="{FF2B5EF4-FFF2-40B4-BE49-F238E27FC236}">
                <a16:creationId xmlns:a16="http://schemas.microsoft.com/office/drawing/2014/main" id="{0FFF7E73-26AD-154F-ADBF-4712A78B2247}"/>
              </a:ext>
            </a:extLst>
          </p:cNvPr>
          <p:cNvSpPr txBox="1"/>
          <p:nvPr/>
        </p:nvSpPr>
        <p:spPr>
          <a:xfrm>
            <a:off x="10307119" y="2728291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48" name="object 16">
            <a:extLst>
              <a:ext uri="{FF2B5EF4-FFF2-40B4-BE49-F238E27FC236}">
                <a16:creationId xmlns:a16="http://schemas.microsoft.com/office/drawing/2014/main" id="{674C88AF-CF39-8545-AF6F-D4EC83FC0D94}"/>
              </a:ext>
            </a:extLst>
          </p:cNvPr>
          <p:cNvSpPr txBox="1"/>
          <p:nvPr/>
        </p:nvSpPr>
        <p:spPr>
          <a:xfrm>
            <a:off x="10600086" y="2425339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49" name="object 17">
            <a:extLst>
              <a:ext uri="{FF2B5EF4-FFF2-40B4-BE49-F238E27FC236}">
                <a16:creationId xmlns:a16="http://schemas.microsoft.com/office/drawing/2014/main" id="{35F69DDE-5A5D-7C41-9BDD-69F46A30FABA}"/>
              </a:ext>
            </a:extLst>
          </p:cNvPr>
          <p:cNvSpPr txBox="1"/>
          <p:nvPr/>
        </p:nvSpPr>
        <p:spPr>
          <a:xfrm>
            <a:off x="10611855" y="2138115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50" name="object 18">
            <a:extLst>
              <a:ext uri="{FF2B5EF4-FFF2-40B4-BE49-F238E27FC236}">
                <a16:creationId xmlns:a16="http://schemas.microsoft.com/office/drawing/2014/main" id="{46362FF1-07C7-F748-9575-688843BC207E}"/>
              </a:ext>
            </a:extLst>
          </p:cNvPr>
          <p:cNvSpPr txBox="1"/>
          <p:nvPr/>
        </p:nvSpPr>
        <p:spPr>
          <a:xfrm>
            <a:off x="11174541" y="2390278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51" name="object 19">
            <a:extLst>
              <a:ext uri="{FF2B5EF4-FFF2-40B4-BE49-F238E27FC236}">
                <a16:creationId xmlns:a16="http://schemas.microsoft.com/office/drawing/2014/main" id="{26E6D651-7629-D14B-A38F-248D45B5C1E0}"/>
              </a:ext>
            </a:extLst>
          </p:cNvPr>
          <p:cNvSpPr txBox="1"/>
          <p:nvPr/>
        </p:nvSpPr>
        <p:spPr>
          <a:xfrm>
            <a:off x="11150754" y="2676650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52" name="object 20">
            <a:extLst>
              <a:ext uri="{FF2B5EF4-FFF2-40B4-BE49-F238E27FC236}">
                <a16:creationId xmlns:a16="http://schemas.microsoft.com/office/drawing/2014/main" id="{CC51CA6F-C4FA-B64A-9E14-5919BC3BE971}"/>
              </a:ext>
            </a:extLst>
          </p:cNvPr>
          <p:cNvSpPr txBox="1"/>
          <p:nvPr/>
        </p:nvSpPr>
        <p:spPr>
          <a:xfrm>
            <a:off x="10883147" y="2445431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53" name="object 21">
            <a:extLst>
              <a:ext uri="{FF2B5EF4-FFF2-40B4-BE49-F238E27FC236}">
                <a16:creationId xmlns:a16="http://schemas.microsoft.com/office/drawing/2014/main" id="{0AEBDFE3-5726-DA42-AAE4-6C5E0646A1A9}"/>
              </a:ext>
            </a:extLst>
          </p:cNvPr>
          <p:cNvSpPr txBox="1"/>
          <p:nvPr/>
        </p:nvSpPr>
        <p:spPr>
          <a:xfrm>
            <a:off x="11525063" y="2374652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54" name="object 22">
            <a:extLst>
              <a:ext uri="{FF2B5EF4-FFF2-40B4-BE49-F238E27FC236}">
                <a16:creationId xmlns:a16="http://schemas.microsoft.com/office/drawing/2014/main" id="{601E993D-C4BF-ED4E-9F18-49956D610F6E}"/>
              </a:ext>
            </a:extLst>
          </p:cNvPr>
          <p:cNvSpPr txBox="1"/>
          <p:nvPr/>
        </p:nvSpPr>
        <p:spPr>
          <a:xfrm>
            <a:off x="11402932" y="1893791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55" name="object 23">
            <a:extLst>
              <a:ext uri="{FF2B5EF4-FFF2-40B4-BE49-F238E27FC236}">
                <a16:creationId xmlns:a16="http://schemas.microsoft.com/office/drawing/2014/main" id="{A4A332FE-8B92-6A44-8501-9C2C29DA4015}"/>
              </a:ext>
            </a:extLst>
          </p:cNvPr>
          <p:cNvSpPr txBox="1"/>
          <p:nvPr/>
        </p:nvSpPr>
        <p:spPr>
          <a:xfrm>
            <a:off x="10913034" y="1606851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56" name="object 24">
            <a:extLst>
              <a:ext uri="{FF2B5EF4-FFF2-40B4-BE49-F238E27FC236}">
                <a16:creationId xmlns:a16="http://schemas.microsoft.com/office/drawing/2014/main" id="{21DF58B5-09CA-FE45-B678-7D82084AB025}"/>
              </a:ext>
            </a:extLst>
          </p:cNvPr>
          <p:cNvSpPr txBox="1"/>
          <p:nvPr/>
        </p:nvSpPr>
        <p:spPr>
          <a:xfrm>
            <a:off x="11056471" y="1909698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57" name="object 25">
            <a:extLst>
              <a:ext uri="{FF2B5EF4-FFF2-40B4-BE49-F238E27FC236}">
                <a16:creationId xmlns:a16="http://schemas.microsoft.com/office/drawing/2014/main" id="{B3645987-45C2-4246-90DC-57699213F9A6}"/>
              </a:ext>
            </a:extLst>
          </p:cNvPr>
          <p:cNvSpPr txBox="1"/>
          <p:nvPr/>
        </p:nvSpPr>
        <p:spPr>
          <a:xfrm>
            <a:off x="10769423" y="1850338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58" name="object 26">
            <a:extLst>
              <a:ext uri="{FF2B5EF4-FFF2-40B4-BE49-F238E27FC236}">
                <a16:creationId xmlns:a16="http://schemas.microsoft.com/office/drawing/2014/main" id="{ED2E5D40-5A54-9645-A2CE-A1CD2982A65E}"/>
              </a:ext>
            </a:extLst>
          </p:cNvPr>
          <p:cNvSpPr txBox="1"/>
          <p:nvPr/>
        </p:nvSpPr>
        <p:spPr>
          <a:xfrm>
            <a:off x="10481535" y="1831581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59" name="object 27">
            <a:extLst>
              <a:ext uri="{FF2B5EF4-FFF2-40B4-BE49-F238E27FC236}">
                <a16:creationId xmlns:a16="http://schemas.microsoft.com/office/drawing/2014/main" id="{2991192E-7AFA-1B49-B05A-AEC6816AAA4A}"/>
              </a:ext>
            </a:extLst>
          </p:cNvPr>
          <p:cNvSpPr txBox="1"/>
          <p:nvPr/>
        </p:nvSpPr>
        <p:spPr>
          <a:xfrm>
            <a:off x="10264145" y="1503008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60" name="object 28">
            <a:extLst>
              <a:ext uri="{FF2B5EF4-FFF2-40B4-BE49-F238E27FC236}">
                <a16:creationId xmlns:a16="http://schemas.microsoft.com/office/drawing/2014/main" id="{6B607AAC-DC23-5240-B6D5-6DB2D8148366}"/>
              </a:ext>
            </a:extLst>
          </p:cNvPr>
          <p:cNvSpPr txBox="1"/>
          <p:nvPr/>
        </p:nvSpPr>
        <p:spPr>
          <a:xfrm>
            <a:off x="10112847" y="1805073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61" name="object 29">
            <a:extLst>
              <a:ext uri="{FF2B5EF4-FFF2-40B4-BE49-F238E27FC236}">
                <a16:creationId xmlns:a16="http://schemas.microsoft.com/office/drawing/2014/main" id="{77F1678C-FF36-0744-986A-F95651583C20}"/>
              </a:ext>
            </a:extLst>
          </p:cNvPr>
          <p:cNvSpPr txBox="1"/>
          <p:nvPr/>
        </p:nvSpPr>
        <p:spPr>
          <a:xfrm>
            <a:off x="11239890" y="2120120"/>
            <a:ext cx="67381" cy="125087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719" spc="85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19">
              <a:latin typeface="Trebuchet MS"/>
              <a:cs typeface="Trebuchet MS"/>
            </a:endParaRPr>
          </a:p>
        </p:txBody>
      </p:sp>
      <p:sp>
        <p:nvSpPr>
          <p:cNvPr id="162" name="object 34">
            <a:extLst>
              <a:ext uri="{FF2B5EF4-FFF2-40B4-BE49-F238E27FC236}">
                <a16:creationId xmlns:a16="http://schemas.microsoft.com/office/drawing/2014/main" id="{E54EE18A-E999-A241-BAD0-6E9179409BD9}"/>
              </a:ext>
            </a:extLst>
          </p:cNvPr>
          <p:cNvSpPr txBox="1"/>
          <p:nvPr/>
        </p:nvSpPr>
        <p:spPr>
          <a:xfrm>
            <a:off x="7882246" y="3108526"/>
            <a:ext cx="1150043" cy="721851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algn="ctr">
              <a:spcBef>
                <a:spcPts val="126"/>
              </a:spcBef>
            </a:pPr>
            <a:r>
              <a:rPr sz="2248" spc="54">
                <a:latin typeface="Trebuchet MS"/>
                <a:cs typeface="Trebuchet MS"/>
              </a:rPr>
              <a:t>+data</a:t>
            </a:r>
            <a:endParaRPr sz="2248">
              <a:latin typeface="Trebuchet MS"/>
              <a:cs typeface="Trebuchet MS"/>
            </a:endParaRPr>
          </a:p>
          <a:p>
            <a:pPr>
              <a:spcBef>
                <a:spcPts val="22"/>
              </a:spcBef>
            </a:pPr>
            <a:endParaRPr sz="2338">
              <a:latin typeface="Trebuchet MS"/>
              <a:cs typeface="Trebuchet MS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0687814-13F4-5D4A-87D3-4515CAA62060}"/>
              </a:ext>
            </a:extLst>
          </p:cNvPr>
          <p:cNvSpPr txBox="1"/>
          <p:nvPr/>
        </p:nvSpPr>
        <p:spPr>
          <a:xfrm>
            <a:off x="4889312" y="3303235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00B0F0"/>
                </a:solidFill>
              </a:rPr>
              <a:t>Learning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E7F081B-D0A6-A44A-941B-69A8F555ABFF}"/>
              </a:ext>
            </a:extLst>
          </p:cNvPr>
          <p:cNvCxnSpPr/>
          <p:nvPr/>
        </p:nvCxnSpPr>
        <p:spPr>
          <a:xfrm flipH="1">
            <a:off x="4587811" y="3272088"/>
            <a:ext cx="1965714" cy="102473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89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F4C8-6F68-274C-A2D0-B5CCF92B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 Intelligence</a:t>
            </a: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BE9DF524-89F0-264A-85B2-FB51B7B21256}"/>
              </a:ext>
            </a:extLst>
          </p:cNvPr>
          <p:cNvGrpSpPr/>
          <p:nvPr/>
        </p:nvGrpSpPr>
        <p:grpSpPr>
          <a:xfrm>
            <a:off x="1810919" y="3850605"/>
            <a:ext cx="8506547" cy="117060"/>
            <a:chOff x="314831" y="4282015"/>
            <a:chExt cx="9459595" cy="130175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26579B38-CB4F-2C46-94C8-CFA42672A4F3}"/>
                </a:ext>
              </a:extLst>
            </p:cNvPr>
            <p:cNvSpPr/>
            <p:nvPr/>
          </p:nvSpPr>
          <p:spPr>
            <a:xfrm>
              <a:off x="314831" y="4346985"/>
              <a:ext cx="9427845" cy="0"/>
            </a:xfrm>
            <a:custGeom>
              <a:avLst/>
              <a:gdLst/>
              <a:ahLst/>
              <a:cxnLst/>
              <a:rect l="l" t="t" r="r" b="b"/>
              <a:pathLst>
                <a:path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ln w="63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0FE6CFB2-A245-7D46-A5FC-641EDF40E71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</p:spPr>
        </p:pic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id="{A31309EA-C271-3444-9114-A5996E552CD2}"/>
              </a:ext>
            </a:extLst>
          </p:cNvPr>
          <p:cNvSpPr txBox="1"/>
          <p:nvPr/>
        </p:nvSpPr>
        <p:spPr>
          <a:xfrm>
            <a:off x="2068925" y="3973288"/>
            <a:ext cx="1731916" cy="221460"/>
          </a:xfrm>
          <a:prstGeom prst="rect">
            <a:avLst/>
          </a:prstGeom>
        </p:spPr>
        <p:txBody>
          <a:bodyPr vert="horz" wrap="square" lIns="0" tIns="13705" rIns="0" bIns="0" rtlCol="0">
            <a:spAutoFit/>
          </a:bodyPr>
          <a:lstStyle/>
          <a:p>
            <a:pPr marL="11421">
              <a:spcBef>
                <a:spcPts val="108"/>
              </a:spcBef>
            </a:pPr>
            <a:r>
              <a:rPr lang="en-US" sz="1349" spc="-58">
                <a:latin typeface="Trebuchet MS"/>
                <a:cs typeface="Trebuchet MS"/>
              </a:rPr>
              <a:t>“</a:t>
            </a:r>
            <a:r>
              <a:rPr sz="1349" spc="-58">
                <a:latin typeface="Trebuchet MS"/>
                <a:cs typeface="Trebuchet MS"/>
              </a:rPr>
              <a:t>Low-level</a:t>
            </a:r>
            <a:r>
              <a:rPr sz="1349" spc="-18">
                <a:latin typeface="Trebuchet MS"/>
                <a:cs typeface="Trebuchet MS"/>
              </a:rPr>
              <a:t> </a:t>
            </a:r>
            <a:r>
              <a:rPr sz="1349" spc="-63">
                <a:latin typeface="Trebuchet MS"/>
                <a:cs typeface="Trebuchet MS"/>
              </a:rPr>
              <a:t>intelligence”</a:t>
            </a:r>
            <a:endParaRPr sz="1349">
              <a:latin typeface="Trebuchet MS"/>
              <a:cs typeface="Trebuchet MS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210A0F8-1F0B-AA4D-8177-7B8451332FCE}"/>
              </a:ext>
            </a:extLst>
          </p:cNvPr>
          <p:cNvSpPr txBox="1"/>
          <p:nvPr/>
        </p:nvSpPr>
        <p:spPr>
          <a:xfrm>
            <a:off x="8351622" y="3973288"/>
            <a:ext cx="1778168" cy="221460"/>
          </a:xfrm>
          <a:prstGeom prst="rect">
            <a:avLst/>
          </a:prstGeom>
        </p:spPr>
        <p:txBody>
          <a:bodyPr vert="horz" wrap="square" lIns="0" tIns="13705" rIns="0" bIns="0" rtlCol="0">
            <a:spAutoFit/>
          </a:bodyPr>
          <a:lstStyle/>
          <a:p>
            <a:pPr marL="11421">
              <a:spcBef>
                <a:spcPts val="108"/>
              </a:spcBef>
            </a:pPr>
            <a:r>
              <a:rPr lang="en-US" sz="1349" spc="-45">
                <a:latin typeface="Trebuchet MS"/>
                <a:cs typeface="Trebuchet MS"/>
              </a:rPr>
              <a:t>“</a:t>
            </a:r>
            <a:r>
              <a:rPr sz="1349" spc="-45">
                <a:latin typeface="Trebuchet MS"/>
                <a:cs typeface="Trebuchet MS"/>
              </a:rPr>
              <a:t>High-level</a:t>
            </a:r>
            <a:r>
              <a:rPr sz="1349" spc="-13">
                <a:latin typeface="Trebuchet MS"/>
                <a:cs typeface="Trebuchet MS"/>
              </a:rPr>
              <a:t> </a:t>
            </a:r>
            <a:r>
              <a:rPr sz="1349" spc="-63">
                <a:latin typeface="Trebuchet MS"/>
                <a:cs typeface="Trebuchet MS"/>
              </a:rPr>
              <a:t>intelligence”</a:t>
            </a:r>
            <a:endParaRPr sz="1349">
              <a:latin typeface="Trebuchet MS"/>
              <a:cs typeface="Trebuchet MS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39123130-899B-EE4F-9AF4-CB9A8404AB14}"/>
              </a:ext>
            </a:extLst>
          </p:cNvPr>
          <p:cNvSpPr txBox="1"/>
          <p:nvPr/>
        </p:nvSpPr>
        <p:spPr>
          <a:xfrm>
            <a:off x="4955340" y="4227015"/>
            <a:ext cx="2288665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b="1" spc="103">
                <a:solidFill>
                  <a:srgbClr val="A52929"/>
                </a:solidFill>
                <a:latin typeface="Calibri"/>
                <a:cs typeface="Calibri"/>
              </a:rPr>
              <a:t>Machine</a:t>
            </a:r>
            <a:r>
              <a:rPr sz="2248" b="1" spc="292">
                <a:solidFill>
                  <a:srgbClr val="A52929"/>
                </a:solidFill>
                <a:latin typeface="Calibri"/>
                <a:cs typeface="Calibri"/>
              </a:rPr>
              <a:t> </a:t>
            </a:r>
            <a:r>
              <a:rPr sz="2248" b="1" spc="58">
                <a:solidFill>
                  <a:srgbClr val="A52929"/>
                </a:solidFill>
                <a:latin typeface="Calibri"/>
                <a:cs typeface="Calibri"/>
              </a:rPr>
              <a:t>learning</a:t>
            </a:r>
            <a:endParaRPr sz="2248">
              <a:latin typeface="Calibri"/>
              <a:cs typeface="Calibri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712795C-9027-2F4A-93BC-8CD9C3898E05}"/>
              </a:ext>
            </a:extLst>
          </p:cNvPr>
          <p:cNvSpPr txBox="1"/>
          <p:nvPr/>
        </p:nvSpPr>
        <p:spPr>
          <a:xfrm>
            <a:off x="2539977" y="3506987"/>
            <a:ext cx="676093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11421">
              <a:spcBef>
                <a:spcPts val="117"/>
              </a:spcBef>
            </a:pPr>
            <a:r>
              <a:rPr sz="1799" b="1" spc="148">
                <a:solidFill>
                  <a:srgbClr val="FF0000"/>
                </a:solidFill>
                <a:latin typeface="Calibri"/>
                <a:cs typeface="Calibri"/>
              </a:rPr>
              <a:t>Re</a:t>
            </a:r>
            <a:r>
              <a:rPr sz="1799" b="1" spc="27">
                <a:solidFill>
                  <a:srgbClr val="FF0000"/>
                </a:solidFill>
                <a:latin typeface="Calibri"/>
                <a:cs typeface="Calibri"/>
              </a:rPr>
              <a:t>fl</a:t>
            </a:r>
            <a:r>
              <a:rPr sz="1799" b="1" spc="54">
                <a:solidFill>
                  <a:srgbClr val="FF0000"/>
                </a:solidFill>
                <a:latin typeface="Calibri"/>
                <a:cs typeface="Calibri"/>
              </a:rPr>
              <a:t>ex</a:t>
            </a:r>
            <a:endParaRPr sz="1799">
              <a:latin typeface="Calibri"/>
              <a:cs typeface="Calibri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CE21A49-44DF-3443-9863-7095D1A0B01F}"/>
              </a:ext>
            </a:extLst>
          </p:cNvPr>
          <p:cNvSpPr txBox="1"/>
          <p:nvPr/>
        </p:nvSpPr>
        <p:spPr>
          <a:xfrm>
            <a:off x="3649473" y="2434165"/>
            <a:ext cx="2043124" cy="910045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algn="ctr">
              <a:spcBef>
                <a:spcPts val="112"/>
              </a:spcBef>
            </a:pPr>
            <a:r>
              <a:rPr sz="1439" spc="-45">
                <a:solidFill>
                  <a:srgbClr val="008000"/>
                </a:solidFill>
                <a:latin typeface="Trebuchet MS"/>
                <a:cs typeface="Trebuchet MS"/>
              </a:rPr>
              <a:t>Search</a:t>
            </a:r>
            <a:r>
              <a:rPr sz="1439" spc="22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39" spc="-67">
                <a:solidFill>
                  <a:srgbClr val="008000"/>
                </a:solidFill>
                <a:latin typeface="Trebuchet MS"/>
                <a:cs typeface="Trebuchet MS"/>
              </a:rPr>
              <a:t>problems</a:t>
            </a:r>
            <a:endParaRPr sz="1439">
              <a:latin typeface="Trebuchet MS"/>
              <a:cs typeface="Trebuchet MS"/>
            </a:endParaRPr>
          </a:p>
          <a:p>
            <a:pPr marL="11421" marR="4568" algn="ctr">
              <a:lnSpc>
                <a:spcPct val="162800"/>
              </a:lnSpc>
            </a:pPr>
            <a:r>
              <a:rPr sz="1439" spc="-9">
                <a:solidFill>
                  <a:srgbClr val="008000"/>
                </a:solidFill>
                <a:latin typeface="Trebuchet MS"/>
                <a:cs typeface="Trebuchet MS"/>
              </a:rPr>
              <a:t>Markov</a:t>
            </a:r>
            <a:r>
              <a:rPr sz="1439" spc="45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39" spc="-63">
                <a:solidFill>
                  <a:srgbClr val="008000"/>
                </a:solidFill>
                <a:latin typeface="Trebuchet MS"/>
                <a:cs typeface="Trebuchet MS"/>
              </a:rPr>
              <a:t>decision</a:t>
            </a:r>
            <a:r>
              <a:rPr sz="1439" spc="45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39" spc="-63">
                <a:solidFill>
                  <a:srgbClr val="008000"/>
                </a:solidFill>
                <a:latin typeface="Trebuchet MS"/>
                <a:cs typeface="Trebuchet MS"/>
              </a:rPr>
              <a:t>processes </a:t>
            </a:r>
            <a:r>
              <a:rPr sz="1439" spc="-418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39" spc="-49">
                <a:solidFill>
                  <a:srgbClr val="008000"/>
                </a:solidFill>
                <a:latin typeface="Trebuchet MS"/>
                <a:cs typeface="Trebuchet MS"/>
              </a:rPr>
              <a:t>Adversarial</a:t>
            </a:r>
            <a:r>
              <a:rPr sz="1439" spc="45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39" spc="-49">
                <a:solidFill>
                  <a:srgbClr val="008000"/>
                </a:solidFill>
                <a:latin typeface="Trebuchet MS"/>
                <a:cs typeface="Trebuchet MS"/>
              </a:rPr>
              <a:t>games</a:t>
            </a:r>
            <a:endParaRPr sz="1439">
              <a:latin typeface="Trebuchet MS"/>
              <a:cs typeface="Trebuchet MS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A13F8212-71B4-3247-A485-10DD97024020}"/>
              </a:ext>
            </a:extLst>
          </p:cNvPr>
          <p:cNvSpPr txBox="1"/>
          <p:nvPr/>
        </p:nvSpPr>
        <p:spPr>
          <a:xfrm>
            <a:off x="4325627" y="3506987"/>
            <a:ext cx="690368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11421">
              <a:spcBef>
                <a:spcPts val="117"/>
              </a:spcBef>
            </a:pPr>
            <a:r>
              <a:rPr sz="1799" b="1" spc="103">
                <a:solidFill>
                  <a:srgbClr val="008000"/>
                </a:solidFill>
                <a:latin typeface="Calibri"/>
                <a:cs typeface="Calibri"/>
              </a:rPr>
              <a:t>States</a:t>
            </a:r>
            <a:endParaRPr sz="1799">
              <a:latin typeface="Calibri"/>
              <a:cs typeface="Calibri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BC5940E0-3CF5-8247-A0A2-232E947F9B3B}"/>
              </a:ext>
            </a:extLst>
          </p:cNvPr>
          <p:cNvSpPr txBox="1"/>
          <p:nvPr/>
        </p:nvSpPr>
        <p:spPr>
          <a:xfrm>
            <a:off x="6126614" y="2791129"/>
            <a:ext cx="2510793" cy="235886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1439" spc="-36">
                <a:solidFill>
                  <a:srgbClr val="0000FF"/>
                </a:solidFill>
                <a:latin typeface="Trebuchet MS"/>
                <a:cs typeface="Trebuchet MS"/>
              </a:rPr>
              <a:t>Constraint</a:t>
            </a:r>
            <a:r>
              <a:rPr sz="1439" spc="22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39" spc="-49">
                <a:solidFill>
                  <a:srgbClr val="0000FF"/>
                </a:solidFill>
                <a:latin typeface="Trebuchet MS"/>
                <a:cs typeface="Trebuchet MS"/>
              </a:rPr>
              <a:t>satisfaction</a:t>
            </a:r>
            <a:r>
              <a:rPr sz="1439" spc="27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39" spc="-67">
                <a:solidFill>
                  <a:srgbClr val="0000FF"/>
                </a:solidFill>
                <a:latin typeface="Trebuchet MS"/>
                <a:cs typeface="Trebuchet MS"/>
              </a:rPr>
              <a:t>problems</a:t>
            </a:r>
            <a:endParaRPr sz="1439">
              <a:latin typeface="Trebuchet MS"/>
              <a:cs typeface="Trebuchet MS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24DF531-C53B-B64F-93D1-18F99E7195FD}"/>
              </a:ext>
            </a:extLst>
          </p:cNvPr>
          <p:cNvSpPr txBox="1"/>
          <p:nvPr/>
        </p:nvSpPr>
        <p:spPr>
          <a:xfrm>
            <a:off x="6666866" y="3148092"/>
            <a:ext cx="1430987" cy="235886"/>
          </a:xfrm>
          <a:prstGeom prst="rect">
            <a:avLst/>
          </a:prstGeom>
        </p:spPr>
        <p:txBody>
          <a:bodyPr vert="horz" wrap="square" lIns="0" tIns="14276" rIns="0" bIns="0" rtlCol="0">
            <a:spAutoFit/>
          </a:bodyPr>
          <a:lstStyle/>
          <a:p>
            <a:pPr marL="11421">
              <a:spcBef>
                <a:spcPts val="112"/>
              </a:spcBef>
            </a:pPr>
            <a:r>
              <a:rPr sz="1439" spc="-45">
                <a:solidFill>
                  <a:srgbClr val="0000FF"/>
                </a:solidFill>
                <a:latin typeface="Trebuchet MS"/>
                <a:cs typeface="Trebuchet MS"/>
              </a:rPr>
              <a:t>Bayesian</a:t>
            </a:r>
            <a:r>
              <a:rPr sz="1439" spc="31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39" spc="-72">
                <a:solidFill>
                  <a:srgbClr val="0000FF"/>
                </a:solidFill>
                <a:latin typeface="Trebuchet MS"/>
                <a:cs typeface="Trebuchet MS"/>
              </a:rPr>
              <a:t>networks</a:t>
            </a:r>
            <a:endParaRPr sz="1439">
              <a:latin typeface="Trebuchet MS"/>
              <a:cs typeface="Trebuchet MS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77378E4-72BB-C44A-98A9-CBBF2B83E468}"/>
              </a:ext>
            </a:extLst>
          </p:cNvPr>
          <p:cNvSpPr txBox="1"/>
          <p:nvPr/>
        </p:nvSpPr>
        <p:spPr>
          <a:xfrm>
            <a:off x="6895300" y="3506987"/>
            <a:ext cx="974167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11421">
              <a:spcBef>
                <a:spcPts val="117"/>
              </a:spcBef>
            </a:pPr>
            <a:r>
              <a:rPr sz="1799" b="1" spc="216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1799" b="1" spc="9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799" b="1" spc="40">
                <a:solidFill>
                  <a:srgbClr val="0000FF"/>
                </a:solidFill>
                <a:latin typeface="Calibri"/>
                <a:cs typeface="Calibri"/>
              </a:rPr>
              <a:t>riables</a:t>
            </a:r>
            <a:endParaRPr sz="1799">
              <a:latin typeface="Calibri"/>
              <a:cs typeface="Calibri"/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4DBE0DB2-8283-C546-A7D3-38CDB118A001}"/>
              </a:ext>
            </a:extLst>
          </p:cNvPr>
          <p:cNvSpPr txBox="1"/>
          <p:nvPr/>
        </p:nvSpPr>
        <p:spPr>
          <a:xfrm>
            <a:off x="9072349" y="3506987"/>
            <a:ext cx="585871" cy="291863"/>
          </a:xfrm>
          <a:prstGeom prst="rect">
            <a:avLst/>
          </a:prstGeom>
        </p:spPr>
        <p:txBody>
          <a:bodyPr vert="horz" wrap="square" lIns="0" tIns="14847" rIns="0" bIns="0" rtlCol="0">
            <a:spAutoFit/>
          </a:bodyPr>
          <a:lstStyle/>
          <a:p>
            <a:pPr marL="11421">
              <a:spcBef>
                <a:spcPts val="117"/>
              </a:spcBef>
            </a:pPr>
            <a:r>
              <a:rPr sz="1799" b="1" spc="126">
                <a:solidFill>
                  <a:srgbClr val="800080"/>
                </a:solidFill>
                <a:latin typeface="Calibri"/>
                <a:cs typeface="Calibri"/>
              </a:rPr>
              <a:t>Logic</a:t>
            </a:r>
            <a:endParaRPr sz="1799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269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1DCB-15E1-2947-A5D9-550AEA91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8"/>
              <a:t>Optimization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855C8-CBFA-DE4C-AF06-AC9B64D0A4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42">
              <a:spcBef>
                <a:spcPts val="126"/>
              </a:spcBef>
            </a:pPr>
            <a:r>
              <a:rPr lang="en-US" spc="-72">
                <a:solidFill>
                  <a:srgbClr val="0000A0"/>
                </a:solidFill>
                <a:latin typeface="Trebuchet MS"/>
                <a:cs typeface="Trebuchet MS"/>
              </a:rPr>
              <a:t>Discrete</a:t>
            </a:r>
            <a:r>
              <a:rPr lang="en-US" spc="81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pc="-85">
                <a:solidFill>
                  <a:srgbClr val="0000A0"/>
                </a:solidFill>
                <a:latin typeface="Trebuchet MS"/>
                <a:cs typeface="Trebuchet MS"/>
              </a:rPr>
              <a:t>optimization</a:t>
            </a:r>
            <a:r>
              <a:rPr lang="en-US" spc="-85">
                <a:latin typeface="Trebuchet MS"/>
                <a:cs typeface="Trebuchet MS"/>
              </a:rPr>
              <a:t>:</a:t>
            </a:r>
            <a:r>
              <a:rPr lang="en-US" spc="337">
                <a:latin typeface="Trebuchet MS"/>
                <a:cs typeface="Trebuchet MS"/>
              </a:rPr>
              <a:t> </a:t>
            </a:r>
            <a:r>
              <a:rPr lang="en-US" spc="-94">
                <a:latin typeface="Trebuchet MS"/>
                <a:cs typeface="Trebuchet MS"/>
              </a:rPr>
              <a:t>find</a:t>
            </a:r>
            <a:r>
              <a:rPr lang="en-US" spc="90">
                <a:latin typeface="Trebuchet MS"/>
                <a:cs typeface="Trebuchet MS"/>
              </a:rPr>
              <a:t> </a:t>
            </a:r>
            <a:r>
              <a:rPr lang="en-US" spc="-112">
                <a:latin typeface="Trebuchet MS"/>
                <a:cs typeface="Trebuchet MS"/>
              </a:rPr>
              <a:t>the</a:t>
            </a:r>
            <a:r>
              <a:rPr lang="en-US" spc="81">
                <a:latin typeface="Trebuchet MS"/>
                <a:cs typeface="Trebuchet MS"/>
              </a:rPr>
              <a:t> </a:t>
            </a:r>
            <a:r>
              <a:rPr lang="en-US" spc="-85">
                <a:latin typeface="Trebuchet MS"/>
                <a:cs typeface="Trebuchet MS"/>
              </a:rPr>
              <a:t>best</a:t>
            </a:r>
            <a:r>
              <a:rPr lang="en-US" spc="81">
                <a:latin typeface="Trebuchet MS"/>
                <a:cs typeface="Trebuchet MS"/>
              </a:rPr>
              <a:t> </a:t>
            </a:r>
            <a:r>
              <a:rPr lang="en-US" spc="-112">
                <a:latin typeface="Trebuchet MS"/>
                <a:cs typeface="Trebuchet MS"/>
              </a:rPr>
              <a:t>discrete</a:t>
            </a:r>
            <a:r>
              <a:rPr lang="en-US" spc="90">
                <a:latin typeface="Trebuchet MS"/>
                <a:cs typeface="Trebuchet MS"/>
              </a:rPr>
              <a:t> </a:t>
            </a:r>
            <a:r>
              <a:rPr lang="en-US" spc="-126">
                <a:latin typeface="Trebuchet MS"/>
                <a:cs typeface="Trebuchet MS"/>
              </a:rPr>
              <a:t>object</a:t>
            </a:r>
            <a:endParaRPr lang="en-US" sz="3200">
              <a:latin typeface="Trebuchet MS"/>
              <a:cs typeface="Trebuchet MS"/>
            </a:endParaRPr>
          </a:p>
          <a:p>
            <a:pPr marL="3643334">
              <a:lnSpc>
                <a:spcPts val="2433"/>
              </a:lnSpc>
              <a:tabLst>
                <a:tab pos="4324603" algn="l"/>
              </a:tabLst>
            </a:pPr>
            <a:r>
              <a:rPr lang="en-US" spc="18">
                <a:latin typeface="Trebuchet MS"/>
                <a:cs typeface="Trebuchet MS"/>
              </a:rPr>
              <a:t>min	</a:t>
            </a:r>
            <a:r>
              <a:rPr lang="en-US" spc="-9">
                <a:latin typeface="Trebuchet MS"/>
                <a:cs typeface="Trebuchet MS"/>
              </a:rPr>
              <a:t>Cost(</a:t>
            </a:r>
            <a:r>
              <a:rPr lang="en-US" i="1" spc="-9">
                <a:latin typeface="Trebuchet MS"/>
                <a:cs typeface="Trebuchet MS"/>
              </a:rPr>
              <a:t>p</a:t>
            </a:r>
            <a:r>
              <a:rPr lang="en-US" spc="-9">
                <a:latin typeface="Trebuchet MS"/>
                <a:cs typeface="Trebuchet MS"/>
              </a:rPr>
              <a:t>)</a:t>
            </a:r>
            <a:r>
              <a:rPr lang="en-US">
                <a:latin typeface="Trebuchet MS"/>
                <a:cs typeface="Trebuchet MS"/>
              </a:rPr>
              <a:t>, </a:t>
            </a:r>
            <a:r>
              <a:rPr lang="en-US" sz="2400" i="1" spc="31" err="1">
                <a:latin typeface="Trebuchet MS"/>
                <a:cs typeface="Trebuchet MS"/>
              </a:rPr>
              <a:t>p</a:t>
            </a:r>
            <a:r>
              <a:rPr lang="en-US" sz="2400" spc="31" err="1">
                <a:latin typeface="Lucida Sans Unicode"/>
                <a:cs typeface="Lucida Sans Unicode"/>
              </a:rPr>
              <a:t>∈</a:t>
            </a:r>
            <a:r>
              <a:rPr lang="en-US" sz="2400" spc="31" err="1">
                <a:latin typeface="Tahoma"/>
                <a:cs typeface="Tahoma"/>
              </a:rPr>
              <a:t>Paths</a:t>
            </a:r>
            <a:endParaRPr lang="en-US">
              <a:latin typeface="Tahoma"/>
              <a:cs typeface="Tahoma"/>
            </a:endParaRPr>
          </a:p>
          <a:p>
            <a:pPr marL="479687"/>
            <a:r>
              <a:rPr lang="en-US" b="1" spc="-9">
                <a:solidFill>
                  <a:srgbClr val="FF0000"/>
                </a:solidFill>
                <a:latin typeface="Trebuchet MS"/>
                <a:cs typeface="Trebuchet MS"/>
              </a:rPr>
              <a:t>Algorithmic</a:t>
            </a:r>
            <a:r>
              <a:rPr lang="en-US" b="1" spc="76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pc="-90">
                <a:latin typeface="Trebuchet MS"/>
                <a:cs typeface="Trebuchet MS"/>
              </a:rPr>
              <a:t>tool:</a:t>
            </a:r>
            <a:r>
              <a:rPr lang="en-US" spc="328">
                <a:latin typeface="Trebuchet MS"/>
                <a:cs typeface="Trebuchet MS"/>
              </a:rPr>
              <a:t> </a:t>
            </a:r>
            <a:r>
              <a:rPr lang="en-US" spc="-76">
                <a:latin typeface="Trebuchet MS"/>
                <a:cs typeface="Trebuchet MS"/>
              </a:rPr>
              <a:t>dynamic</a:t>
            </a:r>
            <a:r>
              <a:rPr lang="en-US" spc="76">
                <a:latin typeface="Trebuchet MS"/>
                <a:cs typeface="Trebuchet MS"/>
              </a:rPr>
              <a:t> </a:t>
            </a:r>
            <a:r>
              <a:rPr lang="en-US" spc="-67">
                <a:latin typeface="Trebuchet MS"/>
                <a:cs typeface="Trebuchet MS"/>
              </a:rPr>
              <a:t>programming</a:t>
            </a:r>
            <a:endParaRPr lang="en-US">
              <a:latin typeface="Trebuchet MS"/>
              <a:cs typeface="Trebuchet MS"/>
            </a:endParaRPr>
          </a:p>
          <a:p>
            <a:pPr>
              <a:spcBef>
                <a:spcPts val="4"/>
              </a:spcBef>
            </a:pPr>
            <a:endParaRPr lang="en-US" sz="3200">
              <a:latin typeface="Trebuchet MS"/>
              <a:cs typeface="Trebuchet MS"/>
            </a:endParaRPr>
          </a:p>
          <a:p>
            <a:pPr marL="22842"/>
            <a:r>
              <a:rPr lang="en-US" spc="-49">
                <a:solidFill>
                  <a:srgbClr val="0000A0"/>
                </a:solidFill>
                <a:latin typeface="Trebuchet MS"/>
                <a:cs typeface="Trebuchet MS"/>
              </a:rPr>
              <a:t>Continuous</a:t>
            </a:r>
            <a:r>
              <a:rPr lang="en-US" spc="9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pc="-85">
                <a:solidFill>
                  <a:srgbClr val="0000A0"/>
                </a:solidFill>
                <a:latin typeface="Trebuchet MS"/>
                <a:cs typeface="Trebuchet MS"/>
              </a:rPr>
              <a:t>optimization</a:t>
            </a:r>
            <a:r>
              <a:rPr lang="en-US" spc="-85">
                <a:latin typeface="Trebuchet MS"/>
                <a:cs typeface="Trebuchet MS"/>
              </a:rPr>
              <a:t>:</a:t>
            </a:r>
            <a:r>
              <a:rPr lang="en-US" spc="351">
                <a:latin typeface="Trebuchet MS"/>
                <a:cs typeface="Trebuchet MS"/>
              </a:rPr>
              <a:t> </a:t>
            </a:r>
            <a:r>
              <a:rPr lang="en-US" spc="-94">
                <a:latin typeface="Trebuchet MS"/>
                <a:cs typeface="Trebuchet MS"/>
              </a:rPr>
              <a:t>find</a:t>
            </a:r>
            <a:r>
              <a:rPr lang="en-US" spc="94">
                <a:latin typeface="Trebuchet MS"/>
                <a:cs typeface="Trebuchet MS"/>
              </a:rPr>
              <a:t> </a:t>
            </a:r>
            <a:r>
              <a:rPr lang="en-US" spc="-112">
                <a:latin typeface="Trebuchet MS"/>
                <a:cs typeface="Trebuchet MS"/>
              </a:rPr>
              <a:t>the</a:t>
            </a:r>
            <a:r>
              <a:rPr lang="en-US" spc="90">
                <a:latin typeface="Trebuchet MS"/>
                <a:cs typeface="Trebuchet MS"/>
              </a:rPr>
              <a:t> </a:t>
            </a:r>
            <a:r>
              <a:rPr lang="en-US" spc="-85">
                <a:latin typeface="Trebuchet MS"/>
                <a:cs typeface="Trebuchet MS"/>
              </a:rPr>
              <a:t>best</a:t>
            </a:r>
            <a:r>
              <a:rPr lang="en-US" spc="94">
                <a:latin typeface="Trebuchet MS"/>
                <a:cs typeface="Trebuchet MS"/>
              </a:rPr>
              <a:t> </a:t>
            </a:r>
            <a:r>
              <a:rPr lang="en-US" spc="-112">
                <a:latin typeface="Trebuchet MS"/>
                <a:cs typeface="Trebuchet MS"/>
              </a:rPr>
              <a:t>vector</a:t>
            </a:r>
            <a:r>
              <a:rPr lang="en-US" spc="90">
                <a:latin typeface="Trebuchet MS"/>
                <a:cs typeface="Trebuchet MS"/>
              </a:rPr>
              <a:t> </a:t>
            </a:r>
            <a:r>
              <a:rPr lang="en-US" spc="-103">
                <a:latin typeface="Trebuchet MS"/>
                <a:cs typeface="Trebuchet MS"/>
              </a:rPr>
              <a:t>of</a:t>
            </a:r>
            <a:r>
              <a:rPr lang="en-US" spc="90">
                <a:latin typeface="Trebuchet MS"/>
                <a:cs typeface="Trebuchet MS"/>
              </a:rPr>
              <a:t> </a:t>
            </a:r>
            <a:r>
              <a:rPr lang="en-US" spc="-130">
                <a:latin typeface="Trebuchet MS"/>
                <a:cs typeface="Trebuchet MS"/>
              </a:rPr>
              <a:t>real</a:t>
            </a:r>
            <a:r>
              <a:rPr lang="en-US" spc="90">
                <a:latin typeface="Trebuchet MS"/>
                <a:cs typeface="Trebuchet MS"/>
              </a:rPr>
              <a:t> </a:t>
            </a:r>
            <a:r>
              <a:rPr lang="en-US" spc="-76">
                <a:latin typeface="Trebuchet MS"/>
                <a:cs typeface="Trebuchet MS"/>
              </a:rPr>
              <a:t>numbers</a:t>
            </a:r>
            <a:endParaRPr lang="en-US" sz="3200">
              <a:latin typeface="Trebuchet MS"/>
              <a:cs typeface="Trebuchet MS"/>
            </a:endParaRPr>
          </a:p>
          <a:p>
            <a:pPr marL="3065425">
              <a:lnSpc>
                <a:spcPts val="2500"/>
              </a:lnSpc>
            </a:pPr>
            <a:r>
              <a:rPr lang="en-US" spc="18">
                <a:latin typeface="Trebuchet MS"/>
                <a:cs typeface="Trebuchet MS"/>
              </a:rPr>
              <a:t>min</a:t>
            </a:r>
            <a:r>
              <a:rPr lang="en-US" spc="198">
                <a:latin typeface="Trebuchet MS"/>
                <a:cs typeface="Trebuchet MS"/>
              </a:rPr>
              <a:t> </a:t>
            </a:r>
            <a:r>
              <a:rPr lang="en-US" spc="-31" err="1">
                <a:latin typeface="Trebuchet MS"/>
                <a:cs typeface="Trebuchet MS"/>
              </a:rPr>
              <a:t>TrainingError</a:t>
            </a:r>
            <a:r>
              <a:rPr lang="en-US" spc="-31">
                <a:latin typeface="Trebuchet MS"/>
                <a:cs typeface="Trebuchet MS"/>
              </a:rPr>
              <a:t>(</a:t>
            </a:r>
            <a:r>
              <a:rPr lang="en-US" b="1" spc="-31">
                <a:latin typeface="Palatino Linotype"/>
                <a:cs typeface="Palatino Linotype"/>
              </a:rPr>
              <a:t>w</a:t>
            </a:r>
            <a:r>
              <a:rPr lang="en-US" spc="-31">
                <a:latin typeface="Trebuchet MS"/>
                <a:cs typeface="Trebuchet MS"/>
              </a:rPr>
              <a:t>), </a:t>
            </a:r>
            <a:r>
              <a:rPr lang="en-US" b="1" spc="13" err="1">
                <a:latin typeface="Cutout Std"/>
                <a:cs typeface="Cutout Std"/>
              </a:rPr>
              <a:t>w</a:t>
            </a:r>
            <a:r>
              <a:rPr lang="en-US" spc="13" err="1">
                <a:latin typeface="Lucida Sans Unicode"/>
                <a:cs typeface="Lucida Sans Unicode"/>
              </a:rPr>
              <a:t>∈</a:t>
            </a:r>
            <a:r>
              <a:rPr lang="en-US" spc="13" err="1">
                <a:latin typeface="Arial"/>
                <a:cs typeface="Arial"/>
              </a:rPr>
              <a:t>R</a:t>
            </a:r>
            <a:r>
              <a:rPr lang="en-US" sz="3200" i="1" spc="20" baseline="22222" err="1">
                <a:latin typeface="Postino Std"/>
                <a:cs typeface="Postino Std"/>
              </a:rPr>
              <a:t>d</a:t>
            </a:r>
            <a:endParaRPr lang="en-US">
              <a:latin typeface="Trebuchet MS"/>
              <a:cs typeface="Trebuchet MS"/>
            </a:endParaRPr>
          </a:p>
          <a:p>
            <a:pPr marL="479687">
              <a:spcBef>
                <a:spcPts val="2680"/>
              </a:spcBef>
            </a:pPr>
            <a:r>
              <a:rPr lang="en-US" b="1" spc="-9">
                <a:solidFill>
                  <a:srgbClr val="FF0000"/>
                </a:solidFill>
                <a:latin typeface="Trebuchet MS"/>
                <a:cs typeface="Trebuchet MS"/>
              </a:rPr>
              <a:t>Algorithmic</a:t>
            </a:r>
            <a:r>
              <a:rPr lang="en-US" b="1" spc="67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pc="-90">
                <a:latin typeface="Trebuchet MS"/>
                <a:cs typeface="Trebuchet MS"/>
              </a:rPr>
              <a:t>tool:</a:t>
            </a:r>
            <a:r>
              <a:rPr lang="en-US" spc="315">
                <a:latin typeface="Trebuchet MS"/>
                <a:cs typeface="Trebuchet MS"/>
              </a:rPr>
              <a:t> </a:t>
            </a:r>
            <a:r>
              <a:rPr lang="en-US" spc="-85">
                <a:latin typeface="Trebuchet MS"/>
                <a:cs typeface="Trebuchet MS"/>
              </a:rPr>
              <a:t>gradient</a:t>
            </a:r>
            <a:r>
              <a:rPr lang="en-US" spc="67">
                <a:latin typeface="Trebuchet MS"/>
                <a:cs typeface="Trebuchet MS"/>
              </a:rPr>
              <a:t> </a:t>
            </a:r>
            <a:r>
              <a:rPr lang="en-US" spc="-108">
                <a:latin typeface="Trebuchet MS"/>
                <a:cs typeface="Trebuchet MS"/>
              </a:rPr>
              <a:t>descent</a:t>
            </a:r>
            <a:endParaRPr lang="en-US">
              <a:latin typeface="Trebuchet MS"/>
              <a:cs typeface="Trebuchet MS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7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3086</Words>
  <Application>Microsoft Macintosh PowerPoint</Application>
  <PresentationFormat>Widescreen</PresentationFormat>
  <Paragraphs>442</Paragraphs>
  <Slides>50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70" baseType="lpstr">
      <vt:lpstr>Cutout Std</vt:lpstr>
      <vt:lpstr>Gulim</vt:lpstr>
      <vt:lpstr>Postino Std</vt:lpstr>
      <vt:lpstr>Agency FB</vt:lpstr>
      <vt:lpstr>Arial</vt:lpstr>
      <vt:lpstr>Avenir 55 Roman</vt:lpstr>
      <vt:lpstr>Avenir 65 Medium</vt:lpstr>
      <vt:lpstr>Avenir 95 Black</vt:lpstr>
      <vt:lpstr>Avenir Book</vt:lpstr>
      <vt:lpstr>Calibri</vt:lpstr>
      <vt:lpstr>Cambria Math</vt:lpstr>
      <vt:lpstr>Lucida Sans Unicode</vt:lpstr>
      <vt:lpstr>Monotype Corsiva</vt:lpstr>
      <vt:lpstr>Palatino Linotype</vt:lpstr>
      <vt:lpstr>Stencil</vt:lpstr>
      <vt:lpstr>Tahoma</vt:lpstr>
      <vt:lpstr>Times New Roman</vt:lpstr>
      <vt:lpstr>Trebuchet MS</vt:lpstr>
      <vt:lpstr>Office Theme</vt:lpstr>
      <vt:lpstr>Microsoft Clip Gallery</vt:lpstr>
      <vt:lpstr>CS 7375 Artificial Intelligence Spring 2022  Instructor: Xinyue Zhang</vt:lpstr>
      <vt:lpstr>Outline</vt:lpstr>
      <vt:lpstr>A melting pot</vt:lpstr>
      <vt:lpstr>Two views of AI</vt:lpstr>
      <vt:lpstr>Two views of AI</vt:lpstr>
      <vt:lpstr>Security Issues</vt:lpstr>
      <vt:lpstr>How do we solve AI tasks?</vt:lpstr>
      <vt:lpstr>Improve Intelligence</vt:lpstr>
      <vt:lpstr>Optimization</vt:lpstr>
      <vt:lpstr>Definitions of AI</vt:lpstr>
      <vt:lpstr>Outline</vt:lpstr>
      <vt:lpstr>What are Intelligent Agents ?</vt:lpstr>
      <vt:lpstr>What are Intelligent Agents ?</vt:lpstr>
      <vt:lpstr>But, what is autonomous?</vt:lpstr>
      <vt:lpstr>Agents</vt:lpstr>
      <vt:lpstr>Agents</vt:lpstr>
      <vt:lpstr>Vacuum Cleaner World</vt:lpstr>
      <vt:lpstr>Vacuum Cleaner Agent</vt:lpstr>
      <vt:lpstr>Rational agents</vt:lpstr>
      <vt:lpstr>Performance measure</vt:lpstr>
      <vt:lpstr>Rational agents</vt:lpstr>
      <vt:lpstr>Rational agents</vt:lpstr>
      <vt:lpstr>Intelligent Agent </vt:lpstr>
      <vt:lpstr>Outline</vt:lpstr>
      <vt:lpstr>Example: Self-Driving Car</vt:lpstr>
      <vt:lpstr>Task Environments</vt:lpstr>
      <vt:lpstr>PowerPoint Presentation</vt:lpstr>
      <vt:lpstr>Task Environments</vt:lpstr>
      <vt:lpstr>Task Environments</vt:lpstr>
      <vt:lpstr>Task Environments</vt:lpstr>
      <vt:lpstr>Task Environments</vt:lpstr>
      <vt:lpstr>Examples of Task Environments</vt:lpstr>
      <vt:lpstr>Agents and environments</vt:lpstr>
      <vt:lpstr>Outline</vt:lpstr>
      <vt:lpstr>Types of Agents</vt:lpstr>
      <vt:lpstr>Recall: Vacuum Cleaner World</vt:lpstr>
      <vt:lpstr>Types of Agents</vt:lpstr>
      <vt:lpstr>PowerPoint Presentation</vt:lpstr>
      <vt:lpstr>Types of Agents</vt:lpstr>
      <vt:lpstr>PowerPoint Presentation</vt:lpstr>
      <vt:lpstr>Brooks’ Subsumption Architecture</vt:lpstr>
      <vt:lpstr>Types of Agents</vt:lpstr>
      <vt:lpstr>PowerPoint Presentation</vt:lpstr>
      <vt:lpstr>Types of Agents</vt:lpstr>
      <vt:lpstr>PowerPoint Presentation</vt:lpstr>
      <vt:lpstr>Types of Agents</vt:lpstr>
      <vt:lpstr>Types of Agents Summary</vt:lpstr>
      <vt:lpstr>Outline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Lindy Taylor</dc:creator>
  <cp:lastModifiedBy>Xinyue Zhang</cp:lastModifiedBy>
  <cp:revision>111</cp:revision>
  <dcterms:created xsi:type="dcterms:W3CDTF">2019-08-07T15:31:06Z</dcterms:created>
  <dcterms:modified xsi:type="dcterms:W3CDTF">2022-01-19T00:05:10Z</dcterms:modified>
</cp:coreProperties>
</file>