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774" r:id="rId3"/>
    <p:sldId id="827" r:id="rId4"/>
    <p:sldId id="833" r:id="rId5"/>
    <p:sldId id="835" r:id="rId6"/>
    <p:sldId id="837" r:id="rId7"/>
    <p:sldId id="838" r:id="rId8"/>
    <p:sldId id="859" r:id="rId9"/>
    <p:sldId id="860" r:id="rId10"/>
    <p:sldId id="861" r:id="rId11"/>
    <p:sldId id="862" r:id="rId12"/>
    <p:sldId id="863" r:id="rId13"/>
    <p:sldId id="864" r:id="rId14"/>
    <p:sldId id="865" r:id="rId15"/>
    <p:sldId id="866" r:id="rId16"/>
    <p:sldId id="867" r:id="rId17"/>
    <p:sldId id="868" r:id="rId18"/>
    <p:sldId id="869" r:id="rId19"/>
    <p:sldId id="870" r:id="rId20"/>
    <p:sldId id="871" r:id="rId21"/>
    <p:sldId id="875" r:id="rId22"/>
    <p:sldId id="876" r:id="rId23"/>
    <p:sldId id="872" r:id="rId24"/>
    <p:sldId id="873" r:id="rId25"/>
    <p:sldId id="874" r:id="rId26"/>
    <p:sldId id="7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0"/>
    <p:restoredTop sz="86395"/>
  </p:normalViewPr>
  <p:slideViewPr>
    <p:cSldViewPr snapToGrid="0" snapToObjects="1">
      <p:cViewPr varScale="1">
        <p:scale>
          <a:sx n="95" d="100"/>
          <a:sy n="95" d="100"/>
        </p:scale>
        <p:origin x="184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710" marR="6350" indent="-207645" algn="just">
              <a:lnSpc>
                <a:spcPct val="102000"/>
              </a:lnSpc>
              <a:spcBef>
                <a:spcPts val="90"/>
              </a:spcBef>
              <a:buFont typeface="MS Gothic"/>
              <a:buChar char="•"/>
              <a:tabLst>
                <a:tab pos="220345" algn="l"/>
              </a:tabLst>
            </a:pPr>
            <a:r>
              <a:rPr lang="en-US" sz="1200" spc="-10" dirty="0">
                <a:latin typeface="Trebuchet MS"/>
                <a:cs typeface="Trebuchet MS"/>
              </a:rPr>
              <a:t>When </a:t>
            </a:r>
            <a:r>
              <a:rPr lang="en-US" sz="1200" spc="-55" dirty="0">
                <a:latin typeface="Trebuchet MS"/>
                <a:cs typeface="Trebuchet MS"/>
              </a:rPr>
              <a:t>you </a:t>
            </a:r>
            <a:r>
              <a:rPr lang="en-US" sz="1200" spc="-70" dirty="0">
                <a:latin typeface="Trebuchet MS"/>
                <a:cs typeface="Trebuchet MS"/>
              </a:rPr>
              <a:t>solve </a:t>
            </a:r>
            <a:r>
              <a:rPr lang="en-US" sz="1200" spc="-45" dirty="0">
                <a:latin typeface="Trebuchet MS"/>
                <a:cs typeface="Trebuchet MS"/>
              </a:rPr>
              <a:t>this </a:t>
            </a:r>
            <a:r>
              <a:rPr lang="en-US" sz="1200" spc="-85" dirty="0">
                <a:latin typeface="Trebuchet MS"/>
                <a:cs typeface="Trebuchet MS"/>
              </a:rPr>
              <a:t>problem,</a:t>
            </a:r>
            <a:r>
              <a:rPr lang="en-US" sz="1200" spc="310" dirty="0">
                <a:latin typeface="Trebuchet MS"/>
                <a:cs typeface="Trebuchet MS"/>
              </a:rPr>
              <a:t> </a:t>
            </a:r>
            <a:r>
              <a:rPr lang="en-US" sz="1200" spc="-50" dirty="0">
                <a:latin typeface="Trebuchet MS"/>
                <a:cs typeface="Trebuchet MS"/>
              </a:rPr>
              <a:t>try </a:t>
            </a:r>
            <a:r>
              <a:rPr lang="en-US" sz="1200" spc="-45" dirty="0">
                <a:latin typeface="Trebuchet MS"/>
                <a:cs typeface="Trebuchet MS"/>
              </a:rPr>
              <a:t>to </a:t>
            </a:r>
            <a:r>
              <a:rPr lang="en-US" sz="1200" spc="-40" dirty="0">
                <a:latin typeface="Trebuchet MS"/>
                <a:cs typeface="Trebuchet MS"/>
              </a:rPr>
              <a:t>think about </a:t>
            </a:r>
            <a:r>
              <a:rPr lang="en-US" sz="1200" spc="-70" dirty="0">
                <a:latin typeface="Trebuchet MS"/>
                <a:cs typeface="Trebuchet MS"/>
              </a:rPr>
              <a:t>how </a:t>
            </a:r>
            <a:r>
              <a:rPr lang="en-US" sz="1200" spc="-55" dirty="0">
                <a:latin typeface="Trebuchet MS"/>
                <a:cs typeface="Trebuchet MS"/>
              </a:rPr>
              <a:t>you </a:t>
            </a:r>
            <a:r>
              <a:rPr lang="en-US" sz="1200" spc="-60" dirty="0">
                <a:latin typeface="Trebuchet MS"/>
                <a:cs typeface="Trebuchet MS"/>
              </a:rPr>
              <a:t>did </a:t>
            </a:r>
            <a:r>
              <a:rPr lang="en-US" sz="1200" spc="-85" dirty="0">
                <a:latin typeface="Trebuchet MS"/>
                <a:cs typeface="Trebuchet MS"/>
              </a:rPr>
              <a:t>it.</a:t>
            </a:r>
            <a:r>
              <a:rPr lang="en-US" sz="1200" spc="310" dirty="0">
                <a:latin typeface="Trebuchet MS"/>
                <a:cs typeface="Trebuchet MS"/>
              </a:rPr>
              <a:t> </a:t>
            </a:r>
            <a:r>
              <a:rPr lang="en-US" sz="1200" spc="-15" dirty="0">
                <a:latin typeface="Trebuchet MS"/>
                <a:cs typeface="Trebuchet MS"/>
              </a:rPr>
              <a:t>You </a:t>
            </a:r>
            <a:r>
              <a:rPr lang="en-US" sz="1200" spc="-60" dirty="0">
                <a:latin typeface="Trebuchet MS"/>
                <a:cs typeface="Trebuchet MS"/>
              </a:rPr>
              <a:t>probably simulated </a:t>
            </a:r>
            <a:r>
              <a:rPr lang="en-US" sz="1200" spc="-75" dirty="0">
                <a:latin typeface="Trebuchet MS"/>
                <a:cs typeface="Trebuchet MS"/>
              </a:rPr>
              <a:t>the </a:t>
            </a:r>
            <a:r>
              <a:rPr lang="en-US" sz="1200" spc="-70" dirty="0">
                <a:latin typeface="Trebuchet MS"/>
                <a:cs typeface="Trebuchet MS"/>
              </a:rPr>
              <a:t>scenario </a:t>
            </a:r>
            <a:r>
              <a:rPr lang="en-US" sz="1200" spc="-50" dirty="0">
                <a:latin typeface="Trebuchet MS"/>
                <a:cs typeface="Trebuchet MS"/>
              </a:rPr>
              <a:t>in </a:t>
            </a:r>
            <a:r>
              <a:rPr lang="en-US" sz="1200" spc="-45" dirty="0">
                <a:latin typeface="Trebuchet MS"/>
                <a:cs typeface="Trebuchet MS"/>
              </a:rPr>
              <a:t> </a:t>
            </a:r>
            <a:r>
              <a:rPr lang="en-US" sz="1200" spc="-60" dirty="0">
                <a:latin typeface="Trebuchet MS"/>
                <a:cs typeface="Trebuchet MS"/>
              </a:rPr>
              <a:t>your </a:t>
            </a:r>
            <a:r>
              <a:rPr lang="en-US" sz="1200" spc="-85" dirty="0">
                <a:latin typeface="Trebuchet MS"/>
                <a:cs typeface="Trebuchet MS"/>
              </a:rPr>
              <a:t>head, </a:t>
            </a:r>
            <a:r>
              <a:rPr lang="en-US" sz="1200" spc="-40" dirty="0">
                <a:latin typeface="Trebuchet MS"/>
                <a:cs typeface="Trebuchet MS"/>
              </a:rPr>
              <a:t>trying </a:t>
            </a:r>
            <a:r>
              <a:rPr lang="en-US" sz="1200" spc="-45" dirty="0">
                <a:latin typeface="Trebuchet MS"/>
                <a:cs typeface="Trebuchet MS"/>
              </a:rPr>
              <a:t>to </a:t>
            </a:r>
            <a:r>
              <a:rPr lang="en-US" sz="1200" spc="-65" dirty="0">
                <a:latin typeface="Trebuchet MS"/>
                <a:cs typeface="Trebuchet MS"/>
              </a:rPr>
              <a:t>send </a:t>
            </a:r>
            <a:r>
              <a:rPr lang="en-US" sz="1200" spc="-75" dirty="0">
                <a:latin typeface="Trebuchet MS"/>
                <a:cs typeface="Trebuchet MS"/>
              </a:rPr>
              <a:t>the </a:t>
            </a:r>
            <a:r>
              <a:rPr lang="en-US" sz="1200" spc="-85" dirty="0">
                <a:latin typeface="Trebuchet MS"/>
                <a:cs typeface="Trebuchet MS"/>
              </a:rPr>
              <a:t>farmer </a:t>
            </a:r>
            <a:r>
              <a:rPr lang="en-US" sz="1200" spc="-75" dirty="0">
                <a:latin typeface="Trebuchet MS"/>
                <a:cs typeface="Trebuchet MS"/>
              </a:rPr>
              <a:t>over </a:t>
            </a:r>
            <a:r>
              <a:rPr lang="en-US" sz="1200" spc="-60" dirty="0">
                <a:latin typeface="Trebuchet MS"/>
                <a:cs typeface="Trebuchet MS"/>
              </a:rPr>
              <a:t>with </a:t>
            </a:r>
            <a:r>
              <a:rPr lang="en-US" sz="1200" spc="-75" dirty="0">
                <a:latin typeface="Trebuchet MS"/>
                <a:cs typeface="Trebuchet MS"/>
              </a:rPr>
              <a:t>the </a:t>
            </a:r>
            <a:r>
              <a:rPr lang="en-US" sz="1200" spc="-35" dirty="0">
                <a:latin typeface="Trebuchet MS"/>
                <a:cs typeface="Trebuchet MS"/>
              </a:rPr>
              <a:t>goat </a:t>
            </a:r>
            <a:r>
              <a:rPr lang="en-US" sz="1200" spc="-50" dirty="0">
                <a:latin typeface="Trebuchet MS"/>
                <a:cs typeface="Trebuchet MS"/>
              </a:rPr>
              <a:t>and observing </a:t>
            </a:r>
            <a:r>
              <a:rPr lang="en-US" sz="1200" spc="-80" dirty="0">
                <a:latin typeface="Trebuchet MS"/>
                <a:cs typeface="Trebuchet MS"/>
              </a:rPr>
              <a:t>the </a:t>
            </a:r>
            <a:r>
              <a:rPr lang="en-US" sz="1200" spc="-75" dirty="0">
                <a:latin typeface="Trebuchet MS"/>
                <a:cs typeface="Trebuchet MS"/>
              </a:rPr>
              <a:t>consequences.</a:t>
            </a:r>
            <a:r>
              <a:rPr lang="en-US" sz="1200" spc="-70" dirty="0">
                <a:latin typeface="Trebuchet MS"/>
                <a:cs typeface="Trebuchet MS"/>
              </a:rPr>
              <a:t> </a:t>
            </a:r>
            <a:r>
              <a:rPr lang="en-US" sz="1200" spc="-45" dirty="0">
                <a:latin typeface="Trebuchet MS"/>
                <a:cs typeface="Trebuchet MS"/>
              </a:rPr>
              <a:t>If </a:t>
            </a:r>
            <a:r>
              <a:rPr lang="en-US" sz="1200" spc="-35" dirty="0">
                <a:latin typeface="Trebuchet MS"/>
                <a:cs typeface="Trebuchet MS"/>
              </a:rPr>
              <a:t>nothing </a:t>
            </a:r>
            <a:r>
              <a:rPr lang="en-US" sz="1200" spc="-25" dirty="0">
                <a:latin typeface="Trebuchet MS"/>
                <a:cs typeface="Trebuchet MS"/>
              </a:rPr>
              <a:t>got </a:t>
            </a:r>
            <a:r>
              <a:rPr lang="en-US" sz="1200" spc="-20" dirty="0">
                <a:latin typeface="Trebuchet MS"/>
                <a:cs typeface="Trebuchet MS"/>
              </a:rPr>
              <a:t> </a:t>
            </a:r>
            <a:r>
              <a:rPr lang="en-US" sz="1200" spc="-95" dirty="0">
                <a:latin typeface="Trebuchet MS"/>
                <a:cs typeface="Trebuchet MS"/>
              </a:rPr>
              <a:t>eaten,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55" dirty="0">
                <a:latin typeface="Trebuchet MS"/>
                <a:cs typeface="Trebuchet MS"/>
              </a:rPr>
              <a:t>you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35" dirty="0">
                <a:latin typeface="Trebuchet MS"/>
                <a:cs typeface="Trebuchet MS"/>
              </a:rPr>
              <a:t>might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60" dirty="0">
                <a:latin typeface="Trebuchet MS"/>
                <a:cs typeface="Trebuchet MS"/>
              </a:rPr>
              <a:t>continue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60" dirty="0">
                <a:latin typeface="Trebuchet MS"/>
                <a:cs typeface="Trebuchet MS"/>
              </a:rPr>
              <a:t>with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75" dirty="0">
                <a:latin typeface="Trebuchet MS"/>
                <a:cs typeface="Trebuchet MS"/>
              </a:rPr>
              <a:t>the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70" dirty="0">
                <a:latin typeface="Trebuchet MS"/>
                <a:cs typeface="Trebuchet MS"/>
              </a:rPr>
              <a:t>next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65" dirty="0">
                <a:latin typeface="Trebuchet MS"/>
                <a:cs typeface="Trebuchet MS"/>
              </a:rPr>
              <a:t>action.</a:t>
            </a:r>
            <a:r>
              <a:rPr lang="en-US" sz="1200" spc="250" dirty="0">
                <a:latin typeface="Trebuchet MS"/>
                <a:cs typeface="Trebuchet MS"/>
              </a:rPr>
              <a:t> </a:t>
            </a:r>
            <a:r>
              <a:rPr lang="en-US" sz="1200" spc="-65" dirty="0">
                <a:latin typeface="Trebuchet MS"/>
                <a:cs typeface="Trebuchet MS"/>
              </a:rPr>
              <a:t>Otherwise,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55" dirty="0">
                <a:latin typeface="Trebuchet MS"/>
                <a:cs typeface="Trebuchet MS"/>
              </a:rPr>
              <a:t>you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40" dirty="0">
                <a:latin typeface="Trebuchet MS"/>
                <a:cs typeface="Trebuchet MS"/>
              </a:rPr>
              <a:t>undo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45" dirty="0">
                <a:latin typeface="Trebuchet MS"/>
                <a:cs typeface="Trebuchet MS"/>
              </a:rPr>
              <a:t>that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65" dirty="0">
                <a:latin typeface="Trebuchet MS"/>
                <a:cs typeface="Trebuchet MS"/>
              </a:rPr>
              <a:t>move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50" dirty="0">
                <a:latin typeface="Trebuchet MS"/>
                <a:cs typeface="Trebuchet MS"/>
              </a:rPr>
              <a:t>and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50" dirty="0">
                <a:latin typeface="Trebuchet MS"/>
                <a:cs typeface="Trebuchet MS"/>
              </a:rPr>
              <a:t>try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50" dirty="0">
                <a:latin typeface="Trebuchet MS"/>
                <a:cs typeface="Trebuchet MS"/>
              </a:rPr>
              <a:t>something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110" dirty="0">
                <a:latin typeface="Trebuchet MS"/>
                <a:cs typeface="Trebuchet MS"/>
              </a:rPr>
              <a:t>else.</a:t>
            </a:r>
            <a:endParaRPr lang="en-US" sz="1200" dirty="0">
              <a:latin typeface="Trebuchet MS"/>
              <a:cs typeface="Trebuchet MS"/>
            </a:endParaRPr>
          </a:p>
          <a:p>
            <a:pPr marL="219710" marR="5080" indent="-207645" algn="just">
              <a:lnSpc>
                <a:spcPts val="1960"/>
              </a:lnSpc>
              <a:spcBef>
                <a:spcPts val="65"/>
              </a:spcBef>
              <a:buFont typeface="MS Gothic"/>
              <a:buChar char="•"/>
              <a:tabLst>
                <a:tab pos="220345" algn="l"/>
              </a:tabLst>
            </a:pPr>
            <a:r>
              <a:rPr lang="en-US" sz="1200" spc="30" dirty="0">
                <a:latin typeface="Trebuchet MS"/>
                <a:cs typeface="Trebuchet MS"/>
              </a:rPr>
              <a:t>But </a:t>
            </a:r>
            <a:r>
              <a:rPr lang="en-US" sz="1200" spc="-75" dirty="0">
                <a:latin typeface="Trebuchet MS"/>
                <a:cs typeface="Trebuchet MS"/>
              </a:rPr>
              <a:t>the</a:t>
            </a:r>
            <a:r>
              <a:rPr lang="en-US" sz="1200" spc="-70" dirty="0">
                <a:latin typeface="Trebuchet MS"/>
                <a:cs typeface="Trebuchet MS"/>
              </a:rPr>
              <a:t> </a:t>
            </a:r>
            <a:r>
              <a:rPr lang="en-US" sz="1200" spc="-40" dirty="0">
                <a:latin typeface="Trebuchet MS"/>
                <a:cs typeface="Trebuchet MS"/>
              </a:rPr>
              <a:t>point </a:t>
            </a:r>
            <a:r>
              <a:rPr lang="en-US" sz="1200" spc="-50" dirty="0">
                <a:latin typeface="Trebuchet MS"/>
                <a:cs typeface="Trebuchet MS"/>
              </a:rPr>
              <a:t>is </a:t>
            </a:r>
            <a:r>
              <a:rPr lang="en-US" sz="1200" spc="-40" dirty="0">
                <a:latin typeface="Trebuchet MS"/>
                <a:cs typeface="Trebuchet MS"/>
              </a:rPr>
              <a:t>not </a:t>
            </a:r>
            <a:r>
              <a:rPr lang="en-US" sz="1200" spc="-85" dirty="0">
                <a:latin typeface="Trebuchet MS"/>
                <a:cs typeface="Trebuchet MS"/>
              </a:rPr>
              <a:t>for</a:t>
            </a:r>
            <a:r>
              <a:rPr lang="en-US" sz="1200" spc="-80" dirty="0">
                <a:latin typeface="Trebuchet MS"/>
                <a:cs typeface="Trebuchet MS"/>
              </a:rPr>
              <a:t> </a:t>
            </a:r>
            <a:r>
              <a:rPr lang="en-US" sz="1200" spc="-55" dirty="0">
                <a:latin typeface="Trebuchet MS"/>
                <a:cs typeface="Trebuchet MS"/>
              </a:rPr>
              <a:t>you </a:t>
            </a:r>
            <a:r>
              <a:rPr lang="en-US" sz="1200" spc="-45" dirty="0">
                <a:latin typeface="Trebuchet MS"/>
                <a:cs typeface="Trebuchet MS"/>
              </a:rPr>
              <a:t>to </a:t>
            </a:r>
            <a:r>
              <a:rPr lang="en-US" sz="1200" spc="-80" dirty="0">
                <a:latin typeface="Trebuchet MS"/>
                <a:cs typeface="Trebuchet MS"/>
              </a:rPr>
              <a:t>be</a:t>
            </a:r>
            <a:r>
              <a:rPr lang="en-US" sz="1200" spc="320" dirty="0">
                <a:latin typeface="Trebuchet MS"/>
                <a:cs typeface="Trebuchet MS"/>
              </a:rPr>
              <a:t> </a:t>
            </a:r>
            <a:r>
              <a:rPr lang="en-US" sz="1200" spc="-85" dirty="0">
                <a:latin typeface="Trebuchet MS"/>
                <a:cs typeface="Trebuchet MS"/>
              </a:rPr>
              <a:t>able</a:t>
            </a:r>
            <a:r>
              <a:rPr lang="en-US" sz="1200" spc="310" dirty="0">
                <a:latin typeface="Trebuchet MS"/>
                <a:cs typeface="Trebuchet MS"/>
              </a:rPr>
              <a:t> </a:t>
            </a:r>
            <a:r>
              <a:rPr lang="en-US" sz="1200" spc="-45" dirty="0">
                <a:latin typeface="Trebuchet MS"/>
                <a:cs typeface="Trebuchet MS"/>
              </a:rPr>
              <a:t>to </a:t>
            </a:r>
            <a:r>
              <a:rPr lang="en-US" sz="1200" spc="-70" dirty="0">
                <a:latin typeface="Trebuchet MS"/>
                <a:cs typeface="Trebuchet MS"/>
              </a:rPr>
              <a:t>solve</a:t>
            </a:r>
            <a:r>
              <a:rPr lang="en-US" sz="1200" spc="345" dirty="0">
                <a:latin typeface="Trebuchet MS"/>
                <a:cs typeface="Trebuchet MS"/>
              </a:rPr>
              <a:t> </a:t>
            </a:r>
            <a:r>
              <a:rPr lang="en-US" sz="1200" spc="-45" dirty="0">
                <a:latin typeface="Trebuchet MS"/>
                <a:cs typeface="Trebuchet MS"/>
              </a:rPr>
              <a:t>this </a:t>
            </a:r>
            <a:r>
              <a:rPr lang="en-US" sz="1200" spc="-75" dirty="0">
                <a:latin typeface="Trebuchet MS"/>
                <a:cs typeface="Trebuchet MS"/>
              </a:rPr>
              <a:t>one</a:t>
            </a:r>
            <a:r>
              <a:rPr lang="en-US" sz="1200" spc="330" dirty="0">
                <a:latin typeface="Trebuchet MS"/>
                <a:cs typeface="Trebuchet MS"/>
              </a:rPr>
              <a:t> </a:t>
            </a:r>
            <a:r>
              <a:rPr lang="en-US" sz="1200" spc="-75" dirty="0">
                <a:latin typeface="Trebuchet MS"/>
                <a:cs typeface="Trebuchet MS"/>
              </a:rPr>
              <a:t>problem</a:t>
            </a:r>
            <a:r>
              <a:rPr lang="en-US" sz="1200" spc="335" dirty="0">
                <a:latin typeface="Trebuchet MS"/>
                <a:cs typeface="Trebuchet MS"/>
              </a:rPr>
              <a:t> </a:t>
            </a:r>
            <a:r>
              <a:rPr lang="en-US" sz="1200" spc="-80" dirty="0">
                <a:latin typeface="Trebuchet MS"/>
                <a:cs typeface="Trebuchet MS"/>
              </a:rPr>
              <a:t>manually.</a:t>
            </a:r>
            <a:r>
              <a:rPr lang="en-US" sz="1200" spc="325" dirty="0">
                <a:latin typeface="Trebuchet MS"/>
                <a:cs typeface="Trebuchet MS"/>
              </a:rPr>
              <a:t> </a:t>
            </a:r>
            <a:r>
              <a:rPr lang="en-US" sz="1200" dirty="0">
                <a:latin typeface="Trebuchet MS"/>
                <a:cs typeface="Trebuchet MS"/>
              </a:rPr>
              <a:t>The </a:t>
            </a:r>
            <a:r>
              <a:rPr lang="en-US" sz="1200" spc="-90" dirty="0">
                <a:latin typeface="Trebuchet MS"/>
                <a:cs typeface="Trebuchet MS"/>
              </a:rPr>
              <a:t>real</a:t>
            </a:r>
            <a:r>
              <a:rPr lang="en-US" sz="1200" spc="300" dirty="0">
                <a:latin typeface="Trebuchet MS"/>
                <a:cs typeface="Trebuchet MS"/>
              </a:rPr>
              <a:t> </a:t>
            </a:r>
            <a:r>
              <a:rPr lang="en-US" sz="1200" spc="-60" dirty="0">
                <a:latin typeface="Trebuchet MS"/>
                <a:cs typeface="Trebuchet MS"/>
              </a:rPr>
              <a:t>question </a:t>
            </a:r>
            <a:r>
              <a:rPr lang="en-US" sz="1200" spc="-80" dirty="0">
                <a:latin typeface="Trebuchet MS"/>
                <a:cs typeface="Trebuchet MS"/>
              </a:rPr>
              <a:t>is:</a:t>
            </a:r>
            <a:r>
              <a:rPr lang="en-US" sz="1200" spc="320" dirty="0">
                <a:latin typeface="Trebuchet MS"/>
                <a:cs typeface="Trebuchet MS"/>
              </a:rPr>
              <a:t> </a:t>
            </a:r>
            <a:r>
              <a:rPr lang="en-US" sz="1200" spc="-20" dirty="0">
                <a:latin typeface="Trebuchet MS"/>
                <a:cs typeface="Trebuchet MS"/>
              </a:rPr>
              <a:t>How </a:t>
            </a:r>
            <a:r>
              <a:rPr lang="en-US" sz="1200" spc="-15" dirty="0">
                <a:latin typeface="Trebuchet MS"/>
                <a:cs typeface="Trebuchet MS"/>
              </a:rPr>
              <a:t> </a:t>
            </a:r>
            <a:r>
              <a:rPr lang="en-US" sz="1200" spc="-55" dirty="0">
                <a:latin typeface="Trebuchet MS"/>
                <a:cs typeface="Trebuchet MS"/>
              </a:rPr>
              <a:t>can</a:t>
            </a:r>
            <a:r>
              <a:rPr lang="en-US" sz="1200" spc="240" dirty="0">
                <a:latin typeface="Trebuchet MS"/>
                <a:cs typeface="Trebuchet MS"/>
              </a:rPr>
              <a:t> </a:t>
            </a:r>
            <a:r>
              <a:rPr lang="en-US" sz="1200" spc="-140" dirty="0">
                <a:latin typeface="Trebuchet MS"/>
                <a:cs typeface="Trebuchet MS"/>
              </a:rPr>
              <a:t>we</a:t>
            </a:r>
            <a:r>
              <a:rPr lang="en-US" sz="1200" spc="-95" dirty="0">
                <a:latin typeface="Trebuchet MS"/>
                <a:cs typeface="Trebuchet MS"/>
              </a:rPr>
              <a:t> </a:t>
            </a:r>
            <a:r>
              <a:rPr lang="en-US" sz="1200" spc="-60" dirty="0">
                <a:latin typeface="Trebuchet MS"/>
                <a:cs typeface="Trebuchet MS"/>
              </a:rPr>
              <a:t>get</a:t>
            </a:r>
            <a:r>
              <a:rPr lang="en-US" sz="1200" spc="240" dirty="0">
                <a:latin typeface="Trebuchet MS"/>
                <a:cs typeface="Trebuchet MS"/>
              </a:rPr>
              <a:t> </a:t>
            </a:r>
            <a:r>
              <a:rPr lang="en-US" sz="1200" spc="-60" dirty="0">
                <a:latin typeface="Trebuchet MS"/>
                <a:cs typeface="Trebuchet MS"/>
              </a:rPr>
              <a:t>a</a:t>
            </a:r>
            <a:r>
              <a:rPr lang="en-US" sz="1200" spc="245" dirty="0">
                <a:latin typeface="Trebuchet MS"/>
                <a:cs typeface="Trebuchet MS"/>
              </a:rPr>
              <a:t> </a:t>
            </a:r>
            <a:r>
              <a:rPr lang="en-US" sz="1200" spc="-65" dirty="0">
                <a:latin typeface="Trebuchet MS"/>
                <a:cs typeface="Trebuchet MS"/>
              </a:rPr>
              <a:t>machine</a:t>
            </a:r>
            <a:r>
              <a:rPr lang="en-US" sz="1200" spc="240" dirty="0">
                <a:latin typeface="Trebuchet MS"/>
                <a:cs typeface="Trebuchet MS"/>
              </a:rPr>
              <a:t> </a:t>
            </a:r>
            <a:r>
              <a:rPr lang="en-US" sz="1200" spc="-45" dirty="0">
                <a:latin typeface="Trebuchet MS"/>
                <a:cs typeface="Trebuchet MS"/>
              </a:rPr>
              <a:t>to</a:t>
            </a:r>
            <a:r>
              <a:rPr lang="en-US" sz="1200" spc="240" dirty="0">
                <a:latin typeface="Trebuchet MS"/>
                <a:cs typeface="Trebuchet MS"/>
              </a:rPr>
              <a:t> </a:t>
            </a:r>
            <a:r>
              <a:rPr lang="en-US" sz="1200" spc="-50" dirty="0">
                <a:latin typeface="Trebuchet MS"/>
                <a:cs typeface="Trebuchet MS"/>
              </a:rPr>
              <a:t>do</a:t>
            </a:r>
            <a:r>
              <a:rPr lang="en-US" sz="1200" spc="245" dirty="0">
                <a:latin typeface="Trebuchet MS"/>
                <a:cs typeface="Trebuchet MS"/>
              </a:rPr>
              <a:t> </a:t>
            </a:r>
            <a:r>
              <a:rPr lang="en-US" sz="1200" spc="-70" dirty="0">
                <a:latin typeface="Trebuchet MS"/>
                <a:cs typeface="Trebuchet MS"/>
              </a:rPr>
              <a:t>solve</a:t>
            </a:r>
            <a:r>
              <a:rPr lang="en-US" sz="1200" spc="240" dirty="0">
                <a:latin typeface="Trebuchet MS"/>
                <a:cs typeface="Trebuchet MS"/>
              </a:rPr>
              <a:t> </a:t>
            </a:r>
            <a:r>
              <a:rPr lang="en-US" sz="1200" spc="-75" dirty="0">
                <a:latin typeface="Trebuchet MS"/>
                <a:cs typeface="Trebuchet MS"/>
              </a:rPr>
              <a:t>all</a:t>
            </a:r>
            <a:r>
              <a:rPr lang="en-US" sz="1200" spc="245" dirty="0">
                <a:latin typeface="Trebuchet MS"/>
                <a:cs typeface="Trebuchet MS"/>
              </a:rPr>
              <a:t> </a:t>
            </a:r>
            <a:r>
              <a:rPr lang="en-US" sz="1200" spc="-70" dirty="0">
                <a:latin typeface="Trebuchet MS"/>
                <a:cs typeface="Trebuchet MS"/>
              </a:rPr>
              <a:t>problems</a:t>
            </a:r>
            <a:r>
              <a:rPr lang="en-US" sz="1200" spc="245" dirty="0">
                <a:latin typeface="Trebuchet MS"/>
                <a:cs typeface="Trebuchet MS"/>
              </a:rPr>
              <a:t> </a:t>
            </a:r>
            <a:r>
              <a:rPr lang="en-US" sz="1200" spc="-90" dirty="0">
                <a:latin typeface="Trebuchet MS"/>
                <a:cs typeface="Trebuchet MS"/>
              </a:rPr>
              <a:t>like</a:t>
            </a:r>
            <a:r>
              <a:rPr lang="en-US" sz="1200" spc="245" dirty="0">
                <a:latin typeface="Trebuchet MS"/>
                <a:cs typeface="Trebuchet MS"/>
              </a:rPr>
              <a:t> </a:t>
            </a:r>
            <a:r>
              <a:rPr lang="en-US" sz="1200" spc="-45" dirty="0">
                <a:latin typeface="Trebuchet MS"/>
                <a:cs typeface="Trebuchet MS"/>
              </a:rPr>
              <a:t>this</a:t>
            </a:r>
            <a:r>
              <a:rPr lang="en-US" sz="1200" spc="240" dirty="0">
                <a:latin typeface="Trebuchet MS"/>
                <a:cs typeface="Trebuchet MS"/>
              </a:rPr>
              <a:t> </a:t>
            </a:r>
            <a:r>
              <a:rPr lang="en-US" sz="1200" spc="-40" dirty="0">
                <a:latin typeface="Trebuchet MS"/>
                <a:cs typeface="Trebuchet MS"/>
              </a:rPr>
              <a:t>automatically?</a:t>
            </a:r>
            <a:r>
              <a:rPr lang="en-US" sz="1200" spc="785" dirty="0">
                <a:latin typeface="Trebuchet MS"/>
                <a:cs typeface="Trebuchet MS"/>
              </a:rPr>
              <a:t> </a:t>
            </a:r>
            <a:r>
              <a:rPr lang="en-US" sz="1200" spc="-20" dirty="0">
                <a:latin typeface="Trebuchet MS"/>
                <a:cs typeface="Trebuchet MS"/>
              </a:rPr>
              <a:t>One</a:t>
            </a:r>
            <a:r>
              <a:rPr lang="en-US" sz="1200" spc="240" dirty="0">
                <a:latin typeface="Trebuchet MS"/>
                <a:cs typeface="Trebuchet MS"/>
              </a:rPr>
              <a:t> </a:t>
            </a:r>
            <a:r>
              <a:rPr lang="en-US" sz="1200" spc="-70" dirty="0">
                <a:latin typeface="Trebuchet MS"/>
                <a:cs typeface="Trebuchet MS"/>
              </a:rPr>
              <a:t>of</a:t>
            </a:r>
            <a:r>
              <a:rPr lang="en-US" sz="1200" spc="240" dirty="0">
                <a:latin typeface="Trebuchet MS"/>
                <a:cs typeface="Trebuchet MS"/>
              </a:rPr>
              <a:t> </a:t>
            </a:r>
            <a:r>
              <a:rPr lang="en-US" sz="1200" spc="-75" dirty="0">
                <a:latin typeface="Trebuchet MS"/>
                <a:cs typeface="Trebuchet MS"/>
              </a:rPr>
              <a:t>the</a:t>
            </a:r>
            <a:r>
              <a:rPr lang="en-US" sz="1200" spc="240" dirty="0">
                <a:latin typeface="Trebuchet MS"/>
                <a:cs typeface="Trebuchet MS"/>
              </a:rPr>
              <a:t> </a:t>
            </a:r>
            <a:r>
              <a:rPr lang="en-US" sz="1200" spc="-35" dirty="0">
                <a:latin typeface="Trebuchet MS"/>
                <a:cs typeface="Trebuchet MS"/>
              </a:rPr>
              <a:t>things</a:t>
            </a:r>
            <a:r>
              <a:rPr lang="en-US" sz="1200" spc="240" dirty="0">
                <a:latin typeface="Trebuchet MS"/>
                <a:cs typeface="Trebuchet MS"/>
              </a:rPr>
              <a:t> </a:t>
            </a:r>
            <a:r>
              <a:rPr lang="en-US" sz="1200" spc="-140" dirty="0">
                <a:latin typeface="Trebuchet MS"/>
                <a:cs typeface="Trebuchet MS"/>
              </a:rPr>
              <a:t>we</a:t>
            </a:r>
            <a:r>
              <a:rPr lang="en-US" sz="1200" spc="245" dirty="0">
                <a:latin typeface="Trebuchet MS"/>
                <a:cs typeface="Trebuchet MS"/>
              </a:rPr>
              <a:t> </a:t>
            </a:r>
            <a:r>
              <a:rPr lang="en-US" sz="1200" spc="-95" dirty="0">
                <a:latin typeface="Trebuchet MS"/>
                <a:cs typeface="Trebuchet MS"/>
              </a:rPr>
              <a:t>need</a:t>
            </a:r>
            <a:r>
              <a:rPr lang="en-US" sz="1200" spc="245" dirty="0">
                <a:latin typeface="Trebuchet MS"/>
                <a:cs typeface="Trebuchet MS"/>
              </a:rPr>
              <a:t> </a:t>
            </a:r>
            <a:r>
              <a:rPr lang="en-US" sz="1200" spc="-50" dirty="0">
                <a:latin typeface="Trebuchet MS"/>
                <a:cs typeface="Trebuchet MS"/>
              </a:rPr>
              <a:t>is </a:t>
            </a:r>
            <a:r>
              <a:rPr lang="en-US" sz="1200" spc="-470" dirty="0">
                <a:latin typeface="Trebuchet MS"/>
                <a:cs typeface="Trebuchet MS"/>
              </a:rPr>
              <a:t> </a:t>
            </a:r>
            <a:r>
              <a:rPr lang="en-US" sz="1200" spc="-60" dirty="0">
                <a:latin typeface="Trebuchet MS"/>
                <a:cs typeface="Trebuchet MS"/>
              </a:rPr>
              <a:t>a </a:t>
            </a:r>
            <a:r>
              <a:rPr lang="en-US" sz="1200" spc="-55" dirty="0">
                <a:latin typeface="Trebuchet MS"/>
                <a:cs typeface="Trebuchet MS"/>
              </a:rPr>
              <a:t>systematic </a:t>
            </a:r>
            <a:r>
              <a:rPr lang="en-US" sz="1200" spc="-60" dirty="0">
                <a:latin typeface="Trebuchet MS"/>
                <a:cs typeface="Trebuchet MS"/>
              </a:rPr>
              <a:t>approach </a:t>
            </a:r>
            <a:r>
              <a:rPr lang="en-US" sz="1200" spc="-45" dirty="0">
                <a:latin typeface="Trebuchet MS"/>
                <a:cs typeface="Trebuchet MS"/>
              </a:rPr>
              <a:t>that </a:t>
            </a:r>
            <a:r>
              <a:rPr lang="en-US" sz="1200" spc="-60" dirty="0">
                <a:latin typeface="Trebuchet MS"/>
                <a:cs typeface="Trebuchet MS"/>
              </a:rPr>
              <a:t>considers </a:t>
            </a:r>
            <a:r>
              <a:rPr lang="en-US" sz="1200" spc="-75" dirty="0">
                <a:latin typeface="Trebuchet MS"/>
                <a:cs typeface="Trebuchet MS"/>
              </a:rPr>
              <a:t>all the </a:t>
            </a:r>
            <a:r>
              <a:rPr lang="en-US" sz="1200" spc="-65" dirty="0">
                <a:latin typeface="Trebuchet MS"/>
                <a:cs typeface="Trebuchet MS"/>
              </a:rPr>
              <a:t>possibilities.</a:t>
            </a:r>
            <a:r>
              <a:rPr lang="en-US" sz="1200" spc="-60" dirty="0">
                <a:latin typeface="Trebuchet MS"/>
                <a:cs typeface="Trebuchet MS"/>
              </a:rPr>
              <a:t> </a:t>
            </a:r>
            <a:r>
              <a:rPr lang="en-US" sz="1200" spc="-10" dirty="0">
                <a:latin typeface="Trebuchet MS"/>
                <a:cs typeface="Trebuchet MS"/>
              </a:rPr>
              <a:t>We </a:t>
            </a:r>
            <a:r>
              <a:rPr lang="en-US" sz="1200" spc="-80" dirty="0">
                <a:latin typeface="Trebuchet MS"/>
                <a:cs typeface="Trebuchet MS"/>
              </a:rPr>
              <a:t>will </a:t>
            </a:r>
            <a:r>
              <a:rPr lang="en-US" sz="1200" spc="-110" dirty="0">
                <a:latin typeface="Trebuchet MS"/>
                <a:cs typeface="Trebuchet MS"/>
              </a:rPr>
              <a:t>see </a:t>
            </a:r>
            <a:r>
              <a:rPr lang="en-US" sz="1200" spc="-45" dirty="0">
                <a:latin typeface="Trebuchet MS"/>
                <a:cs typeface="Trebuchet MS"/>
              </a:rPr>
              <a:t>that </a:t>
            </a:r>
            <a:r>
              <a:rPr lang="en-US" sz="1200" b="1" spc="-45" dirty="0">
                <a:latin typeface="Trebuchet MS"/>
                <a:cs typeface="Trebuchet MS"/>
              </a:rPr>
              <a:t>search </a:t>
            </a:r>
            <a:r>
              <a:rPr lang="en-US" sz="1200" b="1" spc="-35" dirty="0">
                <a:latin typeface="Trebuchet MS"/>
                <a:cs typeface="Trebuchet MS"/>
              </a:rPr>
              <a:t>problems </a:t>
            </a:r>
            <a:r>
              <a:rPr lang="en-US" sz="1200" spc="-95" dirty="0">
                <a:latin typeface="Trebuchet MS"/>
                <a:cs typeface="Trebuchet MS"/>
              </a:rPr>
              <a:t>define </a:t>
            </a:r>
            <a:r>
              <a:rPr lang="en-US" sz="1200" spc="-75" dirty="0">
                <a:latin typeface="Trebuchet MS"/>
                <a:cs typeface="Trebuchet MS"/>
              </a:rPr>
              <a:t>the </a:t>
            </a:r>
            <a:r>
              <a:rPr lang="en-US" sz="1200" spc="-70" dirty="0">
                <a:latin typeface="Trebuchet MS"/>
                <a:cs typeface="Trebuchet MS"/>
              </a:rPr>
              <a:t> </a:t>
            </a:r>
            <a:r>
              <a:rPr lang="en-US" sz="1200" spc="-65" dirty="0">
                <a:latin typeface="Trebuchet MS"/>
                <a:cs typeface="Trebuchet MS"/>
              </a:rPr>
              <a:t>possibilities,</a:t>
            </a:r>
            <a:r>
              <a:rPr lang="en-US" sz="1200" spc="60" dirty="0">
                <a:latin typeface="Trebuchet MS"/>
                <a:cs typeface="Trebuchet MS"/>
              </a:rPr>
              <a:t> </a:t>
            </a:r>
            <a:r>
              <a:rPr lang="en-US" sz="1200" spc="-50" dirty="0">
                <a:latin typeface="Trebuchet MS"/>
                <a:cs typeface="Trebuchet MS"/>
              </a:rPr>
              <a:t>and</a:t>
            </a:r>
            <a:r>
              <a:rPr lang="en-US" sz="1200" spc="75" dirty="0">
                <a:latin typeface="Trebuchet MS"/>
                <a:cs typeface="Trebuchet MS"/>
              </a:rPr>
              <a:t> </a:t>
            </a:r>
            <a:r>
              <a:rPr lang="en-US" sz="1200" b="1" spc="-45" dirty="0">
                <a:latin typeface="Trebuchet MS"/>
                <a:cs typeface="Trebuchet MS"/>
              </a:rPr>
              <a:t>search</a:t>
            </a:r>
            <a:r>
              <a:rPr lang="en-US" sz="1200" b="1" spc="114" dirty="0">
                <a:latin typeface="Trebuchet MS"/>
                <a:cs typeface="Trebuchet MS"/>
              </a:rPr>
              <a:t> </a:t>
            </a:r>
            <a:r>
              <a:rPr lang="en-US" sz="1200" b="1" spc="-15" dirty="0">
                <a:latin typeface="Trebuchet MS"/>
                <a:cs typeface="Trebuchet MS"/>
              </a:rPr>
              <a:t>algorithms</a:t>
            </a:r>
            <a:r>
              <a:rPr lang="en-US" sz="1200" b="1" spc="65" dirty="0">
                <a:latin typeface="Trebuchet MS"/>
                <a:cs typeface="Trebuchet MS"/>
              </a:rPr>
              <a:t> </a:t>
            </a:r>
            <a:r>
              <a:rPr lang="en-US" sz="1200" spc="-90" dirty="0">
                <a:latin typeface="Trebuchet MS"/>
                <a:cs typeface="Trebuchet MS"/>
              </a:rPr>
              <a:t>explore</a:t>
            </a:r>
            <a:r>
              <a:rPr lang="en-US" sz="1200" spc="65" dirty="0">
                <a:latin typeface="Trebuchet MS"/>
                <a:cs typeface="Trebuchet MS"/>
              </a:rPr>
              <a:t> </a:t>
            </a:r>
            <a:r>
              <a:rPr lang="en-US" sz="1200" spc="-80" dirty="0">
                <a:latin typeface="Trebuchet MS"/>
                <a:cs typeface="Trebuchet MS"/>
              </a:rPr>
              <a:t>these</a:t>
            </a:r>
            <a:r>
              <a:rPr lang="en-US" sz="1200" spc="60" dirty="0">
                <a:latin typeface="Trebuchet MS"/>
                <a:cs typeface="Trebuchet MS"/>
              </a:rPr>
              <a:t> </a:t>
            </a:r>
            <a:r>
              <a:rPr lang="en-US" sz="1200" spc="-65" dirty="0">
                <a:latin typeface="Trebuchet MS"/>
                <a:cs typeface="Trebuchet MS"/>
              </a:rPr>
              <a:t>possibilities.</a:t>
            </a:r>
            <a:endParaRPr lang="en-US" sz="12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096" y="354615"/>
            <a:ext cx="10515600" cy="823945"/>
          </a:xfrm>
          <a:prstGeom prst="rect">
            <a:avLst/>
          </a:prstGeom>
        </p:spPr>
        <p:txBody>
          <a:bodyPr/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78560"/>
            <a:ext cx="10355263" cy="4792028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xzhang48@kennesaw.edu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64254-2E9C-FE43-85BF-FED19652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7375 Artificial Intelligence</a:t>
            </a:r>
            <a:br>
              <a:rPr lang="en-US" dirty="0"/>
            </a:br>
            <a:r>
              <a:rPr lang="en-US" dirty="0"/>
              <a:t>Spring 2022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Instructor: </a:t>
            </a:r>
            <a:r>
              <a:rPr lang="en-US" sz="2400" b="0" dirty="0" err="1"/>
              <a:t>Xinyue</a:t>
            </a:r>
            <a:r>
              <a:rPr lang="en-US" sz="2400" b="0"/>
              <a:t> Zhang</a:t>
            </a:r>
            <a:endParaRPr lang="en-US" b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BFCF317-D240-C248-9E83-02D2143043BE}"/>
              </a:ext>
            </a:extLst>
          </p:cNvPr>
          <p:cNvSpPr/>
          <p:nvPr/>
        </p:nvSpPr>
        <p:spPr>
          <a:xfrm>
            <a:off x="5040406" y="484094"/>
            <a:ext cx="2111188" cy="7973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70603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C43C12D5-1907-2746-A4CB-81112540F91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6696" y="115648"/>
            <a:ext cx="3938608" cy="67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5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D7D1-DDBC-8940-B6CF-7A9AAFBC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8344-B836-924E-9D98-135D831984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126" dirty="0"/>
              <a:t>Application:</a:t>
            </a:r>
            <a:r>
              <a:rPr lang="en-US" spc="463" dirty="0"/>
              <a:t> </a:t>
            </a:r>
            <a:r>
              <a:rPr lang="en-US" spc="-171" dirty="0"/>
              <a:t>route</a:t>
            </a:r>
            <a:r>
              <a:rPr lang="en-US" spc="94" dirty="0"/>
              <a:t> </a:t>
            </a:r>
            <a:r>
              <a:rPr lang="en-US" spc="-130" dirty="0"/>
              <a:t>finding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74406D8-F4F4-6B4B-8166-C557EE26A6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592" y="2038487"/>
            <a:ext cx="5722927" cy="3230223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61AB5926-6331-2147-8812-82E767BD074D}"/>
              </a:ext>
            </a:extLst>
          </p:cNvPr>
          <p:cNvSpPr txBox="1"/>
          <p:nvPr/>
        </p:nvSpPr>
        <p:spPr>
          <a:xfrm>
            <a:off x="3181414" y="5323476"/>
            <a:ext cx="5176905" cy="998722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  <a:tabLst>
                <a:tab pos="3623347" algn="l"/>
              </a:tabLst>
            </a:pPr>
            <a:r>
              <a:rPr sz="2248" spc="-108" dirty="0">
                <a:solidFill>
                  <a:srgbClr val="0000A0"/>
                </a:solidFill>
                <a:latin typeface="Trebuchet MS"/>
                <a:cs typeface="Trebuchet MS"/>
              </a:rPr>
              <a:t>Objective</a:t>
            </a:r>
            <a:r>
              <a:rPr sz="2248" spc="-108" dirty="0">
                <a:latin typeface="Trebuchet MS"/>
                <a:cs typeface="Trebuchet MS"/>
              </a:rPr>
              <a:t>:</a:t>
            </a:r>
            <a:r>
              <a:rPr sz="2248" spc="351" dirty="0">
                <a:latin typeface="Trebuchet MS"/>
                <a:cs typeface="Trebuchet MS"/>
              </a:rPr>
              <a:t> </a:t>
            </a:r>
            <a:r>
              <a:rPr sz="2248" spc="-49" dirty="0">
                <a:latin typeface="Trebuchet MS"/>
                <a:cs typeface="Trebuchet MS"/>
              </a:rPr>
              <a:t>shortest?</a:t>
            </a:r>
            <a:r>
              <a:rPr sz="2248" spc="351" dirty="0">
                <a:latin typeface="Trebuchet MS"/>
                <a:cs typeface="Trebuchet MS"/>
              </a:rPr>
              <a:t> </a:t>
            </a:r>
            <a:r>
              <a:rPr sz="2248" spc="-49" dirty="0">
                <a:latin typeface="Trebuchet MS"/>
                <a:cs typeface="Trebuchet MS"/>
              </a:rPr>
              <a:t>fastest?	</a:t>
            </a:r>
            <a:r>
              <a:rPr sz="2248" spc="-58" dirty="0">
                <a:latin typeface="Trebuchet MS"/>
                <a:cs typeface="Trebuchet MS"/>
              </a:rPr>
              <a:t>most</a:t>
            </a:r>
            <a:r>
              <a:rPr sz="2248" spc="18" dirty="0">
                <a:latin typeface="Trebuchet MS"/>
                <a:cs typeface="Trebuchet MS"/>
              </a:rPr>
              <a:t> </a:t>
            </a:r>
            <a:r>
              <a:rPr sz="2248" spc="-49" dirty="0">
                <a:latin typeface="Trebuchet MS"/>
                <a:cs typeface="Trebuchet MS"/>
              </a:rPr>
              <a:t>scenic?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22"/>
              </a:spcBef>
            </a:pPr>
            <a:endParaRPr sz="1889" dirty="0">
              <a:latin typeface="Trebuchet MS"/>
              <a:cs typeface="Trebuchet MS"/>
            </a:endParaRPr>
          </a:p>
          <a:p>
            <a:pPr marL="11421"/>
            <a:r>
              <a:rPr sz="2248" spc="-54" dirty="0">
                <a:solidFill>
                  <a:srgbClr val="0000A0"/>
                </a:solidFill>
                <a:latin typeface="Trebuchet MS"/>
                <a:cs typeface="Trebuchet MS"/>
              </a:rPr>
              <a:t>Actions</a:t>
            </a:r>
            <a:r>
              <a:rPr sz="2248" spc="-54" dirty="0">
                <a:latin typeface="Trebuchet MS"/>
                <a:cs typeface="Trebuchet MS"/>
              </a:rPr>
              <a:t>:</a:t>
            </a:r>
            <a:r>
              <a:rPr sz="2248" spc="333" dirty="0">
                <a:latin typeface="Trebuchet MS"/>
                <a:cs typeface="Trebuchet MS"/>
              </a:rPr>
              <a:t> </a:t>
            </a:r>
            <a:r>
              <a:rPr sz="2248" spc="-27" dirty="0">
                <a:latin typeface="Trebuchet MS"/>
                <a:cs typeface="Trebuchet MS"/>
              </a:rPr>
              <a:t>go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straight,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turn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148" dirty="0">
                <a:latin typeface="Trebuchet MS"/>
                <a:cs typeface="Trebuchet MS"/>
              </a:rPr>
              <a:t>left,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turn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63" dirty="0">
                <a:latin typeface="Trebuchet MS"/>
                <a:cs typeface="Trebuchet MS"/>
              </a:rPr>
              <a:t>right</a:t>
            </a:r>
            <a:endParaRPr sz="2248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3298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D7D1-DDBC-8940-B6CF-7A9AAFBC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8344-B836-924E-9D98-135D831984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126" dirty="0"/>
              <a:t>Application:</a:t>
            </a:r>
            <a:r>
              <a:rPr lang="en-US" spc="486" dirty="0"/>
              <a:t> </a:t>
            </a:r>
            <a:r>
              <a:rPr lang="en-US" spc="-117" dirty="0"/>
              <a:t>robot</a:t>
            </a:r>
            <a:r>
              <a:rPr lang="en-US" spc="108" dirty="0"/>
              <a:t> </a:t>
            </a:r>
            <a:r>
              <a:rPr lang="en-US" spc="-126" dirty="0"/>
              <a:t>motion</a:t>
            </a:r>
            <a:r>
              <a:rPr lang="en-US" spc="112" dirty="0"/>
              <a:t> </a:t>
            </a:r>
            <a:r>
              <a:rPr lang="en-US" spc="-121" dirty="0"/>
              <a:t>planning</a:t>
            </a:r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1AB5926-6331-2147-8812-82E767BD074D}"/>
              </a:ext>
            </a:extLst>
          </p:cNvPr>
          <p:cNvSpPr txBox="1"/>
          <p:nvPr/>
        </p:nvSpPr>
        <p:spPr>
          <a:xfrm>
            <a:off x="1957419" y="5322805"/>
            <a:ext cx="8277161" cy="998722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  <a:tabLst>
                <a:tab pos="2410425" algn="l"/>
                <a:tab pos="6142272" algn="l"/>
              </a:tabLst>
            </a:pPr>
            <a:r>
              <a:rPr lang="en-US" sz="2248" spc="-108" dirty="0">
                <a:solidFill>
                  <a:srgbClr val="0000A0"/>
                </a:solidFill>
                <a:latin typeface="Trebuchet MS"/>
                <a:cs typeface="Trebuchet MS"/>
              </a:rPr>
              <a:t>Objective</a:t>
            </a:r>
            <a:r>
              <a:rPr lang="en-US" sz="2248" spc="-108" dirty="0">
                <a:latin typeface="Trebuchet MS"/>
                <a:cs typeface="Trebuchet MS"/>
              </a:rPr>
              <a:t>:</a:t>
            </a:r>
            <a:r>
              <a:rPr lang="en-US" sz="2248" spc="355" dirty="0">
                <a:latin typeface="Trebuchet MS"/>
                <a:cs typeface="Trebuchet MS"/>
              </a:rPr>
              <a:t> </a:t>
            </a:r>
            <a:r>
              <a:rPr lang="en-US" sz="2248" spc="-49" dirty="0">
                <a:latin typeface="Trebuchet MS"/>
                <a:cs typeface="Trebuchet MS"/>
              </a:rPr>
              <a:t>fastest?	</a:t>
            </a:r>
            <a:r>
              <a:rPr lang="en-US" sz="2248" spc="-58" dirty="0">
                <a:latin typeface="Trebuchet MS"/>
                <a:cs typeface="Trebuchet MS"/>
              </a:rPr>
              <a:t>most</a:t>
            </a:r>
            <a:r>
              <a:rPr lang="en-US" sz="2248" spc="94" dirty="0">
                <a:latin typeface="Trebuchet MS"/>
                <a:cs typeface="Trebuchet MS"/>
              </a:rPr>
              <a:t> </a:t>
            </a:r>
            <a:r>
              <a:rPr lang="en-US" sz="2248" spc="-103" dirty="0">
                <a:latin typeface="Trebuchet MS"/>
                <a:cs typeface="Trebuchet MS"/>
              </a:rPr>
              <a:t>energy</a:t>
            </a:r>
            <a:r>
              <a:rPr lang="en-US" sz="2248" spc="94" dirty="0">
                <a:latin typeface="Trebuchet MS"/>
                <a:cs typeface="Trebuchet MS"/>
              </a:rPr>
              <a:t> </a:t>
            </a:r>
            <a:r>
              <a:rPr lang="en-US" sz="2248" spc="-94" dirty="0">
                <a:latin typeface="Trebuchet MS"/>
                <a:cs typeface="Trebuchet MS"/>
              </a:rPr>
              <a:t>efficient?</a:t>
            </a:r>
            <a:r>
              <a:rPr lang="en-US" sz="2248" spc="355" dirty="0">
                <a:latin typeface="Trebuchet MS"/>
                <a:cs typeface="Trebuchet MS"/>
              </a:rPr>
              <a:t> </a:t>
            </a:r>
            <a:r>
              <a:rPr lang="en-US" sz="2248" spc="-49" dirty="0">
                <a:latin typeface="Trebuchet MS"/>
                <a:cs typeface="Trebuchet MS"/>
              </a:rPr>
              <a:t>safest?	</a:t>
            </a:r>
            <a:r>
              <a:rPr lang="en-US" sz="2248" spc="-58" dirty="0">
                <a:latin typeface="Trebuchet MS"/>
                <a:cs typeface="Trebuchet MS"/>
              </a:rPr>
              <a:t>most</a:t>
            </a:r>
            <a:r>
              <a:rPr lang="en-US" sz="2248" spc="40" dirty="0">
                <a:latin typeface="Trebuchet MS"/>
                <a:cs typeface="Trebuchet MS"/>
              </a:rPr>
              <a:t> </a:t>
            </a:r>
            <a:r>
              <a:rPr lang="en-US" sz="2248" spc="-85" dirty="0">
                <a:latin typeface="Trebuchet MS"/>
                <a:cs typeface="Trebuchet MS"/>
              </a:rPr>
              <a:t>expressive?</a:t>
            </a:r>
            <a:endParaRPr lang="en-US" sz="2248" dirty="0">
              <a:latin typeface="Trebuchet MS"/>
              <a:cs typeface="Trebuchet MS"/>
            </a:endParaRPr>
          </a:p>
          <a:p>
            <a:pPr>
              <a:spcBef>
                <a:spcPts val="22"/>
              </a:spcBef>
            </a:pPr>
            <a:endParaRPr lang="en-US" sz="1889" dirty="0">
              <a:latin typeface="Trebuchet MS"/>
              <a:cs typeface="Trebuchet MS"/>
            </a:endParaRPr>
          </a:p>
          <a:p>
            <a:pPr marL="11421"/>
            <a:r>
              <a:rPr lang="en-US" sz="2248" spc="-54" dirty="0">
                <a:solidFill>
                  <a:srgbClr val="0000A0"/>
                </a:solidFill>
                <a:latin typeface="Trebuchet MS"/>
                <a:cs typeface="Trebuchet MS"/>
              </a:rPr>
              <a:t>Actions</a:t>
            </a:r>
            <a:r>
              <a:rPr lang="en-US" sz="2248" spc="-54" dirty="0">
                <a:latin typeface="Trebuchet MS"/>
                <a:cs typeface="Trebuchet MS"/>
              </a:rPr>
              <a:t>:</a:t>
            </a:r>
            <a:r>
              <a:rPr lang="en-US" sz="2248" spc="328" dirty="0">
                <a:latin typeface="Trebuchet MS"/>
                <a:cs typeface="Trebuchet MS"/>
              </a:rPr>
              <a:t> </a:t>
            </a:r>
            <a:r>
              <a:rPr lang="en-US" sz="2248" spc="-94" dirty="0">
                <a:latin typeface="Trebuchet MS"/>
                <a:cs typeface="Trebuchet MS"/>
              </a:rPr>
              <a:t>translate</a:t>
            </a:r>
            <a:r>
              <a:rPr lang="en-US" sz="2248" spc="81" dirty="0">
                <a:latin typeface="Trebuchet MS"/>
                <a:cs typeface="Trebuchet MS"/>
              </a:rPr>
              <a:t> </a:t>
            </a:r>
            <a:r>
              <a:rPr lang="en-US" sz="2248" spc="-72" dirty="0">
                <a:latin typeface="Trebuchet MS"/>
                <a:cs typeface="Trebuchet MS"/>
              </a:rPr>
              <a:t>and</a:t>
            </a:r>
            <a:r>
              <a:rPr lang="en-US" sz="2248" spc="76" dirty="0">
                <a:latin typeface="Trebuchet MS"/>
                <a:cs typeface="Trebuchet MS"/>
              </a:rPr>
              <a:t> </a:t>
            </a:r>
            <a:r>
              <a:rPr lang="en-US" sz="2248" spc="-99" dirty="0">
                <a:latin typeface="Trebuchet MS"/>
                <a:cs typeface="Trebuchet MS"/>
              </a:rPr>
              <a:t>rotate</a:t>
            </a:r>
            <a:r>
              <a:rPr lang="en-US" sz="2248" spc="72" dirty="0">
                <a:latin typeface="Trebuchet MS"/>
                <a:cs typeface="Trebuchet MS"/>
              </a:rPr>
              <a:t> </a:t>
            </a:r>
            <a:r>
              <a:rPr lang="en-US" sz="2248" spc="-90" dirty="0">
                <a:latin typeface="Trebuchet MS"/>
                <a:cs typeface="Trebuchet MS"/>
              </a:rPr>
              <a:t>joints</a:t>
            </a:r>
            <a:endParaRPr lang="en-US" sz="2248" dirty="0">
              <a:latin typeface="Trebuchet MS"/>
              <a:cs typeface="Trebuchet MS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09921D5-0866-024D-9252-9D1D48166F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7977" y="2008985"/>
            <a:ext cx="3436043" cy="329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D7D1-DDBC-8940-B6CF-7A9AAFBC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8344-B836-924E-9D98-135D831984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126" dirty="0"/>
              <a:t>Application:</a:t>
            </a:r>
            <a:r>
              <a:rPr lang="en-US" spc="468" dirty="0"/>
              <a:t> </a:t>
            </a:r>
            <a:r>
              <a:rPr lang="en-US" spc="-108" dirty="0"/>
              <a:t>solving</a:t>
            </a:r>
            <a:r>
              <a:rPr lang="en-US" spc="99" dirty="0"/>
              <a:t> </a:t>
            </a:r>
            <a:r>
              <a:rPr lang="en-US" spc="-162" dirty="0"/>
              <a:t>puzzles</a:t>
            </a:r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1AB5926-6331-2147-8812-82E767BD074D}"/>
              </a:ext>
            </a:extLst>
          </p:cNvPr>
          <p:cNvSpPr txBox="1"/>
          <p:nvPr/>
        </p:nvSpPr>
        <p:spPr>
          <a:xfrm>
            <a:off x="3181414" y="5018930"/>
            <a:ext cx="8277161" cy="951658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lang="en-US" sz="2248" spc="-108" dirty="0">
                <a:solidFill>
                  <a:srgbClr val="0000A0"/>
                </a:solidFill>
                <a:latin typeface="Trebuchet MS"/>
                <a:cs typeface="Trebuchet MS"/>
              </a:rPr>
              <a:t>Objective</a:t>
            </a:r>
            <a:r>
              <a:rPr lang="en-US" sz="2248" spc="-108" dirty="0">
                <a:latin typeface="Trebuchet MS"/>
                <a:cs typeface="Trebuchet MS"/>
              </a:rPr>
              <a:t>:</a:t>
            </a:r>
            <a:r>
              <a:rPr lang="en-US" sz="2248" spc="337" dirty="0">
                <a:latin typeface="Trebuchet MS"/>
                <a:cs typeface="Trebuchet MS"/>
              </a:rPr>
              <a:t> </a:t>
            </a:r>
            <a:r>
              <a:rPr lang="en-US" sz="2248" spc="-112" dirty="0">
                <a:latin typeface="Trebuchet MS"/>
                <a:cs typeface="Trebuchet MS"/>
              </a:rPr>
              <a:t>reach</a:t>
            </a:r>
            <a:r>
              <a:rPr lang="en-US" sz="2248" spc="85" dirty="0">
                <a:latin typeface="Trebuchet MS"/>
                <a:cs typeface="Trebuchet MS"/>
              </a:rPr>
              <a:t> </a:t>
            </a:r>
            <a:r>
              <a:rPr lang="en-US" sz="2248" spc="-85" dirty="0">
                <a:latin typeface="Trebuchet MS"/>
                <a:cs typeface="Trebuchet MS"/>
              </a:rPr>
              <a:t>a</a:t>
            </a:r>
            <a:r>
              <a:rPr lang="en-US" sz="2248" spc="85" dirty="0">
                <a:latin typeface="Trebuchet MS"/>
                <a:cs typeface="Trebuchet MS"/>
              </a:rPr>
              <a:t> </a:t>
            </a:r>
            <a:r>
              <a:rPr lang="en-US" sz="2248" spc="-103" dirty="0">
                <a:latin typeface="Trebuchet MS"/>
                <a:cs typeface="Trebuchet MS"/>
              </a:rPr>
              <a:t>certain</a:t>
            </a:r>
            <a:r>
              <a:rPr lang="en-US" sz="2248" spc="81" dirty="0">
                <a:latin typeface="Trebuchet MS"/>
                <a:cs typeface="Trebuchet MS"/>
              </a:rPr>
              <a:t> </a:t>
            </a:r>
            <a:r>
              <a:rPr lang="en-US" sz="2248" spc="-76" dirty="0">
                <a:latin typeface="Trebuchet MS"/>
                <a:cs typeface="Trebuchet MS"/>
              </a:rPr>
              <a:t>configuration</a:t>
            </a:r>
            <a:endParaRPr lang="en-US" sz="2248" dirty="0">
              <a:latin typeface="Trebuchet MS"/>
              <a:cs typeface="Trebuchet MS"/>
            </a:endParaRPr>
          </a:p>
          <a:p>
            <a:pPr marL="11421">
              <a:spcBef>
                <a:spcPts val="1916"/>
              </a:spcBef>
            </a:pPr>
            <a:r>
              <a:rPr lang="en-US" sz="2248" spc="-54" dirty="0">
                <a:solidFill>
                  <a:srgbClr val="0000A0"/>
                </a:solidFill>
                <a:latin typeface="Trebuchet MS"/>
                <a:cs typeface="Trebuchet MS"/>
              </a:rPr>
              <a:t>Actions</a:t>
            </a:r>
            <a:r>
              <a:rPr lang="en-US" sz="2248" spc="-54" dirty="0">
                <a:latin typeface="Trebuchet MS"/>
                <a:cs typeface="Trebuchet MS"/>
              </a:rPr>
              <a:t>:</a:t>
            </a:r>
            <a:r>
              <a:rPr lang="en-US" sz="2248" spc="337" dirty="0">
                <a:latin typeface="Trebuchet MS"/>
                <a:cs typeface="Trebuchet MS"/>
              </a:rPr>
              <a:t> </a:t>
            </a:r>
            <a:r>
              <a:rPr lang="en-US" sz="2248" spc="-99" dirty="0">
                <a:latin typeface="Trebuchet MS"/>
                <a:cs typeface="Trebuchet MS"/>
              </a:rPr>
              <a:t>move</a:t>
            </a:r>
            <a:r>
              <a:rPr lang="en-US" sz="2248" spc="90" dirty="0">
                <a:latin typeface="Trebuchet MS"/>
                <a:cs typeface="Trebuchet MS"/>
              </a:rPr>
              <a:t> </a:t>
            </a:r>
            <a:r>
              <a:rPr lang="en-US" sz="2248" spc="-126" dirty="0">
                <a:latin typeface="Trebuchet MS"/>
                <a:cs typeface="Trebuchet MS"/>
              </a:rPr>
              <a:t>pieces</a:t>
            </a:r>
            <a:r>
              <a:rPr lang="en-US" sz="2248" spc="81" dirty="0">
                <a:latin typeface="Trebuchet MS"/>
                <a:cs typeface="Trebuchet MS"/>
              </a:rPr>
              <a:t> </a:t>
            </a:r>
            <a:r>
              <a:rPr lang="en-US" sz="2248" spc="-121" dirty="0">
                <a:latin typeface="Trebuchet MS"/>
                <a:cs typeface="Trebuchet MS"/>
              </a:rPr>
              <a:t>(e.g.,</a:t>
            </a:r>
            <a:r>
              <a:rPr lang="en-US" sz="2248" spc="81" dirty="0">
                <a:latin typeface="Trebuchet MS"/>
                <a:cs typeface="Trebuchet MS"/>
              </a:rPr>
              <a:t> </a:t>
            </a:r>
            <a:r>
              <a:rPr lang="en-US" sz="2248" spc="-135" dirty="0">
                <a:latin typeface="Courier New"/>
                <a:cs typeface="Courier New"/>
              </a:rPr>
              <a:t>Move12Down</a:t>
            </a:r>
            <a:r>
              <a:rPr lang="en-US" sz="2248" spc="-135" dirty="0">
                <a:latin typeface="Trebuchet MS"/>
                <a:cs typeface="Trebuchet MS"/>
              </a:rPr>
              <a:t>)</a:t>
            </a:r>
            <a:endParaRPr lang="en-US" sz="2248" dirty="0">
              <a:latin typeface="Trebuchet MS"/>
              <a:cs typeface="Trebuchet MS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C13539C2-8A90-BF45-BFF1-16B85A9DCE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585" y="2121989"/>
            <a:ext cx="2292601" cy="2349772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75E451C0-E507-4D42-9577-20371CCC4C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5628" y="2150575"/>
            <a:ext cx="2292601" cy="22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2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D7D1-DDBC-8940-B6CF-7A9AAFBC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8344-B836-924E-9D98-135D831984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126" dirty="0"/>
              <a:t>Application:</a:t>
            </a:r>
            <a:r>
              <a:rPr lang="en-US" spc="481" dirty="0"/>
              <a:t> </a:t>
            </a:r>
            <a:r>
              <a:rPr lang="en-US" spc="-166" dirty="0"/>
              <a:t>machine</a:t>
            </a:r>
            <a:r>
              <a:rPr lang="en-US" spc="112" dirty="0"/>
              <a:t> </a:t>
            </a:r>
            <a:r>
              <a:rPr lang="en-US" spc="-135" dirty="0"/>
              <a:t>translation</a:t>
            </a:r>
            <a:endParaRPr lang="en-US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74FC675-903E-EA4D-AD1D-25E961F4A0DC}"/>
              </a:ext>
            </a:extLst>
          </p:cNvPr>
          <p:cNvSpPr txBox="1"/>
          <p:nvPr/>
        </p:nvSpPr>
        <p:spPr>
          <a:xfrm>
            <a:off x="1917171" y="1947626"/>
            <a:ext cx="5843290" cy="3727033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3409772">
              <a:spcBef>
                <a:spcPts val="126"/>
              </a:spcBef>
            </a:pPr>
            <a:r>
              <a:rPr sz="2248" i="1" spc="-18" dirty="0">
                <a:solidFill>
                  <a:srgbClr val="008000"/>
                </a:solidFill>
                <a:latin typeface="Calibri"/>
                <a:cs typeface="Calibri"/>
              </a:rPr>
              <a:t>la</a:t>
            </a:r>
            <a:r>
              <a:rPr sz="2248" i="1" spc="228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248" i="1" dirty="0">
                <a:solidFill>
                  <a:srgbClr val="008000"/>
                </a:solidFill>
                <a:latin typeface="Calibri"/>
                <a:cs typeface="Calibri"/>
              </a:rPr>
              <a:t>maison</a:t>
            </a:r>
            <a:r>
              <a:rPr sz="2248" i="1" spc="234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248" i="1" spc="-13" dirty="0">
                <a:solidFill>
                  <a:srgbClr val="008000"/>
                </a:solidFill>
                <a:latin typeface="Calibri"/>
                <a:cs typeface="Calibri"/>
              </a:rPr>
              <a:t>bleue</a:t>
            </a:r>
            <a:endParaRPr sz="2248" dirty="0">
              <a:latin typeface="Calibri"/>
              <a:cs typeface="Calibri"/>
            </a:endParaRPr>
          </a:p>
          <a:p>
            <a:pPr marL="11421" marR="4568" indent="3455457">
              <a:lnSpc>
                <a:spcPct val="337900"/>
              </a:lnSpc>
              <a:spcBef>
                <a:spcPts val="450"/>
              </a:spcBef>
            </a:pPr>
            <a:r>
              <a:rPr sz="2248" i="1" spc="9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248" i="1" spc="13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48" i="1" dirty="0">
                <a:solidFill>
                  <a:srgbClr val="0000FF"/>
                </a:solidFill>
                <a:latin typeface="Calibri"/>
                <a:cs typeface="Calibri"/>
              </a:rPr>
              <a:t>blue</a:t>
            </a:r>
            <a:r>
              <a:rPr sz="2248" i="1" spc="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48" i="1" spc="-9" dirty="0">
                <a:solidFill>
                  <a:srgbClr val="0000FF"/>
                </a:solidFill>
                <a:latin typeface="Calibri"/>
                <a:cs typeface="Calibri"/>
              </a:rPr>
              <a:t>house </a:t>
            </a:r>
            <a:r>
              <a:rPr sz="2248" i="1" spc="-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48" spc="-108" dirty="0">
                <a:solidFill>
                  <a:srgbClr val="0000A0"/>
                </a:solidFill>
                <a:latin typeface="Trebuchet MS"/>
                <a:cs typeface="Trebuchet MS"/>
              </a:rPr>
              <a:t>Objective</a:t>
            </a:r>
            <a:r>
              <a:rPr sz="2248" spc="-108" dirty="0">
                <a:latin typeface="Trebuchet MS"/>
                <a:cs typeface="Trebuchet MS"/>
              </a:rPr>
              <a:t>:</a:t>
            </a:r>
            <a:r>
              <a:rPr sz="2248" spc="337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fluent</a:t>
            </a:r>
            <a:r>
              <a:rPr sz="2248" spc="90" dirty="0">
                <a:latin typeface="Trebuchet MS"/>
                <a:cs typeface="Trebuchet MS"/>
              </a:rPr>
              <a:t> </a:t>
            </a:r>
            <a:r>
              <a:rPr sz="2248" spc="-27" dirty="0">
                <a:latin typeface="Trebuchet MS"/>
                <a:cs typeface="Trebuchet MS"/>
              </a:rPr>
              <a:t>English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and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21" dirty="0">
                <a:latin typeface="Trebuchet MS"/>
                <a:cs typeface="Trebuchet MS"/>
              </a:rPr>
              <a:t>preserves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81" dirty="0">
                <a:latin typeface="Trebuchet MS"/>
                <a:cs typeface="Trebuchet MS"/>
              </a:rPr>
              <a:t>meaning </a:t>
            </a:r>
            <a:r>
              <a:rPr sz="2248" spc="-665" dirty="0">
                <a:latin typeface="Trebuchet MS"/>
                <a:cs typeface="Trebuchet MS"/>
              </a:rPr>
              <a:t> </a:t>
            </a:r>
            <a:r>
              <a:rPr sz="2248" spc="-54" dirty="0">
                <a:solidFill>
                  <a:srgbClr val="0000A0"/>
                </a:solidFill>
                <a:latin typeface="Trebuchet MS"/>
                <a:cs typeface="Trebuchet MS"/>
              </a:rPr>
              <a:t>Actions</a:t>
            </a:r>
            <a:r>
              <a:rPr sz="2248" spc="-54" dirty="0">
                <a:latin typeface="Trebuchet MS"/>
                <a:cs typeface="Trebuchet MS"/>
              </a:rPr>
              <a:t>:</a:t>
            </a:r>
            <a:r>
              <a:rPr sz="2248" spc="333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append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single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words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121" dirty="0">
                <a:latin typeface="Trebuchet MS"/>
                <a:cs typeface="Trebuchet MS"/>
              </a:rPr>
              <a:t>(e.g.,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Courier New"/>
                <a:cs typeface="Courier New"/>
              </a:rPr>
              <a:t>the</a:t>
            </a:r>
            <a:r>
              <a:rPr sz="2248" spc="-99" dirty="0">
                <a:latin typeface="Trebuchet MS"/>
                <a:cs typeface="Trebuchet MS"/>
              </a:rPr>
              <a:t>)</a:t>
            </a:r>
            <a:endParaRPr sz="2248" dirty="0">
              <a:latin typeface="Trebuchet MS"/>
              <a:cs typeface="Trebuchet M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8D73FE-9D76-9247-815B-7F9870388935}"/>
              </a:ext>
            </a:extLst>
          </p:cNvPr>
          <p:cNvCxnSpPr/>
          <p:nvPr/>
        </p:nvCxnSpPr>
        <p:spPr>
          <a:xfrm>
            <a:off x="6239435" y="2339788"/>
            <a:ext cx="0" cy="591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44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E48-D173-2E48-9BCD-16B5F701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31DE7F3-7960-454D-9952-DFE638F38B69}"/>
              </a:ext>
            </a:extLst>
          </p:cNvPr>
          <p:cNvSpPr txBox="1"/>
          <p:nvPr/>
        </p:nvSpPr>
        <p:spPr>
          <a:xfrm>
            <a:off x="1742358" y="1193261"/>
            <a:ext cx="3855555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90" dirty="0">
                <a:solidFill>
                  <a:srgbClr val="0000A0"/>
                </a:solidFill>
                <a:latin typeface="Trebuchet MS"/>
                <a:cs typeface="Trebuchet MS"/>
              </a:rPr>
              <a:t>Classifier</a:t>
            </a:r>
            <a:r>
              <a:rPr sz="2248" spc="8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248" spc="-108" dirty="0">
                <a:solidFill>
                  <a:srgbClr val="0000A0"/>
                </a:solidFill>
                <a:latin typeface="Trebuchet MS"/>
                <a:cs typeface="Trebuchet MS"/>
              </a:rPr>
              <a:t>(reflex-based</a:t>
            </a:r>
            <a:r>
              <a:rPr sz="2248" spc="94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248" spc="-81" dirty="0">
                <a:solidFill>
                  <a:srgbClr val="0000A0"/>
                </a:solidFill>
                <a:latin typeface="Trebuchet MS"/>
                <a:cs typeface="Trebuchet MS"/>
              </a:rPr>
              <a:t>models)</a:t>
            </a:r>
            <a:r>
              <a:rPr sz="2248" spc="-81" dirty="0">
                <a:latin typeface="Trebuchet MS"/>
                <a:cs typeface="Trebuchet MS"/>
              </a:rPr>
              <a:t>:</a:t>
            </a:r>
            <a:endParaRPr sz="2248" dirty="0">
              <a:latin typeface="Trebuchet MS"/>
              <a:cs typeface="Trebuchet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0E14D9E-054A-1145-8C37-8D7A9493F421}"/>
              </a:ext>
            </a:extLst>
          </p:cNvPr>
          <p:cNvSpPr txBox="1"/>
          <p:nvPr/>
        </p:nvSpPr>
        <p:spPr>
          <a:xfrm>
            <a:off x="2199735" y="2155467"/>
            <a:ext cx="188438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i="1" spc="292" dirty="0">
                <a:latin typeface="Cambria"/>
                <a:cs typeface="Cambria"/>
              </a:rPr>
              <a:t>x</a:t>
            </a:r>
            <a:endParaRPr sz="2248">
              <a:latin typeface="Cambria"/>
              <a:cs typeface="Cambria"/>
            </a:endParaRPr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id="{84FB2246-6B51-2B48-A030-3016E0700EE6}"/>
              </a:ext>
            </a:extLst>
          </p:cNvPr>
          <p:cNvGrpSpPr/>
          <p:nvPr/>
        </p:nvGrpSpPr>
        <p:grpSpPr>
          <a:xfrm>
            <a:off x="2491225" y="2303809"/>
            <a:ext cx="502501" cy="117060"/>
            <a:chOff x="1071357" y="2561920"/>
            <a:chExt cx="558800" cy="130175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B5352523-78B2-C846-9C6C-4DC9C37C2A77}"/>
                </a:ext>
              </a:extLst>
            </p:cNvPr>
            <p:cNvSpPr/>
            <p:nvPr/>
          </p:nvSpPr>
          <p:spPr>
            <a:xfrm>
              <a:off x="1071357" y="2626871"/>
              <a:ext cx="417195" cy="0"/>
            </a:xfrm>
            <a:custGeom>
              <a:avLst/>
              <a:gdLst/>
              <a:ahLst/>
              <a:cxnLst/>
              <a:rect l="l" t="t" r="r" b="b"/>
              <a:pathLst>
                <a:path w="417194">
                  <a:moveTo>
                    <a:pt x="0" y="0"/>
                  </a:moveTo>
                  <a:lnTo>
                    <a:pt x="416891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59978E30-5D73-8741-A201-D42772E21F7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462" y="2561920"/>
              <a:ext cx="173107" cy="129902"/>
            </a:xfrm>
            <a:prstGeom prst="rect">
              <a:avLst/>
            </a:prstGeom>
          </p:spPr>
        </p:pic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8C3142B6-C738-2744-8687-C404F352949B}"/>
              </a:ext>
            </a:extLst>
          </p:cNvPr>
          <p:cNvSpPr txBox="1"/>
          <p:nvPr/>
        </p:nvSpPr>
        <p:spPr>
          <a:xfrm>
            <a:off x="3180150" y="2034744"/>
            <a:ext cx="413421" cy="483736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136475" rIns="0" bIns="0" rtlCol="0">
            <a:spAutoFit/>
          </a:bodyPr>
          <a:lstStyle/>
          <a:p>
            <a:pPr marL="119922">
              <a:spcBef>
                <a:spcPts val="1075"/>
              </a:spcBef>
            </a:pPr>
            <a:r>
              <a:rPr sz="2248" i="1" spc="458" dirty="0">
                <a:latin typeface="Cambria"/>
                <a:cs typeface="Cambria"/>
              </a:rPr>
              <a:t>f</a:t>
            </a:r>
            <a:endParaRPr sz="2248">
              <a:latin typeface="Cambria"/>
              <a:cs typeface="Cambria"/>
            </a:endParaRPr>
          </a:p>
        </p:txBody>
      </p:sp>
      <p:grpSp>
        <p:nvGrpSpPr>
          <p:cNvPr id="10" name="object 9">
            <a:extLst>
              <a:ext uri="{FF2B5EF4-FFF2-40B4-BE49-F238E27FC236}">
                <a16:creationId xmlns:a16="http://schemas.microsoft.com/office/drawing/2014/main" id="{39A3628C-6816-8748-920F-F99BDE1A3CB9}"/>
              </a:ext>
            </a:extLst>
          </p:cNvPr>
          <p:cNvGrpSpPr/>
          <p:nvPr/>
        </p:nvGrpSpPr>
        <p:grpSpPr>
          <a:xfrm>
            <a:off x="3710653" y="2303809"/>
            <a:ext cx="502501" cy="117060"/>
            <a:chOff x="2427406" y="2561920"/>
            <a:chExt cx="558800" cy="130175"/>
          </a:xfrm>
        </p:grpSpPr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8AB89663-76B8-CC4D-9238-B445BB768FFD}"/>
                </a:ext>
              </a:extLst>
            </p:cNvPr>
            <p:cNvSpPr/>
            <p:nvPr/>
          </p:nvSpPr>
          <p:spPr>
            <a:xfrm>
              <a:off x="2427406" y="2626871"/>
              <a:ext cx="417195" cy="0"/>
            </a:xfrm>
            <a:custGeom>
              <a:avLst/>
              <a:gdLst/>
              <a:ahLst/>
              <a:cxnLst/>
              <a:rect l="l" t="t" r="r" b="b"/>
              <a:pathLst>
                <a:path w="417194">
                  <a:moveTo>
                    <a:pt x="0" y="0"/>
                  </a:moveTo>
                  <a:lnTo>
                    <a:pt x="416891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E3B0C9E1-C4B7-724B-B7E8-BA3A4535517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2511" y="2561920"/>
              <a:ext cx="173107" cy="129902"/>
            </a:xfrm>
            <a:prstGeom prst="rect">
              <a:avLst/>
            </a:prstGeom>
          </p:spPr>
        </p:pic>
      </p:grpSp>
      <p:sp>
        <p:nvSpPr>
          <p:cNvPr id="13" name="object 12">
            <a:extLst>
              <a:ext uri="{FF2B5EF4-FFF2-40B4-BE49-F238E27FC236}">
                <a16:creationId xmlns:a16="http://schemas.microsoft.com/office/drawing/2014/main" id="{98966FCA-BCD7-844C-ADE6-9E9BE24D44DA}"/>
              </a:ext>
            </a:extLst>
          </p:cNvPr>
          <p:cNvSpPr txBox="1"/>
          <p:nvPr/>
        </p:nvSpPr>
        <p:spPr>
          <a:xfrm>
            <a:off x="4385300" y="2155467"/>
            <a:ext cx="3293666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85" dirty="0">
                <a:solidFill>
                  <a:srgbClr val="0000FF"/>
                </a:solidFill>
                <a:latin typeface="Trebuchet MS"/>
                <a:cs typeface="Trebuchet MS"/>
              </a:rPr>
              <a:t>single</a:t>
            </a:r>
            <a:r>
              <a:rPr sz="2248" spc="8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48" spc="-81" dirty="0">
                <a:solidFill>
                  <a:srgbClr val="0000FF"/>
                </a:solidFill>
                <a:latin typeface="Trebuchet MS"/>
                <a:cs typeface="Trebuchet MS"/>
              </a:rPr>
              <a:t>action</a:t>
            </a:r>
            <a:r>
              <a:rPr sz="2248" spc="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48" i="1" spc="81" dirty="0">
                <a:solidFill>
                  <a:srgbClr val="0000FF"/>
                </a:solidFill>
                <a:latin typeface="Cambria"/>
                <a:cs typeface="Cambria"/>
              </a:rPr>
              <a:t>y</a:t>
            </a:r>
            <a:r>
              <a:rPr sz="2248" i="1" spc="2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248" spc="-728" dirty="0">
                <a:solidFill>
                  <a:srgbClr val="0000FF"/>
                </a:solidFill>
                <a:latin typeface="MS Gothic"/>
                <a:cs typeface="MS Gothic"/>
              </a:rPr>
              <a:t>∈</a:t>
            </a:r>
            <a:r>
              <a:rPr sz="2248" spc="-490" dirty="0">
                <a:solidFill>
                  <a:srgbClr val="0000FF"/>
                </a:solidFill>
                <a:latin typeface="MS Gothic"/>
                <a:cs typeface="MS Gothic"/>
              </a:rPr>
              <a:t> </a:t>
            </a:r>
            <a:r>
              <a:rPr sz="2248" spc="333" dirty="0">
                <a:solidFill>
                  <a:srgbClr val="0000FF"/>
                </a:solidFill>
                <a:latin typeface="MS Gothic"/>
                <a:cs typeface="MS Gothic"/>
              </a:rPr>
              <a:t>{−</a:t>
            </a:r>
            <a:r>
              <a:rPr sz="2248" spc="-4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sz="2248" i="1" spc="183" dirty="0">
                <a:solidFill>
                  <a:srgbClr val="0000FF"/>
                </a:solidFill>
                <a:latin typeface="Cambria"/>
                <a:cs typeface="Cambria"/>
              </a:rPr>
              <a:t>,</a:t>
            </a:r>
            <a:r>
              <a:rPr sz="2248" i="1" spc="-117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248" spc="279" dirty="0">
                <a:solidFill>
                  <a:srgbClr val="0000FF"/>
                </a:solidFill>
                <a:latin typeface="Trebuchet MS"/>
                <a:cs typeface="Trebuchet MS"/>
              </a:rPr>
              <a:t>+1</a:t>
            </a:r>
            <a:r>
              <a:rPr sz="2248" spc="13" dirty="0">
                <a:solidFill>
                  <a:srgbClr val="0000FF"/>
                </a:solidFill>
                <a:latin typeface="MS Gothic"/>
                <a:cs typeface="MS Gothic"/>
              </a:rPr>
              <a:t>}</a:t>
            </a:r>
            <a:endParaRPr sz="2248">
              <a:latin typeface="MS Gothic"/>
              <a:cs typeface="MS Gothic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2B06617-8613-3143-9B21-2ADF606BB16D}"/>
              </a:ext>
            </a:extLst>
          </p:cNvPr>
          <p:cNvSpPr txBox="1"/>
          <p:nvPr/>
        </p:nvSpPr>
        <p:spPr>
          <a:xfrm>
            <a:off x="1742359" y="3117674"/>
            <a:ext cx="4589321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72" dirty="0">
                <a:solidFill>
                  <a:srgbClr val="0000A0"/>
                </a:solidFill>
                <a:latin typeface="Trebuchet MS"/>
                <a:cs typeface="Trebuchet MS"/>
              </a:rPr>
              <a:t>Search</a:t>
            </a:r>
            <a:r>
              <a:rPr sz="2248" spc="67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248" spc="-112" dirty="0">
                <a:solidFill>
                  <a:srgbClr val="0000A0"/>
                </a:solidFill>
                <a:latin typeface="Trebuchet MS"/>
                <a:cs typeface="Trebuchet MS"/>
              </a:rPr>
              <a:t>problem</a:t>
            </a:r>
            <a:r>
              <a:rPr sz="2248" spc="72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248" spc="-81" dirty="0">
                <a:solidFill>
                  <a:srgbClr val="0000A0"/>
                </a:solidFill>
                <a:latin typeface="Trebuchet MS"/>
                <a:cs typeface="Trebuchet MS"/>
              </a:rPr>
              <a:t>(state-based</a:t>
            </a:r>
            <a:r>
              <a:rPr sz="2248" spc="72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2248" spc="-81" dirty="0">
                <a:solidFill>
                  <a:srgbClr val="0000A0"/>
                </a:solidFill>
                <a:latin typeface="Trebuchet MS"/>
                <a:cs typeface="Trebuchet MS"/>
              </a:rPr>
              <a:t>models)</a:t>
            </a:r>
            <a:r>
              <a:rPr sz="2248" spc="-81" dirty="0">
                <a:latin typeface="Trebuchet MS"/>
                <a:cs typeface="Trebuchet MS"/>
              </a:rPr>
              <a:t>: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7600330-9AC8-6643-AA47-2E728AF25292}"/>
              </a:ext>
            </a:extLst>
          </p:cNvPr>
          <p:cNvSpPr txBox="1"/>
          <p:nvPr/>
        </p:nvSpPr>
        <p:spPr>
          <a:xfrm>
            <a:off x="2199735" y="4079879"/>
            <a:ext cx="188438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i="1" spc="292" dirty="0">
                <a:latin typeface="Cambria"/>
                <a:cs typeface="Cambria"/>
              </a:rPr>
              <a:t>x</a:t>
            </a:r>
            <a:endParaRPr sz="2248">
              <a:latin typeface="Cambria"/>
              <a:cs typeface="Cambria"/>
            </a:endParaRPr>
          </a:p>
        </p:txBody>
      </p:sp>
      <p:grpSp>
        <p:nvGrpSpPr>
          <p:cNvPr id="16" name="object 15">
            <a:extLst>
              <a:ext uri="{FF2B5EF4-FFF2-40B4-BE49-F238E27FC236}">
                <a16:creationId xmlns:a16="http://schemas.microsoft.com/office/drawing/2014/main" id="{265C9C88-45A8-D240-814D-4C8B71E1F6C7}"/>
              </a:ext>
            </a:extLst>
          </p:cNvPr>
          <p:cNvGrpSpPr/>
          <p:nvPr/>
        </p:nvGrpSpPr>
        <p:grpSpPr>
          <a:xfrm>
            <a:off x="2491225" y="4228221"/>
            <a:ext cx="502501" cy="117060"/>
            <a:chOff x="1071357" y="4701938"/>
            <a:chExt cx="558800" cy="130175"/>
          </a:xfrm>
        </p:grpSpPr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0A70326F-5C45-6041-9983-5037046B0051}"/>
                </a:ext>
              </a:extLst>
            </p:cNvPr>
            <p:cNvSpPr/>
            <p:nvPr/>
          </p:nvSpPr>
          <p:spPr>
            <a:xfrm>
              <a:off x="1071357" y="4766889"/>
              <a:ext cx="417195" cy="0"/>
            </a:xfrm>
            <a:custGeom>
              <a:avLst/>
              <a:gdLst/>
              <a:ahLst/>
              <a:cxnLst/>
              <a:rect l="l" t="t" r="r" b="b"/>
              <a:pathLst>
                <a:path w="417194">
                  <a:moveTo>
                    <a:pt x="0" y="0"/>
                  </a:moveTo>
                  <a:lnTo>
                    <a:pt x="416891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9825F57D-35B8-F047-B23D-91AC971E33A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462" y="4701938"/>
              <a:ext cx="173107" cy="129902"/>
            </a:xfrm>
            <a:prstGeom prst="rect">
              <a:avLst/>
            </a:prstGeom>
          </p:spPr>
        </p:pic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id="{5C21B19D-8D2B-5E4A-B3F0-0DECDB2A57DF}"/>
              </a:ext>
            </a:extLst>
          </p:cNvPr>
          <p:cNvSpPr txBox="1"/>
          <p:nvPr/>
        </p:nvSpPr>
        <p:spPr>
          <a:xfrm>
            <a:off x="3180150" y="3959156"/>
            <a:ext cx="413421" cy="483736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136475" rIns="0" bIns="0" rtlCol="0">
            <a:spAutoFit/>
          </a:bodyPr>
          <a:lstStyle/>
          <a:p>
            <a:pPr marL="119922">
              <a:spcBef>
                <a:spcPts val="1075"/>
              </a:spcBef>
            </a:pPr>
            <a:r>
              <a:rPr sz="2248" i="1" spc="458" dirty="0">
                <a:latin typeface="Cambria"/>
                <a:cs typeface="Cambria"/>
              </a:rPr>
              <a:t>f</a:t>
            </a:r>
            <a:endParaRPr sz="2248">
              <a:latin typeface="Cambria"/>
              <a:cs typeface="Cambria"/>
            </a:endParaRPr>
          </a:p>
        </p:txBody>
      </p:sp>
      <p:grpSp>
        <p:nvGrpSpPr>
          <p:cNvPr id="20" name="object 19">
            <a:extLst>
              <a:ext uri="{FF2B5EF4-FFF2-40B4-BE49-F238E27FC236}">
                <a16:creationId xmlns:a16="http://schemas.microsoft.com/office/drawing/2014/main" id="{2633B7A5-CF1C-734F-BF76-405C41CBB099}"/>
              </a:ext>
            </a:extLst>
          </p:cNvPr>
          <p:cNvGrpSpPr/>
          <p:nvPr/>
        </p:nvGrpSpPr>
        <p:grpSpPr>
          <a:xfrm>
            <a:off x="3710653" y="4228221"/>
            <a:ext cx="502501" cy="117060"/>
            <a:chOff x="2427406" y="4701938"/>
            <a:chExt cx="558800" cy="130175"/>
          </a:xfrm>
        </p:grpSpPr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E4561CFD-B4B8-BC4C-BF28-589CF9B8A85D}"/>
                </a:ext>
              </a:extLst>
            </p:cNvPr>
            <p:cNvSpPr/>
            <p:nvPr/>
          </p:nvSpPr>
          <p:spPr>
            <a:xfrm>
              <a:off x="2427406" y="4766889"/>
              <a:ext cx="417195" cy="0"/>
            </a:xfrm>
            <a:custGeom>
              <a:avLst/>
              <a:gdLst/>
              <a:ahLst/>
              <a:cxnLst/>
              <a:rect l="l" t="t" r="r" b="b"/>
              <a:pathLst>
                <a:path w="417194">
                  <a:moveTo>
                    <a:pt x="0" y="0"/>
                  </a:moveTo>
                  <a:lnTo>
                    <a:pt x="416891" y="0"/>
                  </a:lnTo>
                </a:path>
              </a:pathLst>
            </a:custGeom>
            <a:ln w="63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7D9FCF27-1D7A-0849-AA71-18789B62879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2511" y="4701938"/>
              <a:ext cx="173107" cy="129902"/>
            </a:xfrm>
            <a:prstGeom prst="rect">
              <a:avLst/>
            </a:prstGeom>
          </p:spPr>
        </p:pic>
      </p:grpSp>
      <p:sp>
        <p:nvSpPr>
          <p:cNvPr id="23" name="object 22">
            <a:extLst>
              <a:ext uri="{FF2B5EF4-FFF2-40B4-BE49-F238E27FC236}">
                <a16:creationId xmlns:a16="http://schemas.microsoft.com/office/drawing/2014/main" id="{63ADFB8F-2DB4-5D45-862F-19DCE8C4CE00}"/>
              </a:ext>
            </a:extLst>
          </p:cNvPr>
          <p:cNvSpPr txBox="1"/>
          <p:nvPr/>
        </p:nvSpPr>
        <p:spPr>
          <a:xfrm>
            <a:off x="4362459" y="4079879"/>
            <a:ext cx="4536787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34263">
              <a:spcBef>
                <a:spcPts val="126"/>
              </a:spcBef>
            </a:pPr>
            <a:r>
              <a:rPr sz="2248" b="1" spc="-27" dirty="0">
                <a:solidFill>
                  <a:srgbClr val="FF0000"/>
                </a:solidFill>
                <a:latin typeface="Trebuchet MS"/>
                <a:cs typeface="Trebuchet MS"/>
              </a:rPr>
              <a:t>action</a:t>
            </a:r>
            <a:r>
              <a:rPr sz="2248" b="1" spc="15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72" dirty="0">
                <a:solidFill>
                  <a:srgbClr val="FF0000"/>
                </a:solidFill>
                <a:latin typeface="Trebuchet MS"/>
                <a:cs typeface="Trebuchet MS"/>
              </a:rPr>
              <a:t>sequence</a:t>
            </a:r>
            <a:r>
              <a:rPr sz="2248" b="1" spc="7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spc="135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2248" i="1" spc="13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361" spc="202" baseline="-12698" dirty="0">
                <a:solidFill>
                  <a:srgbClr val="FF0000"/>
                </a:solidFill>
                <a:latin typeface="PMingLiU"/>
                <a:cs typeface="PMingLiU"/>
              </a:rPr>
              <a:t>1</a:t>
            </a:r>
            <a:r>
              <a:rPr sz="2248" i="1" spc="135" dirty="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sz="2248" i="1" spc="-11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48" i="1" spc="162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361" spc="243" baseline="-12698" dirty="0">
                <a:solidFill>
                  <a:srgbClr val="FF0000"/>
                </a:solidFill>
                <a:latin typeface="PMingLiU"/>
                <a:cs typeface="PMingLiU"/>
              </a:rPr>
              <a:t>2</a:t>
            </a:r>
            <a:r>
              <a:rPr sz="2248" i="1" spc="162" dirty="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sz="2248" i="1" spc="-11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48" i="1" spc="162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361" spc="243" baseline="-12698" dirty="0">
                <a:solidFill>
                  <a:srgbClr val="FF0000"/>
                </a:solidFill>
                <a:latin typeface="PMingLiU"/>
                <a:cs typeface="PMingLiU"/>
              </a:rPr>
              <a:t>3</a:t>
            </a:r>
            <a:r>
              <a:rPr sz="2248" i="1" spc="162" dirty="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sz="2248" i="1" spc="-11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48" i="1" spc="162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361" spc="243" baseline="-12698" dirty="0">
                <a:solidFill>
                  <a:srgbClr val="FF0000"/>
                </a:solidFill>
                <a:latin typeface="PMingLiU"/>
                <a:cs typeface="PMingLiU"/>
              </a:rPr>
              <a:t>4</a:t>
            </a:r>
            <a:r>
              <a:rPr sz="2248" i="1" spc="162" dirty="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sz="2248" i="1" spc="-11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48" i="1" spc="18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r>
              <a:rPr sz="2248" i="1" spc="-11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48" i="1" spc="18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r>
              <a:rPr sz="2248" i="1" spc="-11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48" i="1" spc="18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r>
              <a:rPr sz="2248" i="1" spc="-11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48" spc="58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D56A9ADE-C952-4342-AD52-368A904ECD7C}"/>
              </a:ext>
            </a:extLst>
          </p:cNvPr>
          <p:cNvSpPr txBox="1"/>
          <p:nvPr/>
        </p:nvSpPr>
        <p:spPr>
          <a:xfrm>
            <a:off x="2321465" y="5042086"/>
            <a:ext cx="7558076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  <a:tabLst>
                <a:tab pos="756649" algn="l"/>
              </a:tabLst>
            </a:pPr>
            <a:r>
              <a:rPr sz="2248" b="1" spc="9" dirty="0">
                <a:latin typeface="Trebuchet MS"/>
                <a:cs typeface="Trebuchet MS"/>
              </a:rPr>
              <a:t>Key:	</a:t>
            </a:r>
            <a:r>
              <a:rPr sz="2248" b="1" spc="-81" dirty="0">
                <a:latin typeface="Trebuchet MS"/>
                <a:cs typeface="Trebuchet MS"/>
              </a:rPr>
              <a:t>need</a:t>
            </a:r>
            <a:r>
              <a:rPr sz="2248" b="1" spc="157" dirty="0">
                <a:latin typeface="Trebuchet MS"/>
                <a:cs typeface="Trebuchet MS"/>
              </a:rPr>
              <a:t> </a:t>
            </a:r>
            <a:r>
              <a:rPr sz="2248" b="1" spc="4" dirty="0">
                <a:latin typeface="Trebuchet MS"/>
                <a:cs typeface="Trebuchet MS"/>
              </a:rPr>
              <a:t>to</a:t>
            </a:r>
            <a:r>
              <a:rPr sz="2248" b="1" spc="162" dirty="0">
                <a:latin typeface="Trebuchet MS"/>
                <a:cs typeface="Trebuchet MS"/>
              </a:rPr>
              <a:t> </a:t>
            </a:r>
            <a:r>
              <a:rPr sz="2248" b="1" spc="-58" dirty="0">
                <a:latin typeface="Trebuchet MS"/>
                <a:cs typeface="Trebuchet MS"/>
              </a:rPr>
              <a:t>consider</a:t>
            </a:r>
            <a:r>
              <a:rPr sz="2248" b="1" spc="162" dirty="0">
                <a:latin typeface="Trebuchet MS"/>
                <a:cs typeface="Trebuchet MS"/>
              </a:rPr>
              <a:t> </a:t>
            </a:r>
            <a:r>
              <a:rPr sz="2248" b="1" spc="-63" dirty="0">
                <a:latin typeface="Trebuchet MS"/>
                <a:cs typeface="Trebuchet MS"/>
              </a:rPr>
              <a:t>future</a:t>
            </a:r>
            <a:r>
              <a:rPr sz="2248" b="1" spc="162" dirty="0">
                <a:latin typeface="Trebuchet MS"/>
                <a:cs typeface="Trebuchet MS"/>
              </a:rPr>
              <a:t> </a:t>
            </a:r>
            <a:r>
              <a:rPr sz="2248" b="1" spc="-58" dirty="0">
                <a:latin typeface="Trebuchet MS"/>
                <a:cs typeface="Trebuchet MS"/>
              </a:rPr>
              <a:t>consequences</a:t>
            </a:r>
            <a:r>
              <a:rPr sz="2248" b="1" spc="157" dirty="0">
                <a:latin typeface="Trebuchet MS"/>
                <a:cs typeface="Trebuchet MS"/>
              </a:rPr>
              <a:t> </a:t>
            </a:r>
            <a:r>
              <a:rPr sz="2248" b="1" spc="-40" dirty="0">
                <a:latin typeface="Trebuchet MS"/>
                <a:cs typeface="Trebuchet MS"/>
              </a:rPr>
              <a:t>of</a:t>
            </a:r>
            <a:r>
              <a:rPr sz="2248" b="1" spc="162" dirty="0">
                <a:latin typeface="Trebuchet MS"/>
                <a:cs typeface="Trebuchet MS"/>
              </a:rPr>
              <a:t> </a:t>
            </a:r>
            <a:r>
              <a:rPr sz="2248" b="1" spc="-27" dirty="0">
                <a:latin typeface="Trebuchet MS"/>
                <a:cs typeface="Trebuchet MS"/>
              </a:rPr>
              <a:t>an</a:t>
            </a:r>
            <a:r>
              <a:rPr sz="2248" b="1" spc="157" dirty="0">
                <a:latin typeface="Trebuchet MS"/>
                <a:cs typeface="Trebuchet MS"/>
              </a:rPr>
              <a:t> </a:t>
            </a:r>
            <a:r>
              <a:rPr sz="2248" b="1" spc="-22" dirty="0">
                <a:latin typeface="Trebuchet MS"/>
                <a:cs typeface="Trebuchet MS"/>
              </a:rPr>
              <a:t>action!</a:t>
            </a:r>
            <a:endParaRPr sz="2248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9117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9C3E-B621-7541-A3EF-BCB27425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Boat Crossing a 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1125-0D2E-8F42-881B-AF921C45D2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armer,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/>
              <a:t>abbage, 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/>
              <a:t>oat, Wolf</a:t>
            </a:r>
          </a:p>
          <a:p>
            <a:r>
              <a:rPr lang="en-US" dirty="0">
                <a:solidFill>
                  <a:srgbClr val="0070C0"/>
                </a:solidFill>
              </a:rPr>
              <a:t>Actions</a:t>
            </a:r>
            <a:r>
              <a:rPr lang="en-US" dirty="0"/>
              <a:t>: </a:t>
            </a:r>
          </a:p>
          <a:p>
            <a:pPr lvl="1" algn="ctr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ym typeface="Wingdings" pitchFamily="2" charset="2"/>
              </a:rPr>
              <a:t>,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</a:t>
            </a:r>
          </a:p>
          <a:p>
            <a:pPr lvl="1" algn="ctr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,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</a:t>
            </a:r>
          </a:p>
          <a:p>
            <a:pPr lvl="1" algn="ctr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,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</a:t>
            </a:r>
          </a:p>
          <a:p>
            <a:pPr lvl="1" algn="ctr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W,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W</a:t>
            </a:r>
          </a:p>
          <a:p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Cost: </a:t>
            </a:r>
            <a:r>
              <a:rPr lang="en-US" dirty="0">
                <a:sym typeface="Wingdings" pitchFamily="2" charset="2"/>
              </a:rPr>
              <a:t>Assume every crossing cost 1.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Approach: build a </a:t>
            </a:r>
            <a:r>
              <a:rPr lang="en-US" b="1" u="sng" dirty="0">
                <a:sym typeface="Wingdings" pitchFamily="2" charset="2"/>
              </a:rPr>
              <a:t>search tree</a:t>
            </a:r>
            <a:r>
              <a:rPr lang="en-US" dirty="0">
                <a:sym typeface="Wingdings" pitchFamily="2" charset="2"/>
              </a:rPr>
              <a:t>!</a:t>
            </a:r>
            <a:endParaRPr lang="en-US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E91BB532-85B6-8E4A-90AC-D9BBACB5C2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5448" y="393835"/>
            <a:ext cx="2292601" cy="22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1AF0-F977-DC4C-811D-D71D9155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Tree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EA7E23-A3C9-0742-ABA1-2EA249835E77}"/>
              </a:ext>
            </a:extLst>
          </p:cNvPr>
          <p:cNvSpPr/>
          <p:nvPr/>
        </p:nvSpPr>
        <p:spPr>
          <a:xfrm>
            <a:off x="5399225" y="481808"/>
            <a:ext cx="1183342" cy="56955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W </a:t>
            </a:r>
            <a:r>
              <a:rPr lang="en-US" dirty="0">
                <a:solidFill>
                  <a:srgbClr val="00B0F0"/>
                </a:solidFill>
              </a:rPr>
              <a:t>||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FE11D9-B38D-4D43-85AF-9B08A3D151F0}"/>
              </a:ext>
            </a:extLst>
          </p:cNvPr>
          <p:cNvSpPr/>
          <p:nvPr/>
        </p:nvSpPr>
        <p:spPr>
          <a:xfrm>
            <a:off x="2077945" y="1344335"/>
            <a:ext cx="1183342" cy="56955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  <a:tint val="66000"/>
                  <a:satMod val="160000"/>
                </a:srgbClr>
              </a:gs>
              <a:gs pos="50000">
                <a:srgbClr val="FF0000">
                  <a:tint val="66000"/>
                  <a:satMod val="160000"/>
                  <a:tint val="44500"/>
                  <a:satMod val="160000"/>
                </a:srgbClr>
              </a:gs>
              <a:gs pos="100000">
                <a:srgbClr val="FF0000">
                  <a:tint val="66000"/>
                  <a:satMod val="160000"/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W </a:t>
            </a:r>
            <a:r>
              <a:rPr lang="en-US" dirty="0">
                <a:solidFill>
                  <a:srgbClr val="00B0F0"/>
                </a:solidFill>
              </a:rPr>
              <a:t>||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51B659-BEEC-6247-928D-F3A8FBB60049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3261287" y="766587"/>
            <a:ext cx="2137938" cy="86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33591F-23A5-CC4D-8FBE-2469D30302F5}"/>
              </a:ext>
            </a:extLst>
          </p:cNvPr>
          <p:cNvSpPr txBox="1"/>
          <p:nvPr/>
        </p:nvSpPr>
        <p:spPr>
          <a:xfrm>
            <a:off x="3766921" y="833709"/>
            <a:ext cx="87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ym typeface="Wingdings" pitchFamily="2" charset="2"/>
              </a:rPr>
              <a:t>: 1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4E52AA-27EC-1A4A-BC85-BB6E387000AC}"/>
              </a:ext>
            </a:extLst>
          </p:cNvPr>
          <p:cNvSpPr/>
          <p:nvPr/>
        </p:nvSpPr>
        <p:spPr>
          <a:xfrm>
            <a:off x="5399225" y="1344335"/>
            <a:ext cx="1183342" cy="56955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W </a:t>
            </a:r>
            <a:r>
              <a:rPr lang="en-US" dirty="0">
                <a:solidFill>
                  <a:srgbClr val="00B0F0"/>
                </a:solidFill>
              </a:rPr>
              <a:t>||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8E6519F-DA3D-3347-96EA-5F3267D74C03}"/>
              </a:ext>
            </a:extLst>
          </p:cNvPr>
          <p:cNvSpPr/>
          <p:nvPr/>
        </p:nvSpPr>
        <p:spPr>
          <a:xfrm>
            <a:off x="5399225" y="2259581"/>
            <a:ext cx="1183342" cy="56955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W </a:t>
            </a:r>
            <a:r>
              <a:rPr lang="en-US" dirty="0">
                <a:solidFill>
                  <a:srgbClr val="00B0F0"/>
                </a:solidFill>
              </a:rPr>
              <a:t>||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B1B9250-DC0B-5840-A153-2CCB34D7EC84}"/>
              </a:ext>
            </a:extLst>
          </p:cNvPr>
          <p:cNvSpPr/>
          <p:nvPr/>
        </p:nvSpPr>
        <p:spPr>
          <a:xfrm>
            <a:off x="3160095" y="2668989"/>
            <a:ext cx="1183342" cy="56955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 </a:t>
            </a:r>
            <a:r>
              <a:rPr lang="en-US" dirty="0">
                <a:solidFill>
                  <a:srgbClr val="00B0F0"/>
                </a:solidFill>
              </a:rPr>
              <a:t>||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0961BE-78EE-AF4B-A353-73F64DB8C57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990896" y="1051366"/>
            <a:ext cx="0" cy="29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B92483-5ED2-444A-BB07-57A31511CEBC}"/>
              </a:ext>
            </a:extLst>
          </p:cNvPr>
          <p:cNvSpPr txBox="1"/>
          <p:nvPr/>
        </p:nvSpPr>
        <p:spPr>
          <a:xfrm>
            <a:off x="5990533" y="1000556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G </a:t>
            </a:r>
            <a:r>
              <a:rPr lang="en-US" dirty="0">
                <a:sym typeface="Wingdings" pitchFamily="2" charset="2"/>
              </a:rPr>
              <a:t>: 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A4885C-632F-9347-966D-DE3F684D0452}"/>
              </a:ext>
            </a:extLst>
          </p:cNvPr>
          <p:cNvSpPr txBox="1"/>
          <p:nvPr/>
        </p:nvSpPr>
        <p:spPr>
          <a:xfrm>
            <a:off x="5954630" y="191389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ym typeface="Wingdings" pitchFamily="2" charset="2"/>
              </a:rPr>
              <a:t>: 1</a:t>
            </a:r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371DFE-4A86-9843-839D-35A828511023}"/>
              </a:ext>
            </a:extLst>
          </p:cNvPr>
          <p:cNvSpPr/>
          <p:nvPr/>
        </p:nvSpPr>
        <p:spPr>
          <a:xfrm>
            <a:off x="4185172" y="3500348"/>
            <a:ext cx="1183342" cy="56955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W </a:t>
            </a:r>
            <a:r>
              <a:rPr lang="en-US" dirty="0">
                <a:solidFill>
                  <a:srgbClr val="00B0F0"/>
                </a:solidFill>
              </a:rPr>
              <a:t>|| </a:t>
            </a:r>
            <a:r>
              <a:rPr lang="en-US" dirty="0">
                <a:solidFill>
                  <a:srgbClr val="00B05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951D0AC-AF84-D64A-A1D8-CB065D618A15}"/>
              </a:ext>
            </a:extLst>
          </p:cNvPr>
          <p:cNvSpPr/>
          <p:nvPr/>
        </p:nvSpPr>
        <p:spPr>
          <a:xfrm>
            <a:off x="8712989" y="1344335"/>
            <a:ext cx="1183342" cy="56955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  <a:tint val="66000"/>
                  <a:satMod val="160000"/>
                </a:srgbClr>
              </a:gs>
              <a:gs pos="50000">
                <a:srgbClr val="FF0000">
                  <a:tint val="66000"/>
                  <a:satMod val="160000"/>
                  <a:tint val="44500"/>
                  <a:satMod val="160000"/>
                </a:srgbClr>
              </a:gs>
              <a:gs pos="100000">
                <a:srgbClr val="FF0000">
                  <a:tint val="66000"/>
                  <a:satMod val="160000"/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||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W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D710-AB78-864F-AC43-2600A219481A}"/>
              </a:ext>
            </a:extLst>
          </p:cNvPr>
          <p:cNvSpPr txBox="1"/>
          <p:nvPr/>
        </p:nvSpPr>
        <p:spPr>
          <a:xfrm>
            <a:off x="7344568" y="7783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W</a:t>
            </a:r>
            <a:r>
              <a:rPr lang="en-US" dirty="0">
                <a:sym typeface="Wingdings" pitchFamily="2" charset="2"/>
              </a:rPr>
              <a:t>: 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98ADB3-FC44-EF49-B254-086030D61D7A}"/>
              </a:ext>
            </a:extLst>
          </p:cNvPr>
          <p:cNvSpPr txBox="1"/>
          <p:nvPr/>
        </p:nvSpPr>
        <p:spPr>
          <a:xfrm>
            <a:off x="4267270" y="2275159"/>
            <a:ext cx="87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ym typeface="Wingdings" pitchFamily="2" charset="2"/>
              </a:rPr>
              <a:t>: 1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E4319E9-DFCE-4A43-BB4C-550A9BB92A0D}"/>
              </a:ext>
            </a:extLst>
          </p:cNvPr>
          <p:cNvSpPr/>
          <p:nvPr/>
        </p:nvSpPr>
        <p:spPr>
          <a:xfrm>
            <a:off x="2083225" y="3500348"/>
            <a:ext cx="1183342" cy="56955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  <a:tint val="66000"/>
                  <a:satMod val="160000"/>
                </a:srgbClr>
              </a:gs>
              <a:gs pos="50000">
                <a:srgbClr val="FF0000">
                  <a:tint val="66000"/>
                  <a:satMod val="160000"/>
                  <a:tint val="44500"/>
                  <a:satMod val="160000"/>
                </a:srgbClr>
              </a:gs>
              <a:gs pos="100000">
                <a:srgbClr val="FF0000">
                  <a:tint val="66000"/>
                  <a:satMod val="160000"/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W </a:t>
            </a:r>
            <a:r>
              <a:rPr lang="en-US" dirty="0">
                <a:solidFill>
                  <a:srgbClr val="00B0F0"/>
                </a:solidFill>
              </a:rPr>
              <a:t>||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986D6-9B35-5747-99DC-1A3C68ED8969}"/>
              </a:ext>
            </a:extLst>
          </p:cNvPr>
          <p:cNvSpPr txBox="1"/>
          <p:nvPr/>
        </p:nvSpPr>
        <p:spPr>
          <a:xfrm>
            <a:off x="2507654" y="312288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ym typeface="Wingdings" pitchFamily="2" charset="2"/>
              </a:rPr>
              <a:t>: 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F1E82-EC23-5147-83F2-3D619436D50A}"/>
              </a:ext>
            </a:extLst>
          </p:cNvPr>
          <p:cNvSpPr txBox="1"/>
          <p:nvPr/>
        </p:nvSpPr>
        <p:spPr>
          <a:xfrm>
            <a:off x="4214372" y="3131141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G </a:t>
            </a:r>
            <a:r>
              <a:rPr lang="en-US" dirty="0">
                <a:sym typeface="Wingdings" pitchFamily="2" charset="2"/>
              </a:rPr>
              <a:t>: 1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14B851-2560-F347-B5F6-31B7101CAEC9}"/>
              </a:ext>
            </a:extLst>
          </p:cNvPr>
          <p:cNvSpPr txBox="1"/>
          <p:nvPr/>
        </p:nvSpPr>
        <p:spPr>
          <a:xfrm>
            <a:off x="4907664" y="4057476"/>
            <a:ext cx="95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W</a:t>
            </a:r>
            <a:r>
              <a:rPr lang="en-US" dirty="0">
                <a:sym typeface="Wingdings" pitchFamily="2" charset="2"/>
              </a:rPr>
              <a:t>: 1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556A3CD-E062-8A4E-B3BB-E8EBA6EF3882}"/>
              </a:ext>
            </a:extLst>
          </p:cNvPr>
          <p:cNvSpPr/>
          <p:nvPr/>
        </p:nvSpPr>
        <p:spPr>
          <a:xfrm>
            <a:off x="4185172" y="4417903"/>
            <a:ext cx="1183342" cy="56955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||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W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19DE21-D529-484F-9C53-9E8CBEAE4CC1}"/>
              </a:ext>
            </a:extLst>
          </p:cNvPr>
          <p:cNvSpPr txBox="1"/>
          <p:nvPr/>
        </p:nvSpPr>
        <p:spPr>
          <a:xfrm>
            <a:off x="5010255" y="4971995"/>
            <a:ext cx="7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ym typeface="Wingdings" pitchFamily="2" charset="2"/>
              </a:rPr>
              <a:t>: 1</a:t>
            </a:r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DC411C9-1401-9D49-B203-69A5B75A88F6}"/>
              </a:ext>
            </a:extLst>
          </p:cNvPr>
          <p:cNvSpPr/>
          <p:nvPr/>
        </p:nvSpPr>
        <p:spPr>
          <a:xfrm>
            <a:off x="4185170" y="5308051"/>
            <a:ext cx="1183342" cy="56955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||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W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C9BF75-ED55-AF45-8097-E92D5FEEDEB7}"/>
              </a:ext>
            </a:extLst>
          </p:cNvPr>
          <p:cNvSpPr txBox="1"/>
          <p:nvPr/>
        </p:nvSpPr>
        <p:spPr>
          <a:xfrm>
            <a:off x="4916128" y="5865179"/>
            <a:ext cx="94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G </a:t>
            </a:r>
            <a:r>
              <a:rPr lang="en-US" dirty="0">
                <a:sym typeface="Wingdings" pitchFamily="2" charset="2"/>
              </a:rPr>
              <a:t>: 1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5E01464-5767-6B48-AF3F-7CCEAC93687C}"/>
              </a:ext>
            </a:extLst>
          </p:cNvPr>
          <p:cNvSpPr/>
          <p:nvPr/>
        </p:nvSpPr>
        <p:spPr>
          <a:xfrm>
            <a:off x="4185170" y="6193208"/>
            <a:ext cx="1183342" cy="56955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||</a:t>
            </a:r>
            <a:r>
              <a:rPr lang="en-US" dirty="0">
                <a:solidFill>
                  <a:srgbClr val="FF0000"/>
                </a:solidFill>
              </a:rPr>
              <a:t> F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W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7091F9-6CCD-9840-89FC-A242DB172D04}"/>
              </a:ext>
            </a:extLst>
          </p:cNvPr>
          <p:cNvSpPr txBox="1"/>
          <p:nvPr/>
        </p:nvSpPr>
        <p:spPr>
          <a:xfrm>
            <a:off x="6763040" y="22827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W</a:t>
            </a:r>
            <a:r>
              <a:rPr lang="en-US" dirty="0">
                <a:sym typeface="Wingdings" pitchFamily="2" charset="2"/>
              </a:rPr>
              <a:t>: 1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00C0B64-82CA-8942-AD48-58D78394A40E}"/>
              </a:ext>
            </a:extLst>
          </p:cNvPr>
          <p:cNvSpPr/>
          <p:nvPr/>
        </p:nvSpPr>
        <p:spPr>
          <a:xfrm>
            <a:off x="7559552" y="2677894"/>
            <a:ext cx="1183342" cy="56955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 </a:t>
            </a:r>
            <a:r>
              <a:rPr lang="en-US" dirty="0">
                <a:solidFill>
                  <a:srgbClr val="00B0F0"/>
                </a:solidFill>
              </a:rPr>
              <a:t>||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W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B322BED-680C-FA4C-A1C8-71CF7AAE990B}"/>
              </a:ext>
            </a:extLst>
          </p:cNvPr>
          <p:cNvSpPr/>
          <p:nvPr/>
        </p:nvSpPr>
        <p:spPr>
          <a:xfrm>
            <a:off x="8584629" y="3509253"/>
            <a:ext cx="1183342" cy="56955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||</a:t>
            </a:r>
            <a:r>
              <a:rPr lang="en-US" dirty="0">
                <a:solidFill>
                  <a:schemeClr val="tx1"/>
                </a:solidFill>
              </a:rPr>
              <a:t>W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19B5E6F-1E8A-864E-927E-4B12C61649AD}"/>
              </a:ext>
            </a:extLst>
          </p:cNvPr>
          <p:cNvSpPr/>
          <p:nvPr/>
        </p:nvSpPr>
        <p:spPr>
          <a:xfrm>
            <a:off x="6482682" y="3509253"/>
            <a:ext cx="1183342" cy="56955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  <a:tint val="66000"/>
                  <a:satMod val="160000"/>
                </a:srgbClr>
              </a:gs>
              <a:gs pos="50000">
                <a:srgbClr val="FF0000">
                  <a:tint val="66000"/>
                  <a:satMod val="160000"/>
                  <a:tint val="44500"/>
                  <a:satMod val="160000"/>
                </a:srgbClr>
              </a:gs>
              <a:gs pos="100000">
                <a:srgbClr val="FF0000">
                  <a:tint val="66000"/>
                  <a:satMod val="160000"/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|| 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W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F2A9F1-F799-4749-919D-646C0CC6BB44}"/>
              </a:ext>
            </a:extLst>
          </p:cNvPr>
          <p:cNvSpPr txBox="1"/>
          <p:nvPr/>
        </p:nvSpPr>
        <p:spPr>
          <a:xfrm>
            <a:off x="7001529" y="311412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ym typeface="Wingdings" pitchFamily="2" charset="2"/>
              </a:rPr>
              <a:t>: 1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653FE9-6CFA-ED49-992D-2C31B8A1487E}"/>
              </a:ext>
            </a:extLst>
          </p:cNvPr>
          <p:cNvSpPr txBox="1"/>
          <p:nvPr/>
        </p:nvSpPr>
        <p:spPr>
          <a:xfrm>
            <a:off x="8651804" y="3112882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G </a:t>
            </a:r>
            <a:r>
              <a:rPr lang="en-US" dirty="0">
                <a:sym typeface="Wingdings" pitchFamily="2" charset="2"/>
              </a:rPr>
              <a:t>: 1</a:t>
            </a:r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6E0B99E-479F-CF4F-849A-018A84B10C83}"/>
              </a:ext>
            </a:extLst>
          </p:cNvPr>
          <p:cNvSpPr/>
          <p:nvPr/>
        </p:nvSpPr>
        <p:spPr>
          <a:xfrm>
            <a:off x="8584629" y="4426808"/>
            <a:ext cx="1183342" cy="56955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||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W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41391-F6FD-4C46-A9DB-555304C82D44}"/>
              </a:ext>
            </a:extLst>
          </p:cNvPr>
          <p:cNvSpPr txBox="1"/>
          <p:nvPr/>
        </p:nvSpPr>
        <p:spPr>
          <a:xfrm>
            <a:off x="9297678" y="496132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ym typeface="Wingdings" pitchFamily="2" charset="2"/>
              </a:rPr>
              <a:t>: 1</a:t>
            </a:r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B439F1E-F094-7947-9A01-D6AA06B79242}"/>
              </a:ext>
            </a:extLst>
          </p:cNvPr>
          <p:cNvSpPr/>
          <p:nvPr/>
        </p:nvSpPr>
        <p:spPr>
          <a:xfrm>
            <a:off x="8584627" y="5316956"/>
            <a:ext cx="1183342" cy="56955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||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W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77C7CE-7F30-F74F-9711-CE7C38B89FAB}"/>
              </a:ext>
            </a:extLst>
          </p:cNvPr>
          <p:cNvSpPr txBox="1"/>
          <p:nvPr/>
        </p:nvSpPr>
        <p:spPr>
          <a:xfrm>
            <a:off x="9203551" y="5854512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accent2"/>
                </a:solidFill>
              </a:rPr>
              <a:t>G </a:t>
            </a:r>
            <a:r>
              <a:rPr lang="en-US" dirty="0">
                <a:sym typeface="Wingdings" pitchFamily="2" charset="2"/>
              </a:rPr>
              <a:t>: 1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AED7C1D-477B-2544-98B2-AC3382FB17B8}"/>
              </a:ext>
            </a:extLst>
          </p:cNvPr>
          <p:cNvSpPr/>
          <p:nvPr/>
        </p:nvSpPr>
        <p:spPr>
          <a:xfrm>
            <a:off x="8584627" y="6188805"/>
            <a:ext cx="1183342" cy="56955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||</a:t>
            </a:r>
            <a:r>
              <a:rPr lang="en-US" dirty="0">
                <a:solidFill>
                  <a:srgbClr val="FF0000"/>
                </a:solidFill>
              </a:rPr>
              <a:t> F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W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126216-2C06-244D-BC15-C419BA7459E9}"/>
              </a:ext>
            </a:extLst>
          </p:cNvPr>
          <p:cNvSpPr txBox="1"/>
          <p:nvPr/>
        </p:nvSpPr>
        <p:spPr>
          <a:xfrm>
            <a:off x="9176298" y="4053302"/>
            <a:ext cx="87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ym typeface="Wingdings" pitchFamily="2" charset="2"/>
              </a:rPr>
              <a:t>: 1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DC637-25A1-2841-8FC5-CD7D0D4014AA}"/>
              </a:ext>
            </a:extLst>
          </p:cNvPr>
          <p:cNvCxnSpPr>
            <a:stCxn id="10" idx="2"/>
          </p:cNvCxnSpPr>
          <p:nvPr/>
        </p:nvCxnSpPr>
        <p:spPr>
          <a:xfrm flipH="1">
            <a:off x="5990533" y="1913893"/>
            <a:ext cx="36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1F2DBD-9C1B-694C-A352-2739D69134A0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6582567" y="766587"/>
            <a:ext cx="2130422" cy="86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971190-DBA2-8949-8125-1EC8C3EB285C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flipH="1">
            <a:off x="3751766" y="2544360"/>
            <a:ext cx="1647459" cy="12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1D5B6C-2F08-EF43-BBC5-B4678A86D889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flipH="1">
            <a:off x="2674896" y="3238547"/>
            <a:ext cx="1076870" cy="26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A7F25D-7DDA-484B-B636-0F0F256543C5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3751766" y="3238547"/>
            <a:ext cx="1025077" cy="26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603C75-96FA-534E-A62A-66F93356C4ED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>
            <a:off x="4776843" y="4069906"/>
            <a:ext cx="0" cy="3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44E8799-F63F-7649-B90A-E9C7AB5180D9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4776841" y="4987461"/>
            <a:ext cx="2" cy="3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BFD3C0-E0BC-8545-92D8-16A6B35D229F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4776841" y="5877609"/>
            <a:ext cx="0" cy="31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3D23D70-0966-584B-B848-EBA3430B1151}"/>
              </a:ext>
            </a:extLst>
          </p:cNvPr>
          <p:cNvCxnSpPr>
            <a:stCxn id="11" idx="3"/>
            <a:endCxn id="35" idx="0"/>
          </p:cNvCxnSpPr>
          <p:nvPr/>
        </p:nvCxnSpPr>
        <p:spPr>
          <a:xfrm>
            <a:off x="6582567" y="2544360"/>
            <a:ext cx="1568656" cy="13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9D9941A-B490-6D49-988B-6CCF01E71EB5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flipH="1">
            <a:off x="7074353" y="3247452"/>
            <a:ext cx="1076870" cy="26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E4F6C5-EE89-6647-B08F-5B08A02E5F87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8151223" y="3247452"/>
            <a:ext cx="1025077" cy="26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2A8179-DAA8-8C49-AA1E-3D58C699965B}"/>
              </a:ext>
            </a:extLst>
          </p:cNvPr>
          <p:cNvCxnSpPr>
            <a:stCxn id="36" idx="2"/>
          </p:cNvCxnSpPr>
          <p:nvPr/>
        </p:nvCxnSpPr>
        <p:spPr>
          <a:xfrm flipH="1">
            <a:off x="9176298" y="4078811"/>
            <a:ext cx="2" cy="36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18B7A2-B9BE-3B46-9065-352FE007DE3A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flipH="1">
            <a:off x="9176298" y="4996366"/>
            <a:ext cx="2" cy="3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452718-C7F7-0645-B8A9-6ABEA4CE2D4A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9176298" y="5886514"/>
            <a:ext cx="0" cy="30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ular Callout 78">
            <a:extLst>
              <a:ext uri="{FF2B5EF4-FFF2-40B4-BE49-F238E27FC236}">
                <a16:creationId xmlns:a16="http://schemas.microsoft.com/office/drawing/2014/main" id="{1635C8D3-904A-5E44-8CFB-68CEA25B95D6}"/>
              </a:ext>
            </a:extLst>
          </p:cNvPr>
          <p:cNvSpPr/>
          <p:nvPr/>
        </p:nvSpPr>
        <p:spPr>
          <a:xfrm>
            <a:off x="9878385" y="389134"/>
            <a:ext cx="1547116" cy="549405"/>
          </a:xfrm>
          <a:prstGeom prst="wedgeRectCallout">
            <a:avLst>
              <a:gd name="adj1" fmla="val -68637"/>
              <a:gd name="adj2" fmla="val 123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30972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0CD0-9C17-2744-B255-B79CA82D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</a:t>
            </a:r>
          </a:p>
        </p:txBody>
      </p:sp>
      <p:pic>
        <p:nvPicPr>
          <p:cNvPr id="55" name="Picture 5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BC84F4F5-5A7B-744B-B5AA-CB5AB04E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6" y="1331257"/>
            <a:ext cx="5818890" cy="445396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D0EBD80-4A7C-B746-80EB-4E101BA431DD}"/>
              </a:ext>
            </a:extLst>
          </p:cNvPr>
          <p:cNvSpPr txBox="1"/>
          <p:nvPr/>
        </p:nvSpPr>
        <p:spPr>
          <a:xfrm>
            <a:off x="3186954" y="3805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980870-ACB2-6646-A350-27F6CEB02DF2}"/>
              </a:ext>
            </a:extLst>
          </p:cNvPr>
          <p:cNvSpPr txBox="1"/>
          <p:nvPr/>
        </p:nvSpPr>
        <p:spPr>
          <a:xfrm>
            <a:off x="3125570" y="4442826"/>
            <a:ext cx="30168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9E2580-3953-7140-946A-9C8A9985E8FC}"/>
              </a:ext>
            </a:extLst>
          </p:cNvPr>
          <p:cNvSpPr txBox="1"/>
          <p:nvPr/>
        </p:nvSpPr>
        <p:spPr>
          <a:xfrm>
            <a:off x="3191437" y="5087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59" name="object 131">
            <a:extLst>
              <a:ext uri="{FF2B5EF4-FFF2-40B4-BE49-F238E27FC236}">
                <a16:creationId xmlns:a16="http://schemas.microsoft.com/office/drawing/2014/main" id="{75872BE5-C745-4A4A-9EE3-56E4C38334DF}"/>
              </a:ext>
            </a:extLst>
          </p:cNvPr>
          <p:cNvGrpSpPr/>
          <p:nvPr/>
        </p:nvGrpSpPr>
        <p:grpSpPr>
          <a:xfrm>
            <a:off x="6884127" y="1867412"/>
            <a:ext cx="4709160" cy="2583180"/>
            <a:chOff x="5216691" y="3093659"/>
            <a:chExt cx="4709160" cy="2583180"/>
          </a:xfrm>
        </p:grpSpPr>
        <p:sp>
          <p:nvSpPr>
            <p:cNvPr id="60" name="object 132">
              <a:extLst>
                <a:ext uri="{FF2B5EF4-FFF2-40B4-BE49-F238E27FC236}">
                  <a16:creationId xmlns:a16="http://schemas.microsoft.com/office/drawing/2014/main" id="{95CC9F8F-988A-A44E-A13A-9DD9FFBBE655}"/>
                </a:ext>
              </a:extLst>
            </p:cNvPr>
            <p:cNvSpPr/>
            <p:nvPr/>
          </p:nvSpPr>
          <p:spPr>
            <a:xfrm>
              <a:off x="5226864" y="3345426"/>
              <a:ext cx="4688840" cy="2320925"/>
            </a:xfrm>
            <a:custGeom>
              <a:avLst/>
              <a:gdLst/>
              <a:ahLst/>
              <a:cxnLst/>
              <a:rect l="l" t="t" r="r" b="b"/>
              <a:pathLst>
                <a:path w="4688840" h="2320925">
                  <a:moveTo>
                    <a:pt x="0" y="0"/>
                  </a:moveTo>
                  <a:lnTo>
                    <a:pt x="0" y="2320751"/>
                  </a:lnTo>
                  <a:lnTo>
                    <a:pt x="4688301" y="2320751"/>
                  </a:lnTo>
                  <a:lnTo>
                    <a:pt x="4688301" y="0"/>
                  </a:lnTo>
                  <a:lnTo>
                    <a:pt x="0" y="0"/>
                  </a:lnTo>
                  <a:close/>
                </a:path>
              </a:pathLst>
            </a:custGeom>
            <a:ln w="20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33">
              <a:extLst>
                <a:ext uri="{FF2B5EF4-FFF2-40B4-BE49-F238E27FC236}">
                  <a16:creationId xmlns:a16="http://schemas.microsoft.com/office/drawing/2014/main" id="{96139DFE-035B-0747-846B-B3B07A08628F}"/>
                </a:ext>
              </a:extLst>
            </p:cNvPr>
            <p:cNvSpPr/>
            <p:nvPr/>
          </p:nvSpPr>
          <p:spPr>
            <a:xfrm>
              <a:off x="5328588" y="3093659"/>
              <a:ext cx="3746500" cy="503555"/>
            </a:xfrm>
            <a:custGeom>
              <a:avLst/>
              <a:gdLst/>
              <a:ahLst/>
              <a:cxnLst/>
              <a:rect l="l" t="t" r="r" b="b"/>
              <a:pathLst>
                <a:path w="3746500" h="503554">
                  <a:moveTo>
                    <a:pt x="3746382" y="0"/>
                  </a:moveTo>
                  <a:lnTo>
                    <a:pt x="0" y="0"/>
                  </a:lnTo>
                  <a:lnTo>
                    <a:pt x="0" y="503535"/>
                  </a:lnTo>
                  <a:lnTo>
                    <a:pt x="3746382" y="503535"/>
                  </a:lnTo>
                  <a:lnTo>
                    <a:pt x="3746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134">
              <a:extLst>
                <a:ext uri="{FF2B5EF4-FFF2-40B4-BE49-F238E27FC236}">
                  <a16:creationId xmlns:a16="http://schemas.microsoft.com/office/drawing/2014/main" id="{1C42FE0F-9F35-C74A-B037-30616A8E46A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8588" y="3093659"/>
              <a:ext cx="513708" cy="503535"/>
            </a:xfrm>
            <a:prstGeom prst="rect">
              <a:avLst/>
            </a:prstGeom>
          </p:spPr>
        </p:pic>
      </p:grpSp>
      <p:sp>
        <p:nvSpPr>
          <p:cNvPr id="63" name="object 135">
            <a:extLst>
              <a:ext uri="{FF2B5EF4-FFF2-40B4-BE49-F238E27FC236}">
                <a16:creationId xmlns:a16="http://schemas.microsoft.com/office/drawing/2014/main" id="{AA1BA194-DC80-9E4D-84A3-39362ED47B4B}"/>
              </a:ext>
            </a:extLst>
          </p:cNvPr>
          <p:cNvSpPr txBox="1"/>
          <p:nvPr/>
        </p:nvSpPr>
        <p:spPr>
          <a:xfrm>
            <a:off x="7598756" y="1932709"/>
            <a:ext cx="315722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25" dirty="0">
                <a:solidFill>
                  <a:srgbClr val="008000"/>
                </a:solidFill>
                <a:latin typeface="Trebuchet MS"/>
                <a:cs typeface="Trebuchet MS"/>
              </a:rPr>
              <a:t>Definition:</a:t>
            </a:r>
            <a:r>
              <a:rPr sz="2000" b="1" spc="34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008000"/>
                </a:solidFill>
                <a:latin typeface="Trebuchet MS"/>
                <a:cs typeface="Trebuchet MS"/>
              </a:rPr>
              <a:t>search</a:t>
            </a:r>
            <a:r>
              <a:rPr sz="2000" b="1" spc="11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008000"/>
                </a:solidFill>
                <a:latin typeface="Trebuchet MS"/>
                <a:cs typeface="Trebuchet MS"/>
              </a:rPr>
              <a:t>problem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4" name="object 136">
            <a:extLst>
              <a:ext uri="{FF2B5EF4-FFF2-40B4-BE49-F238E27FC236}">
                <a16:creationId xmlns:a16="http://schemas.microsoft.com/office/drawing/2014/main" id="{1F3B17B8-2D8D-DD4B-862A-09971B6AA5ED}"/>
              </a:ext>
            </a:extLst>
          </p:cNvPr>
          <p:cNvSpPr txBox="1"/>
          <p:nvPr/>
        </p:nvSpPr>
        <p:spPr>
          <a:xfrm>
            <a:off x="7405911" y="2422613"/>
            <a:ext cx="3455035" cy="18745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95910" indent="-258445">
              <a:lnSpc>
                <a:spcPct val="100000"/>
              </a:lnSpc>
              <a:spcBef>
                <a:spcPts val="615"/>
              </a:spcBef>
              <a:buFont typeface="MS Gothic"/>
              <a:buChar char="•"/>
              <a:tabLst>
                <a:tab pos="296545" algn="l"/>
              </a:tabLst>
            </a:pPr>
            <a:r>
              <a:rPr sz="2000" i="1" spc="-5" dirty="0">
                <a:latin typeface="Trebuchet MS"/>
                <a:cs typeface="Trebuchet MS"/>
              </a:rPr>
              <a:t>s</a:t>
            </a:r>
            <a:r>
              <a:rPr sz="2100" spc="-7" baseline="-11904" dirty="0">
                <a:latin typeface="Trebuchet MS"/>
                <a:cs typeface="Trebuchet MS"/>
              </a:rPr>
              <a:t>start</a:t>
            </a:r>
            <a:r>
              <a:rPr sz="2000" spc="-5" dirty="0">
                <a:latin typeface="Trebuchet MS"/>
                <a:cs typeface="Trebuchet MS"/>
              </a:rPr>
              <a:t>:</a:t>
            </a:r>
            <a:r>
              <a:rPr sz="2000" spc="2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starting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state</a:t>
            </a:r>
            <a:endParaRPr sz="2000">
              <a:latin typeface="Trebuchet MS"/>
              <a:cs typeface="Trebuchet MS"/>
            </a:endParaRPr>
          </a:p>
          <a:p>
            <a:pPr marL="295910" indent="-258445">
              <a:lnSpc>
                <a:spcPct val="100000"/>
              </a:lnSpc>
              <a:spcBef>
                <a:spcPts val="520"/>
              </a:spcBef>
              <a:buFont typeface="MS Gothic"/>
              <a:buChar char="•"/>
              <a:tabLst>
                <a:tab pos="296545" algn="l"/>
              </a:tabLst>
            </a:pPr>
            <a:r>
              <a:rPr sz="2000" spc="-15" dirty="0">
                <a:latin typeface="Trebuchet MS"/>
                <a:cs typeface="Trebuchet MS"/>
              </a:rPr>
              <a:t>Actions(</a:t>
            </a:r>
            <a:r>
              <a:rPr sz="2000" i="1" spc="-15" dirty="0">
                <a:latin typeface="Trebuchet MS"/>
                <a:cs typeface="Trebuchet MS"/>
              </a:rPr>
              <a:t>s</a:t>
            </a:r>
            <a:r>
              <a:rPr sz="2000" spc="-15" dirty="0">
                <a:latin typeface="Trebuchet MS"/>
                <a:cs typeface="Trebuchet MS"/>
              </a:rPr>
              <a:t>):</a:t>
            </a:r>
            <a:r>
              <a:rPr sz="2000" spc="28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possible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actions</a:t>
            </a:r>
            <a:endParaRPr sz="2000">
              <a:latin typeface="Trebuchet MS"/>
              <a:cs typeface="Trebuchet MS"/>
            </a:endParaRPr>
          </a:p>
          <a:p>
            <a:pPr marL="295910" indent="-258445">
              <a:lnSpc>
                <a:spcPct val="100000"/>
              </a:lnSpc>
              <a:spcBef>
                <a:spcPts val="505"/>
              </a:spcBef>
              <a:buFont typeface="MS Gothic"/>
              <a:buChar char="•"/>
              <a:tabLst>
                <a:tab pos="296545" algn="l"/>
              </a:tabLst>
            </a:pPr>
            <a:r>
              <a:rPr sz="2000" spc="-20" dirty="0">
                <a:latin typeface="Trebuchet MS"/>
                <a:cs typeface="Trebuchet MS"/>
              </a:rPr>
              <a:t>Cos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spc="50" dirty="0">
                <a:latin typeface="Trebuchet MS"/>
                <a:cs typeface="Trebuchet MS"/>
              </a:rPr>
              <a:t>(</a:t>
            </a:r>
            <a:r>
              <a:rPr sz="2000" i="1" spc="-20" dirty="0">
                <a:latin typeface="Trebuchet MS"/>
                <a:cs typeface="Trebuchet MS"/>
              </a:rPr>
              <a:t>s,</a:t>
            </a:r>
            <a:r>
              <a:rPr sz="2000" i="1" spc="-265" dirty="0">
                <a:latin typeface="Trebuchet MS"/>
                <a:cs typeface="Trebuchet MS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a</a:t>
            </a:r>
            <a:r>
              <a:rPr sz="2000" spc="50" dirty="0">
                <a:latin typeface="Trebuchet MS"/>
                <a:cs typeface="Trebuchet MS"/>
              </a:rPr>
              <a:t>)</a:t>
            </a:r>
            <a:r>
              <a:rPr sz="2000" spc="-175" dirty="0">
                <a:latin typeface="Trebuchet MS"/>
                <a:cs typeface="Trebuchet MS"/>
              </a:rPr>
              <a:t>:</a:t>
            </a:r>
            <a:r>
              <a:rPr sz="2000" spc="30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action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cost</a:t>
            </a:r>
            <a:endParaRPr sz="2000">
              <a:latin typeface="Trebuchet MS"/>
              <a:cs typeface="Trebuchet MS"/>
            </a:endParaRPr>
          </a:p>
          <a:p>
            <a:pPr marL="295910" indent="-258445">
              <a:lnSpc>
                <a:spcPct val="100000"/>
              </a:lnSpc>
              <a:spcBef>
                <a:spcPts val="505"/>
              </a:spcBef>
              <a:buFont typeface="MS Gothic"/>
              <a:buChar char="•"/>
              <a:tabLst>
                <a:tab pos="296545" algn="l"/>
              </a:tabLst>
            </a:pPr>
            <a:r>
              <a:rPr sz="2000" spc="-15" dirty="0">
                <a:latin typeface="Trebuchet MS"/>
                <a:cs typeface="Trebuchet MS"/>
              </a:rPr>
              <a:t>Succ</a:t>
            </a:r>
            <a:r>
              <a:rPr sz="2000" spc="50" dirty="0">
                <a:latin typeface="Trebuchet MS"/>
                <a:cs typeface="Trebuchet MS"/>
              </a:rPr>
              <a:t>(</a:t>
            </a:r>
            <a:r>
              <a:rPr sz="2000" i="1" spc="-20" dirty="0">
                <a:latin typeface="Trebuchet MS"/>
                <a:cs typeface="Trebuchet MS"/>
              </a:rPr>
              <a:t>s,</a:t>
            </a:r>
            <a:r>
              <a:rPr sz="2000" i="1" spc="-265" dirty="0">
                <a:latin typeface="Trebuchet MS"/>
                <a:cs typeface="Trebuchet MS"/>
              </a:rPr>
              <a:t> </a:t>
            </a:r>
            <a:r>
              <a:rPr sz="2000" i="1" spc="20" dirty="0">
                <a:latin typeface="Trebuchet MS"/>
                <a:cs typeface="Trebuchet MS"/>
              </a:rPr>
              <a:t>a</a:t>
            </a:r>
            <a:r>
              <a:rPr sz="2000" spc="50" dirty="0">
                <a:latin typeface="Trebuchet MS"/>
                <a:cs typeface="Trebuchet MS"/>
              </a:rPr>
              <a:t>)</a:t>
            </a:r>
            <a:r>
              <a:rPr sz="2000" spc="-175" dirty="0">
                <a:latin typeface="Trebuchet MS"/>
                <a:cs typeface="Trebuchet MS"/>
              </a:rPr>
              <a:t>:</a:t>
            </a:r>
            <a:r>
              <a:rPr sz="2000" spc="3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succ</a:t>
            </a:r>
            <a:r>
              <a:rPr sz="2000" spc="-75" dirty="0">
                <a:latin typeface="Trebuchet MS"/>
                <a:cs typeface="Trebuchet MS"/>
              </a:rPr>
              <a:t>ess</a:t>
            </a:r>
            <a:r>
              <a:rPr sz="2000" spc="-150" dirty="0">
                <a:latin typeface="Trebuchet MS"/>
                <a:cs typeface="Trebuchet MS"/>
              </a:rPr>
              <a:t>o</a:t>
            </a:r>
            <a:r>
              <a:rPr sz="2000" spc="-85" dirty="0">
                <a:latin typeface="Trebuchet MS"/>
                <a:cs typeface="Trebuchet MS"/>
              </a:rPr>
              <a:t>r</a:t>
            </a:r>
            <a:endParaRPr sz="2000">
              <a:latin typeface="Trebuchet MS"/>
              <a:cs typeface="Trebuchet MS"/>
            </a:endParaRPr>
          </a:p>
          <a:p>
            <a:pPr marL="295910" indent="-258445">
              <a:lnSpc>
                <a:spcPct val="100000"/>
              </a:lnSpc>
              <a:spcBef>
                <a:spcPts val="505"/>
              </a:spcBef>
              <a:buFont typeface="MS Gothic"/>
              <a:buChar char="•"/>
              <a:tabLst>
                <a:tab pos="296545" algn="l"/>
              </a:tabLst>
            </a:pPr>
            <a:r>
              <a:rPr sz="2000" spc="5" dirty="0">
                <a:latin typeface="Trebuchet MS"/>
                <a:cs typeface="Trebuchet MS"/>
              </a:rPr>
              <a:t>IsEnd(</a:t>
            </a:r>
            <a:r>
              <a:rPr sz="2000" i="1" spc="5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):</a:t>
            </a:r>
            <a:r>
              <a:rPr sz="2000" spc="29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reached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end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state?</a:t>
            </a:r>
            <a:endParaRPr sz="2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41387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D9E4-48F9-F14D-BBF4-09F473C5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2231-A3B0-9846-8D49-9A22231E9F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5" dirty="0">
                <a:latin typeface="LM Sans 17"/>
                <a:cs typeface="LM Sans 17"/>
              </a:rPr>
              <a:t>Basic</a:t>
            </a:r>
            <a:r>
              <a:rPr lang="en-US" spc="-10" dirty="0">
                <a:latin typeface="LM Sans 17"/>
                <a:cs typeface="LM Sans 17"/>
              </a:rPr>
              <a:t> </a:t>
            </a:r>
            <a:r>
              <a:rPr lang="en-US" spc="-5" dirty="0">
                <a:latin typeface="LM Sans 17"/>
                <a:cs typeface="LM Sans 17"/>
              </a:rPr>
              <a:t>idea:</a:t>
            </a:r>
            <a:endParaRPr lang="en-US" dirty="0">
              <a:latin typeface="LM Sans 17"/>
              <a:cs typeface="LM Sans 17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</a:pPr>
            <a:r>
              <a:rPr lang="en-US" spc="-5" dirty="0">
                <a:latin typeface="LM Sans 17"/>
                <a:cs typeface="LM Sans 17"/>
              </a:rPr>
              <a:t>offline, </a:t>
            </a:r>
            <a:r>
              <a:rPr lang="en-US" spc="5" dirty="0">
                <a:latin typeface="LM Sans 17"/>
                <a:cs typeface="LM Sans 17"/>
              </a:rPr>
              <a:t>simulated </a:t>
            </a:r>
            <a:r>
              <a:rPr lang="en-US" spc="-5" dirty="0">
                <a:latin typeface="LM Sans 17"/>
                <a:cs typeface="LM Sans 17"/>
              </a:rPr>
              <a:t>exploration </a:t>
            </a:r>
            <a:r>
              <a:rPr lang="en-US" spc="5" dirty="0">
                <a:latin typeface="LM Sans 17"/>
                <a:cs typeface="LM Sans 17"/>
              </a:rPr>
              <a:t>of state</a:t>
            </a:r>
            <a:r>
              <a:rPr lang="en-US" spc="-5" dirty="0">
                <a:latin typeface="LM Sans 17"/>
                <a:cs typeface="LM Sans 17"/>
              </a:rPr>
              <a:t> </a:t>
            </a:r>
            <a:r>
              <a:rPr lang="en-US" spc="5" dirty="0">
                <a:latin typeface="LM Sans 17"/>
                <a:cs typeface="LM Sans 17"/>
              </a:rPr>
              <a:t>space</a:t>
            </a:r>
            <a:r>
              <a:rPr lang="en-US" dirty="0">
                <a:latin typeface="LM Sans 17"/>
                <a:cs typeface="LM Sans 17"/>
              </a:rPr>
              <a:t> </a:t>
            </a:r>
          </a:p>
          <a:p>
            <a:pPr marL="835660" lvl="1">
              <a:lnSpc>
                <a:spcPct val="100000"/>
              </a:lnSpc>
              <a:spcBef>
                <a:spcPts val="25"/>
              </a:spcBef>
            </a:pPr>
            <a:r>
              <a:rPr lang="en-US" spc="-25" dirty="0">
                <a:latin typeface="LM Sans 17"/>
                <a:cs typeface="LM Sans 17"/>
              </a:rPr>
              <a:t>by </a:t>
            </a:r>
            <a:r>
              <a:rPr lang="en-US" spc="5" dirty="0">
                <a:latin typeface="LM Sans 17"/>
                <a:cs typeface="LM Sans 17"/>
              </a:rPr>
              <a:t>generating </a:t>
            </a:r>
            <a:r>
              <a:rPr lang="en-US" dirty="0">
                <a:latin typeface="LM Sans 17"/>
                <a:cs typeface="LM Sans 17"/>
              </a:rPr>
              <a:t>successors </a:t>
            </a:r>
            <a:r>
              <a:rPr lang="en-US" spc="5" dirty="0">
                <a:latin typeface="LM Sans 17"/>
                <a:cs typeface="LM Sans 17"/>
              </a:rPr>
              <a:t>of </a:t>
            </a:r>
            <a:r>
              <a:rPr lang="en-US" spc="-5" dirty="0">
                <a:latin typeface="LM Sans 17"/>
                <a:cs typeface="LM Sans 17"/>
              </a:rPr>
              <a:t>already-explored </a:t>
            </a:r>
            <a:r>
              <a:rPr lang="en-US" spc="5" dirty="0">
                <a:latin typeface="LM Sans 17"/>
                <a:cs typeface="LM Sans 17"/>
              </a:rPr>
              <a:t>states  </a:t>
            </a:r>
            <a:r>
              <a:rPr lang="en-US" dirty="0">
                <a:latin typeface="LM Sans 17"/>
                <a:cs typeface="LM Sans 17"/>
              </a:rPr>
              <a:t>(a.k.a. </a:t>
            </a:r>
            <a:r>
              <a:rPr lang="en-US" spc="5" dirty="0">
                <a:solidFill>
                  <a:srgbClr val="00007E"/>
                </a:solidFill>
                <a:latin typeface="LM Sans 17"/>
                <a:cs typeface="LM Sans 17"/>
              </a:rPr>
              <a:t>expanding</a:t>
            </a:r>
            <a:r>
              <a:rPr lang="en-US" spc="-10" dirty="0">
                <a:solidFill>
                  <a:srgbClr val="00007E"/>
                </a:solidFill>
                <a:latin typeface="LM Sans 17"/>
                <a:cs typeface="LM Sans 17"/>
              </a:rPr>
              <a:t> </a:t>
            </a:r>
            <a:r>
              <a:rPr lang="en-US" spc="5" dirty="0">
                <a:latin typeface="LM Sans 17"/>
                <a:cs typeface="LM Sans 17"/>
              </a:rPr>
              <a:t>states)</a:t>
            </a:r>
          </a:p>
          <a:p>
            <a:pPr marL="835660" lvl="1"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LM Sans 17"/>
              <a:cs typeface="LM Sans 17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0DC35-E8D6-9C4B-A1B8-FBE0BD9E0C87}"/>
              </a:ext>
            </a:extLst>
          </p:cNvPr>
          <p:cNvSpPr/>
          <p:nvPr/>
        </p:nvSpPr>
        <p:spPr>
          <a:xfrm>
            <a:off x="1116337" y="3052482"/>
            <a:ext cx="9749118" cy="2770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55575" marR="882015" indent="0">
              <a:lnSpc>
                <a:spcPct val="107100"/>
              </a:lnSpc>
              <a:spcBef>
                <a:spcPts val="605"/>
              </a:spcBef>
              <a:buNone/>
            </a:pPr>
            <a:r>
              <a:rPr lang="en-US" spc="70" dirty="0">
                <a:solidFill>
                  <a:srgbClr val="00007E"/>
                </a:solidFill>
                <a:latin typeface="Avenir Book" panose="02000503020000020003" pitchFamily="2" charset="0"/>
                <a:cs typeface="Georgia"/>
              </a:rPr>
              <a:t>function </a:t>
            </a:r>
            <a:r>
              <a:rPr lang="en-US" spc="5" dirty="0">
                <a:solidFill>
                  <a:srgbClr val="B30000"/>
                </a:solidFill>
                <a:latin typeface="Avenir Book" panose="02000503020000020003" pitchFamily="2" charset="0"/>
                <a:cs typeface="LM Roman Caps 10"/>
              </a:rPr>
              <a:t>Tree-Search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( </a:t>
            </a:r>
            <a:r>
              <a:rPr lang="en-US" i="1" spc="-5" dirty="0">
                <a:solidFill>
                  <a:srgbClr val="004B00"/>
                </a:solidFill>
                <a:latin typeface="Avenir Book" panose="02000503020000020003" pitchFamily="2" charset="0"/>
                <a:cs typeface="LM Roman 12"/>
              </a:rPr>
              <a:t>problem,</a:t>
            </a:r>
            <a:r>
              <a:rPr lang="en-US" i="1" spc="-475" dirty="0">
                <a:solidFill>
                  <a:srgbClr val="004B00"/>
                </a:solidFill>
                <a:latin typeface="Avenir Book" panose="02000503020000020003" pitchFamily="2" charset="0"/>
                <a:cs typeface="LM Roman 12"/>
              </a:rPr>
              <a:t> </a:t>
            </a:r>
            <a:r>
              <a:rPr lang="en-US" i="1" spc="-15" dirty="0">
                <a:solidFill>
                  <a:srgbClr val="004B00"/>
                </a:solidFill>
                <a:latin typeface="Avenir Book" panose="02000503020000020003" pitchFamily="2" charset="0"/>
                <a:cs typeface="LM Roman 12"/>
              </a:rPr>
              <a:t>strategy</a:t>
            </a:r>
            <a:r>
              <a:rPr lang="en-US" spc="-15" dirty="0">
                <a:latin typeface="Avenir Book" panose="02000503020000020003" pitchFamily="2" charset="0"/>
                <a:cs typeface="LM Sans 17"/>
              </a:rPr>
              <a:t>) </a:t>
            </a:r>
            <a:r>
              <a:rPr lang="en-US" spc="85" dirty="0">
                <a:solidFill>
                  <a:srgbClr val="00007E"/>
                </a:solidFill>
                <a:latin typeface="Avenir Book" panose="02000503020000020003" pitchFamily="2" charset="0"/>
                <a:cs typeface="Georgia"/>
              </a:rPr>
              <a:t>returns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a solution, </a:t>
            </a:r>
            <a:r>
              <a:rPr lang="en-US" spc="-20" dirty="0">
                <a:latin typeface="Avenir Book" panose="02000503020000020003" pitchFamily="2" charset="0"/>
                <a:cs typeface="LM Sans 17"/>
              </a:rPr>
              <a:t>or </a:t>
            </a:r>
            <a:r>
              <a:rPr lang="en-US" dirty="0">
                <a:latin typeface="Avenir Book" panose="02000503020000020003" pitchFamily="2" charset="0"/>
                <a:cs typeface="LM Sans 17"/>
              </a:rPr>
              <a:t>failure  </a:t>
            </a:r>
          </a:p>
          <a:p>
            <a:pPr marL="155575" marR="882015" indent="0">
              <a:lnSpc>
                <a:spcPct val="107100"/>
              </a:lnSpc>
              <a:spcBef>
                <a:spcPts val="605"/>
              </a:spcBef>
              <a:buNone/>
            </a:pPr>
            <a:r>
              <a:rPr lang="en-US" spc="5" dirty="0">
                <a:latin typeface="Avenir Book" panose="02000503020000020003" pitchFamily="2" charset="0"/>
                <a:cs typeface="LM Sans 17"/>
              </a:rPr>
              <a:t>  initialize the </a:t>
            </a:r>
            <a:r>
              <a:rPr lang="en-US" dirty="0">
                <a:latin typeface="Avenir Book" panose="02000503020000020003" pitchFamily="2" charset="0"/>
                <a:cs typeface="LM Sans 17"/>
              </a:rPr>
              <a:t>search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tree </a:t>
            </a:r>
            <a:r>
              <a:rPr lang="en-US" dirty="0">
                <a:latin typeface="Avenir Book" panose="02000503020000020003" pitchFamily="2" charset="0"/>
                <a:cs typeface="LM Sans 17"/>
              </a:rPr>
              <a:t>using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the initial state </a:t>
            </a:r>
            <a:r>
              <a:rPr lang="en-US" dirty="0">
                <a:latin typeface="Avenir Book" panose="02000503020000020003" pitchFamily="2" charset="0"/>
                <a:cs typeface="LM Sans 17"/>
              </a:rPr>
              <a:t>of</a:t>
            </a:r>
            <a:r>
              <a:rPr lang="en-US" spc="-20" dirty="0">
                <a:latin typeface="Avenir Book" panose="02000503020000020003" pitchFamily="2" charset="0"/>
                <a:cs typeface="LM Sans 17"/>
              </a:rPr>
              <a:t> </a:t>
            </a:r>
            <a:r>
              <a:rPr lang="en-US" i="1" spc="-5" dirty="0">
                <a:solidFill>
                  <a:srgbClr val="004B00"/>
                </a:solidFill>
                <a:latin typeface="Avenir Book" panose="02000503020000020003" pitchFamily="2" charset="0"/>
                <a:cs typeface="LM Roman 12"/>
              </a:rPr>
              <a:t>problem</a:t>
            </a:r>
            <a:endParaRPr lang="en-US" dirty="0">
              <a:latin typeface="Avenir Book" panose="02000503020000020003" pitchFamily="2" charset="0"/>
              <a:cs typeface="LM Roman 12"/>
            </a:endParaRPr>
          </a:p>
          <a:p>
            <a:pPr marL="200025" indent="0">
              <a:lnSpc>
                <a:spcPct val="100000"/>
              </a:lnSpc>
              <a:spcBef>
                <a:spcPts val="155"/>
              </a:spcBef>
              <a:buNone/>
            </a:pPr>
            <a:r>
              <a:rPr lang="en-US" spc="75" dirty="0">
                <a:solidFill>
                  <a:srgbClr val="00007E"/>
                </a:solidFill>
                <a:latin typeface="Avenir Book" panose="02000503020000020003" pitchFamily="2" charset="0"/>
                <a:cs typeface="Georgia"/>
              </a:rPr>
              <a:t> loop</a:t>
            </a:r>
            <a:r>
              <a:rPr lang="en-US" spc="125" dirty="0">
                <a:solidFill>
                  <a:srgbClr val="00007E"/>
                </a:solidFill>
                <a:latin typeface="Avenir Book" panose="02000503020000020003" pitchFamily="2" charset="0"/>
                <a:cs typeface="Georgia"/>
              </a:rPr>
              <a:t> </a:t>
            </a:r>
            <a:r>
              <a:rPr lang="en-US" spc="75" dirty="0">
                <a:solidFill>
                  <a:srgbClr val="00007E"/>
                </a:solidFill>
                <a:latin typeface="Avenir Book" panose="02000503020000020003" pitchFamily="2" charset="0"/>
                <a:cs typeface="Georgia"/>
              </a:rPr>
              <a:t>do</a:t>
            </a:r>
            <a:endParaRPr lang="en-US" dirty="0">
              <a:latin typeface="Avenir Book" panose="02000503020000020003" pitchFamily="2" charset="0"/>
              <a:cs typeface="Georgia"/>
            </a:endParaRPr>
          </a:p>
          <a:p>
            <a:pPr marL="611505" marR="1612265" indent="0">
              <a:lnSpc>
                <a:spcPct val="107100"/>
              </a:lnSpc>
              <a:spcBef>
                <a:spcPts val="15"/>
              </a:spcBef>
              <a:buNone/>
            </a:pPr>
            <a:r>
              <a:rPr lang="en-US" spc="40" dirty="0">
                <a:solidFill>
                  <a:srgbClr val="00007E"/>
                </a:solidFill>
                <a:latin typeface="Avenir Book" panose="02000503020000020003" pitchFamily="2" charset="0"/>
                <a:cs typeface="Georgia"/>
              </a:rPr>
              <a:t>if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there </a:t>
            </a:r>
            <a:r>
              <a:rPr lang="en-US" spc="-10" dirty="0">
                <a:latin typeface="Avenir Book" panose="02000503020000020003" pitchFamily="2" charset="0"/>
                <a:cs typeface="LM Sans 17"/>
              </a:rPr>
              <a:t>are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no candidates </a:t>
            </a:r>
            <a:r>
              <a:rPr lang="en-US" spc="-15" dirty="0">
                <a:latin typeface="Avenir Book" panose="02000503020000020003" pitchFamily="2" charset="0"/>
                <a:cs typeface="LM Sans 17"/>
              </a:rPr>
              <a:t>for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expansion </a:t>
            </a:r>
            <a:r>
              <a:rPr lang="en-US" spc="95" dirty="0">
                <a:solidFill>
                  <a:srgbClr val="00007E"/>
                </a:solidFill>
                <a:latin typeface="Avenir Book" panose="02000503020000020003" pitchFamily="2" charset="0"/>
                <a:cs typeface="Georgia"/>
              </a:rPr>
              <a:t>then return </a:t>
            </a:r>
            <a:r>
              <a:rPr lang="en-US" dirty="0">
                <a:latin typeface="Avenir Book" panose="02000503020000020003" pitchFamily="2" charset="0"/>
                <a:cs typeface="LM Sans 17"/>
              </a:rPr>
              <a:t>failure  </a:t>
            </a:r>
          </a:p>
          <a:p>
            <a:pPr marL="611505" marR="1612265" indent="0">
              <a:lnSpc>
                <a:spcPct val="107100"/>
              </a:lnSpc>
              <a:spcBef>
                <a:spcPts val="15"/>
              </a:spcBef>
              <a:buNone/>
            </a:pPr>
            <a:r>
              <a:rPr lang="en-US" spc="10" dirty="0">
                <a:latin typeface="Avenir Book" panose="02000503020000020003" pitchFamily="2" charset="0"/>
                <a:cs typeface="LM Sans 17"/>
              </a:rPr>
              <a:t>choose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a leaf </a:t>
            </a:r>
            <a:r>
              <a:rPr lang="en-US" spc="15" dirty="0">
                <a:latin typeface="Avenir Book" panose="02000503020000020003" pitchFamily="2" charset="0"/>
                <a:cs typeface="LM Sans 17"/>
              </a:rPr>
              <a:t>node </a:t>
            </a:r>
            <a:r>
              <a:rPr lang="en-US" spc="-15" dirty="0">
                <a:latin typeface="Avenir Book" panose="02000503020000020003" pitchFamily="2" charset="0"/>
                <a:cs typeface="LM Sans 17"/>
              </a:rPr>
              <a:t>for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expansion </a:t>
            </a:r>
            <a:r>
              <a:rPr lang="en-US" dirty="0">
                <a:latin typeface="Avenir Book" panose="02000503020000020003" pitchFamily="2" charset="0"/>
                <a:cs typeface="LM Sans 17"/>
              </a:rPr>
              <a:t>according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to</a:t>
            </a:r>
            <a:r>
              <a:rPr lang="en-US" spc="50" dirty="0">
                <a:latin typeface="Avenir Book" panose="02000503020000020003" pitchFamily="2" charset="0"/>
                <a:cs typeface="LM Sans 17"/>
              </a:rPr>
              <a:t> </a:t>
            </a:r>
            <a:r>
              <a:rPr lang="en-US" i="1" spc="-15" dirty="0">
                <a:solidFill>
                  <a:srgbClr val="004B00"/>
                </a:solidFill>
                <a:latin typeface="Avenir Book" panose="02000503020000020003" pitchFamily="2" charset="0"/>
                <a:cs typeface="LM Roman 12"/>
              </a:rPr>
              <a:t>strategy</a:t>
            </a:r>
            <a:endParaRPr lang="en-US" dirty="0">
              <a:latin typeface="Avenir Book" panose="02000503020000020003" pitchFamily="2" charset="0"/>
              <a:cs typeface="LM Roman 12"/>
            </a:endParaRPr>
          </a:p>
          <a:p>
            <a:pPr marL="611505" indent="0">
              <a:lnSpc>
                <a:spcPct val="100000"/>
              </a:lnSpc>
              <a:spcBef>
                <a:spcPts val="155"/>
              </a:spcBef>
              <a:buNone/>
            </a:pPr>
            <a:r>
              <a:rPr lang="en-US" spc="40" dirty="0">
                <a:solidFill>
                  <a:srgbClr val="00007E"/>
                </a:solidFill>
                <a:latin typeface="Avenir Book" panose="02000503020000020003" pitchFamily="2" charset="0"/>
                <a:cs typeface="Georgia"/>
              </a:rPr>
              <a:t>if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the </a:t>
            </a:r>
            <a:r>
              <a:rPr lang="en-US" spc="15" dirty="0">
                <a:latin typeface="Avenir Book" panose="02000503020000020003" pitchFamily="2" charset="0"/>
                <a:cs typeface="LM Sans 17"/>
              </a:rPr>
              <a:t>node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contains a </a:t>
            </a:r>
            <a:r>
              <a:rPr lang="en-US" dirty="0">
                <a:latin typeface="Avenir Book" panose="02000503020000020003" pitchFamily="2" charset="0"/>
                <a:cs typeface="LM Sans 17"/>
              </a:rPr>
              <a:t>goal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state </a:t>
            </a:r>
            <a:r>
              <a:rPr lang="en-US" spc="95" dirty="0">
                <a:solidFill>
                  <a:srgbClr val="00007E"/>
                </a:solidFill>
                <a:latin typeface="Avenir Book" panose="02000503020000020003" pitchFamily="2" charset="0"/>
                <a:cs typeface="Georgia"/>
              </a:rPr>
              <a:t>then return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the </a:t>
            </a:r>
            <a:r>
              <a:rPr lang="en-US" dirty="0">
                <a:latin typeface="Avenir Book" panose="02000503020000020003" pitchFamily="2" charset="0"/>
                <a:cs typeface="LM Sans 17"/>
              </a:rPr>
              <a:t>corresponding</a:t>
            </a:r>
            <a:r>
              <a:rPr lang="en-US" spc="170" dirty="0">
                <a:latin typeface="Avenir Book" panose="02000503020000020003" pitchFamily="2" charset="0"/>
                <a:cs typeface="LM Sans 17"/>
              </a:rPr>
              <a:t>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solution</a:t>
            </a:r>
            <a:endParaRPr lang="en-US" dirty="0">
              <a:latin typeface="Avenir Book" panose="02000503020000020003" pitchFamily="2" charset="0"/>
              <a:cs typeface="LM Sans 17"/>
            </a:endParaRPr>
          </a:p>
          <a:p>
            <a:pPr marL="611505" indent="0">
              <a:lnSpc>
                <a:spcPct val="100000"/>
              </a:lnSpc>
              <a:spcBef>
                <a:spcPts val="155"/>
              </a:spcBef>
              <a:buNone/>
            </a:pPr>
            <a:r>
              <a:rPr lang="en-US" spc="50" dirty="0">
                <a:solidFill>
                  <a:srgbClr val="00007E"/>
                </a:solidFill>
                <a:latin typeface="Avenir Book" panose="02000503020000020003" pitchFamily="2" charset="0"/>
                <a:cs typeface="Georgia"/>
              </a:rPr>
              <a:t>else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expand the </a:t>
            </a:r>
            <a:r>
              <a:rPr lang="en-US" spc="15" dirty="0">
                <a:latin typeface="Avenir Book" panose="02000503020000020003" pitchFamily="2" charset="0"/>
                <a:cs typeface="LM Sans 17"/>
              </a:rPr>
              <a:t>node </a:t>
            </a:r>
            <a:r>
              <a:rPr lang="en-US" spc="10" dirty="0">
                <a:latin typeface="Avenir Book" panose="02000503020000020003" pitchFamily="2" charset="0"/>
                <a:cs typeface="LM Sans 17"/>
              </a:rPr>
              <a:t>and add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the resulting </a:t>
            </a:r>
            <a:r>
              <a:rPr lang="en-US" spc="10" dirty="0">
                <a:latin typeface="Avenir Book" panose="02000503020000020003" pitchFamily="2" charset="0"/>
                <a:cs typeface="LM Sans 17"/>
              </a:rPr>
              <a:t>nodes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to the </a:t>
            </a:r>
            <a:r>
              <a:rPr lang="en-US" dirty="0">
                <a:latin typeface="Avenir Book" panose="02000503020000020003" pitchFamily="2" charset="0"/>
                <a:cs typeface="LM Sans 17"/>
              </a:rPr>
              <a:t>search</a:t>
            </a:r>
            <a:r>
              <a:rPr lang="en-US" spc="10" dirty="0">
                <a:latin typeface="Avenir Book" panose="02000503020000020003" pitchFamily="2" charset="0"/>
                <a:cs typeface="LM Sans 17"/>
              </a:rPr>
              <a:t> </a:t>
            </a:r>
            <a:r>
              <a:rPr lang="en-US" spc="5" dirty="0">
                <a:latin typeface="Avenir Book" panose="02000503020000020003" pitchFamily="2" charset="0"/>
                <a:cs typeface="LM Sans 17"/>
              </a:rPr>
              <a:t>tree</a:t>
            </a:r>
            <a:endParaRPr lang="en-US" dirty="0">
              <a:latin typeface="Avenir Book" panose="02000503020000020003" pitchFamily="2" charset="0"/>
              <a:cs typeface="LM Sans 17"/>
            </a:endParaRPr>
          </a:p>
          <a:p>
            <a:pPr marL="200025" indent="0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spc="75" dirty="0">
                <a:solidFill>
                  <a:srgbClr val="00007E"/>
                </a:solidFill>
                <a:latin typeface="Avenir Book" panose="02000503020000020003" pitchFamily="2" charset="0"/>
                <a:cs typeface="Georgia"/>
              </a:rPr>
              <a:t>end</a:t>
            </a:r>
            <a:endParaRPr lang="en-US" dirty="0">
              <a:latin typeface="Avenir Book" panose="02000503020000020003" pitchFamily="2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3852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sz="3200" dirty="0"/>
              <a:t>Review of Lecture 3</a:t>
            </a:r>
          </a:p>
          <a:p>
            <a:endParaRPr lang="en-GB" altLang="en-US" sz="3200" dirty="0"/>
          </a:p>
          <a:p>
            <a:r>
              <a:rPr lang="en-GB" altLang="en-US" sz="3200" dirty="0"/>
              <a:t>Tree Structure</a:t>
            </a:r>
          </a:p>
          <a:p>
            <a:endParaRPr lang="en-GB" altLang="en-US" sz="3200" dirty="0"/>
          </a:p>
          <a:p>
            <a:r>
              <a:rPr lang="en-GB" altLang="en-US" sz="3200" dirty="0"/>
              <a:t>Search Problem</a:t>
            </a:r>
          </a:p>
          <a:p>
            <a:endParaRPr lang="en-GB" altLang="en-US" sz="3200" dirty="0"/>
          </a:p>
          <a:p>
            <a:r>
              <a:rPr lang="en-GB" altLang="en-US" sz="3200" dirty="0"/>
              <a:t>Backtracking Algorithm</a:t>
            </a:r>
          </a:p>
          <a:p>
            <a:endParaRPr lang="en-GB" altLang="en-US" sz="3200" dirty="0"/>
          </a:p>
          <a:p>
            <a:r>
              <a:rPr lang="en-GB" alt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67869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4E21-BF6E-3D4E-83FB-7EE5B275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2EED-8E93-9B48-8C14-4D37CEF875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marR="1462405">
              <a:lnSpc>
                <a:spcPct val="121100"/>
              </a:lnSpc>
              <a:spcBef>
                <a:spcPts val="0"/>
              </a:spcBef>
            </a:pPr>
            <a:r>
              <a:rPr lang="en-US" spc="-90" dirty="0">
                <a:latin typeface="Avenir Book" panose="02000503020000020003" pitchFamily="2" charset="0"/>
                <a:cs typeface="Trebuchet MS"/>
              </a:rPr>
              <a:t>Street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5" dirty="0">
                <a:latin typeface="Avenir Book" panose="02000503020000020003" pitchFamily="2" charset="0"/>
                <a:cs typeface="Trebuchet MS"/>
              </a:rPr>
              <a:t>with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65" dirty="0">
                <a:latin typeface="Avenir Book" panose="02000503020000020003" pitchFamily="2" charset="0"/>
                <a:cs typeface="Trebuchet MS"/>
              </a:rPr>
              <a:t>blocks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0" dirty="0">
                <a:latin typeface="Avenir Book" panose="02000503020000020003" pitchFamily="2" charset="0"/>
                <a:cs typeface="Trebuchet MS"/>
              </a:rPr>
              <a:t>numbered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95" dirty="0">
                <a:latin typeface="Avenir Book" panose="02000503020000020003" pitchFamily="2" charset="0"/>
                <a:cs typeface="PMingLiU"/>
              </a:rPr>
              <a:t>1</a:t>
            </a:r>
            <a:r>
              <a:rPr lang="en-US" spc="190" dirty="0">
                <a:latin typeface="Avenir Book" panose="02000503020000020003" pitchFamily="2" charset="0"/>
                <a:cs typeface="PMingLiU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-30" dirty="0">
                <a:latin typeface="Avenir Book" panose="02000503020000020003" pitchFamily="2" charset="0"/>
                <a:cs typeface="Trebuchet MS"/>
              </a:rPr>
              <a:t>n</a:t>
            </a:r>
            <a:r>
              <a:rPr lang="en-US" spc="-30" dirty="0">
                <a:latin typeface="Avenir Book" panose="02000503020000020003" pitchFamily="2" charset="0"/>
                <a:cs typeface="Trebuchet MS"/>
              </a:rPr>
              <a:t>. </a:t>
            </a:r>
            <a:r>
              <a:rPr lang="en-US" spc="-25" dirty="0">
                <a:latin typeface="Avenir Book" panose="02000503020000020003" pitchFamily="2" charset="0"/>
                <a:cs typeface="Trebuchet MS"/>
              </a:rPr>
              <a:t> </a:t>
            </a:r>
          </a:p>
          <a:p>
            <a:pPr marL="0" marR="1462405">
              <a:lnSpc>
                <a:spcPct val="121100"/>
              </a:lnSpc>
              <a:spcBef>
                <a:spcPts val="0"/>
              </a:spcBef>
            </a:pPr>
            <a:r>
              <a:rPr lang="en-US" spc="190" dirty="0">
                <a:latin typeface="Avenir Book" panose="02000503020000020003" pitchFamily="2" charset="0"/>
                <a:cs typeface="Trebuchet MS"/>
              </a:rPr>
              <a:t>W</a:t>
            </a:r>
            <a:r>
              <a:rPr lang="en-US" spc="-70" dirty="0">
                <a:latin typeface="Avenir Book" panose="02000503020000020003" pitchFamily="2" charset="0"/>
                <a:cs typeface="Trebuchet MS"/>
              </a:rPr>
              <a:t>alking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0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17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17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-1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645" dirty="0">
                <a:latin typeface="Avenir Book" panose="02000503020000020003" pitchFamily="2" charset="0"/>
                <a:cs typeface="PMingLiU"/>
              </a:rPr>
              <a:t>+</a:t>
            </a:r>
            <a:r>
              <a:rPr lang="en-US" spc="95" dirty="0">
                <a:latin typeface="Avenir Book" panose="02000503020000020003" pitchFamily="2" charset="0"/>
                <a:cs typeface="PMingLiU"/>
              </a:rPr>
              <a:t>1</a:t>
            </a:r>
            <a:r>
              <a:rPr lang="en-US" spc="195" dirty="0">
                <a:latin typeface="Avenir Book" panose="02000503020000020003" pitchFamily="2" charset="0"/>
                <a:cs typeface="PMingLiU"/>
              </a:rPr>
              <a:t> </a:t>
            </a:r>
            <a:r>
              <a:rPr lang="en-US" spc="-65" dirty="0">
                <a:latin typeface="Avenir Book" panose="02000503020000020003" pitchFamily="2" charset="0"/>
                <a:cs typeface="Trebuchet MS"/>
              </a:rPr>
              <a:t>ta</a:t>
            </a:r>
            <a:r>
              <a:rPr lang="en-US" spc="-145" dirty="0">
                <a:latin typeface="Avenir Book" panose="02000503020000020003" pitchFamily="2" charset="0"/>
                <a:cs typeface="Trebuchet MS"/>
              </a:rPr>
              <a:t>k</a:t>
            </a:r>
            <a:r>
              <a:rPr lang="en-US" spc="-140" dirty="0">
                <a:latin typeface="Avenir Book" panose="02000503020000020003" pitchFamily="2" charset="0"/>
                <a:cs typeface="Trebuchet MS"/>
              </a:rPr>
              <a:t>es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45" dirty="0">
                <a:latin typeface="Avenir Book" panose="02000503020000020003" pitchFamily="2" charset="0"/>
                <a:cs typeface="Trebuchet MS"/>
              </a:rPr>
              <a:t>1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4" dirty="0">
                <a:latin typeface="Avenir Book" panose="02000503020000020003" pitchFamily="2" charset="0"/>
                <a:cs typeface="Trebuchet MS"/>
              </a:rPr>
              <a:t>minute.</a:t>
            </a:r>
            <a:endParaRPr lang="en-US" dirty="0">
              <a:latin typeface="Avenir Book" panose="02000503020000020003" pitchFamily="2" charset="0"/>
              <a:cs typeface="Trebuchet MS"/>
            </a:endParaRPr>
          </a:p>
          <a:p>
            <a:pPr marL="0" marR="5080">
              <a:lnSpc>
                <a:spcPct val="121100"/>
              </a:lnSpc>
              <a:spcBef>
                <a:spcPts val="0"/>
              </a:spcBef>
            </a:pPr>
            <a:r>
              <a:rPr lang="en-US" spc="-35" dirty="0">
                <a:latin typeface="Avenir Book" panose="02000503020000020003" pitchFamily="2" charset="0"/>
                <a:cs typeface="Trebuchet MS"/>
              </a:rPr>
              <a:t>Taking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5" dirty="0">
                <a:latin typeface="Avenir Book" panose="02000503020000020003" pitchFamily="2" charset="0"/>
                <a:cs typeface="Trebuchet MS"/>
              </a:rPr>
              <a:t>a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magic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85" dirty="0">
                <a:latin typeface="Avenir Book" panose="02000503020000020003" pitchFamily="2" charset="0"/>
                <a:cs typeface="Trebuchet MS"/>
              </a:rPr>
              <a:t>tram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0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17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135" dirty="0">
                <a:latin typeface="Avenir Book" panose="02000503020000020003" pitchFamily="2" charset="0"/>
                <a:cs typeface="PMingLiU"/>
              </a:rPr>
              <a:t>2</a:t>
            </a:r>
            <a:r>
              <a:rPr lang="en-US" i="1" spc="13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0" dirty="0">
                <a:latin typeface="Avenir Book" panose="02000503020000020003" pitchFamily="2" charset="0"/>
                <a:cs typeface="Trebuchet MS"/>
              </a:rPr>
              <a:t>takes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45" dirty="0">
                <a:latin typeface="Avenir Book" panose="02000503020000020003" pitchFamily="2" charset="0"/>
                <a:cs typeface="Trebuchet MS"/>
              </a:rPr>
              <a:t>2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0" dirty="0">
                <a:latin typeface="Avenir Book" panose="02000503020000020003" pitchFamily="2" charset="0"/>
                <a:cs typeface="Trebuchet MS"/>
              </a:rPr>
              <a:t>minutes. </a:t>
            </a:r>
          </a:p>
          <a:p>
            <a:pPr marL="0" marR="5080">
              <a:lnSpc>
                <a:spcPct val="121100"/>
              </a:lnSpc>
              <a:spcBef>
                <a:spcPts val="0"/>
              </a:spcBef>
            </a:pPr>
            <a:r>
              <a:rPr lang="en-US" spc="-74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4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How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7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travel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0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PMingLiU"/>
              </a:rPr>
              <a:t>1</a:t>
            </a:r>
            <a:r>
              <a:rPr lang="en-US" b="1" u="sng" spc="195" dirty="0">
                <a:solidFill>
                  <a:srgbClr val="FF0000"/>
                </a:solidFill>
                <a:latin typeface="Avenir Book" panose="02000503020000020003" pitchFamily="2" charset="0"/>
                <a:cs typeface="PMingLiU"/>
              </a:rPr>
              <a:t> </a:t>
            </a:r>
            <a:r>
              <a:rPr lang="en-US" b="1" u="sng" spc="-7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i="1" u="sng" spc="15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n</a:t>
            </a:r>
            <a:r>
              <a:rPr lang="en-US" b="1" i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8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in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the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least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4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time?</a:t>
            </a:r>
            <a:endParaRPr lang="en-US" b="1" u="sng" dirty="0">
              <a:solidFill>
                <a:srgbClr val="FF0000"/>
              </a:solidFill>
              <a:latin typeface="Avenir Book" panose="02000503020000020003" pitchFamily="2" charset="0"/>
              <a:cs typeface="Trebuchet MS"/>
            </a:endParaRPr>
          </a:p>
          <a:p>
            <a:pPr marL="0">
              <a:spcBef>
                <a:spcPts val="0"/>
              </a:spcBef>
            </a:pPr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136F6200-5355-A243-82A2-01D3CC6038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9231" y="588614"/>
            <a:ext cx="956841" cy="638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3FEB19-08FD-594A-8480-48ECA082950F}"/>
              </a:ext>
            </a:extLst>
          </p:cNvPr>
          <p:cNvSpPr/>
          <p:nvPr/>
        </p:nvSpPr>
        <p:spPr>
          <a:xfrm>
            <a:off x="1532965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67EB7-D772-DB4B-81A0-478984C37C41}"/>
              </a:ext>
            </a:extLst>
          </p:cNvPr>
          <p:cNvSpPr/>
          <p:nvPr/>
        </p:nvSpPr>
        <p:spPr>
          <a:xfrm>
            <a:off x="2380129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CDBA2-C28D-2B44-956F-1922F828E07D}"/>
              </a:ext>
            </a:extLst>
          </p:cNvPr>
          <p:cNvSpPr/>
          <p:nvPr/>
        </p:nvSpPr>
        <p:spPr>
          <a:xfrm>
            <a:off x="3212726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C5B69-C4D8-D043-A48D-85B8BB1BC6A4}"/>
              </a:ext>
            </a:extLst>
          </p:cNvPr>
          <p:cNvSpPr/>
          <p:nvPr/>
        </p:nvSpPr>
        <p:spPr>
          <a:xfrm>
            <a:off x="4059890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F4FFC-26A7-FE4F-A71F-558AC02AAE8A}"/>
              </a:ext>
            </a:extLst>
          </p:cNvPr>
          <p:cNvSpPr/>
          <p:nvPr/>
        </p:nvSpPr>
        <p:spPr>
          <a:xfrm>
            <a:off x="4907054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C29C3-8059-A54F-9ABE-9C55A0016A60}"/>
              </a:ext>
            </a:extLst>
          </p:cNvPr>
          <p:cNvSpPr/>
          <p:nvPr/>
        </p:nvSpPr>
        <p:spPr>
          <a:xfrm>
            <a:off x="5754218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0F3CD-F3DD-B741-9E0D-E7DE6BA611AD}"/>
              </a:ext>
            </a:extLst>
          </p:cNvPr>
          <p:cNvSpPr/>
          <p:nvPr/>
        </p:nvSpPr>
        <p:spPr>
          <a:xfrm>
            <a:off x="6586815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6BA39-4C2D-0F44-9780-8834DA528239}"/>
              </a:ext>
            </a:extLst>
          </p:cNvPr>
          <p:cNvSpPr/>
          <p:nvPr/>
        </p:nvSpPr>
        <p:spPr>
          <a:xfrm>
            <a:off x="7433979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17AFD-70F3-8541-A0AB-A67FDF0E01BB}"/>
              </a:ext>
            </a:extLst>
          </p:cNvPr>
          <p:cNvSpPr/>
          <p:nvPr/>
        </p:nvSpPr>
        <p:spPr>
          <a:xfrm>
            <a:off x="8281143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" name="Curved Right Arrow 13">
            <a:extLst>
              <a:ext uri="{FF2B5EF4-FFF2-40B4-BE49-F238E27FC236}">
                <a16:creationId xmlns:a16="http://schemas.microsoft.com/office/drawing/2014/main" id="{A9D0A359-2CA3-4346-A121-9B61395520E6}"/>
              </a:ext>
            </a:extLst>
          </p:cNvPr>
          <p:cNvSpPr/>
          <p:nvPr/>
        </p:nvSpPr>
        <p:spPr>
          <a:xfrm rot="16200000">
            <a:off x="2139921" y="4325065"/>
            <a:ext cx="507315" cy="87405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C6A53-6D12-2D40-A697-BB64C225178A}"/>
              </a:ext>
            </a:extLst>
          </p:cNvPr>
          <p:cNvSpPr txBox="1"/>
          <p:nvPr/>
        </p:nvSpPr>
        <p:spPr>
          <a:xfrm>
            <a:off x="1805263" y="5073213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minute</a:t>
            </a:r>
          </a:p>
        </p:txBody>
      </p:sp>
      <p:sp>
        <p:nvSpPr>
          <p:cNvPr id="16" name="Curved Right Arrow 15">
            <a:extLst>
              <a:ext uri="{FF2B5EF4-FFF2-40B4-BE49-F238E27FC236}">
                <a16:creationId xmlns:a16="http://schemas.microsoft.com/office/drawing/2014/main" id="{A72A9B34-477A-6C45-B709-B1226EC68171}"/>
              </a:ext>
            </a:extLst>
          </p:cNvPr>
          <p:cNvSpPr/>
          <p:nvPr/>
        </p:nvSpPr>
        <p:spPr>
          <a:xfrm rot="16200000">
            <a:off x="4599867" y="3403077"/>
            <a:ext cx="670407" cy="2931459"/>
          </a:xfrm>
          <a:prstGeom prst="curvedRightArrow">
            <a:avLst>
              <a:gd name="adj1" fmla="val 49458"/>
              <a:gd name="adj2" fmla="val 90078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4D891-53CF-1042-8E79-3C31F1F1F7B7}"/>
              </a:ext>
            </a:extLst>
          </p:cNvPr>
          <p:cNvSpPr txBox="1"/>
          <p:nvPr/>
        </p:nvSpPr>
        <p:spPr>
          <a:xfrm>
            <a:off x="4353471" y="5257879"/>
            <a:ext cx="111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minutes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31269-91AA-9D45-AB2C-90E8715C4383}"/>
              </a:ext>
            </a:extLst>
          </p:cNvPr>
          <p:cNvSpPr txBox="1"/>
          <p:nvPr/>
        </p:nvSpPr>
        <p:spPr>
          <a:xfrm>
            <a:off x="9466765" y="5785922"/>
            <a:ext cx="23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*Code available on D2L</a:t>
            </a:r>
          </a:p>
        </p:txBody>
      </p:sp>
    </p:spTree>
    <p:extLst>
      <p:ext uri="{BB962C8B-B14F-4D97-AF65-F5344CB8AC3E}">
        <p14:creationId xmlns:p14="http://schemas.microsoft.com/office/powerpoint/2010/main" val="106641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4E21-BF6E-3D4E-83FB-7EE5B275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2EED-8E93-9B48-8C14-4D37CEF875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marR="1462405">
              <a:lnSpc>
                <a:spcPct val="121100"/>
              </a:lnSpc>
              <a:spcBef>
                <a:spcPts val="0"/>
              </a:spcBef>
            </a:pPr>
            <a:r>
              <a:rPr lang="en-US" b="1" u="sng" spc="-4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How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7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travel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0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PMingLiU"/>
              </a:rPr>
              <a:t>1</a:t>
            </a:r>
            <a:r>
              <a:rPr lang="en-US" b="1" u="sng" spc="195" dirty="0">
                <a:solidFill>
                  <a:srgbClr val="FF0000"/>
                </a:solidFill>
                <a:latin typeface="Avenir Book" panose="02000503020000020003" pitchFamily="2" charset="0"/>
                <a:cs typeface="PMingLiU"/>
              </a:rPr>
              <a:t> </a:t>
            </a:r>
            <a:r>
              <a:rPr lang="en-US" b="1" u="sng" spc="-7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i="1" u="sng" spc="15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3</a:t>
            </a:r>
            <a:r>
              <a:rPr lang="en-US" b="1" i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8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in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the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least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4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time?</a:t>
            </a:r>
          </a:p>
          <a:p>
            <a:pPr marL="457200" marR="1462405" lvl="1">
              <a:lnSpc>
                <a:spcPct val="121100"/>
              </a:lnSpc>
              <a:spcBef>
                <a:spcPts val="0"/>
              </a:spcBef>
            </a:pPr>
            <a:r>
              <a:rPr lang="en-US" spc="-40" dirty="0">
                <a:latin typeface="Avenir Book" panose="02000503020000020003" pitchFamily="2" charset="0"/>
                <a:cs typeface="Trebuchet MS"/>
              </a:rPr>
              <a:t>Walk from 1 to 2, 1 minute.</a:t>
            </a:r>
          </a:p>
          <a:p>
            <a:pPr marL="457200" marR="1462405" lvl="1">
              <a:lnSpc>
                <a:spcPct val="121100"/>
              </a:lnSpc>
              <a:spcBef>
                <a:spcPts val="0"/>
              </a:spcBef>
            </a:pPr>
            <a:r>
              <a:rPr lang="en-US" spc="-40" dirty="0">
                <a:latin typeface="Avenir Book" panose="02000503020000020003" pitchFamily="2" charset="0"/>
                <a:cs typeface="Trebuchet MS"/>
              </a:rPr>
              <a:t>Walk from 2 to 3, 1 minute. </a:t>
            </a:r>
          </a:p>
          <a:p>
            <a:pPr marL="457200" marR="1462405" lvl="1">
              <a:lnSpc>
                <a:spcPct val="121100"/>
              </a:lnSpc>
              <a:spcBef>
                <a:spcPts val="0"/>
              </a:spcBef>
            </a:pPr>
            <a:r>
              <a:rPr lang="en-US" spc="-40" dirty="0">
                <a:latin typeface="Avenir Book" panose="02000503020000020003" pitchFamily="2" charset="0"/>
                <a:cs typeface="Trebuchet MS"/>
              </a:rPr>
              <a:t>Total cost: 2 minutes.</a:t>
            </a:r>
            <a:endParaRPr lang="en-US" dirty="0">
              <a:latin typeface="Avenir Book" panose="02000503020000020003" pitchFamily="2" charset="0"/>
              <a:cs typeface="Trebuchet MS"/>
            </a:endParaRPr>
          </a:p>
          <a:p>
            <a:pPr marL="0">
              <a:spcBef>
                <a:spcPts val="0"/>
              </a:spcBef>
            </a:pPr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136F6200-5355-A243-82A2-01D3CC6038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9231" y="588614"/>
            <a:ext cx="956841" cy="638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3FEB19-08FD-594A-8480-48ECA082950F}"/>
              </a:ext>
            </a:extLst>
          </p:cNvPr>
          <p:cNvSpPr/>
          <p:nvPr/>
        </p:nvSpPr>
        <p:spPr>
          <a:xfrm>
            <a:off x="1532965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67EB7-D772-DB4B-81A0-478984C37C41}"/>
              </a:ext>
            </a:extLst>
          </p:cNvPr>
          <p:cNvSpPr/>
          <p:nvPr/>
        </p:nvSpPr>
        <p:spPr>
          <a:xfrm>
            <a:off x="2380129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CDBA2-C28D-2B44-956F-1922F828E07D}"/>
              </a:ext>
            </a:extLst>
          </p:cNvPr>
          <p:cNvSpPr/>
          <p:nvPr/>
        </p:nvSpPr>
        <p:spPr>
          <a:xfrm>
            <a:off x="3212726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C5B69-C4D8-D043-A48D-85B8BB1BC6A4}"/>
              </a:ext>
            </a:extLst>
          </p:cNvPr>
          <p:cNvSpPr/>
          <p:nvPr/>
        </p:nvSpPr>
        <p:spPr>
          <a:xfrm>
            <a:off x="4059890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F4FFC-26A7-FE4F-A71F-558AC02AAE8A}"/>
              </a:ext>
            </a:extLst>
          </p:cNvPr>
          <p:cNvSpPr/>
          <p:nvPr/>
        </p:nvSpPr>
        <p:spPr>
          <a:xfrm>
            <a:off x="4907054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C29C3-8059-A54F-9ABE-9C55A0016A60}"/>
              </a:ext>
            </a:extLst>
          </p:cNvPr>
          <p:cNvSpPr/>
          <p:nvPr/>
        </p:nvSpPr>
        <p:spPr>
          <a:xfrm>
            <a:off x="5754218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0F3CD-F3DD-B741-9E0D-E7DE6BA611AD}"/>
              </a:ext>
            </a:extLst>
          </p:cNvPr>
          <p:cNvSpPr/>
          <p:nvPr/>
        </p:nvSpPr>
        <p:spPr>
          <a:xfrm>
            <a:off x="6586815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6BA39-4C2D-0F44-9780-8834DA528239}"/>
              </a:ext>
            </a:extLst>
          </p:cNvPr>
          <p:cNvSpPr/>
          <p:nvPr/>
        </p:nvSpPr>
        <p:spPr>
          <a:xfrm>
            <a:off x="7433979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17AFD-70F3-8541-A0AB-A67FDF0E01BB}"/>
              </a:ext>
            </a:extLst>
          </p:cNvPr>
          <p:cNvSpPr/>
          <p:nvPr/>
        </p:nvSpPr>
        <p:spPr>
          <a:xfrm>
            <a:off x="8281143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" name="Curved Right Arrow 13">
            <a:extLst>
              <a:ext uri="{FF2B5EF4-FFF2-40B4-BE49-F238E27FC236}">
                <a16:creationId xmlns:a16="http://schemas.microsoft.com/office/drawing/2014/main" id="{A9D0A359-2CA3-4346-A121-9B61395520E6}"/>
              </a:ext>
            </a:extLst>
          </p:cNvPr>
          <p:cNvSpPr/>
          <p:nvPr/>
        </p:nvSpPr>
        <p:spPr>
          <a:xfrm rot="16200000">
            <a:off x="2139921" y="4325065"/>
            <a:ext cx="507315" cy="87405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C6A53-6D12-2D40-A697-BB64C225178A}"/>
              </a:ext>
            </a:extLst>
          </p:cNvPr>
          <p:cNvSpPr txBox="1"/>
          <p:nvPr/>
        </p:nvSpPr>
        <p:spPr>
          <a:xfrm>
            <a:off x="1805263" y="5073213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minute</a:t>
            </a:r>
          </a:p>
        </p:txBody>
      </p:sp>
      <p:sp>
        <p:nvSpPr>
          <p:cNvPr id="16" name="Curved Right Arrow 15">
            <a:extLst>
              <a:ext uri="{FF2B5EF4-FFF2-40B4-BE49-F238E27FC236}">
                <a16:creationId xmlns:a16="http://schemas.microsoft.com/office/drawing/2014/main" id="{A72A9B34-477A-6C45-B709-B1226EC68171}"/>
              </a:ext>
            </a:extLst>
          </p:cNvPr>
          <p:cNvSpPr/>
          <p:nvPr/>
        </p:nvSpPr>
        <p:spPr>
          <a:xfrm rot="16200000">
            <a:off x="4599867" y="3403077"/>
            <a:ext cx="670407" cy="2931459"/>
          </a:xfrm>
          <a:prstGeom prst="curvedRightArrow">
            <a:avLst>
              <a:gd name="adj1" fmla="val 49458"/>
              <a:gd name="adj2" fmla="val 90078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4D891-53CF-1042-8E79-3C31F1F1F7B7}"/>
              </a:ext>
            </a:extLst>
          </p:cNvPr>
          <p:cNvSpPr txBox="1"/>
          <p:nvPr/>
        </p:nvSpPr>
        <p:spPr>
          <a:xfrm>
            <a:off x="4353471" y="5257879"/>
            <a:ext cx="111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minutes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31269-91AA-9D45-AB2C-90E8715C4383}"/>
              </a:ext>
            </a:extLst>
          </p:cNvPr>
          <p:cNvSpPr txBox="1"/>
          <p:nvPr/>
        </p:nvSpPr>
        <p:spPr>
          <a:xfrm>
            <a:off x="9466765" y="5785922"/>
            <a:ext cx="23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*Code available on D2L</a:t>
            </a:r>
          </a:p>
        </p:txBody>
      </p:sp>
    </p:spTree>
    <p:extLst>
      <p:ext uri="{BB962C8B-B14F-4D97-AF65-F5344CB8AC3E}">
        <p14:creationId xmlns:p14="http://schemas.microsoft.com/office/powerpoint/2010/main" val="947441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4E21-BF6E-3D4E-83FB-7EE5B275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2EED-8E93-9B48-8C14-4D37CEF875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marR="1462405">
              <a:lnSpc>
                <a:spcPct val="121100"/>
              </a:lnSpc>
              <a:spcBef>
                <a:spcPts val="0"/>
              </a:spcBef>
            </a:pPr>
            <a:r>
              <a:rPr lang="en-US" b="1" u="sng" spc="-4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How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7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travel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0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PMingLiU"/>
              </a:rPr>
              <a:t>1</a:t>
            </a:r>
            <a:r>
              <a:rPr lang="en-US" b="1" u="sng" spc="195" dirty="0">
                <a:solidFill>
                  <a:srgbClr val="FF0000"/>
                </a:solidFill>
                <a:latin typeface="Avenir Book" panose="02000503020000020003" pitchFamily="2" charset="0"/>
                <a:cs typeface="PMingLiU"/>
              </a:rPr>
              <a:t> </a:t>
            </a:r>
            <a:r>
              <a:rPr lang="en-US" b="1" u="sng" spc="-7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i="1" u="sng" spc="15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8</a:t>
            </a:r>
            <a:r>
              <a:rPr lang="en-US" b="1" i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8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in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the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least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4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time?</a:t>
            </a:r>
          </a:p>
          <a:p>
            <a:pPr marL="457200" marR="1462405" lvl="1">
              <a:lnSpc>
                <a:spcPct val="121100"/>
              </a:lnSpc>
              <a:spcBef>
                <a:spcPts val="0"/>
              </a:spcBef>
            </a:pPr>
            <a:r>
              <a:rPr lang="en-US" spc="-40" dirty="0">
                <a:latin typeface="Avenir Book" panose="02000503020000020003" pitchFamily="2" charset="0"/>
                <a:cs typeface="Trebuchet MS"/>
              </a:rPr>
              <a:t>Walk from 1 to 2, 1 minute.</a:t>
            </a:r>
          </a:p>
          <a:p>
            <a:pPr marL="457200" marR="1462405" lvl="1">
              <a:lnSpc>
                <a:spcPct val="121100"/>
              </a:lnSpc>
              <a:spcBef>
                <a:spcPts val="0"/>
              </a:spcBef>
            </a:pPr>
            <a:r>
              <a:rPr lang="en-US" spc="-40" dirty="0">
                <a:latin typeface="Avenir Book" panose="02000503020000020003" pitchFamily="2" charset="0"/>
                <a:cs typeface="Trebuchet MS"/>
              </a:rPr>
              <a:t>Tram from 2 to 4, 2 minutes. </a:t>
            </a:r>
          </a:p>
          <a:p>
            <a:pPr marL="457200" marR="1462405" lvl="1">
              <a:lnSpc>
                <a:spcPct val="121100"/>
              </a:lnSpc>
              <a:spcBef>
                <a:spcPts val="0"/>
              </a:spcBef>
            </a:pPr>
            <a:r>
              <a:rPr lang="en-US" spc="-40" dirty="0">
                <a:latin typeface="Avenir Book" panose="02000503020000020003" pitchFamily="2" charset="0"/>
                <a:cs typeface="Trebuchet MS"/>
              </a:rPr>
              <a:t>Tram from 4 to 8, 2 minutes.</a:t>
            </a:r>
          </a:p>
          <a:p>
            <a:pPr marL="457200" marR="1462405" lvl="1">
              <a:lnSpc>
                <a:spcPct val="121100"/>
              </a:lnSpc>
              <a:spcBef>
                <a:spcPts val="0"/>
              </a:spcBef>
            </a:pPr>
            <a:r>
              <a:rPr lang="en-US" spc="-40" dirty="0">
                <a:latin typeface="Avenir Book" panose="02000503020000020003" pitchFamily="2" charset="0"/>
                <a:cs typeface="Trebuchet MS"/>
              </a:rPr>
              <a:t>Total cost: 5 minutes.</a:t>
            </a:r>
            <a:endParaRPr lang="en-US" dirty="0">
              <a:latin typeface="Avenir Book" panose="02000503020000020003" pitchFamily="2" charset="0"/>
              <a:cs typeface="Trebuchet MS"/>
            </a:endParaRPr>
          </a:p>
          <a:p>
            <a:pPr marL="0">
              <a:spcBef>
                <a:spcPts val="0"/>
              </a:spcBef>
            </a:pPr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136F6200-5355-A243-82A2-01D3CC6038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9231" y="588614"/>
            <a:ext cx="956841" cy="638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3FEB19-08FD-594A-8480-48ECA082950F}"/>
              </a:ext>
            </a:extLst>
          </p:cNvPr>
          <p:cNvSpPr/>
          <p:nvPr/>
        </p:nvSpPr>
        <p:spPr>
          <a:xfrm>
            <a:off x="1532965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67EB7-D772-DB4B-81A0-478984C37C41}"/>
              </a:ext>
            </a:extLst>
          </p:cNvPr>
          <p:cNvSpPr/>
          <p:nvPr/>
        </p:nvSpPr>
        <p:spPr>
          <a:xfrm>
            <a:off x="2380129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CDBA2-C28D-2B44-956F-1922F828E07D}"/>
              </a:ext>
            </a:extLst>
          </p:cNvPr>
          <p:cNvSpPr/>
          <p:nvPr/>
        </p:nvSpPr>
        <p:spPr>
          <a:xfrm>
            <a:off x="3212726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C5B69-C4D8-D043-A48D-85B8BB1BC6A4}"/>
              </a:ext>
            </a:extLst>
          </p:cNvPr>
          <p:cNvSpPr/>
          <p:nvPr/>
        </p:nvSpPr>
        <p:spPr>
          <a:xfrm>
            <a:off x="4059890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F4FFC-26A7-FE4F-A71F-558AC02AAE8A}"/>
              </a:ext>
            </a:extLst>
          </p:cNvPr>
          <p:cNvSpPr/>
          <p:nvPr/>
        </p:nvSpPr>
        <p:spPr>
          <a:xfrm>
            <a:off x="4907054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C29C3-8059-A54F-9ABE-9C55A0016A60}"/>
              </a:ext>
            </a:extLst>
          </p:cNvPr>
          <p:cNvSpPr/>
          <p:nvPr/>
        </p:nvSpPr>
        <p:spPr>
          <a:xfrm>
            <a:off x="5754218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0F3CD-F3DD-B741-9E0D-E7DE6BA611AD}"/>
              </a:ext>
            </a:extLst>
          </p:cNvPr>
          <p:cNvSpPr/>
          <p:nvPr/>
        </p:nvSpPr>
        <p:spPr>
          <a:xfrm>
            <a:off x="6586815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6BA39-4C2D-0F44-9780-8834DA528239}"/>
              </a:ext>
            </a:extLst>
          </p:cNvPr>
          <p:cNvSpPr/>
          <p:nvPr/>
        </p:nvSpPr>
        <p:spPr>
          <a:xfrm>
            <a:off x="7433979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17AFD-70F3-8541-A0AB-A67FDF0E01BB}"/>
              </a:ext>
            </a:extLst>
          </p:cNvPr>
          <p:cNvSpPr/>
          <p:nvPr/>
        </p:nvSpPr>
        <p:spPr>
          <a:xfrm>
            <a:off x="8281143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" name="Curved Right Arrow 13">
            <a:extLst>
              <a:ext uri="{FF2B5EF4-FFF2-40B4-BE49-F238E27FC236}">
                <a16:creationId xmlns:a16="http://schemas.microsoft.com/office/drawing/2014/main" id="{A9D0A359-2CA3-4346-A121-9B61395520E6}"/>
              </a:ext>
            </a:extLst>
          </p:cNvPr>
          <p:cNvSpPr/>
          <p:nvPr/>
        </p:nvSpPr>
        <p:spPr>
          <a:xfrm rot="16200000">
            <a:off x="2139921" y="4325065"/>
            <a:ext cx="507315" cy="87405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C6A53-6D12-2D40-A697-BB64C225178A}"/>
              </a:ext>
            </a:extLst>
          </p:cNvPr>
          <p:cNvSpPr txBox="1"/>
          <p:nvPr/>
        </p:nvSpPr>
        <p:spPr>
          <a:xfrm>
            <a:off x="1805263" y="5073213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minute</a:t>
            </a:r>
          </a:p>
        </p:txBody>
      </p:sp>
      <p:sp>
        <p:nvSpPr>
          <p:cNvPr id="16" name="Curved Right Arrow 15">
            <a:extLst>
              <a:ext uri="{FF2B5EF4-FFF2-40B4-BE49-F238E27FC236}">
                <a16:creationId xmlns:a16="http://schemas.microsoft.com/office/drawing/2014/main" id="{A72A9B34-477A-6C45-B709-B1226EC68171}"/>
              </a:ext>
            </a:extLst>
          </p:cNvPr>
          <p:cNvSpPr/>
          <p:nvPr/>
        </p:nvSpPr>
        <p:spPr>
          <a:xfrm rot="16200000">
            <a:off x="4599867" y="3403077"/>
            <a:ext cx="670407" cy="2931459"/>
          </a:xfrm>
          <a:prstGeom prst="curvedRightArrow">
            <a:avLst>
              <a:gd name="adj1" fmla="val 49458"/>
              <a:gd name="adj2" fmla="val 90078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4D891-53CF-1042-8E79-3C31F1F1F7B7}"/>
              </a:ext>
            </a:extLst>
          </p:cNvPr>
          <p:cNvSpPr txBox="1"/>
          <p:nvPr/>
        </p:nvSpPr>
        <p:spPr>
          <a:xfrm>
            <a:off x="4353471" y="5257879"/>
            <a:ext cx="111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minutes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31269-91AA-9D45-AB2C-90E8715C4383}"/>
              </a:ext>
            </a:extLst>
          </p:cNvPr>
          <p:cNvSpPr txBox="1"/>
          <p:nvPr/>
        </p:nvSpPr>
        <p:spPr>
          <a:xfrm>
            <a:off x="9466765" y="5785922"/>
            <a:ext cx="23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*Code available on D2L</a:t>
            </a:r>
          </a:p>
        </p:txBody>
      </p:sp>
    </p:spTree>
    <p:extLst>
      <p:ext uri="{BB962C8B-B14F-4D97-AF65-F5344CB8AC3E}">
        <p14:creationId xmlns:p14="http://schemas.microsoft.com/office/powerpoint/2010/main" val="118159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1A25-92B7-DE4E-AC13-849857FD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FEA4-3789-784A-B076-B419F97FED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78560"/>
            <a:ext cx="7403911" cy="47920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backtracking algorithm </a:t>
            </a:r>
            <a:r>
              <a:rPr lang="en-US" dirty="0"/>
              <a:t>uses a brute force approach for finding the desired output.</a:t>
            </a:r>
          </a:p>
          <a:p>
            <a:pPr>
              <a:lnSpc>
                <a:spcPct val="100000"/>
              </a:lnSpc>
            </a:pPr>
            <a:r>
              <a:rPr lang="en-US" spc="-75" dirty="0">
                <a:latin typeface="Trebuchet MS"/>
                <a:cs typeface="Trebuchet MS"/>
              </a:rPr>
              <a:t>If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i="1" spc="-165" dirty="0">
                <a:latin typeface="Times New Roman"/>
                <a:cs typeface="Times New Roman"/>
              </a:rPr>
              <a:t>b</a:t>
            </a:r>
            <a:r>
              <a:rPr lang="en-US" i="1" spc="2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Trebuchet MS"/>
                <a:cs typeface="Trebuchet MS"/>
              </a:rPr>
              <a:t>actions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120" dirty="0">
                <a:latin typeface="Trebuchet MS"/>
                <a:cs typeface="Trebuchet MS"/>
              </a:rPr>
              <a:t>per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125" dirty="0">
                <a:latin typeface="Trebuchet MS"/>
                <a:cs typeface="Trebuchet MS"/>
              </a:rPr>
              <a:t>state,</a:t>
            </a:r>
            <a:r>
              <a:rPr lang="en-US" spc="95" dirty="0">
                <a:latin typeface="Trebuchet MS"/>
                <a:cs typeface="Trebuchet MS"/>
              </a:rPr>
              <a:t> </a:t>
            </a:r>
            <a:r>
              <a:rPr lang="en-US" spc="-75" dirty="0">
                <a:latin typeface="Trebuchet MS"/>
                <a:cs typeface="Trebuchet MS"/>
              </a:rPr>
              <a:t>maximum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110" dirty="0">
                <a:latin typeface="Trebuchet MS"/>
                <a:cs typeface="Trebuchet MS"/>
              </a:rPr>
              <a:t>depth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75" dirty="0">
                <a:latin typeface="Trebuchet MS"/>
                <a:cs typeface="Trebuchet MS"/>
              </a:rPr>
              <a:t>is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i="1" spc="290" dirty="0">
                <a:latin typeface="Times New Roman"/>
                <a:cs typeface="Times New Roman"/>
              </a:rPr>
              <a:t>D </a:t>
            </a:r>
            <a:r>
              <a:rPr lang="en-US" spc="-100" dirty="0">
                <a:latin typeface="Trebuchet MS"/>
                <a:cs typeface="Trebuchet MS"/>
              </a:rPr>
              <a:t>actions:</a:t>
            </a:r>
            <a:endParaRPr lang="en-US" dirty="0">
              <a:latin typeface="Trebuchet MS"/>
              <a:cs typeface="Trebuchet MS"/>
            </a:endParaRPr>
          </a:p>
          <a:p>
            <a:pPr marL="831215" indent="-323215">
              <a:lnSpc>
                <a:spcPct val="100000"/>
              </a:lnSpc>
              <a:spcBef>
                <a:spcPts val="1595"/>
              </a:spcBef>
              <a:buClr>
                <a:srgbClr val="000000"/>
              </a:buClr>
              <a:buFont typeface="MS Gothic"/>
              <a:buChar char="•"/>
              <a:tabLst>
                <a:tab pos="831850" algn="l"/>
                <a:tab pos="2157095" algn="l"/>
              </a:tabLst>
            </a:pPr>
            <a:r>
              <a:rPr lang="en-US" spc="-55" dirty="0">
                <a:solidFill>
                  <a:srgbClr val="0000A0"/>
                </a:solidFill>
                <a:latin typeface="Trebuchet MS"/>
                <a:cs typeface="Trebuchet MS"/>
              </a:rPr>
              <a:t>Memory</a:t>
            </a:r>
            <a:r>
              <a:rPr lang="en-US" spc="-55" dirty="0">
                <a:latin typeface="Trebuchet MS"/>
                <a:cs typeface="Trebuchet MS"/>
              </a:rPr>
              <a:t>: </a:t>
            </a:r>
            <a:r>
              <a:rPr lang="en-US" i="1" spc="170" dirty="0">
                <a:latin typeface="Times New Roman"/>
                <a:cs typeface="Times New Roman"/>
              </a:rPr>
              <a:t>O</a:t>
            </a:r>
            <a:r>
              <a:rPr lang="en-US" spc="170" dirty="0">
                <a:latin typeface="Trebuchet MS"/>
                <a:cs typeface="Trebuchet MS"/>
              </a:rPr>
              <a:t>(</a:t>
            </a:r>
            <a:r>
              <a:rPr lang="en-US" i="1" spc="170" dirty="0">
                <a:latin typeface="Times New Roman"/>
                <a:cs typeface="Times New Roman"/>
              </a:rPr>
              <a:t>D</a:t>
            </a:r>
            <a:r>
              <a:rPr lang="en-US" spc="170" dirty="0">
                <a:latin typeface="Trebuchet MS"/>
                <a:cs typeface="Trebuchet MS"/>
              </a:rPr>
              <a:t>)</a:t>
            </a:r>
            <a:r>
              <a:rPr lang="en-US" spc="65" dirty="0">
                <a:latin typeface="Trebuchet MS"/>
                <a:cs typeface="Trebuchet MS"/>
              </a:rPr>
              <a:t> </a:t>
            </a:r>
            <a:r>
              <a:rPr lang="en-US" spc="-50" dirty="0">
                <a:latin typeface="Trebuchet MS"/>
                <a:cs typeface="Trebuchet MS"/>
              </a:rPr>
              <a:t>(</a:t>
            </a:r>
            <a:r>
              <a:rPr lang="en-US" spc="-50" dirty="0">
                <a:solidFill>
                  <a:srgbClr val="008000"/>
                </a:solidFill>
                <a:latin typeface="Trebuchet MS"/>
                <a:cs typeface="Trebuchet MS"/>
              </a:rPr>
              <a:t>small</a:t>
            </a:r>
            <a:r>
              <a:rPr lang="en-US" spc="-50" dirty="0">
                <a:latin typeface="Trebuchet MS"/>
                <a:cs typeface="Trebuchet MS"/>
              </a:rPr>
              <a:t>)</a:t>
            </a:r>
            <a:endParaRPr lang="en-US" dirty="0">
              <a:latin typeface="Trebuchet MS"/>
              <a:cs typeface="Trebuchet MS"/>
            </a:endParaRPr>
          </a:p>
          <a:p>
            <a:pPr marL="831215" indent="-323215">
              <a:lnSpc>
                <a:spcPct val="100000"/>
              </a:lnSpc>
              <a:spcBef>
                <a:spcPts val="1750"/>
              </a:spcBef>
              <a:buClr>
                <a:srgbClr val="000000"/>
              </a:buClr>
              <a:buFont typeface="MS Gothic"/>
              <a:buChar char="•"/>
              <a:tabLst>
                <a:tab pos="831850" algn="l"/>
                <a:tab pos="1760220" algn="l"/>
              </a:tabLst>
            </a:pPr>
            <a:r>
              <a:rPr lang="en-US" spc="-35" dirty="0">
                <a:solidFill>
                  <a:srgbClr val="0000A0"/>
                </a:solidFill>
                <a:latin typeface="Trebuchet MS"/>
                <a:cs typeface="Trebuchet MS"/>
              </a:rPr>
              <a:t>Time</a:t>
            </a:r>
            <a:r>
              <a:rPr lang="en-US" spc="-215" dirty="0">
                <a:latin typeface="Trebuchet MS"/>
                <a:cs typeface="Trebuchet MS"/>
              </a:rPr>
              <a:t>:</a:t>
            </a:r>
            <a:r>
              <a:rPr lang="en-US" dirty="0">
                <a:latin typeface="Trebuchet MS"/>
                <a:cs typeface="Trebuchet MS"/>
              </a:rPr>
              <a:t>	</a:t>
            </a:r>
            <a:r>
              <a:rPr lang="en-US" i="1" spc="195" dirty="0">
                <a:latin typeface="Times New Roman"/>
                <a:cs typeface="Times New Roman"/>
              </a:rPr>
              <a:t>O</a:t>
            </a:r>
            <a:r>
              <a:rPr lang="en-US" spc="65" dirty="0">
                <a:latin typeface="Trebuchet MS"/>
                <a:cs typeface="Trebuchet MS"/>
              </a:rPr>
              <a:t>(</a:t>
            </a:r>
            <a:r>
              <a:rPr lang="en-US" i="1" spc="-165" dirty="0" err="1">
                <a:latin typeface="Times New Roman"/>
                <a:cs typeface="Times New Roman"/>
              </a:rPr>
              <a:t>b</a:t>
            </a:r>
            <a:r>
              <a:rPr lang="en-US" i="1" spc="480" baseline="28571" dirty="0" err="1">
                <a:latin typeface="Verdana"/>
                <a:cs typeface="Verdana"/>
              </a:rPr>
              <a:t>D</a:t>
            </a:r>
            <a:r>
              <a:rPr lang="en-US" i="1" spc="-652" baseline="28571" dirty="0">
                <a:latin typeface="Verdana"/>
                <a:cs typeface="Verdana"/>
              </a:rPr>
              <a:t> </a:t>
            </a:r>
            <a:r>
              <a:rPr lang="en-US" spc="65" dirty="0">
                <a:latin typeface="Trebuchet MS"/>
                <a:cs typeface="Trebuchet MS"/>
              </a:rPr>
              <a:t>)</a:t>
            </a:r>
            <a:r>
              <a:rPr lang="en-US" spc="95" dirty="0">
                <a:latin typeface="Trebuchet MS"/>
                <a:cs typeface="Trebuchet MS"/>
              </a:rPr>
              <a:t> </a:t>
            </a:r>
            <a:r>
              <a:rPr lang="en-US" spc="65" dirty="0">
                <a:latin typeface="Trebuchet MS"/>
                <a:cs typeface="Trebuchet MS"/>
              </a:rPr>
              <a:t>(</a:t>
            </a:r>
            <a:r>
              <a:rPr lang="en-US" spc="-85" dirty="0">
                <a:solidFill>
                  <a:srgbClr val="FF0000"/>
                </a:solidFill>
                <a:latin typeface="Trebuchet MS"/>
                <a:cs typeface="Trebuchet MS"/>
              </a:rPr>
              <a:t>hug</a:t>
            </a:r>
            <a:r>
              <a:rPr lang="en-US" spc="-9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lang="en-US" spc="65" dirty="0">
                <a:latin typeface="Trebuchet MS"/>
                <a:cs typeface="Trebuchet MS"/>
              </a:rPr>
              <a:t>)</a:t>
            </a:r>
            <a:r>
              <a:rPr lang="en-US" spc="90" dirty="0">
                <a:latin typeface="Trebuchet MS"/>
                <a:cs typeface="Trebuchet MS"/>
              </a:rPr>
              <a:t> </a:t>
            </a:r>
          </a:p>
          <a:p>
            <a:pPr marL="1288415" lvl="1" indent="-323215">
              <a:lnSpc>
                <a:spcPct val="100000"/>
              </a:lnSpc>
              <a:spcBef>
                <a:spcPts val="1750"/>
              </a:spcBef>
              <a:buClr>
                <a:srgbClr val="000000"/>
              </a:buClr>
              <a:buFont typeface="MS Gothic"/>
              <a:buChar char="•"/>
              <a:tabLst>
                <a:tab pos="831850" algn="l"/>
                <a:tab pos="1760220" algn="l"/>
              </a:tabLst>
            </a:pPr>
            <a:r>
              <a:rPr lang="en-US" spc="-190" dirty="0">
                <a:latin typeface="Trebuchet MS"/>
                <a:cs typeface="Trebuchet MS"/>
              </a:rPr>
              <a:t>E.g. [</a:t>
            </a:r>
            <a:r>
              <a:rPr lang="en-US" spc="-45" dirty="0">
                <a:latin typeface="Trebuchet MS"/>
                <a:cs typeface="Trebuchet MS"/>
              </a:rPr>
              <a:t>2</a:t>
            </a:r>
            <a:r>
              <a:rPr lang="en-US" spc="82" baseline="28571" dirty="0">
                <a:latin typeface="Tahoma"/>
                <a:cs typeface="Tahoma"/>
              </a:rPr>
              <a:t>50</a:t>
            </a:r>
            <a:r>
              <a:rPr lang="en-US" baseline="28571" dirty="0">
                <a:latin typeface="Tahoma"/>
                <a:cs typeface="Tahoma"/>
              </a:rPr>
              <a:t> </a:t>
            </a:r>
            <a:r>
              <a:rPr lang="en-US" spc="-397" baseline="28571" dirty="0">
                <a:latin typeface="Tahoma"/>
                <a:cs typeface="Tahoma"/>
              </a:rPr>
              <a:t> </a:t>
            </a:r>
            <a:r>
              <a:rPr lang="en-US" spc="660" dirty="0">
                <a:latin typeface="Trebuchet MS"/>
                <a:cs typeface="Trebuchet MS"/>
              </a:rPr>
              <a:t>=</a:t>
            </a:r>
            <a:r>
              <a:rPr lang="en-US" spc="-50" dirty="0">
                <a:latin typeface="Trebuchet MS"/>
                <a:cs typeface="Trebuchet MS"/>
              </a:rPr>
              <a:t> </a:t>
            </a:r>
            <a:r>
              <a:rPr lang="en-US" spc="-45" dirty="0">
                <a:latin typeface="Trebuchet MS"/>
                <a:cs typeface="Trebuchet MS"/>
              </a:rPr>
              <a:t>112589990684262</a:t>
            </a:r>
            <a:r>
              <a:rPr lang="en-US" spc="-50" dirty="0">
                <a:latin typeface="Trebuchet MS"/>
                <a:cs typeface="Trebuchet MS"/>
              </a:rPr>
              <a:t>4</a:t>
            </a:r>
            <a:r>
              <a:rPr lang="en-US" spc="-190" dirty="0">
                <a:latin typeface="Trebuchet MS"/>
                <a:cs typeface="Trebuchet MS"/>
              </a:rPr>
              <a:t>]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pic>
        <p:nvPicPr>
          <p:cNvPr id="2050" name="Picture 2" descr="Backjumping - Wikipedia">
            <a:extLst>
              <a:ext uri="{FF2B5EF4-FFF2-40B4-BE49-F238E27FC236}">
                <a16:creationId xmlns:a16="http://schemas.microsoft.com/office/drawing/2014/main" id="{15FC6066-A74D-2440-8CE1-4C492A274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185" y="1282463"/>
            <a:ext cx="3832225" cy="3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84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FA10-AD65-B740-A95E-7C0A7331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CF67B7-77A8-F346-A7B9-ED8B7B8181C5}"/>
              </a:ext>
            </a:extLst>
          </p:cNvPr>
          <p:cNvSpPr/>
          <p:nvPr/>
        </p:nvSpPr>
        <p:spPr>
          <a:xfrm>
            <a:off x="1855694" y="1600200"/>
            <a:ext cx="8659906" cy="42896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1421">
              <a:spcBef>
                <a:spcPts val="4"/>
              </a:spcBef>
            </a:pPr>
            <a:r>
              <a:rPr lang="en-US" sz="3200" spc="-130" dirty="0">
                <a:latin typeface="Avenir Book" panose="02000503020000020003" pitchFamily="2" charset="0"/>
                <a:cs typeface="Trebuchet MS"/>
              </a:rPr>
              <a:t>def</a:t>
            </a:r>
            <a:r>
              <a:rPr lang="en-US" sz="3200" spc="4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58" dirty="0" err="1">
                <a:latin typeface="Avenir Book" panose="02000503020000020003" pitchFamily="2" charset="0"/>
                <a:cs typeface="Trebuchet MS"/>
              </a:rPr>
              <a:t>backtrackingSearch</a:t>
            </a:r>
            <a:r>
              <a:rPr lang="en-US" sz="3200" spc="-58" dirty="0">
                <a:latin typeface="Avenir Book" panose="02000503020000020003" pitchFamily="2" charset="0"/>
                <a:cs typeface="Trebuchet MS"/>
              </a:rPr>
              <a:t>(</a:t>
            </a:r>
            <a:r>
              <a:rPr lang="en-US" sz="3200" i="1" spc="-58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sz="3200" spc="-58" dirty="0">
                <a:latin typeface="Avenir Book" panose="02000503020000020003" pitchFamily="2" charset="0"/>
                <a:cs typeface="Trebuchet MS"/>
              </a:rPr>
              <a:t>,</a:t>
            </a:r>
            <a:r>
              <a:rPr lang="en-US" sz="3200" spc="4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72" dirty="0">
                <a:latin typeface="Avenir Book" panose="02000503020000020003" pitchFamily="2" charset="0"/>
                <a:cs typeface="Trebuchet MS"/>
              </a:rPr>
              <a:t>path):</a:t>
            </a:r>
            <a:endParaRPr lang="en-US" sz="3200" dirty="0">
              <a:latin typeface="Avenir Book" panose="02000503020000020003" pitchFamily="2" charset="0"/>
              <a:cs typeface="Trebuchet MS"/>
            </a:endParaRPr>
          </a:p>
          <a:p>
            <a:pPr marL="399739" marR="771496">
              <a:lnSpc>
                <a:spcPct val="119700"/>
              </a:lnSpc>
            </a:pPr>
            <a:r>
              <a:rPr lang="en-US" sz="3200" spc="-63" dirty="0">
                <a:latin typeface="Avenir Book" panose="02000503020000020003" pitchFamily="2" charset="0"/>
                <a:cs typeface="Trebuchet MS"/>
              </a:rPr>
              <a:t>If</a:t>
            </a:r>
            <a:r>
              <a:rPr lang="en-US" sz="3200" spc="58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4" dirty="0" err="1">
                <a:latin typeface="Avenir Book" panose="02000503020000020003" pitchFamily="2" charset="0"/>
                <a:cs typeface="Trebuchet MS"/>
              </a:rPr>
              <a:t>IsEnd</a:t>
            </a:r>
            <a:r>
              <a:rPr lang="en-US" sz="3200" spc="-4" dirty="0">
                <a:latin typeface="Avenir Book" panose="02000503020000020003" pitchFamily="2" charset="0"/>
                <a:cs typeface="Trebuchet MS"/>
              </a:rPr>
              <a:t>(</a:t>
            </a:r>
            <a:r>
              <a:rPr lang="en-US" sz="3200" i="1" spc="-4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sz="3200" spc="-4" dirty="0">
                <a:latin typeface="Avenir Book" panose="02000503020000020003" pitchFamily="2" charset="0"/>
                <a:cs typeface="Trebuchet MS"/>
              </a:rPr>
              <a:t>):</a:t>
            </a:r>
            <a:r>
              <a:rPr lang="en-US" sz="3200" spc="279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85" dirty="0">
                <a:latin typeface="Avenir Book" panose="02000503020000020003" pitchFamily="2" charset="0"/>
                <a:cs typeface="Trebuchet MS"/>
              </a:rPr>
              <a:t>update</a:t>
            </a:r>
            <a:r>
              <a:rPr lang="en-US" sz="3200" spc="58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72" dirty="0">
                <a:latin typeface="Avenir Book" panose="02000503020000020003" pitchFamily="2" charset="0"/>
                <a:cs typeface="Trebuchet MS"/>
              </a:rPr>
              <a:t>minimum</a:t>
            </a:r>
            <a:r>
              <a:rPr lang="en-US" sz="3200" spc="63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67" dirty="0">
                <a:latin typeface="Avenir Book" panose="02000503020000020003" pitchFamily="2" charset="0"/>
                <a:cs typeface="Trebuchet MS"/>
              </a:rPr>
              <a:t>cost</a:t>
            </a:r>
            <a:r>
              <a:rPr lang="en-US" sz="3200" spc="58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72" dirty="0">
                <a:latin typeface="Avenir Book" panose="02000503020000020003" pitchFamily="2" charset="0"/>
                <a:cs typeface="Trebuchet MS"/>
              </a:rPr>
              <a:t>path </a:t>
            </a:r>
            <a:r>
              <a:rPr lang="en-US" sz="3200" spc="-567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31" dirty="0">
                <a:latin typeface="Avenir Book" panose="02000503020000020003" pitchFamily="2" charset="0"/>
                <a:cs typeface="Trebuchet MS"/>
              </a:rPr>
              <a:t>F</a:t>
            </a:r>
            <a:r>
              <a:rPr lang="en-US" sz="3200" spc="-126" dirty="0">
                <a:latin typeface="Avenir Book" panose="02000503020000020003" pitchFamily="2" charset="0"/>
                <a:cs typeface="Trebuchet MS"/>
              </a:rPr>
              <a:t>o</a:t>
            </a:r>
            <a:r>
              <a:rPr lang="en-US" sz="3200" spc="-90" dirty="0">
                <a:latin typeface="Avenir Book" panose="02000503020000020003" pitchFamily="2" charset="0"/>
                <a:cs typeface="Trebuchet MS"/>
              </a:rPr>
              <a:t>r</a:t>
            </a:r>
            <a:r>
              <a:rPr lang="en-US" sz="3200" spc="63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108" dirty="0">
                <a:latin typeface="Avenir Book" panose="02000503020000020003" pitchFamily="2" charset="0"/>
                <a:cs typeface="Trebuchet MS"/>
              </a:rPr>
              <a:t>each</a:t>
            </a:r>
            <a:r>
              <a:rPr lang="en-US" sz="3200" spc="63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76" dirty="0">
                <a:latin typeface="Avenir Book" panose="02000503020000020003" pitchFamily="2" charset="0"/>
                <a:cs typeface="Trebuchet MS"/>
              </a:rPr>
              <a:t>action</a:t>
            </a:r>
            <a:r>
              <a:rPr lang="en-US" sz="3200" spc="63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i="1" spc="4" dirty="0">
                <a:latin typeface="Avenir Book" panose="02000503020000020003" pitchFamily="2" charset="0"/>
                <a:cs typeface="Trebuchet MS"/>
              </a:rPr>
              <a:t>a</a:t>
            </a:r>
            <a:r>
              <a:rPr lang="en-US" sz="3200" i="1" spc="-4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247" dirty="0">
                <a:latin typeface="Avenir Book" panose="02000503020000020003" pitchFamily="2" charset="0"/>
                <a:cs typeface="Lucida Sans Unicode"/>
              </a:rPr>
              <a:t>∈</a:t>
            </a:r>
            <a:r>
              <a:rPr lang="en-US" sz="3200" spc="-72" dirty="0">
                <a:latin typeface="Avenir Book" panose="02000503020000020003" pitchFamily="2" charset="0"/>
                <a:cs typeface="Lucida Sans Unicode"/>
              </a:rPr>
              <a:t> </a:t>
            </a:r>
            <a:r>
              <a:rPr lang="en-US" sz="3200" spc="-40" dirty="0">
                <a:latin typeface="Avenir Book" panose="02000503020000020003" pitchFamily="2" charset="0"/>
                <a:cs typeface="Trebuchet MS"/>
              </a:rPr>
              <a:t>Actions</a:t>
            </a:r>
            <a:r>
              <a:rPr lang="en-US" sz="3200" spc="40" dirty="0">
                <a:latin typeface="Avenir Book" panose="02000503020000020003" pitchFamily="2" charset="0"/>
                <a:cs typeface="Trebuchet MS"/>
              </a:rPr>
              <a:t>(</a:t>
            </a:r>
            <a:r>
              <a:rPr lang="en-US" sz="3200" i="1" spc="121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sz="3200" spc="40" dirty="0">
                <a:latin typeface="Avenir Book" panose="02000503020000020003" pitchFamily="2" charset="0"/>
                <a:cs typeface="Trebuchet MS"/>
              </a:rPr>
              <a:t>)</a:t>
            </a:r>
            <a:r>
              <a:rPr lang="en-US" sz="3200" spc="-175" dirty="0">
                <a:latin typeface="Avenir Book" panose="02000503020000020003" pitchFamily="2" charset="0"/>
                <a:cs typeface="Trebuchet MS"/>
              </a:rPr>
              <a:t>:</a:t>
            </a:r>
            <a:endParaRPr lang="en-US" sz="3200" dirty="0">
              <a:latin typeface="Avenir Book" panose="02000503020000020003" pitchFamily="2" charset="0"/>
              <a:cs typeface="Trebuchet MS"/>
            </a:endParaRPr>
          </a:p>
          <a:p>
            <a:pPr marL="788628" marR="4568">
              <a:lnSpc>
                <a:spcPct val="119700"/>
              </a:lnSpc>
            </a:pPr>
            <a:r>
              <a:rPr lang="en-US" sz="3200" spc="-58" dirty="0">
                <a:latin typeface="Avenir Book" panose="02000503020000020003" pitchFamily="2" charset="0"/>
                <a:cs typeface="Trebuchet MS"/>
              </a:rPr>
              <a:t>Extend</a:t>
            </a:r>
            <a:r>
              <a:rPr lang="en-US" sz="3200" spc="63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72" dirty="0">
                <a:latin typeface="Avenir Book" panose="02000503020000020003" pitchFamily="2" charset="0"/>
                <a:cs typeface="Trebuchet MS"/>
              </a:rPr>
              <a:t>path</a:t>
            </a:r>
            <a:r>
              <a:rPr lang="en-US" sz="3200" spc="63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81" dirty="0">
                <a:latin typeface="Avenir Book" panose="02000503020000020003" pitchFamily="2" charset="0"/>
                <a:cs typeface="Trebuchet MS"/>
              </a:rPr>
              <a:t>with</a:t>
            </a:r>
            <a:r>
              <a:rPr lang="en-US" sz="3200" spc="63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27" dirty="0" err="1">
                <a:latin typeface="Avenir Book" panose="02000503020000020003" pitchFamily="2" charset="0"/>
                <a:cs typeface="Trebuchet MS"/>
              </a:rPr>
              <a:t>Succ</a:t>
            </a:r>
            <a:r>
              <a:rPr lang="en-US" sz="3200" spc="40" dirty="0">
                <a:latin typeface="Avenir Book" panose="02000503020000020003" pitchFamily="2" charset="0"/>
                <a:cs typeface="Trebuchet MS"/>
              </a:rPr>
              <a:t>(</a:t>
            </a:r>
            <a:r>
              <a:rPr lang="en-US" sz="3200" i="1" spc="-27" dirty="0">
                <a:latin typeface="Avenir Book" panose="02000503020000020003" pitchFamily="2" charset="0"/>
                <a:cs typeface="Trebuchet MS"/>
              </a:rPr>
              <a:t>s,</a:t>
            </a:r>
            <a:r>
              <a:rPr lang="en-US" sz="3200" i="1" spc="-26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i="1" spc="4" dirty="0">
                <a:latin typeface="Avenir Book" panose="02000503020000020003" pitchFamily="2" charset="0"/>
                <a:cs typeface="Trebuchet MS"/>
              </a:rPr>
              <a:t>a</a:t>
            </a:r>
            <a:r>
              <a:rPr lang="en-US" sz="3200" spc="40" dirty="0">
                <a:latin typeface="Avenir Book" panose="02000503020000020003" pitchFamily="2" charset="0"/>
                <a:cs typeface="Trebuchet MS"/>
              </a:rPr>
              <a:t>)</a:t>
            </a:r>
            <a:r>
              <a:rPr lang="en-US" sz="3200" spc="63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72" dirty="0">
                <a:latin typeface="Avenir Book" panose="02000503020000020003" pitchFamily="2" charset="0"/>
                <a:cs typeface="Trebuchet MS"/>
              </a:rPr>
              <a:t>and</a:t>
            </a:r>
            <a:r>
              <a:rPr lang="en-US" sz="3200" spc="63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31" dirty="0">
                <a:latin typeface="Avenir Book" panose="02000503020000020003" pitchFamily="2" charset="0"/>
                <a:cs typeface="Trebuchet MS"/>
              </a:rPr>
              <a:t>Cos</a:t>
            </a:r>
            <a:r>
              <a:rPr lang="en-US" sz="3200" spc="-22" dirty="0">
                <a:latin typeface="Avenir Book" panose="02000503020000020003" pitchFamily="2" charset="0"/>
                <a:cs typeface="Trebuchet MS"/>
              </a:rPr>
              <a:t>t</a:t>
            </a:r>
            <a:r>
              <a:rPr lang="en-US" sz="3200" spc="40" dirty="0">
                <a:latin typeface="Avenir Book" panose="02000503020000020003" pitchFamily="2" charset="0"/>
                <a:cs typeface="Trebuchet MS"/>
              </a:rPr>
              <a:t>(</a:t>
            </a:r>
            <a:r>
              <a:rPr lang="en-US" sz="3200" i="1" spc="-27" dirty="0">
                <a:latin typeface="Avenir Book" panose="02000503020000020003" pitchFamily="2" charset="0"/>
                <a:cs typeface="Trebuchet MS"/>
              </a:rPr>
              <a:t>s,</a:t>
            </a:r>
            <a:r>
              <a:rPr lang="en-US" sz="3200" i="1" spc="-26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i="1" spc="4" dirty="0">
                <a:latin typeface="Avenir Book" panose="02000503020000020003" pitchFamily="2" charset="0"/>
                <a:cs typeface="Trebuchet MS"/>
              </a:rPr>
              <a:t>a</a:t>
            </a:r>
            <a:r>
              <a:rPr lang="en-US" sz="3200" spc="36" dirty="0">
                <a:latin typeface="Avenir Book" panose="02000503020000020003" pitchFamily="2" charset="0"/>
                <a:cs typeface="Trebuchet MS"/>
              </a:rPr>
              <a:t>)  </a:t>
            </a:r>
            <a:r>
              <a:rPr lang="en-US" sz="3200" spc="-67" dirty="0">
                <a:latin typeface="Avenir Book" panose="02000503020000020003" pitchFamily="2" charset="0"/>
                <a:cs typeface="Trebuchet MS"/>
              </a:rPr>
              <a:t>Cal</a:t>
            </a:r>
            <a:r>
              <a:rPr lang="en-US" sz="3200" spc="-40" dirty="0">
                <a:latin typeface="Avenir Book" panose="02000503020000020003" pitchFamily="2" charset="0"/>
                <a:cs typeface="Trebuchet MS"/>
              </a:rPr>
              <a:t>l</a:t>
            </a:r>
            <a:r>
              <a:rPr lang="en-US" sz="3200" spc="63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63" dirty="0" err="1">
                <a:latin typeface="Avenir Book" panose="02000503020000020003" pitchFamily="2" charset="0"/>
                <a:cs typeface="Trebuchet MS"/>
              </a:rPr>
              <a:t>backtrackingSe</a:t>
            </a:r>
            <a:r>
              <a:rPr lang="en-US" sz="3200" spc="-121" dirty="0" err="1">
                <a:latin typeface="Avenir Book" panose="02000503020000020003" pitchFamily="2" charset="0"/>
                <a:cs typeface="Trebuchet MS"/>
              </a:rPr>
              <a:t>a</a:t>
            </a:r>
            <a:r>
              <a:rPr lang="en-US" sz="3200" spc="-40" dirty="0" err="1">
                <a:latin typeface="Avenir Book" panose="02000503020000020003" pitchFamily="2" charset="0"/>
                <a:cs typeface="Trebuchet MS"/>
              </a:rPr>
              <a:t>rch</a:t>
            </a:r>
            <a:r>
              <a:rPr lang="en-US" sz="3200" spc="-40" dirty="0">
                <a:latin typeface="Avenir Book" panose="02000503020000020003" pitchFamily="2" charset="0"/>
                <a:cs typeface="Trebuchet MS"/>
              </a:rPr>
              <a:t>(</a:t>
            </a:r>
            <a:r>
              <a:rPr lang="en-US" sz="3200" spc="-40" dirty="0" err="1">
                <a:latin typeface="Avenir Book" panose="02000503020000020003" pitchFamily="2" charset="0"/>
                <a:cs typeface="Trebuchet MS"/>
              </a:rPr>
              <a:t>Succ</a:t>
            </a:r>
            <a:r>
              <a:rPr lang="en-US" sz="3200" spc="40" dirty="0">
                <a:latin typeface="Avenir Book" panose="02000503020000020003" pitchFamily="2" charset="0"/>
                <a:cs typeface="Trebuchet MS"/>
              </a:rPr>
              <a:t>(</a:t>
            </a:r>
            <a:r>
              <a:rPr lang="en-US" sz="3200" i="1" spc="-27" dirty="0">
                <a:latin typeface="Avenir Book" panose="02000503020000020003" pitchFamily="2" charset="0"/>
                <a:cs typeface="Trebuchet MS"/>
              </a:rPr>
              <a:t>s,</a:t>
            </a:r>
            <a:r>
              <a:rPr lang="en-US" sz="3200" i="1" spc="-26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i="1" spc="4" dirty="0">
                <a:latin typeface="Avenir Book" panose="02000503020000020003" pitchFamily="2" charset="0"/>
                <a:cs typeface="Trebuchet MS"/>
              </a:rPr>
              <a:t>a</a:t>
            </a:r>
            <a:r>
              <a:rPr lang="en-US" sz="3200" spc="40" dirty="0">
                <a:latin typeface="Avenir Book" panose="02000503020000020003" pitchFamily="2" charset="0"/>
                <a:cs typeface="Trebuchet MS"/>
              </a:rPr>
              <a:t>)</a:t>
            </a:r>
            <a:r>
              <a:rPr lang="en-US" sz="3200" spc="-175" dirty="0">
                <a:latin typeface="Avenir Book" panose="02000503020000020003" pitchFamily="2" charset="0"/>
                <a:cs typeface="Trebuchet MS"/>
              </a:rPr>
              <a:t>,</a:t>
            </a:r>
            <a:r>
              <a:rPr lang="en-US" sz="3200" spc="63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49" dirty="0">
                <a:latin typeface="Avenir Book" panose="02000503020000020003" pitchFamily="2" charset="0"/>
                <a:cs typeface="Trebuchet MS"/>
              </a:rPr>
              <a:t>path)</a:t>
            </a:r>
            <a:endParaRPr lang="en-US" sz="3200" dirty="0">
              <a:latin typeface="Avenir Book" panose="02000503020000020003" pitchFamily="2" charset="0"/>
              <a:cs typeface="Trebuchet MS"/>
            </a:endParaRPr>
          </a:p>
          <a:p>
            <a:pPr marL="399739">
              <a:spcBef>
                <a:spcPts val="454"/>
              </a:spcBef>
            </a:pPr>
            <a:r>
              <a:rPr lang="en-US" sz="3200" spc="-58" dirty="0">
                <a:latin typeface="Avenir Book" panose="02000503020000020003" pitchFamily="2" charset="0"/>
                <a:cs typeface="Trebuchet MS"/>
              </a:rPr>
              <a:t>Return</a:t>
            </a:r>
            <a:r>
              <a:rPr lang="en-US" sz="3200" spc="49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72" dirty="0">
                <a:latin typeface="Avenir Book" panose="02000503020000020003" pitchFamily="2" charset="0"/>
                <a:cs typeface="Trebuchet MS"/>
              </a:rPr>
              <a:t>minimum</a:t>
            </a:r>
            <a:r>
              <a:rPr lang="en-US" sz="3200" spc="54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67" dirty="0">
                <a:latin typeface="Avenir Book" panose="02000503020000020003" pitchFamily="2" charset="0"/>
                <a:cs typeface="Trebuchet MS"/>
              </a:rPr>
              <a:t>cost</a:t>
            </a:r>
            <a:r>
              <a:rPr lang="en-US" sz="3200" spc="54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z="3200" spc="-72" dirty="0">
                <a:latin typeface="Avenir Book" panose="02000503020000020003" pitchFamily="2" charset="0"/>
                <a:cs typeface="Trebuchet MS"/>
              </a:rPr>
              <a:t>path</a:t>
            </a:r>
            <a:endParaRPr lang="en-US" sz="3200" dirty="0">
              <a:latin typeface="Avenir Book" panose="02000503020000020003" pitchFamily="2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3618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D69D-5799-8A4D-A161-70DCA388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947B-6DA2-7647-9D8A-275D064146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  <a:p>
            <a:pPr lvl="1"/>
            <a:r>
              <a:rPr lang="en-US" dirty="0"/>
              <a:t>Boat crossing a rive problem</a:t>
            </a:r>
          </a:p>
          <a:p>
            <a:r>
              <a:rPr lang="en-US" dirty="0"/>
              <a:t>Search Problem</a:t>
            </a:r>
          </a:p>
          <a:p>
            <a:pPr lvl="1"/>
            <a:r>
              <a:rPr lang="en-US" dirty="0"/>
              <a:t>Transportation problem</a:t>
            </a:r>
          </a:p>
          <a:p>
            <a:r>
              <a:rPr lang="en-US" dirty="0"/>
              <a:t>Backtracking Search Algorithm</a:t>
            </a:r>
          </a:p>
          <a:p>
            <a:endParaRPr lang="en-US" dirty="0"/>
          </a:p>
          <a:p>
            <a:r>
              <a:rPr lang="en-US" dirty="0"/>
              <a:t>Code is available on D2L.</a:t>
            </a:r>
          </a:p>
        </p:txBody>
      </p:sp>
    </p:spTree>
    <p:extLst>
      <p:ext uri="{BB962C8B-B14F-4D97-AF65-F5344CB8AC3E}">
        <p14:creationId xmlns:p14="http://schemas.microsoft.com/office/powerpoint/2010/main" val="2711775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illennial Fundraising Q&amp;amp;A | Blog | Accelevents">
            <a:extLst>
              <a:ext uri="{FF2B5EF4-FFF2-40B4-BE49-F238E27FC236}">
                <a16:creationId xmlns:a16="http://schemas.microsoft.com/office/drawing/2014/main" id="{1C3DA977-6735-4D48-9591-BB82CA7FC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59" y="165602"/>
            <a:ext cx="9453282" cy="49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32761-44BD-274F-8647-A4F17438F947}"/>
              </a:ext>
            </a:extLst>
          </p:cNvPr>
          <p:cNvSpPr txBox="1"/>
          <p:nvPr/>
        </p:nvSpPr>
        <p:spPr>
          <a:xfrm>
            <a:off x="4463822" y="5298141"/>
            <a:ext cx="326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Email: </a:t>
            </a:r>
            <a:r>
              <a:rPr lang="en-US">
                <a:hlinkClick r:id="rId3"/>
              </a:rPr>
              <a:t>xzhang48@kennesaw.edu</a:t>
            </a:r>
            <a:endParaRPr lang="en-US"/>
          </a:p>
          <a:p>
            <a:r>
              <a:rPr lang="en-US"/>
              <a:t>Teams: </a:t>
            </a:r>
            <a:r>
              <a:rPr lang="en-US" err="1"/>
              <a:t>Xinyue</a:t>
            </a:r>
            <a:r>
              <a:rPr lang="en-US"/>
              <a:t> Zhang (xzhang48)</a:t>
            </a:r>
          </a:p>
        </p:txBody>
      </p:sp>
    </p:spTree>
    <p:extLst>
      <p:ext uri="{BB962C8B-B14F-4D97-AF65-F5344CB8AC3E}">
        <p14:creationId xmlns:p14="http://schemas.microsoft.com/office/powerpoint/2010/main" val="365424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924B-E2A0-2E43-838A-A6EA819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6694-5309-414E-8241-5248A99A37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5425" indent="-225425">
              <a:defRPr/>
            </a:pPr>
            <a:r>
              <a:rPr lang="en-US" b="1" dirty="0"/>
              <a:t>Definition: An </a:t>
            </a:r>
            <a:r>
              <a:rPr lang="en-US" b="1" dirty="0">
                <a:solidFill>
                  <a:schemeClr val="accent2"/>
                </a:solidFill>
              </a:rPr>
              <a:t>agent</a:t>
            </a:r>
            <a:r>
              <a:rPr lang="en-US" b="1" dirty="0"/>
              <a:t> perceives its </a:t>
            </a:r>
            <a:r>
              <a:rPr lang="en-US" b="1" dirty="0">
                <a:solidFill>
                  <a:schemeClr val="accent2"/>
                </a:solidFill>
              </a:rPr>
              <a:t>environment</a:t>
            </a:r>
            <a:r>
              <a:rPr lang="en-US" b="1" dirty="0"/>
              <a:t> via </a:t>
            </a:r>
            <a:r>
              <a:rPr lang="en-US" b="1" dirty="0">
                <a:solidFill>
                  <a:schemeClr val="accent2"/>
                </a:solidFill>
              </a:rPr>
              <a:t>sensors</a:t>
            </a:r>
            <a:r>
              <a:rPr lang="en-US" b="1" dirty="0"/>
              <a:t> and acts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upon that environment through its </a:t>
            </a:r>
            <a:r>
              <a:rPr lang="en-US" b="1" dirty="0">
                <a:solidFill>
                  <a:schemeClr val="accent2"/>
                </a:solidFill>
              </a:rPr>
              <a:t>actuators.</a:t>
            </a:r>
          </a:p>
          <a:p>
            <a:r>
              <a:rPr lang="en-GB" altLang="en-US" dirty="0"/>
              <a:t>This definition includes: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  <a:latin typeface="Stencil" pitchFamily="82" charset="77"/>
              </a:rPr>
              <a:t>Robots, humans, and programs</a:t>
            </a:r>
            <a:r>
              <a:rPr lang="en-GB" altLang="en-US" dirty="0"/>
              <a:t>.</a:t>
            </a:r>
          </a:p>
          <a:p>
            <a:pPr marL="225425" indent="-225425">
              <a:defRPr/>
            </a:pPr>
            <a:endParaRPr lang="en-US" b="1" dirty="0"/>
          </a:p>
          <a:p>
            <a:pPr marL="225425" indent="-225425">
              <a:defRPr/>
            </a:pPr>
            <a:endParaRPr lang="en-US" b="1" dirty="0"/>
          </a:p>
          <a:p>
            <a:pPr marL="225425" indent="-225425"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5" descr="agent-environment">
            <a:extLst>
              <a:ext uri="{FF2B5EF4-FFF2-40B4-BE49-F238E27FC236}">
                <a16:creationId xmlns:a16="http://schemas.microsoft.com/office/drawing/2014/main" id="{C108E42C-AF0F-7D4D-A5F5-BBF046052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46" y="3341400"/>
            <a:ext cx="6326707" cy="285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362E48C-82D0-D74C-8CC4-93897918E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921" y="3254939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Machine Vision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B092CD7-3262-5D4B-A4D1-81A2D594E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0573" y="3429000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Logic Reasoning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2ADF51D-DEDB-8C4E-A424-A6F1250AF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401" y="5068049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Act; Motion</a:t>
            </a:r>
          </a:p>
        </p:txBody>
      </p:sp>
    </p:spTree>
    <p:extLst>
      <p:ext uri="{BB962C8B-B14F-4D97-AF65-F5344CB8AC3E}">
        <p14:creationId xmlns:p14="http://schemas.microsoft.com/office/powerpoint/2010/main" val="198666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887D-895D-BC4F-AAA5-2B896B6E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3410-7919-144B-82CE-7A178251B9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 agent should strive to "</a:t>
            </a:r>
            <a:r>
              <a:rPr lang="en-US" dirty="0">
                <a:solidFill>
                  <a:srgbClr val="FF0000"/>
                </a:solidFill>
              </a:rPr>
              <a:t>do the right thing</a:t>
            </a:r>
            <a:r>
              <a:rPr lang="en-US" dirty="0"/>
              <a:t>", based on:</a:t>
            </a:r>
          </a:p>
          <a:p>
            <a:pPr lvl="1">
              <a:defRPr/>
            </a:pPr>
            <a:r>
              <a:rPr lang="en-US" dirty="0">
                <a:solidFill>
                  <a:srgbClr val="008000"/>
                </a:solidFill>
              </a:rPr>
              <a:t>it can perceive and </a:t>
            </a:r>
          </a:p>
          <a:p>
            <a:pPr lvl="1">
              <a:defRPr/>
            </a:pPr>
            <a:r>
              <a:rPr lang="en-US" dirty="0">
                <a:solidFill>
                  <a:srgbClr val="008000"/>
                </a:solidFill>
              </a:rPr>
              <a:t>the actions it can perform. </a:t>
            </a:r>
            <a:endParaRPr lang="en-US" dirty="0"/>
          </a:p>
          <a:p>
            <a:pPr>
              <a:defRPr/>
            </a:pPr>
            <a:r>
              <a:rPr lang="en-US" dirty="0"/>
              <a:t>The right action is the one that will cause </a:t>
            </a:r>
            <a:r>
              <a:rPr lang="en-US" dirty="0">
                <a:solidFill>
                  <a:srgbClr val="FF0000"/>
                </a:solidFill>
              </a:rPr>
              <a:t>the agent to be most successful.</a:t>
            </a:r>
            <a:endParaRPr lang="en-US" dirty="0"/>
          </a:p>
          <a:p>
            <a:r>
              <a:rPr lang="en-US" dirty="0"/>
              <a:t>Fixed </a:t>
            </a:r>
            <a:r>
              <a:rPr lang="en-US" b="1" u="sng" dirty="0">
                <a:solidFill>
                  <a:srgbClr val="FF0000"/>
                </a:solidFill>
              </a:rPr>
              <a:t>performance measure </a:t>
            </a:r>
            <a:r>
              <a:rPr lang="en-US" dirty="0"/>
              <a:t>evaluates the environment sequence</a:t>
            </a:r>
          </a:p>
          <a:p>
            <a:pPr lvl="1"/>
            <a:r>
              <a:rPr lang="en-US" dirty="0"/>
              <a:t>Earn one point per square cleaned up in time T?</a:t>
            </a:r>
          </a:p>
          <a:p>
            <a:pPr lvl="1"/>
            <a:r>
              <a:rPr lang="en-US" dirty="0"/>
              <a:t>Earn one point per clean square per time step, minus one per move?</a:t>
            </a:r>
          </a:p>
          <a:p>
            <a:pPr lvl="1"/>
            <a:r>
              <a:rPr lang="en-US" dirty="0"/>
              <a:t>Penalize for &gt; k dirty squares?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0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D62A-D18F-6943-A055-D03AE6E9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435E-7A14-FD45-9EE9-993999B807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rational agent chooses whichever action maximizes the </a:t>
            </a:r>
            <a:r>
              <a:rPr lang="en-US" b="1" dirty="0">
                <a:solidFill>
                  <a:srgbClr val="FF0000"/>
                </a:solidFill>
              </a:rPr>
              <a:t>expected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dirty="0"/>
              <a:t> of the performance measure given the percept sequence to date.</a:t>
            </a:r>
          </a:p>
          <a:p>
            <a:r>
              <a:rPr lang="en-US" dirty="0"/>
              <a:t>Why “</a:t>
            </a:r>
            <a:r>
              <a:rPr lang="en-US" b="1" dirty="0">
                <a:solidFill>
                  <a:srgbClr val="FF0000"/>
                </a:solidFill>
              </a:rPr>
              <a:t>expected value</a:t>
            </a:r>
            <a:r>
              <a:rPr lang="en-US" dirty="0"/>
              <a:t>”?</a:t>
            </a:r>
          </a:p>
          <a:p>
            <a:r>
              <a:rPr lang="en-US" dirty="0">
                <a:solidFill>
                  <a:srgbClr val="3333CC"/>
                </a:solidFill>
              </a:rPr>
              <a:t>Captures actions with stochastic/uncertain effects or actions performed in stochastic environments. We can then look at the expected value of an action.</a:t>
            </a:r>
          </a:p>
          <a:p>
            <a:r>
              <a:rPr lang="en-US" dirty="0">
                <a:solidFill>
                  <a:schemeClr val="accent2"/>
                </a:solidFill>
              </a:rPr>
              <a:t>In high-risk settings, we may also want to limit the worst-case behavior.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2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A6F0-DFF5-3F4C-86C3-87EA0456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Agent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772B-9479-AF49-8A6C-CF8B42025C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  <a:p>
            <a:r>
              <a:rPr lang="en-US" dirty="0"/>
              <a:t>An intelligent agent perceives its environment via sensors and acts </a:t>
            </a:r>
            <a:r>
              <a:rPr lang="en-US" b="1" dirty="0">
                <a:solidFill>
                  <a:srgbClr val="FF0000"/>
                </a:solidFill>
              </a:rPr>
              <a:t>rationally</a:t>
            </a:r>
            <a:r>
              <a:rPr lang="en-US" dirty="0"/>
              <a:t> upon that environment with its effectors.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– autonomous</a:t>
            </a:r>
          </a:p>
          <a:p>
            <a:pPr lvl="1"/>
            <a:r>
              <a:rPr lang="en-US" dirty="0"/>
              <a:t>– reactive to the environment</a:t>
            </a:r>
          </a:p>
          <a:p>
            <a:pPr lvl="1"/>
            <a:r>
              <a:rPr lang="en-US" dirty="0"/>
              <a:t>– pro-active (goal-directed)</a:t>
            </a:r>
          </a:p>
          <a:p>
            <a:pPr lvl="1"/>
            <a:r>
              <a:rPr lang="en-US" dirty="0"/>
              <a:t>– interacts with other agents via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1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9F8D-BBF6-DD4A-8206-EB6B2B74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Self-Driving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BE0B-72DB-C541-A992-3106CECF4D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Sensors/</a:t>
            </a:r>
            <a:r>
              <a:rPr lang="en-US" sz="2400" dirty="0">
                <a:solidFill>
                  <a:srgbClr val="FF0000"/>
                </a:solidFill>
              </a:rPr>
              <a:t>Percepts: </a:t>
            </a:r>
            <a:r>
              <a:rPr lang="en-US" sz="2400" dirty="0"/>
              <a:t>Video, sonar, speedometer, odometer, engine sensors, keyboard input, microphone, GPS, ...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Actuators/</a:t>
            </a:r>
            <a:r>
              <a:rPr lang="en-US" sz="2400" dirty="0">
                <a:solidFill>
                  <a:srgbClr val="FF0000"/>
                </a:solidFill>
              </a:rPr>
              <a:t>Actions: </a:t>
            </a:r>
            <a:r>
              <a:rPr lang="en-US" sz="2400" dirty="0"/>
              <a:t>Steer, accelerate, brake, horn, speak/display, ...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Performance measure/</a:t>
            </a:r>
            <a:r>
              <a:rPr lang="en-US" sz="2400" dirty="0">
                <a:solidFill>
                  <a:srgbClr val="FF0000"/>
                </a:solidFill>
              </a:rPr>
              <a:t>Goals: </a:t>
            </a:r>
            <a:r>
              <a:rPr lang="en-US" sz="2400" dirty="0"/>
              <a:t>Maintain safety, reach destination, maximize profits (fuel, tire wear), obey laws, provide passenger comfort, ...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Environment: </a:t>
            </a:r>
            <a:r>
              <a:rPr lang="en-US" sz="2400" dirty="0"/>
              <a:t>U.S. urban streets, freeways, traffic, pedestrians, weather, ...</a:t>
            </a:r>
          </a:p>
          <a:p>
            <a:r>
              <a:rPr lang="en-US" sz="2400" dirty="0"/>
              <a:t>Task Environment: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FF6600"/>
                </a:solidFill>
              </a:rPr>
              <a:t>PEAS</a:t>
            </a:r>
            <a:r>
              <a:rPr lang="en-US" sz="2000" b="1" dirty="0">
                <a:solidFill>
                  <a:schemeClr val="accent2"/>
                </a:solidFill>
              </a:rPr>
              <a:t>: </a:t>
            </a:r>
            <a:r>
              <a:rPr lang="en-US" sz="2000" b="1" dirty="0">
                <a:solidFill>
                  <a:srgbClr val="FF6600"/>
                </a:solidFill>
              </a:rPr>
              <a:t>P</a:t>
            </a:r>
            <a:r>
              <a:rPr lang="en-US" sz="2000" b="1" dirty="0">
                <a:solidFill>
                  <a:schemeClr val="accent2"/>
                </a:solidFill>
              </a:rPr>
              <a:t>erformance measure, </a:t>
            </a:r>
            <a:r>
              <a:rPr lang="en-US" sz="2000" b="1" dirty="0">
                <a:solidFill>
                  <a:srgbClr val="FF6600"/>
                </a:solidFill>
              </a:rPr>
              <a:t>E</a:t>
            </a:r>
            <a:r>
              <a:rPr lang="en-US" sz="2000" b="1" dirty="0">
                <a:solidFill>
                  <a:schemeClr val="accent2"/>
                </a:solidFill>
              </a:rPr>
              <a:t>nvironment, </a:t>
            </a:r>
            <a:r>
              <a:rPr lang="en-US" sz="2000" b="1" dirty="0">
                <a:solidFill>
                  <a:srgbClr val="FF6600"/>
                </a:solidFill>
              </a:rPr>
              <a:t>A</a:t>
            </a:r>
            <a:r>
              <a:rPr lang="en-US" sz="2000" b="1" dirty="0">
                <a:solidFill>
                  <a:schemeClr val="accent2"/>
                </a:solidFill>
              </a:rPr>
              <a:t>ctuators, </a:t>
            </a:r>
            <a:r>
              <a:rPr lang="en-US" sz="2000" b="1" dirty="0">
                <a:solidFill>
                  <a:srgbClr val="FF6600"/>
                </a:solidFill>
              </a:rPr>
              <a:t>S</a:t>
            </a:r>
            <a:r>
              <a:rPr lang="en-US" sz="2000" b="1" dirty="0">
                <a:solidFill>
                  <a:schemeClr val="accent2"/>
                </a:solidFill>
              </a:rPr>
              <a:t>ensors</a:t>
            </a:r>
          </a:p>
          <a:p>
            <a:r>
              <a:rPr lang="en-US" sz="2400" dirty="0"/>
              <a:t>In designing an agent, the first step must always be to specify the task environment as fully as possible</a:t>
            </a:r>
          </a:p>
          <a:p>
            <a:pPr>
              <a:lnSpc>
                <a:spcPct val="80000"/>
              </a:lnSpc>
              <a:defRPr/>
            </a:pPr>
            <a:endParaRPr lang="en-US" sz="24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8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EB52-35B8-6F4B-A4BD-57F1814D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606E-FF3B-2A4C-9891-5960B80BE0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(1) Table-driven agents </a:t>
            </a:r>
          </a:p>
          <a:p>
            <a:pPr lvl="1">
              <a:defRPr/>
            </a:pPr>
            <a:r>
              <a:rPr lang="en-US" sz="1800" dirty="0">
                <a:solidFill>
                  <a:schemeClr val="accent2"/>
                </a:solidFill>
              </a:rPr>
              <a:t>use a percept sequence/action table in memory to find the next action. They are implemented by a (large) lookup table.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(2) Simple reflex agents </a:t>
            </a:r>
          </a:p>
          <a:p>
            <a:pPr lvl="1">
              <a:defRPr/>
            </a:pPr>
            <a:r>
              <a:rPr lang="en-US" sz="1800" dirty="0">
                <a:solidFill>
                  <a:srgbClr val="3333CC"/>
                </a:solidFill>
              </a:rPr>
              <a:t>are based on condition-action rules, implemented with an appropriate production system. They are </a:t>
            </a:r>
            <a:r>
              <a:rPr lang="en-US" sz="1800" u="sng" dirty="0">
                <a:solidFill>
                  <a:srgbClr val="3333CC"/>
                </a:solidFill>
              </a:rPr>
              <a:t>stateless devices which do not have memory of past world states.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(3) Agents with memory - Model-based reflex agents</a:t>
            </a:r>
          </a:p>
          <a:p>
            <a:pPr lvl="1">
              <a:defRPr/>
            </a:pPr>
            <a:r>
              <a:rPr lang="en-US" sz="1800" dirty="0">
                <a:solidFill>
                  <a:srgbClr val="3333CC"/>
                </a:solidFill>
              </a:rPr>
              <a:t>have internal state, which is used to keep track of past states of the world.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(4) Agents with goals – Goal-based agents</a:t>
            </a:r>
          </a:p>
          <a:p>
            <a:pPr lvl="1">
              <a:defRPr/>
            </a:pPr>
            <a:r>
              <a:rPr lang="en-US" sz="1800" dirty="0">
                <a:solidFill>
                  <a:srgbClr val="3333CC"/>
                </a:solidFill>
              </a:rPr>
              <a:t>are agents that, in addition to state information, have goal information that describes desirable situations. Agents of this kind take future events into consideration.</a:t>
            </a:r>
            <a:r>
              <a:rPr lang="en-US" sz="1800" dirty="0"/>
              <a:t>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(5) Utility-based agents </a:t>
            </a:r>
          </a:p>
          <a:p>
            <a:pPr lvl="1">
              <a:defRPr/>
            </a:pPr>
            <a:r>
              <a:rPr lang="en-US" sz="1800" dirty="0">
                <a:solidFill>
                  <a:srgbClr val="3333CC"/>
                </a:solidFill>
              </a:rPr>
              <a:t>base their decisions on classic axiomatic utility theory in order to act rationally.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(6) Learning  agents </a:t>
            </a:r>
          </a:p>
          <a:p>
            <a:pPr lvl="1">
              <a:defRPr/>
            </a:pPr>
            <a:r>
              <a:rPr lang="en-US" sz="1800" dirty="0">
                <a:solidFill>
                  <a:srgbClr val="3333CC"/>
                </a:solidFill>
              </a:rPr>
              <a:t>they have the ability to improve performance through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2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F1A5-16DC-F340-AFDB-2CAEE444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9231-FE78-C947-9E9F-1B3D6054AE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096" y="1178560"/>
            <a:ext cx="10355263" cy="4426268"/>
          </a:xfrm>
        </p:spPr>
        <p:txBody>
          <a:bodyPr/>
          <a:lstStyle/>
          <a:p>
            <a:r>
              <a:rPr lang="en-US" spc="215" dirty="0">
                <a:latin typeface="Trebuchet MS"/>
                <a:cs typeface="Trebuchet MS"/>
              </a:rPr>
              <a:t>A </a:t>
            </a:r>
            <a:r>
              <a:rPr lang="en-US" b="1" spc="-85" dirty="0">
                <a:latin typeface="Trebuchet MS"/>
                <a:cs typeface="Trebuchet MS"/>
              </a:rPr>
              <a:t>farmer </a:t>
            </a:r>
            <a:r>
              <a:rPr lang="en-US" spc="-95" dirty="0">
                <a:latin typeface="Trebuchet MS"/>
                <a:cs typeface="Trebuchet MS"/>
              </a:rPr>
              <a:t>wants </a:t>
            </a:r>
            <a:r>
              <a:rPr lang="en-US" spc="-75" dirty="0">
                <a:latin typeface="Trebuchet MS"/>
                <a:cs typeface="Trebuchet MS"/>
              </a:rPr>
              <a:t>to </a:t>
            </a:r>
            <a:r>
              <a:rPr lang="en-US" spc="-100" dirty="0">
                <a:latin typeface="Trebuchet MS"/>
                <a:cs typeface="Trebuchet MS"/>
              </a:rPr>
              <a:t>get </a:t>
            </a:r>
            <a:r>
              <a:rPr lang="en-US" spc="-70" dirty="0">
                <a:latin typeface="Trebuchet MS"/>
                <a:cs typeface="Trebuchet MS"/>
              </a:rPr>
              <a:t>his </a:t>
            </a:r>
            <a:r>
              <a:rPr lang="en-US" b="1" spc="-45" dirty="0">
                <a:latin typeface="Trebuchet MS"/>
                <a:cs typeface="Trebuchet MS"/>
              </a:rPr>
              <a:t>cabbage</a:t>
            </a:r>
            <a:r>
              <a:rPr lang="en-US" spc="-45" dirty="0">
                <a:latin typeface="Trebuchet MS"/>
                <a:cs typeface="Trebuchet MS"/>
              </a:rPr>
              <a:t>, </a:t>
            </a:r>
            <a:r>
              <a:rPr lang="en-US" b="1" spc="-15" dirty="0">
                <a:latin typeface="Trebuchet MS"/>
                <a:cs typeface="Trebuchet MS"/>
              </a:rPr>
              <a:t>goat</a:t>
            </a:r>
            <a:r>
              <a:rPr lang="en-US" spc="-15" dirty="0">
                <a:latin typeface="Trebuchet MS"/>
                <a:cs typeface="Trebuchet MS"/>
              </a:rPr>
              <a:t>, </a:t>
            </a:r>
            <a:r>
              <a:rPr lang="en-US" spc="-80" dirty="0">
                <a:latin typeface="Trebuchet MS"/>
                <a:cs typeface="Trebuchet MS"/>
              </a:rPr>
              <a:t>and </a:t>
            </a:r>
            <a:r>
              <a:rPr lang="en-US" b="1" spc="-85" dirty="0">
                <a:latin typeface="Trebuchet MS"/>
                <a:cs typeface="Trebuchet MS"/>
              </a:rPr>
              <a:t>wolf </a:t>
            </a:r>
            <a:r>
              <a:rPr lang="en-US" spc="-80" dirty="0">
                <a:latin typeface="Trebuchet MS"/>
                <a:cs typeface="Trebuchet MS"/>
              </a:rPr>
              <a:t>across </a:t>
            </a:r>
            <a:r>
              <a:rPr lang="en-US" spc="-95" dirty="0">
                <a:latin typeface="Trebuchet MS"/>
                <a:cs typeface="Trebuchet MS"/>
              </a:rPr>
              <a:t>a </a:t>
            </a:r>
            <a:r>
              <a:rPr lang="en-US" spc="-140" dirty="0">
                <a:latin typeface="Trebuchet MS"/>
                <a:cs typeface="Trebuchet MS"/>
              </a:rPr>
              <a:t>river. </a:t>
            </a:r>
            <a:r>
              <a:rPr lang="en-US" spc="-40" dirty="0">
                <a:latin typeface="Trebuchet MS"/>
                <a:cs typeface="Trebuchet MS"/>
              </a:rPr>
              <a:t>He </a:t>
            </a:r>
            <a:r>
              <a:rPr lang="en-US" spc="-35" dirty="0">
                <a:latin typeface="Trebuchet MS"/>
                <a:cs typeface="Trebuchet MS"/>
              </a:rPr>
              <a:t> </a:t>
            </a:r>
            <a:r>
              <a:rPr lang="en-US" spc="-65" dirty="0">
                <a:latin typeface="Trebuchet MS"/>
                <a:cs typeface="Trebuchet MS"/>
              </a:rPr>
              <a:t>has </a:t>
            </a:r>
            <a:r>
              <a:rPr lang="en-US" spc="-95" dirty="0">
                <a:latin typeface="Trebuchet MS"/>
                <a:cs typeface="Trebuchet MS"/>
              </a:rPr>
              <a:t>a </a:t>
            </a:r>
            <a:r>
              <a:rPr lang="en-US" spc="-65" dirty="0">
                <a:latin typeface="Trebuchet MS"/>
                <a:cs typeface="Trebuchet MS"/>
              </a:rPr>
              <a:t>boat </a:t>
            </a:r>
            <a:r>
              <a:rPr lang="en-US" spc="-75" dirty="0">
                <a:latin typeface="Trebuchet MS"/>
                <a:cs typeface="Trebuchet MS"/>
              </a:rPr>
              <a:t>that </a:t>
            </a:r>
            <a:r>
              <a:rPr lang="en-US" spc="-85" dirty="0">
                <a:latin typeface="Trebuchet MS"/>
                <a:cs typeface="Trebuchet MS"/>
              </a:rPr>
              <a:t>only </a:t>
            </a:r>
            <a:r>
              <a:rPr lang="en-US" spc="-80" dirty="0">
                <a:latin typeface="Trebuchet MS"/>
                <a:cs typeface="Trebuchet MS"/>
              </a:rPr>
              <a:t>holds </a:t>
            </a:r>
            <a:r>
              <a:rPr lang="en-US" spc="-160" dirty="0">
                <a:latin typeface="Trebuchet MS"/>
                <a:cs typeface="Trebuchet MS"/>
              </a:rPr>
              <a:t>two.</a:t>
            </a:r>
            <a:r>
              <a:rPr lang="en-US" spc="-15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He </a:t>
            </a:r>
            <a:r>
              <a:rPr lang="en-US" spc="-80" dirty="0">
                <a:latin typeface="Trebuchet MS"/>
                <a:cs typeface="Trebuchet MS"/>
              </a:rPr>
              <a:t>cannot </a:t>
            </a:r>
            <a:r>
              <a:rPr lang="en-US" spc="-155" dirty="0">
                <a:latin typeface="Trebuchet MS"/>
                <a:cs typeface="Trebuchet MS"/>
              </a:rPr>
              <a:t>leave </a:t>
            </a:r>
            <a:r>
              <a:rPr lang="en-US" spc="-125" dirty="0">
                <a:latin typeface="Trebuchet MS"/>
                <a:cs typeface="Trebuchet MS"/>
              </a:rPr>
              <a:t>the </a:t>
            </a:r>
            <a:r>
              <a:rPr lang="en-US" spc="-100" dirty="0">
                <a:latin typeface="Trebuchet MS"/>
                <a:cs typeface="Trebuchet MS"/>
              </a:rPr>
              <a:t>cabbage </a:t>
            </a:r>
            <a:r>
              <a:rPr lang="en-US" spc="-80" dirty="0">
                <a:latin typeface="Trebuchet MS"/>
                <a:cs typeface="Trebuchet MS"/>
              </a:rPr>
              <a:t>and </a:t>
            </a:r>
            <a:r>
              <a:rPr lang="en-US" spc="-60" dirty="0">
                <a:latin typeface="Trebuchet MS"/>
                <a:cs typeface="Trebuchet MS"/>
              </a:rPr>
              <a:t>goat</a:t>
            </a:r>
            <a:r>
              <a:rPr lang="en-US" spc="-55" dirty="0">
                <a:latin typeface="Trebuchet MS"/>
                <a:cs typeface="Trebuchet MS"/>
              </a:rPr>
              <a:t> </a:t>
            </a:r>
            <a:r>
              <a:rPr lang="en-US" spc="-120" dirty="0">
                <a:latin typeface="Trebuchet MS"/>
                <a:cs typeface="Trebuchet MS"/>
              </a:rPr>
              <a:t>alone </a:t>
            </a:r>
            <a:r>
              <a:rPr lang="en-US" spc="-130" dirty="0">
                <a:latin typeface="Trebuchet MS"/>
                <a:cs typeface="Trebuchet MS"/>
              </a:rPr>
              <a:t>or </a:t>
            </a:r>
            <a:r>
              <a:rPr lang="en-US" spc="-125" dirty="0">
                <a:latin typeface="Trebuchet MS"/>
                <a:cs typeface="Trebuchet MS"/>
              </a:rPr>
              <a:t>the </a:t>
            </a:r>
            <a:r>
              <a:rPr lang="en-US" spc="-60" dirty="0">
                <a:latin typeface="Trebuchet MS"/>
                <a:cs typeface="Trebuchet MS"/>
              </a:rPr>
              <a:t>goat </a:t>
            </a:r>
            <a:r>
              <a:rPr lang="en-US" spc="-80" dirty="0">
                <a:latin typeface="Trebuchet MS"/>
                <a:cs typeface="Trebuchet MS"/>
              </a:rPr>
              <a:t>and </a:t>
            </a:r>
            <a:r>
              <a:rPr lang="en-US" spc="-140" dirty="0">
                <a:latin typeface="Trebuchet MS"/>
                <a:cs typeface="Trebuchet MS"/>
              </a:rPr>
              <a:t>wolf alone.</a:t>
            </a:r>
            <a:r>
              <a:rPr lang="en-US" spc="475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How </a:t>
            </a:r>
            <a:r>
              <a:rPr lang="en-US" spc="-70" dirty="0">
                <a:latin typeface="Trebuchet MS"/>
                <a:cs typeface="Trebuchet MS"/>
              </a:rPr>
              <a:t>many </a:t>
            </a:r>
            <a:r>
              <a:rPr lang="en-US" spc="-125" dirty="0">
                <a:latin typeface="Trebuchet MS"/>
                <a:cs typeface="Trebuchet MS"/>
              </a:rPr>
              <a:t>river </a:t>
            </a:r>
            <a:r>
              <a:rPr lang="en-US" spc="-65" dirty="0">
                <a:latin typeface="Trebuchet MS"/>
                <a:cs typeface="Trebuchet MS"/>
              </a:rPr>
              <a:t>crossings </a:t>
            </a:r>
            <a:r>
              <a:rPr lang="en-US" spc="-95" dirty="0">
                <a:latin typeface="Trebuchet MS"/>
                <a:cs typeface="Trebuchet MS"/>
              </a:rPr>
              <a:t>does </a:t>
            </a:r>
            <a:r>
              <a:rPr lang="en-US" spc="-150" dirty="0">
                <a:latin typeface="Trebuchet MS"/>
                <a:cs typeface="Trebuchet MS"/>
              </a:rPr>
              <a:t>he </a:t>
            </a:r>
            <a:r>
              <a:rPr lang="en-US" spc="-70" dirty="0">
                <a:latin typeface="Trebuchet MS"/>
                <a:cs typeface="Trebuchet MS"/>
              </a:rPr>
              <a:t>need?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754740C-FCB2-5B4D-9BA4-C93A91EA6B68}"/>
              </a:ext>
            </a:extLst>
          </p:cNvPr>
          <p:cNvSpPr txBox="1"/>
          <p:nvPr/>
        </p:nvSpPr>
        <p:spPr>
          <a:xfrm>
            <a:off x="1334956" y="2755308"/>
            <a:ext cx="8265159" cy="601345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-45" dirty="0"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008FB07E-681B-9544-8F01-B1AF9A1A6532}"/>
              </a:ext>
            </a:extLst>
          </p:cNvPr>
          <p:cNvSpPr txBox="1"/>
          <p:nvPr/>
        </p:nvSpPr>
        <p:spPr>
          <a:xfrm>
            <a:off x="1334956" y="3489987"/>
            <a:ext cx="8265159" cy="601345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-45" dirty="0">
                <a:latin typeface="Trebuchet MS"/>
                <a:cs typeface="Trebuchet MS"/>
              </a:rPr>
              <a:t>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04B13689-05EB-9E4B-B2DC-F60432D0A0B8}"/>
              </a:ext>
            </a:extLst>
          </p:cNvPr>
          <p:cNvSpPr txBox="1"/>
          <p:nvPr/>
        </p:nvSpPr>
        <p:spPr>
          <a:xfrm>
            <a:off x="1334956" y="4224666"/>
            <a:ext cx="8265159" cy="601345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-45" dirty="0">
                <a:latin typeface="Trebuchet MS"/>
                <a:cs typeface="Trebuchet MS"/>
              </a:rPr>
              <a:t>6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850DF6A3-A3A5-EF4F-91A3-E0AA9F3ED3BC}"/>
              </a:ext>
            </a:extLst>
          </p:cNvPr>
          <p:cNvSpPr txBox="1"/>
          <p:nvPr/>
        </p:nvSpPr>
        <p:spPr>
          <a:xfrm>
            <a:off x="1334956" y="4959345"/>
            <a:ext cx="8265159" cy="601345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-45" dirty="0">
                <a:latin typeface="Trebuchet MS"/>
                <a:cs typeface="Trebuchet MS"/>
              </a:rPr>
              <a:t>7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37F2EA5F-122B-7341-AF15-207BB12BF328}"/>
              </a:ext>
            </a:extLst>
          </p:cNvPr>
          <p:cNvSpPr txBox="1"/>
          <p:nvPr/>
        </p:nvSpPr>
        <p:spPr>
          <a:xfrm>
            <a:off x="1334956" y="5694023"/>
            <a:ext cx="8265159" cy="601345"/>
          </a:xfrm>
          <a:prstGeom prst="rect">
            <a:avLst/>
          </a:prstGeom>
          <a:ln w="6357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-65" dirty="0">
                <a:latin typeface="Trebuchet MS"/>
                <a:cs typeface="Trebuchet MS"/>
              </a:rPr>
              <a:t>no</a:t>
            </a:r>
            <a:r>
              <a:rPr sz="2500" spc="55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solution</a:t>
            </a:r>
            <a:endParaRPr sz="25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3355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1540</Words>
  <Application>Microsoft Macintosh PowerPoint</Application>
  <PresentationFormat>Widescreen</PresentationFormat>
  <Paragraphs>243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LM Sans 17</vt:lpstr>
      <vt:lpstr>MS Gothic</vt:lpstr>
      <vt:lpstr>PMingLiU</vt:lpstr>
      <vt:lpstr>Arial</vt:lpstr>
      <vt:lpstr>Avenir 55 Roman</vt:lpstr>
      <vt:lpstr>Avenir 65 Medium</vt:lpstr>
      <vt:lpstr>Avenir 95 Black</vt:lpstr>
      <vt:lpstr>Avenir Book</vt:lpstr>
      <vt:lpstr>Calibri</vt:lpstr>
      <vt:lpstr>Cambria</vt:lpstr>
      <vt:lpstr>Courier New</vt:lpstr>
      <vt:lpstr>Stencil</vt:lpstr>
      <vt:lpstr>Tahoma</vt:lpstr>
      <vt:lpstr>Times New Roman</vt:lpstr>
      <vt:lpstr>Trebuchet MS</vt:lpstr>
      <vt:lpstr>Verdana</vt:lpstr>
      <vt:lpstr>Office Theme</vt:lpstr>
      <vt:lpstr>CS 7375 Artificial Intelligence Spring 2022  Instructor: Xinyue Zhang</vt:lpstr>
      <vt:lpstr>Outline</vt:lpstr>
      <vt:lpstr>Agents</vt:lpstr>
      <vt:lpstr>Rational agents</vt:lpstr>
      <vt:lpstr>Rational agents</vt:lpstr>
      <vt:lpstr>Intelligent Agent </vt:lpstr>
      <vt:lpstr>Example: Self-Driving Car</vt:lpstr>
      <vt:lpstr>Types of Agents Summary</vt:lpstr>
      <vt:lpstr>Warmup Question</vt:lpstr>
      <vt:lpstr>PowerPoint Presentation</vt:lpstr>
      <vt:lpstr>Motivating Examples</vt:lpstr>
      <vt:lpstr>Motivating Examples</vt:lpstr>
      <vt:lpstr>Motivating Examples</vt:lpstr>
      <vt:lpstr>Motivating Examples</vt:lpstr>
      <vt:lpstr>Search Problem</vt:lpstr>
      <vt:lpstr>Boat Crossing a River</vt:lpstr>
      <vt:lpstr>Create a Tree</vt:lpstr>
      <vt:lpstr>Search Problem</vt:lpstr>
      <vt:lpstr>Tree Search Algorithm</vt:lpstr>
      <vt:lpstr>Transportation Example</vt:lpstr>
      <vt:lpstr>Transportation Example</vt:lpstr>
      <vt:lpstr>Transportation Example</vt:lpstr>
      <vt:lpstr>Backtracking Search</vt:lpstr>
      <vt:lpstr>Backtracking Search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Xinyue Zhang</cp:lastModifiedBy>
  <cp:revision>128</cp:revision>
  <dcterms:created xsi:type="dcterms:W3CDTF">2019-08-07T15:31:06Z</dcterms:created>
  <dcterms:modified xsi:type="dcterms:W3CDTF">2022-01-20T22:52:25Z</dcterms:modified>
</cp:coreProperties>
</file>