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58" r:id="rId2"/>
    <p:sldId id="774" r:id="rId3"/>
    <p:sldId id="871" r:id="rId4"/>
    <p:sldId id="898" r:id="rId5"/>
    <p:sldId id="899" r:id="rId6"/>
    <p:sldId id="902" r:id="rId7"/>
    <p:sldId id="904" r:id="rId8"/>
    <p:sldId id="906" r:id="rId9"/>
    <p:sldId id="905" r:id="rId10"/>
    <p:sldId id="907" r:id="rId11"/>
    <p:sldId id="908" r:id="rId12"/>
    <p:sldId id="909" r:id="rId13"/>
    <p:sldId id="910" r:id="rId14"/>
    <p:sldId id="911" r:id="rId15"/>
    <p:sldId id="912" r:id="rId16"/>
    <p:sldId id="920" r:id="rId17"/>
    <p:sldId id="914" r:id="rId18"/>
    <p:sldId id="913" r:id="rId19"/>
    <p:sldId id="915" r:id="rId20"/>
    <p:sldId id="916" r:id="rId21"/>
    <p:sldId id="917" r:id="rId22"/>
    <p:sldId id="919" r:id="rId23"/>
    <p:sldId id="918" r:id="rId24"/>
    <p:sldId id="874" r:id="rId25"/>
    <p:sldId id="7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74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4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D78D4-8830-4043-9064-E6BE46C06313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DDA2-D307-7D41-8A9B-9D02DEE48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DDA2-D307-7D41-8A9B-9D02DEE48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3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5C32C3-0E38-EF40-8753-699E473F0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27BE0D8-E95C-3C4B-A373-FA77AFB95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3549" y="2703443"/>
            <a:ext cx="4660900" cy="677395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1DA1688-B217-4843-B0D0-29E1D20281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13549" y="3546735"/>
            <a:ext cx="46609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356227-D7D4-F943-AFB2-F20F8B42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817" y="1983144"/>
            <a:ext cx="2853911" cy="28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D5093F-A64D-6A42-8920-D62D4FA40C4E}"/>
              </a:ext>
            </a:extLst>
          </p:cNvPr>
          <p:cNvGrpSpPr/>
          <p:nvPr userDrawn="1"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42E0DC-41C4-5D4E-9365-D4101A18F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1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C13913-2F32-2343-B64C-251CB51EA2C7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DDACB2-B58B-F64A-B55E-70FEB45037B1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4A6396A-6CC8-EE41-8B23-9407CDA8FD3F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4DCAAE-06D4-1C42-A8CE-0E38F73143D0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6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89AB1-B31C-E448-B85A-7845F94BB1BB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rgbClr val="FFC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5F5AD75-B71E-D94B-A05C-66D485089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0916" y="1320514"/>
              <a:ext cx="650162" cy="43344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7CDAB06-B996-2747-B5EA-CA07085E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70916" y="5143800"/>
              <a:ext cx="650162" cy="433441"/>
            </a:xfrm>
            <a:prstGeom prst="rect">
              <a:avLst/>
            </a:prstGeom>
          </p:spPr>
        </p:pic>
      </p:grp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E663CB2-1E13-F842-839B-5A8CD0A85A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45698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33246C5-2D29-F946-B2F7-3B9C84905703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CE2E98-8D1A-CD4B-B1A9-88632EBA6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BB83C3-3C45-0841-A413-09852839C40C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1497477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FDDB52-74F4-BD45-9465-8A1053479EC4}"/>
                </a:ext>
              </a:extLst>
            </p:cNvPr>
            <p:cNvSpPr/>
            <p:nvPr/>
          </p:nvSpPr>
          <p:spPr>
            <a:xfrm>
              <a:off x="5589104" y="990581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FCEBF5-ADAA-7B46-9038-529B9CAD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826811" y="5360525"/>
              <a:ext cx="85383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772748-8129-DF4A-8381-C7C56673891E}"/>
                </a:ext>
              </a:extLst>
            </p:cNvPr>
            <p:cNvSpPr/>
            <p:nvPr/>
          </p:nvSpPr>
          <p:spPr>
            <a:xfrm>
              <a:off x="5589104" y="4853629"/>
              <a:ext cx="1013791" cy="1013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7E82D3-A127-8949-B1E6-B259F329C874}"/>
                </a:ext>
              </a:extLst>
            </p:cNvPr>
            <p:cNvSpPr/>
            <p:nvPr/>
          </p:nvSpPr>
          <p:spPr>
            <a:xfrm>
              <a:off x="-1" y="2494755"/>
              <a:ext cx="12192001" cy="18666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EB4B2D7-120C-C34A-B84F-EA07D8F4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855" y="1305854"/>
              <a:ext cx="690281" cy="4601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F279F7D-5F09-5A4A-BBE3-A178B7A30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50855" y="5128560"/>
              <a:ext cx="690281" cy="460187"/>
            </a:xfrm>
            <a:prstGeom prst="rect">
              <a:avLst/>
            </a:prstGeom>
          </p:spPr>
        </p:pic>
      </p:grp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4F3A9B5-49EA-D54B-89B9-093CE6BD84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71" y="2937860"/>
            <a:ext cx="10414849" cy="9804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We don’t yet know what our best self can be…together, we all need to find it.</a:t>
            </a:r>
          </a:p>
        </p:txBody>
      </p:sp>
    </p:spTree>
    <p:extLst>
      <p:ext uri="{BB962C8B-B14F-4D97-AF65-F5344CB8AC3E}">
        <p14:creationId xmlns:p14="http://schemas.microsoft.com/office/powerpoint/2010/main" val="218187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5A00D-820B-394B-BB34-47EBF2AB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71227B-224F-8845-985A-7D474CAE570C}"/>
              </a:ext>
            </a:extLst>
          </p:cNvPr>
          <p:cNvSpPr/>
          <p:nvPr/>
        </p:nvSpPr>
        <p:spPr>
          <a:xfrm>
            <a:off x="-1" y="2958419"/>
            <a:ext cx="12192001" cy="9411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FC234-CE84-CE4A-AEC5-3D8F75B4E49C}"/>
              </a:ext>
            </a:extLst>
          </p:cNvPr>
          <p:cNvSpPr txBox="1"/>
          <p:nvPr/>
        </p:nvSpPr>
        <p:spPr>
          <a:xfrm>
            <a:off x="1822703" y="3210350"/>
            <a:ext cx="8546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3475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D1FCC-C828-5245-A412-37087985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35" y="963303"/>
            <a:ext cx="2887330" cy="29255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754ED87-0658-414E-9715-03B9642412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5550" y="5448601"/>
            <a:ext cx="4660900" cy="4460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Title2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A2028A-6C2D-9540-910F-711B608C5F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65550" y="5961363"/>
            <a:ext cx="4660900" cy="350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Date2</a:t>
            </a:r>
          </a:p>
        </p:txBody>
      </p:sp>
    </p:spTree>
    <p:extLst>
      <p:ext uri="{BB962C8B-B14F-4D97-AF65-F5344CB8AC3E}">
        <p14:creationId xmlns:p14="http://schemas.microsoft.com/office/powerpoint/2010/main" val="303132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FA6151DA-0E50-3747-B88F-29F646B31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096" y="354615"/>
            <a:ext cx="10515600" cy="823945"/>
          </a:xfrm>
          <a:prstGeom prst="rect">
            <a:avLst/>
          </a:prstGeom>
        </p:spPr>
        <p:txBody>
          <a:bodyPr/>
          <a:lstStyle>
            <a:lvl1pPr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8378D0F-E7EF-4A4B-83B1-DE98788093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178560"/>
            <a:ext cx="10355263" cy="4792028"/>
          </a:xfrm>
          <a:prstGeom prst="rect">
            <a:avLst/>
          </a:prstGeom>
        </p:spPr>
        <p:txBody>
          <a:bodyPr/>
          <a:lstStyle>
            <a:lvl1pPr>
              <a:buClr>
                <a:srgbClr val="F7BF32"/>
              </a:buClr>
              <a:defRPr b="0" i="0">
                <a:latin typeface="Avenir 65 Medium" panose="02000503020000020003" pitchFamily="2" charset="0"/>
              </a:defRPr>
            </a:lvl1pPr>
            <a:lvl2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2pPr>
            <a:lvl3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3pPr>
            <a:lvl4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4pPr>
            <a:lvl5pPr>
              <a:buClr>
                <a:srgbClr val="F7BF32"/>
              </a:buClr>
              <a:defRPr b="0" i="0">
                <a:latin typeface="Avenir 55 Roman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200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02" r="1168" b="21932"/>
          <a:stretch/>
        </p:blipFill>
        <p:spPr>
          <a:xfrm>
            <a:off x="-1" y="6311590"/>
            <a:ext cx="12192001" cy="56563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C39C82-22A6-0A45-B0AE-051068866D21}"/>
              </a:ext>
            </a:extLst>
          </p:cNvPr>
          <p:cNvCxnSpPr>
            <a:cxnSpLocks/>
          </p:cNvCxnSpPr>
          <p:nvPr userDrawn="1"/>
        </p:nvCxnSpPr>
        <p:spPr>
          <a:xfrm>
            <a:off x="-1" y="6311590"/>
            <a:ext cx="121920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9A8CB0-9A70-A144-93B6-FBAF6A78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119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E3552-DEBB-C944-A554-82AFCB8419BA}"/>
              </a:ext>
            </a:extLst>
          </p:cNvPr>
          <p:cNvSpPr/>
          <p:nvPr/>
        </p:nvSpPr>
        <p:spPr>
          <a:xfrm>
            <a:off x="0" y="4872178"/>
            <a:ext cx="12192000" cy="121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982E9-2715-D941-B379-71A97DB17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168" b="21932"/>
          <a:stretch/>
        </p:blipFill>
        <p:spPr>
          <a:xfrm>
            <a:off x="-1" y="4933072"/>
            <a:ext cx="12192001" cy="19249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9C787-850A-E94C-BE82-DEF54263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54452"/>
            <a:ext cx="10515600" cy="1139861"/>
          </a:xfrm>
          <a:prstGeom prst="rect">
            <a:avLst/>
          </a:prstGeom>
        </p:spPr>
        <p:txBody>
          <a:bodyPr/>
          <a:lstStyle>
            <a:lvl1pPr algn="ctr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5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D4AF910-3B45-C642-BA40-7F26C292CBB7}"/>
              </a:ext>
            </a:extLst>
          </p:cNvPr>
          <p:cNvGrpSpPr/>
          <p:nvPr userDrawn="1"/>
        </p:nvGrpSpPr>
        <p:grpSpPr>
          <a:xfrm>
            <a:off x="0" y="0"/>
            <a:ext cx="6143872" cy="6858000"/>
            <a:chOff x="0" y="0"/>
            <a:chExt cx="6143872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9D864-D3E3-854A-9727-A7FA3A3C3175}"/>
                </a:ext>
              </a:extLst>
            </p:cNvPr>
            <p:cNvSpPr/>
            <p:nvPr/>
          </p:nvSpPr>
          <p:spPr>
            <a:xfrm>
              <a:off x="5617345" y="0"/>
              <a:ext cx="526527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D8ED27C-6546-2A4D-8DF8-81E2F1D5C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000"/>
            <a:stretch/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061A9F-A15E-C64A-9549-79374FACE1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833" y="3229691"/>
            <a:ext cx="4702175" cy="3986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FA52A49-6633-E54F-9E51-57323147E9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1833" y="1128199"/>
            <a:ext cx="4704334" cy="4564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  <a:defRPr sz="1800" b="0" i="0"/>
            </a:lvl2pPr>
          </a:lstStyle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 marL="742950" lvl="1" indent="-285750">
              <a:lnSpc>
                <a:spcPct val="200000"/>
              </a:lnSpc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venir 65 Medium" panose="02000503020000020003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620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B76FD-EBC2-924F-90F9-5FBB8B224E6C}"/>
              </a:ext>
            </a:extLst>
          </p:cNvPr>
          <p:cNvSpPr/>
          <p:nvPr/>
        </p:nvSpPr>
        <p:spPr>
          <a:xfrm>
            <a:off x="-1" y="6224584"/>
            <a:ext cx="12192001" cy="2607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04431-1C59-AA44-82EC-D02845A98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24" r="1434" b="242"/>
          <a:stretch/>
        </p:blipFill>
        <p:spPr>
          <a:xfrm>
            <a:off x="0" y="6279639"/>
            <a:ext cx="12192000" cy="57836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6176D2-EEF6-1043-9E18-99A5E6FB1DED}"/>
              </a:ext>
            </a:extLst>
          </p:cNvPr>
          <p:cNvCxnSpPr>
            <a:cxnSpLocks/>
          </p:cNvCxnSpPr>
          <p:nvPr/>
        </p:nvCxnSpPr>
        <p:spPr>
          <a:xfrm>
            <a:off x="-13856" y="1260574"/>
            <a:ext cx="6096001" cy="0"/>
          </a:xfrm>
          <a:prstGeom prst="line">
            <a:avLst/>
          </a:prstGeom>
          <a:ln w="28575">
            <a:solidFill>
              <a:srgbClr val="FFC6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75B1AC-CF2D-704D-8913-3B88C08C3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8083" y="600075"/>
            <a:ext cx="5680075" cy="66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Title7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8360B5A-D265-7849-A437-ACE53640BB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8083" y="1752600"/>
            <a:ext cx="4257675" cy="3352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C629"/>
              </a:buClr>
              <a:buFont typeface="Arial" panose="020B0604020202020204" pitchFamily="34" charset="0"/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sz="1500" b="1" dirty="0">
                <a:latin typeface="Avenir 95 Black" panose="02000503020000020003" pitchFamily="2" charset="0"/>
              </a:rPr>
              <a:t>Points:</a:t>
            </a:r>
          </a:p>
          <a:p>
            <a:endParaRPr lang="en-US" sz="1500" dirty="0">
              <a:latin typeface="Avenir 65 Medium" panose="02000503020000020003" pitchFamily="2" charset="0"/>
            </a:endParaRP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1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2</a:t>
            </a:r>
          </a:p>
          <a:p>
            <a:pPr marL="285750" indent="-285750">
              <a:buClr>
                <a:srgbClr val="FFC629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venir 65 Medium" panose="02000503020000020003" pitchFamily="2" charset="0"/>
              </a:rPr>
              <a:t>Point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venir 65 Medium" panose="02000503020000020003" pitchFamily="2" charset="0"/>
            </a:endParaRPr>
          </a:p>
          <a:p>
            <a:r>
              <a:rPr lang="en-US" sz="1500" dirty="0">
                <a:latin typeface="Avenir 65 Medium" panose="02000503020000020003" pitchFamily="2" charset="0"/>
              </a:rPr>
              <a:t>Reinforce main points/message here with copy to explain to the consumer.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874033-E928-1743-85FB-DC29CB426C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99667" y="1593184"/>
            <a:ext cx="4794250" cy="3892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475F388-1957-4E42-8C71-14A16B93040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0DCAAC-46AE-3343-8F9A-CD4DDA203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272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FE7ACE-CBBD-CE4F-9899-20F39A6A454D}"/>
                </a:ext>
              </a:extLst>
            </p:cNvPr>
            <p:cNvCxnSpPr/>
            <p:nvPr/>
          </p:nvCxnSpPr>
          <p:spPr>
            <a:xfrm>
              <a:off x="3169919" y="3857735"/>
              <a:ext cx="585216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210CA93-A5F0-FC40-A24C-216D908FFE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Title1</a:t>
            </a:r>
          </a:p>
        </p:txBody>
      </p:sp>
    </p:spTree>
    <p:extLst>
      <p:ext uri="{BB962C8B-B14F-4D97-AF65-F5344CB8AC3E}">
        <p14:creationId xmlns:p14="http://schemas.microsoft.com/office/powerpoint/2010/main" val="230174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C8967C-5DE1-8542-B6F8-DE583745C775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F91AB2-125E-C949-8DAC-F09226535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t="19272"/>
            <a:stretch/>
          </p:blipFill>
          <p:spPr>
            <a:xfrm>
              <a:off x="0" y="-1"/>
              <a:ext cx="12192000" cy="685800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6F952A-A865-544A-B2DA-A32AF5762272}"/>
                </a:ext>
              </a:extLst>
            </p:cNvPr>
            <p:cNvCxnSpPr/>
            <p:nvPr/>
          </p:nvCxnSpPr>
          <p:spPr>
            <a:xfrm>
              <a:off x="3672840" y="3857735"/>
              <a:ext cx="4846320" cy="0"/>
            </a:xfrm>
            <a:prstGeom prst="line">
              <a:avLst/>
            </a:prstGeom>
            <a:ln w="28575">
              <a:solidFill>
                <a:srgbClr val="FFC6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DF5D72F-CC3C-2B4E-B192-FF761F67C8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8325" y="3247982"/>
            <a:ext cx="6575347" cy="5539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Title2</a:t>
            </a:r>
          </a:p>
        </p:txBody>
      </p:sp>
    </p:spTree>
    <p:extLst>
      <p:ext uri="{BB962C8B-B14F-4D97-AF65-F5344CB8AC3E}">
        <p14:creationId xmlns:p14="http://schemas.microsoft.com/office/powerpoint/2010/main" val="30890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65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7" r:id="rId3"/>
    <p:sldLayoutId id="2147483668" r:id="rId4"/>
    <p:sldLayoutId id="2147483669" r:id="rId5"/>
    <p:sldLayoutId id="2147483658" r:id="rId6"/>
    <p:sldLayoutId id="2147483665" r:id="rId7"/>
    <p:sldLayoutId id="2147483660" r:id="rId8"/>
    <p:sldLayoutId id="2147483661" r:id="rId9"/>
    <p:sldLayoutId id="2147483663" r:id="rId10"/>
    <p:sldLayoutId id="2147483664" r:id="rId11"/>
    <p:sldLayoutId id="214748366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xzhang48@kennesaw.edu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64254-2E9C-FE43-85BF-FED19652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7375 Artificial Intelligence</a:t>
            </a:r>
            <a:br>
              <a:rPr lang="en-US" dirty="0"/>
            </a:br>
            <a:r>
              <a:rPr lang="en-US" dirty="0"/>
              <a:t>Spring 2022</a:t>
            </a:r>
            <a:br>
              <a:rPr lang="en-US" dirty="0"/>
            </a:br>
            <a:br>
              <a:rPr lang="en-US" dirty="0"/>
            </a:br>
            <a:r>
              <a:rPr lang="en-US" sz="2400" b="0" dirty="0"/>
              <a:t>Instructor: </a:t>
            </a:r>
            <a:r>
              <a:rPr lang="en-US" sz="2400" b="0" dirty="0" err="1"/>
              <a:t>Xinyue</a:t>
            </a:r>
            <a:r>
              <a:rPr lang="en-US" sz="2400" b="0"/>
              <a:t> Zhang</a:t>
            </a:r>
            <a:endParaRPr lang="en-US" b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BFCF317-D240-C248-9E83-02D2143043BE}"/>
              </a:ext>
            </a:extLst>
          </p:cNvPr>
          <p:cNvSpPr/>
          <p:nvPr/>
        </p:nvSpPr>
        <p:spPr>
          <a:xfrm>
            <a:off x="5040406" y="484094"/>
            <a:ext cx="2111188" cy="7973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Lecture 7</a:t>
            </a:r>
          </a:p>
        </p:txBody>
      </p:sp>
    </p:spTree>
    <p:extLst>
      <p:ext uri="{BB962C8B-B14F-4D97-AF65-F5344CB8AC3E}">
        <p14:creationId xmlns:p14="http://schemas.microsoft.com/office/powerpoint/2010/main" val="706032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5DEC-688E-874E-B30B-B5992567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21" dirty="0"/>
              <a:t>Uniform</a:t>
            </a:r>
            <a:r>
              <a:rPr lang="en-US" spc="94" dirty="0"/>
              <a:t> </a:t>
            </a:r>
            <a:r>
              <a:rPr lang="en-US" spc="-121" dirty="0"/>
              <a:t>cost</a:t>
            </a:r>
            <a:r>
              <a:rPr lang="en-US" spc="94" dirty="0"/>
              <a:t> </a:t>
            </a:r>
            <a:r>
              <a:rPr lang="en-US" spc="-183" dirty="0"/>
              <a:t>search</a:t>
            </a:r>
            <a:r>
              <a:rPr lang="en-US" spc="99" dirty="0"/>
              <a:t> </a:t>
            </a:r>
            <a:r>
              <a:rPr lang="en-US" spc="135" dirty="0"/>
              <a:t>(UCS)</a:t>
            </a:r>
            <a:endParaRPr lang="en-US" dirty="0"/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E5B47E3D-8018-2D48-975E-F5E281CE51BE}"/>
              </a:ext>
            </a:extLst>
          </p:cNvPr>
          <p:cNvGrpSpPr/>
          <p:nvPr/>
        </p:nvGrpSpPr>
        <p:grpSpPr>
          <a:xfrm>
            <a:off x="2540518" y="2801159"/>
            <a:ext cx="7110964" cy="1255682"/>
            <a:chOff x="1129407" y="1326214"/>
            <a:chExt cx="7907655" cy="1396365"/>
          </a:xfrm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7239F368-FFD7-4149-AE8D-45D255AA7854}"/>
                </a:ext>
              </a:extLst>
            </p:cNvPr>
            <p:cNvSpPr/>
            <p:nvPr/>
          </p:nvSpPr>
          <p:spPr>
            <a:xfrm>
              <a:off x="1142123" y="1647280"/>
              <a:ext cx="7882255" cy="1062355"/>
            </a:xfrm>
            <a:custGeom>
              <a:avLst/>
              <a:gdLst/>
              <a:ahLst/>
              <a:cxnLst/>
              <a:rect l="l" t="t" r="r" b="b"/>
              <a:pathLst>
                <a:path w="7882255" h="1062355">
                  <a:moveTo>
                    <a:pt x="0" y="0"/>
                  </a:moveTo>
                  <a:lnTo>
                    <a:pt x="0" y="1062103"/>
                  </a:lnTo>
                  <a:lnTo>
                    <a:pt x="7882111" y="1062103"/>
                  </a:lnTo>
                  <a:lnTo>
                    <a:pt x="7882111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6703249A-3ACB-C04D-A9D8-E0AD0D4363D7}"/>
                </a:ext>
              </a:extLst>
            </p:cNvPr>
            <p:cNvSpPr/>
            <p:nvPr/>
          </p:nvSpPr>
          <p:spPr>
            <a:xfrm>
              <a:off x="1269278" y="1326214"/>
              <a:ext cx="4356735" cy="642620"/>
            </a:xfrm>
            <a:custGeom>
              <a:avLst/>
              <a:gdLst/>
              <a:ahLst/>
              <a:cxnLst/>
              <a:rect l="l" t="t" r="r" b="b"/>
              <a:pathLst>
                <a:path w="4356735" h="642619">
                  <a:moveTo>
                    <a:pt x="4356470" y="0"/>
                  </a:moveTo>
                  <a:lnTo>
                    <a:pt x="0" y="0"/>
                  </a:lnTo>
                  <a:lnTo>
                    <a:pt x="0" y="642132"/>
                  </a:lnTo>
                  <a:lnTo>
                    <a:pt x="4356470" y="642132"/>
                  </a:lnTo>
                  <a:lnTo>
                    <a:pt x="4356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07C5D2E5-7FD9-0A46-8DDB-40F6BFDB716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9278" y="1326214"/>
              <a:ext cx="642132" cy="642132"/>
            </a:xfrm>
            <a:prstGeom prst="rect">
              <a:avLst/>
            </a:prstGeom>
          </p:spPr>
        </p:pic>
      </p:grpSp>
      <p:grpSp>
        <p:nvGrpSpPr>
          <p:cNvPr id="16" name="object 7">
            <a:extLst>
              <a:ext uri="{FF2B5EF4-FFF2-40B4-BE49-F238E27FC236}">
                <a16:creationId xmlns:a16="http://schemas.microsoft.com/office/drawing/2014/main" id="{7D03643C-8615-2445-ADA2-9ED62005010D}"/>
              </a:ext>
            </a:extLst>
          </p:cNvPr>
          <p:cNvGrpSpPr/>
          <p:nvPr/>
        </p:nvGrpSpPr>
        <p:grpSpPr>
          <a:xfrm>
            <a:off x="2917666" y="4170754"/>
            <a:ext cx="6356641" cy="1175739"/>
            <a:chOff x="1548810" y="2849254"/>
            <a:chExt cx="7068820" cy="1307465"/>
          </a:xfrm>
        </p:grpSpPr>
        <p:sp>
          <p:nvSpPr>
            <p:cNvPr id="17" name="object 8">
              <a:extLst>
                <a:ext uri="{FF2B5EF4-FFF2-40B4-BE49-F238E27FC236}">
                  <a16:creationId xmlns:a16="http://schemas.microsoft.com/office/drawing/2014/main" id="{FF657DD9-7424-9C49-8D33-2E4374447CC3}"/>
                </a:ext>
              </a:extLst>
            </p:cNvPr>
            <p:cNvSpPr/>
            <p:nvPr/>
          </p:nvSpPr>
          <p:spPr>
            <a:xfrm>
              <a:off x="1561526" y="3125816"/>
              <a:ext cx="7043420" cy="1017905"/>
            </a:xfrm>
            <a:custGeom>
              <a:avLst/>
              <a:gdLst/>
              <a:ahLst/>
              <a:cxnLst/>
              <a:rect l="l" t="t" r="r" b="b"/>
              <a:pathLst>
                <a:path w="7043420" h="1017904">
                  <a:moveTo>
                    <a:pt x="0" y="0"/>
                  </a:moveTo>
                  <a:lnTo>
                    <a:pt x="0" y="1017598"/>
                  </a:lnTo>
                  <a:lnTo>
                    <a:pt x="7043304" y="1017598"/>
                  </a:lnTo>
                  <a:lnTo>
                    <a:pt x="7043304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B226B7CD-F997-4F4B-9977-5FA20F592E45}"/>
                </a:ext>
              </a:extLst>
            </p:cNvPr>
            <p:cNvSpPr/>
            <p:nvPr/>
          </p:nvSpPr>
          <p:spPr>
            <a:xfrm>
              <a:off x="1688681" y="2849254"/>
              <a:ext cx="4834255" cy="553720"/>
            </a:xfrm>
            <a:custGeom>
              <a:avLst/>
              <a:gdLst/>
              <a:ahLst/>
              <a:cxnLst/>
              <a:rect l="l" t="t" r="r" b="b"/>
              <a:pathLst>
                <a:path w="4834255" h="553720">
                  <a:moveTo>
                    <a:pt x="4834158" y="0"/>
                  </a:moveTo>
                  <a:lnTo>
                    <a:pt x="0" y="0"/>
                  </a:lnTo>
                  <a:lnTo>
                    <a:pt x="0" y="553124"/>
                  </a:lnTo>
                  <a:lnTo>
                    <a:pt x="4834158" y="553124"/>
                  </a:lnTo>
                  <a:lnTo>
                    <a:pt x="48341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19" name="object 10">
              <a:extLst>
                <a:ext uri="{FF2B5EF4-FFF2-40B4-BE49-F238E27FC236}">
                  <a16:creationId xmlns:a16="http://schemas.microsoft.com/office/drawing/2014/main" id="{B0B39805-C2B6-8246-BFE4-4B31646CEDA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8681" y="2849254"/>
              <a:ext cx="642132" cy="553124"/>
            </a:xfrm>
            <a:prstGeom prst="rect">
              <a:avLst/>
            </a:prstGeom>
          </p:spPr>
        </p:pic>
      </p:grpSp>
      <p:sp>
        <p:nvSpPr>
          <p:cNvPr id="20" name="object 11">
            <a:extLst>
              <a:ext uri="{FF2B5EF4-FFF2-40B4-BE49-F238E27FC236}">
                <a16:creationId xmlns:a16="http://schemas.microsoft.com/office/drawing/2014/main" id="{D2E78376-0471-C54C-AE45-5C182B49BA5E}"/>
              </a:ext>
            </a:extLst>
          </p:cNvPr>
          <p:cNvSpPr txBox="1"/>
          <p:nvPr/>
        </p:nvSpPr>
        <p:spPr>
          <a:xfrm>
            <a:off x="1739449" y="2883129"/>
            <a:ext cx="7730525" cy="2307863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618370">
              <a:spcBef>
                <a:spcPts val="126"/>
              </a:spcBef>
              <a:tabLst>
                <a:tab pos="3008319" algn="l"/>
              </a:tabLst>
            </a:pPr>
            <a:r>
              <a:rPr sz="2248" b="1" spc="54" dirty="0">
                <a:solidFill>
                  <a:srgbClr val="FF0000"/>
                </a:solidFill>
                <a:latin typeface="Trebuchet MS"/>
                <a:cs typeface="Trebuchet MS"/>
              </a:rPr>
              <a:t>Key</a:t>
            </a:r>
            <a:r>
              <a:rPr sz="2248" b="1" spc="17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48" b="1" spc="-76" dirty="0">
                <a:solidFill>
                  <a:srgbClr val="FF0000"/>
                </a:solidFill>
                <a:latin typeface="Trebuchet MS"/>
                <a:cs typeface="Trebuchet MS"/>
              </a:rPr>
              <a:t>idea:	</a:t>
            </a:r>
            <a:r>
              <a:rPr sz="2248" b="1" spc="-18" dirty="0">
                <a:solidFill>
                  <a:srgbClr val="FF0000"/>
                </a:solidFill>
                <a:latin typeface="Trebuchet MS"/>
                <a:cs typeface="Trebuchet MS"/>
              </a:rPr>
              <a:t>state</a:t>
            </a:r>
            <a:r>
              <a:rPr sz="2248" b="1" spc="117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48" b="1" spc="-58" dirty="0">
                <a:solidFill>
                  <a:srgbClr val="FF0000"/>
                </a:solidFill>
                <a:latin typeface="Trebuchet MS"/>
                <a:cs typeface="Trebuchet MS"/>
              </a:rPr>
              <a:t>ordering</a:t>
            </a:r>
            <a:endParaRPr sz="2248" dirty="0">
              <a:latin typeface="Trebuchet MS"/>
              <a:cs typeface="Trebuchet MS"/>
            </a:endParaRPr>
          </a:p>
          <a:p>
            <a:pPr>
              <a:spcBef>
                <a:spcPts val="49"/>
              </a:spcBef>
            </a:pPr>
            <a:endParaRPr sz="1889" dirty="0">
              <a:latin typeface="Trebuchet MS"/>
              <a:cs typeface="Trebuchet MS"/>
            </a:endParaRPr>
          </a:p>
          <a:p>
            <a:pPr marL="983929" algn="ctr"/>
            <a:r>
              <a:rPr sz="2248" spc="135" dirty="0">
                <a:latin typeface="Trebuchet MS"/>
                <a:cs typeface="Trebuchet MS"/>
              </a:rPr>
              <a:t>UCS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108" dirty="0">
                <a:latin typeface="Trebuchet MS"/>
                <a:cs typeface="Trebuchet MS"/>
              </a:rPr>
              <a:t>enumerates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85" dirty="0">
                <a:latin typeface="Trebuchet MS"/>
                <a:cs typeface="Trebuchet MS"/>
              </a:rPr>
              <a:t>states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76" dirty="0">
                <a:latin typeface="Trebuchet MS"/>
                <a:cs typeface="Trebuchet MS"/>
              </a:rPr>
              <a:t>in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121" dirty="0">
                <a:latin typeface="Trebuchet MS"/>
                <a:cs typeface="Trebuchet MS"/>
              </a:rPr>
              <a:t>order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103" dirty="0">
                <a:latin typeface="Trebuchet MS"/>
                <a:cs typeface="Trebuchet MS"/>
              </a:rPr>
              <a:t>of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85" dirty="0">
                <a:latin typeface="Trebuchet MS"/>
                <a:cs typeface="Trebuchet MS"/>
              </a:rPr>
              <a:t>increasing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past</a:t>
            </a:r>
            <a:r>
              <a:rPr sz="2248" spc="90" dirty="0">
                <a:latin typeface="Trebuchet MS"/>
                <a:cs typeface="Trebuchet MS"/>
              </a:rPr>
              <a:t> </a:t>
            </a:r>
            <a:r>
              <a:rPr sz="2248" spc="-94" dirty="0">
                <a:latin typeface="Trebuchet MS"/>
                <a:cs typeface="Trebuchet MS"/>
              </a:rPr>
              <a:t>cost.</a:t>
            </a:r>
            <a:endParaRPr sz="2248" dirty="0">
              <a:latin typeface="Trebuchet MS"/>
              <a:cs typeface="Trebuchet MS"/>
            </a:endParaRPr>
          </a:p>
          <a:p>
            <a:pPr>
              <a:spcBef>
                <a:spcPts val="9"/>
              </a:spcBef>
            </a:pPr>
            <a:endParaRPr sz="2428" dirty="0">
              <a:latin typeface="Trebuchet MS"/>
              <a:cs typeface="Trebuchet MS"/>
            </a:endParaRPr>
          </a:p>
          <a:p>
            <a:pPr marR="77092" algn="ctr">
              <a:tabLst>
                <a:tab pos="1777125" algn="l"/>
              </a:tabLst>
            </a:pPr>
            <a:r>
              <a:rPr sz="2248" b="1" spc="-4" dirty="0">
                <a:solidFill>
                  <a:srgbClr val="FF0000"/>
                </a:solidFill>
                <a:latin typeface="Trebuchet MS"/>
                <a:cs typeface="Trebuchet MS"/>
              </a:rPr>
              <a:t>Assumption:	</a:t>
            </a:r>
            <a:r>
              <a:rPr sz="2248" b="1" spc="-31" dirty="0">
                <a:solidFill>
                  <a:srgbClr val="FF0000"/>
                </a:solidFill>
                <a:latin typeface="Trebuchet MS"/>
                <a:cs typeface="Trebuchet MS"/>
              </a:rPr>
              <a:t>non-negativity</a:t>
            </a:r>
            <a:endParaRPr sz="2248" dirty="0">
              <a:latin typeface="Trebuchet MS"/>
              <a:cs typeface="Trebuchet MS"/>
            </a:endParaRPr>
          </a:p>
          <a:p>
            <a:pPr marL="982215" algn="ctr">
              <a:spcBef>
                <a:spcPts val="1929"/>
              </a:spcBef>
            </a:pPr>
            <a:r>
              <a:rPr sz="2248" spc="-18" dirty="0">
                <a:latin typeface="Trebuchet MS"/>
                <a:cs typeface="Trebuchet MS"/>
              </a:rPr>
              <a:t>All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81" dirty="0">
                <a:latin typeface="Trebuchet MS"/>
                <a:cs typeface="Trebuchet MS"/>
              </a:rPr>
              <a:t>action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63" dirty="0">
                <a:latin typeface="Trebuchet MS"/>
                <a:cs typeface="Trebuchet MS"/>
              </a:rPr>
              <a:t>costs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153" dirty="0">
                <a:latin typeface="Trebuchet MS"/>
                <a:cs typeface="Trebuchet MS"/>
              </a:rPr>
              <a:t>are</a:t>
            </a:r>
            <a:r>
              <a:rPr sz="2248" spc="90" dirty="0">
                <a:latin typeface="Trebuchet MS"/>
                <a:cs typeface="Trebuchet MS"/>
              </a:rPr>
              <a:t> </a:t>
            </a:r>
            <a:r>
              <a:rPr sz="2248" spc="-94" dirty="0">
                <a:latin typeface="Trebuchet MS"/>
                <a:cs typeface="Trebuchet MS"/>
              </a:rPr>
              <a:t>non-negative:</a:t>
            </a:r>
            <a:r>
              <a:rPr sz="2248" spc="337" dirty="0">
                <a:latin typeface="Trebuchet MS"/>
                <a:cs typeface="Trebuchet MS"/>
              </a:rPr>
              <a:t> </a:t>
            </a:r>
            <a:r>
              <a:rPr sz="2248" spc="-9" dirty="0">
                <a:latin typeface="Trebuchet MS"/>
                <a:cs typeface="Trebuchet MS"/>
              </a:rPr>
              <a:t>Cost(</a:t>
            </a:r>
            <a:r>
              <a:rPr sz="2248" i="1" spc="-9" dirty="0">
                <a:latin typeface="Trebuchet MS"/>
                <a:cs typeface="Trebuchet MS"/>
              </a:rPr>
              <a:t>s,</a:t>
            </a:r>
            <a:r>
              <a:rPr sz="2248" i="1" spc="-297" dirty="0">
                <a:latin typeface="Trebuchet MS"/>
                <a:cs typeface="Trebuchet MS"/>
              </a:rPr>
              <a:t> </a:t>
            </a:r>
            <a:r>
              <a:rPr sz="2248" i="1" spc="40" dirty="0">
                <a:latin typeface="Trebuchet MS"/>
                <a:cs typeface="Trebuchet MS"/>
              </a:rPr>
              <a:t>a</a:t>
            </a:r>
            <a:r>
              <a:rPr sz="2248" spc="40" dirty="0">
                <a:latin typeface="Trebuchet MS"/>
                <a:cs typeface="Trebuchet MS"/>
              </a:rPr>
              <a:t>)</a:t>
            </a:r>
            <a:r>
              <a:rPr sz="2248" spc="-45" dirty="0">
                <a:latin typeface="Trebuchet MS"/>
                <a:cs typeface="Trebuchet MS"/>
              </a:rPr>
              <a:t> </a:t>
            </a:r>
            <a:r>
              <a:rPr sz="2248" spc="647" dirty="0">
                <a:latin typeface="MS Gothic"/>
                <a:cs typeface="MS Gothic"/>
              </a:rPr>
              <a:t>≥</a:t>
            </a:r>
            <a:r>
              <a:rPr sz="2248" spc="-490" dirty="0">
                <a:latin typeface="MS Gothic"/>
                <a:cs typeface="MS Gothic"/>
              </a:rPr>
              <a:t> </a:t>
            </a:r>
            <a:r>
              <a:rPr sz="2248" spc="-117" dirty="0">
                <a:latin typeface="Trebuchet MS"/>
                <a:cs typeface="Trebuchet MS"/>
              </a:rPr>
              <a:t>0.</a:t>
            </a:r>
            <a:endParaRPr sz="2248" dirty="0">
              <a:latin typeface="Trebuchet MS"/>
              <a:cs typeface="Trebuchet MS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9E3BD57-392D-CE4D-86AD-88D36E481A2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178560"/>
            <a:ext cx="10355263" cy="4792028"/>
          </a:xfrm>
        </p:spPr>
        <p:txBody>
          <a:bodyPr/>
          <a:lstStyle/>
          <a:p>
            <a:r>
              <a:rPr lang="en-US" dirty="0"/>
              <a:t>Expand </a:t>
            </a:r>
            <a:r>
              <a:rPr lang="en-US" b="1" dirty="0">
                <a:solidFill>
                  <a:srgbClr val="00B050"/>
                </a:solidFill>
              </a:rPr>
              <a:t>least-cost unexpanded </a:t>
            </a:r>
            <a:r>
              <a:rPr lang="en-US" dirty="0"/>
              <a:t>node</a:t>
            </a:r>
          </a:p>
          <a:p>
            <a:pPr lvl="1"/>
            <a:r>
              <a:rPr lang="en-US" dirty="0"/>
              <a:t>This is done by storing the frontier as a priority queue ordered by path cost.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latin typeface="Avenir Book" panose="02000503020000020003" pitchFamily="2" charset="0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69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E583-8639-2047-88F0-47B160A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9" dirty="0"/>
              <a:t>High-level</a:t>
            </a:r>
            <a:r>
              <a:rPr lang="en-US" spc="67" dirty="0"/>
              <a:t> </a:t>
            </a:r>
            <a:r>
              <a:rPr lang="en-US" spc="-135" dirty="0"/>
              <a:t>strategy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E4C4B8-1AB1-3044-81C9-515F6A9B4707}"/>
              </a:ext>
            </a:extLst>
          </p:cNvPr>
          <p:cNvGrpSpPr/>
          <p:nvPr/>
        </p:nvGrpSpPr>
        <p:grpSpPr>
          <a:xfrm>
            <a:off x="1765213" y="1676026"/>
            <a:ext cx="4573903" cy="2286952"/>
            <a:chOff x="1765213" y="1676026"/>
            <a:chExt cx="4573903" cy="2286952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17879ECC-F070-3341-B5A1-B8B2356838C7}"/>
                </a:ext>
              </a:extLst>
            </p:cNvPr>
            <p:cNvSpPr/>
            <p:nvPr/>
          </p:nvSpPr>
          <p:spPr>
            <a:xfrm>
              <a:off x="1765213" y="1676026"/>
              <a:ext cx="4573903" cy="2286952"/>
            </a:xfrm>
            <a:custGeom>
              <a:avLst/>
              <a:gdLst/>
              <a:ahLst/>
              <a:cxnLst/>
              <a:rect l="l" t="t" r="r" b="b"/>
              <a:pathLst>
                <a:path w="5086350" h="2543175">
                  <a:moveTo>
                    <a:pt x="2543099" y="0"/>
                  </a:moveTo>
                  <a:lnTo>
                    <a:pt x="2488473" y="293"/>
                  </a:lnTo>
                  <a:lnTo>
                    <a:pt x="2433986" y="1169"/>
                  </a:lnTo>
                  <a:lnTo>
                    <a:pt x="2379653" y="2626"/>
                  </a:lnTo>
                  <a:lnTo>
                    <a:pt x="2325493" y="4660"/>
                  </a:lnTo>
                  <a:lnTo>
                    <a:pt x="2271521" y="7267"/>
                  </a:lnTo>
                  <a:lnTo>
                    <a:pt x="2217755" y="10444"/>
                  </a:lnTo>
                  <a:lnTo>
                    <a:pt x="2164212" y="14187"/>
                  </a:lnTo>
                  <a:lnTo>
                    <a:pt x="2110907" y="18493"/>
                  </a:lnTo>
                  <a:lnTo>
                    <a:pt x="2057859" y="23358"/>
                  </a:lnTo>
                  <a:lnTo>
                    <a:pt x="2005084" y="28779"/>
                  </a:lnTo>
                  <a:lnTo>
                    <a:pt x="1952599" y="34753"/>
                  </a:lnTo>
                  <a:lnTo>
                    <a:pt x="1900420" y="41275"/>
                  </a:lnTo>
                  <a:lnTo>
                    <a:pt x="1848565" y="48342"/>
                  </a:lnTo>
                  <a:lnTo>
                    <a:pt x="1797051" y="55951"/>
                  </a:lnTo>
                  <a:lnTo>
                    <a:pt x="1745893" y="64098"/>
                  </a:lnTo>
                  <a:lnTo>
                    <a:pt x="1695110" y="72780"/>
                  </a:lnTo>
                  <a:lnTo>
                    <a:pt x="1644718" y="81994"/>
                  </a:lnTo>
                  <a:lnTo>
                    <a:pt x="1594733" y="91735"/>
                  </a:lnTo>
                  <a:lnTo>
                    <a:pt x="1545173" y="102001"/>
                  </a:lnTo>
                  <a:lnTo>
                    <a:pt x="1496054" y="112787"/>
                  </a:lnTo>
                  <a:lnTo>
                    <a:pt x="1447394" y="124090"/>
                  </a:lnTo>
                  <a:lnTo>
                    <a:pt x="1399208" y="135908"/>
                  </a:lnTo>
                  <a:lnTo>
                    <a:pt x="1351515" y="148236"/>
                  </a:lnTo>
                  <a:lnTo>
                    <a:pt x="1304330" y="161070"/>
                  </a:lnTo>
                  <a:lnTo>
                    <a:pt x="1257671" y="174408"/>
                  </a:lnTo>
                  <a:lnTo>
                    <a:pt x="1211555" y="188246"/>
                  </a:lnTo>
                  <a:lnTo>
                    <a:pt x="1165998" y="202579"/>
                  </a:lnTo>
                  <a:lnTo>
                    <a:pt x="1121016" y="217406"/>
                  </a:lnTo>
                  <a:lnTo>
                    <a:pt x="1076628" y="232722"/>
                  </a:lnTo>
                  <a:lnTo>
                    <a:pt x="1032850" y="248524"/>
                  </a:lnTo>
                  <a:lnTo>
                    <a:pt x="989699" y="264808"/>
                  </a:lnTo>
                  <a:lnTo>
                    <a:pt x="947191" y="281571"/>
                  </a:lnTo>
                  <a:lnTo>
                    <a:pt x="905343" y="298810"/>
                  </a:lnTo>
                  <a:lnTo>
                    <a:pt x="864173" y="316520"/>
                  </a:lnTo>
                  <a:lnTo>
                    <a:pt x="823696" y="334698"/>
                  </a:lnTo>
                  <a:lnTo>
                    <a:pt x="783931" y="353342"/>
                  </a:lnTo>
                  <a:lnTo>
                    <a:pt x="744893" y="372446"/>
                  </a:lnTo>
                  <a:lnTo>
                    <a:pt x="688671" y="401464"/>
                  </a:lnTo>
                  <a:lnTo>
                    <a:pt x="634476" y="431270"/>
                  </a:lnTo>
                  <a:lnTo>
                    <a:pt x="582333" y="461837"/>
                  </a:lnTo>
                  <a:lnTo>
                    <a:pt x="532264" y="493137"/>
                  </a:lnTo>
                  <a:lnTo>
                    <a:pt x="484291" y="525143"/>
                  </a:lnTo>
                  <a:lnTo>
                    <a:pt x="438437" y="557829"/>
                  </a:lnTo>
                  <a:lnTo>
                    <a:pt x="394725" y="591166"/>
                  </a:lnTo>
                  <a:lnTo>
                    <a:pt x="353177" y="625128"/>
                  </a:lnTo>
                  <a:lnTo>
                    <a:pt x="313817" y="659686"/>
                  </a:lnTo>
                  <a:lnTo>
                    <a:pt x="276666" y="694815"/>
                  </a:lnTo>
                  <a:lnTo>
                    <a:pt x="241748" y="730485"/>
                  </a:lnTo>
                  <a:lnTo>
                    <a:pt x="209084" y="766671"/>
                  </a:lnTo>
                  <a:lnTo>
                    <a:pt x="178699" y="803345"/>
                  </a:lnTo>
                  <a:lnTo>
                    <a:pt x="150614" y="840480"/>
                  </a:lnTo>
                  <a:lnTo>
                    <a:pt x="124852" y="878048"/>
                  </a:lnTo>
                  <a:lnTo>
                    <a:pt x="101436" y="916021"/>
                  </a:lnTo>
                  <a:lnTo>
                    <a:pt x="80389" y="954374"/>
                  </a:lnTo>
                  <a:lnTo>
                    <a:pt x="61733" y="993077"/>
                  </a:lnTo>
                  <a:lnTo>
                    <a:pt x="45491" y="1032105"/>
                  </a:lnTo>
                  <a:lnTo>
                    <a:pt x="31685" y="1071430"/>
                  </a:lnTo>
                  <a:lnTo>
                    <a:pt x="20339" y="1111024"/>
                  </a:lnTo>
                  <a:lnTo>
                    <a:pt x="11474" y="1150860"/>
                  </a:lnTo>
                  <a:lnTo>
                    <a:pt x="5115" y="1190911"/>
                  </a:lnTo>
                  <a:lnTo>
                    <a:pt x="1282" y="1231150"/>
                  </a:lnTo>
                  <a:lnTo>
                    <a:pt x="0" y="1271549"/>
                  </a:lnTo>
                  <a:lnTo>
                    <a:pt x="1282" y="1311948"/>
                  </a:lnTo>
                  <a:lnTo>
                    <a:pt x="5115" y="1352187"/>
                  </a:lnTo>
                  <a:lnTo>
                    <a:pt x="11474" y="1392238"/>
                  </a:lnTo>
                  <a:lnTo>
                    <a:pt x="20339" y="1432075"/>
                  </a:lnTo>
                  <a:lnTo>
                    <a:pt x="31685" y="1471669"/>
                  </a:lnTo>
                  <a:lnTo>
                    <a:pt x="45491" y="1510993"/>
                  </a:lnTo>
                  <a:lnTo>
                    <a:pt x="61733" y="1550021"/>
                  </a:lnTo>
                  <a:lnTo>
                    <a:pt x="80389" y="1588725"/>
                  </a:lnTo>
                  <a:lnTo>
                    <a:pt x="101436" y="1627077"/>
                  </a:lnTo>
                  <a:lnTo>
                    <a:pt x="124852" y="1665051"/>
                  </a:lnTo>
                  <a:lnTo>
                    <a:pt x="150614" y="1702619"/>
                  </a:lnTo>
                  <a:lnTo>
                    <a:pt x="178699" y="1739753"/>
                  </a:lnTo>
                  <a:lnTo>
                    <a:pt x="209084" y="1776427"/>
                  </a:lnTo>
                  <a:lnTo>
                    <a:pt x="241748" y="1812613"/>
                  </a:lnTo>
                  <a:lnTo>
                    <a:pt x="276666" y="1848284"/>
                  </a:lnTo>
                  <a:lnTo>
                    <a:pt x="313817" y="1883413"/>
                  </a:lnTo>
                  <a:lnTo>
                    <a:pt x="353177" y="1917971"/>
                  </a:lnTo>
                  <a:lnTo>
                    <a:pt x="394725" y="1951933"/>
                  </a:lnTo>
                  <a:lnTo>
                    <a:pt x="438437" y="1985270"/>
                  </a:lnTo>
                  <a:lnTo>
                    <a:pt x="484291" y="2017955"/>
                  </a:lnTo>
                  <a:lnTo>
                    <a:pt x="532264" y="2049962"/>
                  </a:lnTo>
                  <a:lnTo>
                    <a:pt x="582333" y="2081262"/>
                  </a:lnTo>
                  <a:lnTo>
                    <a:pt x="634476" y="2111829"/>
                  </a:lnTo>
                  <a:lnTo>
                    <a:pt x="688671" y="2141635"/>
                  </a:lnTo>
                  <a:lnTo>
                    <a:pt x="744893" y="2170652"/>
                  </a:lnTo>
                  <a:lnTo>
                    <a:pt x="783931" y="2189757"/>
                  </a:lnTo>
                  <a:lnTo>
                    <a:pt x="823696" y="2208400"/>
                  </a:lnTo>
                  <a:lnTo>
                    <a:pt x="864173" y="2226579"/>
                  </a:lnTo>
                  <a:lnTo>
                    <a:pt x="905343" y="2244289"/>
                  </a:lnTo>
                  <a:lnTo>
                    <a:pt x="947191" y="2261527"/>
                  </a:lnTo>
                  <a:lnTo>
                    <a:pt x="989699" y="2278290"/>
                  </a:lnTo>
                  <a:lnTo>
                    <a:pt x="1032850" y="2294575"/>
                  </a:lnTo>
                  <a:lnTo>
                    <a:pt x="1076628" y="2310376"/>
                  </a:lnTo>
                  <a:lnTo>
                    <a:pt x="1121016" y="2325692"/>
                  </a:lnTo>
                  <a:lnTo>
                    <a:pt x="1165998" y="2340519"/>
                  </a:lnTo>
                  <a:lnTo>
                    <a:pt x="1211555" y="2354853"/>
                  </a:lnTo>
                  <a:lnTo>
                    <a:pt x="1257671" y="2368691"/>
                  </a:lnTo>
                  <a:lnTo>
                    <a:pt x="1304330" y="2382029"/>
                  </a:lnTo>
                  <a:lnTo>
                    <a:pt x="1351515" y="2394863"/>
                  </a:lnTo>
                  <a:lnTo>
                    <a:pt x="1399208" y="2407191"/>
                  </a:lnTo>
                  <a:lnTo>
                    <a:pt x="1447394" y="2419008"/>
                  </a:lnTo>
                  <a:lnTo>
                    <a:pt x="1496054" y="2430312"/>
                  </a:lnTo>
                  <a:lnTo>
                    <a:pt x="1545173" y="2441098"/>
                  </a:lnTo>
                  <a:lnTo>
                    <a:pt x="1594733" y="2451364"/>
                  </a:lnTo>
                  <a:lnTo>
                    <a:pt x="1644718" y="2461105"/>
                  </a:lnTo>
                  <a:lnTo>
                    <a:pt x="1695110" y="2470318"/>
                  </a:lnTo>
                  <a:lnTo>
                    <a:pt x="1745893" y="2479000"/>
                  </a:lnTo>
                  <a:lnTo>
                    <a:pt x="1797051" y="2487148"/>
                  </a:lnTo>
                  <a:lnTo>
                    <a:pt x="1848565" y="2494757"/>
                  </a:lnTo>
                  <a:lnTo>
                    <a:pt x="1900420" y="2501824"/>
                  </a:lnTo>
                  <a:lnTo>
                    <a:pt x="1952599" y="2508346"/>
                  </a:lnTo>
                  <a:lnTo>
                    <a:pt x="2005084" y="2514319"/>
                  </a:lnTo>
                  <a:lnTo>
                    <a:pt x="2057859" y="2519740"/>
                  </a:lnTo>
                  <a:lnTo>
                    <a:pt x="2110907" y="2524605"/>
                  </a:lnTo>
                  <a:lnTo>
                    <a:pt x="2164212" y="2528911"/>
                  </a:lnTo>
                  <a:lnTo>
                    <a:pt x="2217755" y="2532654"/>
                  </a:lnTo>
                  <a:lnTo>
                    <a:pt x="2271521" y="2535831"/>
                  </a:lnTo>
                  <a:lnTo>
                    <a:pt x="2325493" y="2538438"/>
                  </a:lnTo>
                  <a:lnTo>
                    <a:pt x="2379653" y="2540472"/>
                  </a:lnTo>
                  <a:lnTo>
                    <a:pt x="2433986" y="2541929"/>
                  </a:lnTo>
                  <a:lnTo>
                    <a:pt x="2488473" y="2542806"/>
                  </a:lnTo>
                  <a:lnTo>
                    <a:pt x="2543099" y="2543099"/>
                  </a:lnTo>
                  <a:lnTo>
                    <a:pt x="2597725" y="2542806"/>
                  </a:lnTo>
                  <a:lnTo>
                    <a:pt x="2652213" y="2541929"/>
                  </a:lnTo>
                  <a:lnTo>
                    <a:pt x="2706545" y="2540472"/>
                  </a:lnTo>
                  <a:lnTo>
                    <a:pt x="2760705" y="2538438"/>
                  </a:lnTo>
                  <a:lnTo>
                    <a:pt x="2814677" y="2535831"/>
                  </a:lnTo>
                  <a:lnTo>
                    <a:pt x="2868443" y="2532654"/>
                  </a:lnTo>
                  <a:lnTo>
                    <a:pt x="2921987" y="2528911"/>
                  </a:lnTo>
                  <a:lnTo>
                    <a:pt x="2975291" y="2524605"/>
                  </a:lnTo>
                  <a:lnTo>
                    <a:pt x="3028339" y="2519740"/>
                  </a:lnTo>
                  <a:lnTo>
                    <a:pt x="3081114" y="2514319"/>
                  </a:lnTo>
                  <a:lnTo>
                    <a:pt x="3133599" y="2508346"/>
                  </a:lnTo>
                  <a:lnTo>
                    <a:pt x="3185778" y="2501824"/>
                  </a:lnTo>
                  <a:lnTo>
                    <a:pt x="3237633" y="2494757"/>
                  </a:lnTo>
                  <a:lnTo>
                    <a:pt x="3289147" y="2487148"/>
                  </a:lnTo>
                  <a:lnTo>
                    <a:pt x="3340305" y="2479000"/>
                  </a:lnTo>
                  <a:lnTo>
                    <a:pt x="3391088" y="2470318"/>
                  </a:lnTo>
                  <a:lnTo>
                    <a:pt x="3441481" y="2461105"/>
                  </a:lnTo>
                  <a:lnTo>
                    <a:pt x="3491465" y="2451364"/>
                  </a:lnTo>
                  <a:lnTo>
                    <a:pt x="3541026" y="2441098"/>
                  </a:lnTo>
                  <a:lnTo>
                    <a:pt x="3590144" y="2430312"/>
                  </a:lnTo>
                  <a:lnTo>
                    <a:pt x="3638805" y="2419008"/>
                  </a:lnTo>
                  <a:lnTo>
                    <a:pt x="3686990" y="2407191"/>
                  </a:lnTo>
                  <a:lnTo>
                    <a:pt x="3734684" y="2394863"/>
                  </a:lnTo>
                  <a:lnTo>
                    <a:pt x="3781868" y="2382029"/>
                  </a:lnTo>
                  <a:lnTo>
                    <a:pt x="3828527" y="2368691"/>
                  </a:lnTo>
                  <a:lnTo>
                    <a:pt x="3874644" y="2354853"/>
                  </a:lnTo>
                  <a:lnTo>
                    <a:pt x="3920201" y="2340519"/>
                  </a:lnTo>
                  <a:lnTo>
                    <a:pt x="3965182" y="2325692"/>
                  </a:lnTo>
                  <a:lnTo>
                    <a:pt x="4009570" y="2310376"/>
                  </a:lnTo>
                  <a:lnTo>
                    <a:pt x="4053348" y="2294575"/>
                  </a:lnTo>
                  <a:lnTo>
                    <a:pt x="4096500" y="2278290"/>
                  </a:lnTo>
                  <a:lnTo>
                    <a:pt x="4139008" y="2261527"/>
                  </a:lnTo>
                  <a:lnTo>
                    <a:pt x="4180855" y="2244289"/>
                  </a:lnTo>
                  <a:lnTo>
                    <a:pt x="4222026" y="2226579"/>
                  </a:lnTo>
                  <a:lnTo>
                    <a:pt x="4262502" y="2208400"/>
                  </a:lnTo>
                  <a:lnTo>
                    <a:pt x="4302268" y="2189757"/>
                  </a:lnTo>
                  <a:lnTo>
                    <a:pt x="4341305" y="2170652"/>
                  </a:lnTo>
                  <a:lnTo>
                    <a:pt x="4397528" y="2141635"/>
                  </a:lnTo>
                  <a:lnTo>
                    <a:pt x="4451722" y="2111829"/>
                  </a:lnTo>
                  <a:lnTo>
                    <a:pt x="4503865" y="2081262"/>
                  </a:lnTo>
                  <a:lnTo>
                    <a:pt x="4553934" y="2049962"/>
                  </a:lnTo>
                  <a:lnTo>
                    <a:pt x="4601907" y="2017955"/>
                  </a:lnTo>
                  <a:lnTo>
                    <a:pt x="4647761" y="1985270"/>
                  </a:lnTo>
                  <a:lnTo>
                    <a:pt x="4691473" y="1951933"/>
                  </a:lnTo>
                  <a:lnTo>
                    <a:pt x="4733021" y="1917971"/>
                  </a:lnTo>
                  <a:lnTo>
                    <a:pt x="4772382" y="1883413"/>
                  </a:lnTo>
                  <a:lnTo>
                    <a:pt x="4809532" y="1848284"/>
                  </a:lnTo>
                  <a:lnTo>
                    <a:pt x="4844451" y="1812613"/>
                  </a:lnTo>
                  <a:lnTo>
                    <a:pt x="4877114" y="1776427"/>
                  </a:lnTo>
                  <a:lnTo>
                    <a:pt x="4907499" y="1739753"/>
                  </a:lnTo>
                  <a:lnTo>
                    <a:pt x="4935584" y="1702619"/>
                  </a:lnTo>
                  <a:lnTo>
                    <a:pt x="4961346" y="1665051"/>
                  </a:lnTo>
                  <a:lnTo>
                    <a:pt x="4984762" y="1627077"/>
                  </a:lnTo>
                  <a:lnTo>
                    <a:pt x="5005809" y="1588725"/>
                  </a:lnTo>
                  <a:lnTo>
                    <a:pt x="5024465" y="1550021"/>
                  </a:lnTo>
                  <a:lnTo>
                    <a:pt x="5040708" y="1510993"/>
                  </a:lnTo>
                  <a:lnTo>
                    <a:pt x="5054513" y="1471669"/>
                  </a:lnTo>
                  <a:lnTo>
                    <a:pt x="5065860" y="1432075"/>
                  </a:lnTo>
                  <a:lnTo>
                    <a:pt x="5074724" y="1392238"/>
                  </a:lnTo>
                  <a:lnTo>
                    <a:pt x="5081084" y="1352187"/>
                  </a:lnTo>
                  <a:lnTo>
                    <a:pt x="5084916" y="1311948"/>
                  </a:lnTo>
                  <a:lnTo>
                    <a:pt x="5086199" y="1271549"/>
                  </a:lnTo>
                  <a:lnTo>
                    <a:pt x="5084916" y="1231150"/>
                  </a:lnTo>
                  <a:lnTo>
                    <a:pt x="5081084" y="1190911"/>
                  </a:lnTo>
                  <a:lnTo>
                    <a:pt x="5074724" y="1150860"/>
                  </a:lnTo>
                  <a:lnTo>
                    <a:pt x="5065860" y="1111024"/>
                  </a:lnTo>
                  <a:lnTo>
                    <a:pt x="5054513" y="1071430"/>
                  </a:lnTo>
                  <a:lnTo>
                    <a:pt x="5040708" y="1032105"/>
                  </a:lnTo>
                  <a:lnTo>
                    <a:pt x="5024465" y="993077"/>
                  </a:lnTo>
                  <a:lnTo>
                    <a:pt x="5005809" y="954374"/>
                  </a:lnTo>
                  <a:lnTo>
                    <a:pt x="4984762" y="916021"/>
                  </a:lnTo>
                  <a:lnTo>
                    <a:pt x="4961346" y="878048"/>
                  </a:lnTo>
                  <a:lnTo>
                    <a:pt x="4935584" y="840480"/>
                  </a:lnTo>
                  <a:lnTo>
                    <a:pt x="4907499" y="803345"/>
                  </a:lnTo>
                  <a:lnTo>
                    <a:pt x="4877114" y="766671"/>
                  </a:lnTo>
                  <a:lnTo>
                    <a:pt x="4844451" y="730485"/>
                  </a:lnTo>
                  <a:lnTo>
                    <a:pt x="4809532" y="694815"/>
                  </a:lnTo>
                  <a:lnTo>
                    <a:pt x="4772382" y="659686"/>
                  </a:lnTo>
                  <a:lnTo>
                    <a:pt x="4733021" y="625128"/>
                  </a:lnTo>
                  <a:lnTo>
                    <a:pt x="4691473" y="591166"/>
                  </a:lnTo>
                  <a:lnTo>
                    <a:pt x="4647761" y="557829"/>
                  </a:lnTo>
                  <a:lnTo>
                    <a:pt x="4601907" y="525143"/>
                  </a:lnTo>
                  <a:lnTo>
                    <a:pt x="4553934" y="493137"/>
                  </a:lnTo>
                  <a:lnTo>
                    <a:pt x="4503865" y="461837"/>
                  </a:lnTo>
                  <a:lnTo>
                    <a:pt x="4451722" y="431270"/>
                  </a:lnTo>
                  <a:lnTo>
                    <a:pt x="4397528" y="401464"/>
                  </a:lnTo>
                  <a:lnTo>
                    <a:pt x="4341305" y="372446"/>
                  </a:lnTo>
                  <a:lnTo>
                    <a:pt x="4302268" y="353342"/>
                  </a:lnTo>
                  <a:lnTo>
                    <a:pt x="4262502" y="334698"/>
                  </a:lnTo>
                  <a:lnTo>
                    <a:pt x="4222026" y="316520"/>
                  </a:lnTo>
                  <a:lnTo>
                    <a:pt x="4180855" y="298810"/>
                  </a:lnTo>
                  <a:lnTo>
                    <a:pt x="4139008" y="281571"/>
                  </a:lnTo>
                  <a:lnTo>
                    <a:pt x="4096500" y="264808"/>
                  </a:lnTo>
                  <a:lnTo>
                    <a:pt x="4053348" y="248524"/>
                  </a:lnTo>
                  <a:lnTo>
                    <a:pt x="4009570" y="232722"/>
                  </a:lnTo>
                  <a:lnTo>
                    <a:pt x="3965182" y="217406"/>
                  </a:lnTo>
                  <a:lnTo>
                    <a:pt x="3920201" y="202579"/>
                  </a:lnTo>
                  <a:lnTo>
                    <a:pt x="3874644" y="188246"/>
                  </a:lnTo>
                  <a:lnTo>
                    <a:pt x="3828527" y="174408"/>
                  </a:lnTo>
                  <a:lnTo>
                    <a:pt x="3781868" y="161070"/>
                  </a:lnTo>
                  <a:lnTo>
                    <a:pt x="3734684" y="148236"/>
                  </a:lnTo>
                  <a:lnTo>
                    <a:pt x="3686990" y="135908"/>
                  </a:lnTo>
                  <a:lnTo>
                    <a:pt x="3638805" y="124090"/>
                  </a:lnTo>
                  <a:lnTo>
                    <a:pt x="3590144" y="112787"/>
                  </a:lnTo>
                  <a:lnTo>
                    <a:pt x="3541026" y="102001"/>
                  </a:lnTo>
                  <a:lnTo>
                    <a:pt x="3491465" y="91735"/>
                  </a:lnTo>
                  <a:lnTo>
                    <a:pt x="3441481" y="81994"/>
                  </a:lnTo>
                  <a:lnTo>
                    <a:pt x="3391088" y="72780"/>
                  </a:lnTo>
                  <a:lnTo>
                    <a:pt x="3340305" y="64098"/>
                  </a:lnTo>
                  <a:lnTo>
                    <a:pt x="3289147" y="55951"/>
                  </a:lnTo>
                  <a:lnTo>
                    <a:pt x="3237633" y="48342"/>
                  </a:lnTo>
                  <a:lnTo>
                    <a:pt x="3185778" y="41275"/>
                  </a:lnTo>
                  <a:lnTo>
                    <a:pt x="3133599" y="34753"/>
                  </a:lnTo>
                  <a:lnTo>
                    <a:pt x="3081114" y="28779"/>
                  </a:lnTo>
                  <a:lnTo>
                    <a:pt x="3028339" y="23358"/>
                  </a:lnTo>
                  <a:lnTo>
                    <a:pt x="2975291" y="18493"/>
                  </a:lnTo>
                  <a:lnTo>
                    <a:pt x="2921987" y="14187"/>
                  </a:lnTo>
                  <a:lnTo>
                    <a:pt x="2868443" y="10444"/>
                  </a:lnTo>
                  <a:lnTo>
                    <a:pt x="2814677" y="7267"/>
                  </a:lnTo>
                  <a:lnTo>
                    <a:pt x="2760705" y="4660"/>
                  </a:lnTo>
                  <a:lnTo>
                    <a:pt x="2706545" y="2626"/>
                  </a:lnTo>
                  <a:lnTo>
                    <a:pt x="2652213" y="1169"/>
                  </a:lnTo>
                  <a:lnTo>
                    <a:pt x="2597725" y="293"/>
                  </a:lnTo>
                  <a:lnTo>
                    <a:pt x="2543099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 sz="1619" dirty="0"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5E370171-8DDF-924E-91D3-0C742D5B5469}"/>
                </a:ext>
              </a:extLst>
            </p:cNvPr>
            <p:cNvSpPr/>
            <p:nvPr/>
          </p:nvSpPr>
          <p:spPr>
            <a:xfrm>
              <a:off x="1765213" y="1676026"/>
              <a:ext cx="4573903" cy="2286952"/>
            </a:xfrm>
            <a:custGeom>
              <a:avLst/>
              <a:gdLst/>
              <a:ahLst/>
              <a:cxnLst/>
              <a:rect l="l" t="t" r="r" b="b"/>
              <a:pathLst>
                <a:path w="5086350" h="2543175">
                  <a:moveTo>
                    <a:pt x="5086199" y="1271549"/>
                  </a:moveTo>
                  <a:lnTo>
                    <a:pt x="5084916" y="1231150"/>
                  </a:lnTo>
                  <a:lnTo>
                    <a:pt x="5081084" y="1190911"/>
                  </a:lnTo>
                  <a:lnTo>
                    <a:pt x="5074724" y="1150860"/>
                  </a:lnTo>
                  <a:lnTo>
                    <a:pt x="5065860" y="1111024"/>
                  </a:lnTo>
                  <a:lnTo>
                    <a:pt x="5054513" y="1071430"/>
                  </a:lnTo>
                  <a:lnTo>
                    <a:pt x="5040708" y="1032105"/>
                  </a:lnTo>
                  <a:lnTo>
                    <a:pt x="5024465" y="993077"/>
                  </a:lnTo>
                  <a:lnTo>
                    <a:pt x="5005809" y="954374"/>
                  </a:lnTo>
                  <a:lnTo>
                    <a:pt x="4984762" y="916021"/>
                  </a:lnTo>
                  <a:lnTo>
                    <a:pt x="4961346" y="878048"/>
                  </a:lnTo>
                  <a:lnTo>
                    <a:pt x="4935584" y="840480"/>
                  </a:lnTo>
                  <a:lnTo>
                    <a:pt x="4907499" y="803345"/>
                  </a:lnTo>
                  <a:lnTo>
                    <a:pt x="4877114" y="766671"/>
                  </a:lnTo>
                  <a:lnTo>
                    <a:pt x="4844451" y="730485"/>
                  </a:lnTo>
                  <a:lnTo>
                    <a:pt x="4809532" y="694815"/>
                  </a:lnTo>
                  <a:lnTo>
                    <a:pt x="4772382" y="659686"/>
                  </a:lnTo>
                  <a:lnTo>
                    <a:pt x="4733021" y="625128"/>
                  </a:lnTo>
                  <a:lnTo>
                    <a:pt x="4691473" y="591166"/>
                  </a:lnTo>
                  <a:lnTo>
                    <a:pt x="4647761" y="557829"/>
                  </a:lnTo>
                  <a:lnTo>
                    <a:pt x="4601907" y="525143"/>
                  </a:lnTo>
                  <a:lnTo>
                    <a:pt x="4553934" y="493137"/>
                  </a:lnTo>
                  <a:lnTo>
                    <a:pt x="4503865" y="461837"/>
                  </a:lnTo>
                  <a:lnTo>
                    <a:pt x="4451722" y="431270"/>
                  </a:lnTo>
                  <a:lnTo>
                    <a:pt x="4397528" y="401464"/>
                  </a:lnTo>
                  <a:lnTo>
                    <a:pt x="4341305" y="372446"/>
                  </a:lnTo>
                  <a:lnTo>
                    <a:pt x="4302268" y="353342"/>
                  </a:lnTo>
                  <a:lnTo>
                    <a:pt x="4262502" y="334698"/>
                  </a:lnTo>
                  <a:lnTo>
                    <a:pt x="4222026" y="316520"/>
                  </a:lnTo>
                  <a:lnTo>
                    <a:pt x="4180855" y="298810"/>
                  </a:lnTo>
                  <a:lnTo>
                    <a:pt x="4139008" y="281571"/>
                  </a:lnTo>
                  <a:lnTo>
                    <a:pt x="4096500" y="264808"/>
                  </a:lnTo>
                  <a:lnTo>
                    <a:pt x="4053348" y="248524"/>
                  </a:lnTo>
                  <a:lnTo>
                    <a:pt x="4009570" y="232722"/>
                  </a:lnTo>
                  <a:lnTo>
                    <a:pt x="3965182" y="217406"/>
                  </a:lnTo>
                  <a:lnTo>
                    <a:pt x="3920201" y="202579"/>
                  </a:lnTo>
                  <a:lnTo>
                    <a:pt x="3874644" y="188246"/>
                  </a:lnTo>
                  <a:lnTo>
                    <a:pt x="3828527" y="174408"/>
                  </a:lnTo>
                  <a:lnTo>
                    <a:pt x="3781868" y="161070"/>
                  </a:lnTo>
                  <a:lnTo>
                    <a:pt x="3734684" y="148236"/>
                  </a:lnTo>
                  <a:lnTo>
                    <a:pt x="3686990" y="135908"/>
                  </a:lnTo>
                  <a:lnTo>
                    <a:pt x="3638805" y="124090"/>
                  </a:lnTo>
                  <a:lnTo>
                    <a:pt x="3590144" y="112787"/>
                  </a:lnTo>
                  <a:lnTo>
                    <a:pt x="3541026" y="102001"/>
                  </a:lnTo>
                  <a:lnTo>
                    <a:pt x="3491465" y="91735"/>
                  </a:lnTo>
                  <a:lnTo>
                    <a:pt x="3441481" y="81994"/>
                  </a:lnTo>
                  <a:lnTo>
                    <a:pt x="3391088" y="72780"/>
                  </a:lnTo>
                  <a:lnTo>
                    <a:pt x="3340305" y="64098"/>
                  </a:lnTo>
                  <a:lnTo>
                    <a:pt x="3289147" y="55951"/>
                  </a:lnTo>
                  <a:lnTo>
                    <a:pt x="3237633" y="48342"/>
                  </a:lnTo>
                  <a:lnTo>
                    <a:pt x="3185778" y="41275"/>
                  </a:lnTo>
                  <a:lnTo>
                    <a:pt x="3133599" y="34753"/>
                  </a:lnTo>
                  <a:lnTo>
                    <a:pt x="3081114" y="28779"/>
                  </a:lnTo>
                  <a:lnTo>
                    <a:pt x="3028339" y="23358"/>
                  </a:lnTo>
                  <a:lnTo>
                    <a:pt x="2975291" y="18493"/>
                  </a:lnTo>
                  <a:lnTo>
                    <a:pt x="2921987" y="14187"/>
                  </a:lnTo>
                  <a:lnTo>
                    <a:pt x="2868443" y="10444"/>
                  </a:lnTo>
                  <a:lnTo>
                    <a:pt x="2814677" y="7267"/>
                  </a:lnTo>
                  <a:lnTo>
                    <a:pt x="2760705" y="4660"/>
                  </a:lnTo>
                  <a:lnTo>
                    <a:pt x="2706545" y="2626"/>
                  </a:lnTo>
                  <a:lnTo>
                    <a:pt x="2652213" y="1169"/>
                  </a:lnTo>
                  <a:lnTo>
                    <a:pt x="2597725" y="293"/>
                  </a:lnTo>
                  <a:lnTo>
                    <a:pt x="2543099" y="0"/>
                  </a:lnTo>
                  <a:lnTo>
                    <a:pt x="2488473" y="293"/>
                  </a:lnTo>
                  <a:lnTo>
                    <a:pt x="2433986" y="1169"/>
                  </a:lnTo>
                  <a:lnTo>
                    <a:pt x="2379653" y="2626"/>
                  </a:lnTo>
                  <a:lnTo>
                    <a:pt x="2325493" y="4660"/>
                  </a:lnTo>
                  <a:lnTo>
                    <a:pt x="2271521" y="7267"/>
                  </a:lnTo>
                  <a:lnTo>
                    <a:pt x="2217755" y="10444"/>
                  </a:lnTo>
                  <a:lnTo>
                    <a:pt x="2164212" y="14187"/>
                  </a:lnTo>
                  <a:lnTo>
                    <a:pt x="2110907" y="18493"/>
                  </a:lnTo>
                  <a:lnTo>
                    <a:pt x="2057859" y="23358"/>
                  </a:lnTo>
                  <a:lnTo>
                    <a:pt x="2005084" y="28779"/>
                  </a:lnTo>
                  <a:lnTo>
                    <a:pt x="1952599" y="34753"/>
                  </a:lnTo>
                  <a:lnTo>
                    <a:pt x="1900420" y="41275"/>
                  </a:lnTo>
                  <a:lnTo>
                    <a:pt x="1848565" y="48342"/>
                  </a:lnTo>
                  <a:lnTo>
                    <a:pt x="1797051" y="55951"/>
                  </a:lnTo>
                  <a:lnTo>
                    <a:pt x="1745893" y="64098"/>
                  </a:lnTo>
                  <a:lnTo>
                    <a:pt x="1695110" y="72780"/>
                  </a:lnTo>
                  <a:lnTo>
                    <a:pt x="1644718" y="81994"/>
                  </a:lnTo>
                  <a:lnTo>
                    <a:pt x="1594733" y="91735"/>
                  </a:lnTo>
                  <a:lnTo>
                    <a:pt x="1545173" y="102001"/>
                  </a:lnTo>
                  <a:lnTo>
                    <a:pt x="1496054" y="112787"/>
                  </a:lnTo>
                  <a:lnTo>
                    <a:pt x="1447394" y="124090"/>
                  </a:lnTo>
                  <a:lnTo>
                    <a:pt x="1399208" y="135908"/>
                  </a:lnTo>
                  <a:lnTo>
                    <a:pt x="1351515" y="148236"/>
                  </a:lnTo>
                  <a:lnTo>
                    <a:pt x="1304330" y="161070"/>
                  </a:lnTo>
                  <a:lnTo>
                    <a:pt x="1257671" y="174408"/>
                  </a:lnTo>
                  <a:lnTo>
                    <a:pt x="1211555" y="188246"/>
                  </a:lnTo>
                  <a:lnTo>
                    <a:pt x="1165998" y="202579"/>
                  </a:lnTo>
                  <a:lnTo>
                    <a:pt x="1121016" y="217406"/>
                  </a:lnTo>
                  <a:lnTo>
                    <a:pt x="1076628" y="232722"/>
                  </a:lnTo>
                  <a:lnTo>
                    <a:pt x="1032850" y="248524"/>
                  </a:lnTo>
                  <a:lnTo>
                    <a:pt x="989699" y="264808"/>
                  </a:lnTo>
                  <a:lnTo>
                    <a:pt x="947191" y="281571"/>
                  </a:lnTo>
                  <a:lnTo>
                    <a:pt x="905343" y="298810"/>
                  </a:lnTo>
                  <a:lnTo>
                    <a:pt x="864173" y="316520"/>
                  </a:lnTo>
                  <a:lnTo>
                    <a:pt x="823696" y="334698"/>
                  </a:lnTo>
                  <a:lnTo>
                    <a:pt x="783931" y="353342"/>
                  </a:lnTo>
                  <a:lnTo>
                    <a:pt x="744893" y="372446"/>
                  </a:lnTo>
                  <a:lnTo>
                    <a:pt x="688671" y="401464"/>
                  </a:lnTo>
                  <a:lnTo>
                    <a:pt x="634476" y="431270"/>
                  </a:lnTo>
                  <a:lnTo>
                    <a:pt x="582333" y="461837"/>
                  </a:lnTo>
                  <a:lnTo>
                    <a:pt x="532264" y="493137"/>
                  </a:lnTo>
                  <a:lnTo>
                    <a:pt x="484291" y="525143"/>
                  </a:lnTo>
                  <a:lnTo>
                    <a:pt x="438437" y="557829"/>
                  </a:lnTo>
                  <a:lnTo>
                    <a:pt x="394725" y="591166"/>
                  </a:lnTo>
                  <a:lnTo>
                    <a:pt x="353177" y="625128"/>
                  </a:lnTo>
                  <a:lnTo>
                    <a:pt x="313817" y="659686"/>
                  </a:lnTo>
                  <a:lnTo>
                    <a:pt x="276666" y="694815"/>
                  </a:lnTo>
                  <a:lnTo>
                    <a:pt x="241748" y="730485"/>
                  </a:lnTo>
                  <a:lnTo>
                    <a:pt x="209084" y="766671"/>
                  </a:lnTo>
                  <a:lnTo>
                    <a:pt x="178699" y="803345"/>
                  </a:lnTo>
                  <a:lnTo>
                    <a:pt x="150614" y="840480"/>
                  </a:lnTo>
                  <a:lnTo>
                    <a:pt x="124852" y="878048"/>
                  </a:lnTo>
                  <a:lnTo>
                    <a:pt x="101436" y="916021"/>
                  </a:lnTo>
                  <a:lnTo>
                    <a:pt x="80389" y="954374"/>
                  </a:lnTo>
                  <a:lnTo>
                    <a:pt x="61733" y="993077"/>
                  </a:lnTo>
                  <a:lnTo>
                    <a:pt x="45491" y="1032105"/>
                  </a:lnTo>
                  <a:lnTo>
                    <a:pt x="31685" y="1071430"/>
                  </a:lnTo>
                  <a:lnTo>
                    <a:pt x="20339" y="1111024"/>
                  </a:lnTo>
                  <a:lnTo>
                    <a:pt x="11474" y="1150860"/>
                  </a:lnTo>
                  <a:lnTo>
                    <a:pt x="5115" y="1190911"/>
                  </a:lnTo>
                  <a:lnTo>
                    <a:pt x="1282" y="1231150"/>
                  </a:lnTo>
                  <a:lnTo>
                    <a:pt x="0" y="1271549"/>
                  </a:lnTo>
                  <a:lnTo>
                    <a:pt x="1282" y="1311948"/>
                  </a:lnTo>
                  <a:lnTo>
                    <a:pt x="5115" y="1352187"/>
                  </a:lnTo>
                  <a:lnTo>
                    <a:pt x="11474" y="1392238"/>
                  </a:lnTo>
                  <a:lnTo>
                    <a:pt x="20339" y="1432075"/>
                  </a:lnTo>
                  <a:lnTo>
                    <a:pt x="31685" y="1471669"/>
                  </a:lnTo>
                  <a:lnTo>
                    <a:pt x="45491" y="1510993"/>
                  </a:lnTo>
                  <a:lnTo>
                    <a:pt x="61733" y="1550021"/>
                  </a:lnTo>
                  <a:lnTo>
                    <a:pt x="80389" y="1588725"/>
                  </a:lnTo>
                  <a:lnTo>
                    <a:pt x="101436" y="1627077"/>
                  </a:lnTo>
                  <a:lnTo>
                    <a:pt x="124852" y="1665051"/>
                  </a:lnTo>
                  <a:lnTo>
                    <a:pt x="150614" y="1702619"/>
                  </a:lnTo>
                  <a:lnTo>
                    <a:pt x="178699" y="1739753"/>
                  </a:lnTo>
                  <a:lnTo>
                    <a:pt x="209084" y="1776427"/>
                  </a:lnTo>
                  <a:lnTo>
                    <a:pt x="241748" y="1812613"/>
                  </a:lnTo>
                  <a:lnTo>
                    <a:pt x="276666" y="1848284"/>
                  </a:lnTo>
                  <a:lnTo>
                    <a:pt x="313817" y="1883413"/>
                  </a:lnTo>
                  <a:lnTo>
                    <a:pt x="353177" y="1917971"/>
                  </a:lnTo>
                  <a:lnTo>
                    <a:pt x="394725" y="1951933"/>
                  </a:lnTo>
                  <a:lnTo>
                    <a:pt x="438437" y="1985270"/>
                  </a:lnTo>
                  <a:lnTo>
                    <a:pt x="484291" y="2017955"/>
                  </a:lnTo>
                  <a:lnTo>
                    <a:pt x="532264" y="2049962"/>
                  </a:lnTo>
                  <a:lnTo>
                    <a:pt x="582333" y="2081262"/>
                  </a:lnTo>
                  <a:lnTo>
                    <a:pt x="634476" y="2111829"/>
                  </a:lnTo>
                  <a:lnTo>
                    <a:pt x="688671" y="2141635"/>
                  </a:lnTo>
                  <a:lnTo>
                    <a:pt x="744893" y="2170652"/>
                  </a:lnTo>
                  <a:lnTo>
                    <a:pt x="783931" y="2189757"/>
                  </a:lnTo>
                  <a:lnTo>
                    <a:pt x="823696" y="2208400"/>
                  </a:lnTo>
                  <a:lnTo>
                    <a:pt x="864173" y="2226579"/>
                  </a:lnTo>
                  <a:lnTo>
                    <a:pt x="905343" y="2244289"/>
                  </a:lnTo>
                  <a:lnTo>
                    <a:pt x="947191" y="2261527"/>
                  </a:lnTo>
                  <a:lnTo>
                    <a:pt x="989699" y="2278290"/>
                  </a:lnTo>
                  <a:lnTo>
                    <a:pt x="1032850" y="2294575"/>
                  </a:lnTo>
                  <a:lnTo>
                    <a:pt x="1076628" y="2310376"/>
                  </a:lnTo>
                  <a:lnTo>
                    <a:pt x="1121016" y="2325692"/>
                  </a:lnTo>
                  <a:lnTo>
                    <a:pt x="1165998" y="2340519"/>
                  </a:lnTo>
                  <a:lnTo>
                    <a:pt x="1211555" y="2354853"/>
                  </a:lnTo>
                  <a:lnTo>
                    <a:pt x="1257671" y="2368691"/>
                  </a:lnTo>
                  <a:lnTo>
                    <a:pt x="1304330" y="2382029"/>
                  </a:lnTo>
                  <a:lnTo>
                    <a:pt x="1351515" y="2394863"/>
                  </a:lnTo>
                  <a:lnTo>
                    <a:pt x="1399208" y="2407191"/>
                  </a:lnTo>
                  <a:lnTo>
                    <a:pt x="1447394" y="2419008"/>
                  </a:lnTo>
                  <a:lnTo>
                    <a:pt x="1496054" y="2430312"/>
                  </a:lnTo>
                  <a:lnTo>
                    <a:pt x="1545173" y="2441098"/>
                  </a:lnTo>
                  <a:lnTo>
                    <a:pt x="1594733" y="2451364"/>
                  </a:lnTo>
                  <a:lnTo>
                    <a:pt x="1644718" y="2461105"/>
                  </a:lnTo>
                  <a:lnTo>
                    <a:pt x="1695110" y="2470318"/>
                  </a:lnTo>
                  <a:lnTo>
                    <a:pt x="1745893" y="2479000"/>
                  </a:lnTo>
                  <a:lnTo>
                    <a:pt x="1797051" y="2487148"/>
                  </a:lnTo>
                  <a:lnTo>
                    <a:pt x="1848565" y="2494757"/>
                  </a:lnTo>
                  <a:lnTo>
                    <a:pt x="1900420" y="2501824"/>
                  </a:lnTo>
                  <a:lnTo>
                    <a:pt x="1952599" y="2508346"/>
                  </a:lnTo>
                  <a:lnTo>
                    <a:pt x="2005084" y="2514319"/>
                  </a:lnTo>
                  <a:lnTo>
                    <a:pt x="2057859" y="2519740"/>
                  </a:lnTo>
                  <a:lnTo>
                    <a:pt x="2110907" y="2524605"/>
                  </a:lnTo>
                  <a:lnTo>
                    <a:pt x="2164212" y="2528911"/>
                  </a:lnTo>
                  <a:lnTo>
                    <a:pt x="2217755" y="2532654"/>
                  </a:lnTo>
                  <a:lnTo>
                    <a:pt x="2271521" y="2535831"/>
                  </a:lnTo>
                  <a:lnTo>
                    <a:pt x="2325493" y="2538438"/>
                  </a:lnTo>
                  <a:lnTo>
                    <a:pt x="2379653" y="2540472"/>
                  </a:lnTo>
                  <a:lnTo>
                    <a:pt x="2433986" y="2541929"/>
                  </a:lnTo>
                  <a:lnTo>
                    <a:pt x="2488473" y="2542806"/>
                  </a:lnTo>
                  <a:lnTo>
                    <a:pt x="2543099" y="2543099"/>
                  </a:lnTo>
                  <a:lnTo>
                    <a:pt x="2597725" y="2542806"/>
                  </a:lnTo>
                  <a:lnTo>
                    <a:pt x="2652213" y="2541929"/>
                  </a:lnTo>
                  <a:lnTo>
                    <a:pt x="2706545" y="2540472"/>
                  </a:lnTo>
                  <a:lnTo>
                    <a:pt x="2760705" y="2538438"/>
                  </a:lnTo>
                  <a:lnTo>
                    <a:pt x="2814677" y="2535831"/>
                  </a:lnTo>
                  <a:lnTo>
                    <a:pt x="2868443" y="2532654"/>
                  </a:lnTo>
                  <a:lnTo>
                    <a:pt x="2921987" y="2528911"/>
                  </a:lnTo>
                  <a:lnTo>
                    <a:pt x="2975291" y="2524605"/>
                  </a:lnTo>
                  <a:lnTo>
                    <a:pt x="3028339" y="2519740"/>
                  </a:lnTo>
                  <a:lnTo>
                    <a:pt x="3081114" y="2514319"/>
                  </a:lnTo>
                  <a:lnTo>
                    <a:pt x="3133599" y="2508346"/>
                  </a:lnTo>
                  <a:lnTo>
                    <a:pt x="3185778" y="2501824"/>
                  </a:lnTo>
                  <a:lnTo>
                    <a:pt x="3237633" y="2494757"/>
                  </a:lnTo>
                  <a:lnTo>
                    <a:pt x="3289147" y="2487148"/>
                  </a:lnTo>
                  <a:lnTo>
                    <a:pt x="3340305" y="2479000"/>
                  </a:lnTo>
                  <a:lnTo>
                    <a:pt x="3391088" y="2470318"/>
                  </a:lnTo>
                  <a:lnTo>
                    <a:pt x="3441481" y="2461105"/>
                  </a:lnTo>
                  <a:lnTo>
                    <a:pt x="3491465" y="2451364"/>
                  </a:lnTo>
                  <a:lnTo>
                    <a:pt x="3541026" y="2441098"/>
                  </a:lnTo>
                  <a:lnTo>
                    <a:pt x="3590144" y="2430312"/>
                  </a:lnTo>
                  <a:lnTo>
                    <a:pt x="3638805" y="2419008"/>
                  </a:lnTo>
                  <a:lnTo>
                    <a:pt x="3686990" y="2407191"/>
                  </a:lnTo>
                  <a:lnTo>
                    <a:pt x="3734684" y="2394863"/>
                  </a:lnTo>
                  <a:lnTo>
                    <a:pt x="3781868" y="2382029"/>
                  </a:lnTo>
                  <a:lnTo>
                    <a:pt x="3828527" y="2368691"/>
                  </a:lnTo>
                  <a:lnTo>
                    <a:pt x="3874644" y="2354853"/>
                  </a:lnTo>
                  <a:lnTo>
                    <a:pt x="3920201" y="2340519"/>
                  </a:lnTo>
                  <a:lnTo>
                    <a:pt x="3965182" y="2325692"/>
                  </a:lnTo>
                  <a:lnTo>
                    <a:pt x="4009570" y="2310376"/>
                  </a:lnTo>
                  <a:lnTo>
                    <a:pt x="4053348" y="2294575"/>
                  </a:lnTo>
                  <a:lnTo>
                    <a:pt x="4096500" y="2278290"/>
                  </a:lnTo>
                  <a:lnTo>
                    <a:pt x="4139008" y="2261527"/>
                  </a:lnTo>
                  <a:lnTo>
                    <a:pt x="4180855" y="2244289"/>
                  </a:lnTo>
                  <a:lnTo>
                    <a:pt x="4222026" y="2226579"/>
                  </a:lnTo>
                  <a:lnTo>
                    <a:pt x="4262502" y="2208400"/>
                  </a:lnTo>
                  <a:lnTo>
                    <a:pt x="4302268" y="2189757"/>
                  </a:lnTo>
                  <a:lnTo>
                    <a:pt x="4341305" y="2170652"/>
                  </a:lnTo>
                  <a:lnTo>
                    <a:pt x="4397528" y="2141635"/>
                  </a:lnTo>
                  <a:lnTo>
                    <a:pt x="4451722" y="2111829"/>
                  </a:lnTo>
                  <a:lnTo>
                    <a:pt x="4503865" y="2081262"/>
                  </a:lnTo>
                  <a:lnTo>
                    <a:pt x="4553934" y="2049962"/>
                  </a:lnTo>
                  <a:lnTo>
                    <a:pt x="4601907" y="2017955"/>
                  </a:lnTo>
                  <a:lnTo>
                    <a:pt x="4647761" y="1985270"/>
                  </a:lnTo>
                  <a:lnTo>
                    <a:pt x="4691473" y="1951933"/>
                  </a:lnTo>
                  <a:lnTo>
                    <a:pt x="4733021" y="1917971"/>
                  </a:lnTo>
                  <a:lnTo>
                    <a:pt x="4772382" y="1883413"/>
                  </a:lnTo>
                  <a:lnTo>
                    <a:pt x="4809532" y="1848284"/>
                  </a:lnTo>
                  <a:lnTo>
                    <a:pt x="4844451" y="1812613"/>
                  </a:lnTo>
                  <a:lnTo>
                    <a:pt x="4877114" y="1776427"/>
                  </a:lnTo>
                  <a:lnTo>
                    <a:pt x="4907499" y="1739753"/>
                  </a:lnTo>
                  <a:lnTo>
                    <a:pt x="4935584" y="1702619"/>
                  </a:lnTo>
                  <a:lnTo>
                    <a:pt x="4961346" y="1665051"/>
                  </a:lnTo>
                  <a:lnTo>
                    <a:pt x="4984762" y="1627077"/>
                  </a:lnTo>
                  <a:lnTo>
                    <a:pt x="5005809" y="1588725"/>
                  </a:lnTo>
                  <a:lnTo>
                    <a:pt x="5024465" y="1550021"/>
                  </a:lnTo>
                  <a:lnTo>
                    <a:pt x="5040708" y="1510993"/>
                  </a:lnTo>
                  <a:lnTo>
                    <a:pt x="5054513" y="1471669"/>
                  </a:lnTo>
                  <a:lnTo>
                    <a:pt x="5065860" y="1432075"/>
                  </a:lnTo>
                  <a:lnTo>
                    <a:pt x="5074724" y="1392238"/>
                  </a:lnTo>
                  <a:lnTo>
                    <a:pt x="5081084" y="1352187"/>
                  </a:lnTo>
                  <a:lnTo>
                    <a:pt x="5084916" y="1311948"/>
                  </a:lnTo>
                  <a:lnTo>
                    <a:pt x="5086199" y="1271549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1842EE22-F155-6F42-95D8-E503C0980946}"/>
                </a:ext>
              </a:extLst>
            </p:cNvPr>
            <p:cNvSpPr txBox="1"/>
            <p:nvPr/>
          </p:nvSpPr>
          <p:spPr>
            <a:xfrm>
              <a:off x="3520255" y="1787674"/>
              <a:ext cx="1063818" cy="362074"/>
            </a:xfrm>
            <a:prstGeom prst="rect">
              <a:avLst/>
            </a:prstGeom>
          </p:spPr>
          <p:txBody>
            <a:bodyPr vert="horz" wrap="square" lIns="0" tIns="15989" rIns="0" bIns="0" rtlCol="0">
              <a:spAutoFit/>
            </a:bodyPr>
            <a:lstStyle/>
            <a:p>
              <a:pPr marL="54821">
                <a:spcBef>
                  <a:spcPts val="126"/>
                </a:spcBef>
              </a:pPr>
              <a:r>
                <a:rPr sz="2248" spc="-81" dirty="0">
                  <a:latin typeface="Trebuchet MS"/>
                  <a:cs typeface="Trebuchet MS"/>
                </a:rPr>
                <a:t>Frontier</a:t>
              </a:r>
              <a:endParaRPr sz="2248" dirty="0">
                <a:latin typeface="Trebuchet MS"/>
                <a:cs typeface="Trebuchet MS"/>
              </a:endParaRPr>
            </a:p>
          </p:txBody>
        </p:sp>
      </p:grpSp>
      <p:sp>
        <p:nvSpPr>
          <p:cNvPr id="10" name="object 9">
            <a:extLst>
              <a:ext uri="{FF2B5EF4-FFF2-40B4-BE49-F238E27FC236}">
                <a16:creationId xmlns:a16="http://schemas.microsoft.com/office/drawing/2014/main" id="{570F9A69-7E31-7C43-B554-E752212C737F}"/>
              </a:ext>
            </a:extLst>
          </p:cNvPr>
          <p:cNvSpPr txBox="1"/>
          <p:nvPr/>
        </p:nvSpPr>
        <p:spPr>
          <a:xfrm>
            <a:off x="6853544" y="2612720"/>
            <a:ext cx="1368745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-72" dirty="0">
                <a:latin typeface="Trebuchet MS"/>
                <a:cs typeface="Trebuchet MS"/>
              </a:rPr>
              <a:t>Unexpl</a:t>
            </a:r>
            <a:r>
              <a:rPr sz="2248" spc="-135" dirty="0">
                <a:latin typeface="Trebuchet MS"/>
                <a:cs typeface="Trebuchet MS"/>
              </a:rPr>
              <a:t>o</a:t>
            </a:r>
            <a:r>
              <a:rPr sz="2248" spc="-130" dirty="0">
                <a:latin typeface="Trebuchet MS"/>
                <a:cs typeface="Trebuchet MS"/>
              </a:rPr>
              <a:t>red</a:t>
            </a:r>
            <a:endParaRPr sz="2248">
              <a:latin typeface="Trebuchet MS"/>
              <a:cs typeface="Trebuchet MS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A6F599EF-53A2-8D45-887D-AB13E6F9F456}"/>
              </a:ext>
            </a:extLst>
          </p:cNvPr>
          <p:cNvSpPr txBox="1"/>
          <p:nvPr/>
        </p:nvSpPr>
        <p:spPr>
          <a:xfrm>
            <a:off x="2177316" y="4096165"/>
            <a:ext cx="6270987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300946" indent="-290096">
              <a:spcBef>
                <a:spcPts val="126"/>
              </a:spcBef>
              <a:buClr>
                <a:srgbClr val="000000"/>
              </a:buClr>
              <a:buFont typeface="MS Gothic"/>
              <a:buChar char="•"/>
              <a:tabLst>
                <a:tab pos="301517" algn="l"/>
              </a:tabLst>
            </a:pPr>
            <a:r>
              <a:rPr sz="2248" spc="-94" dirty="0">
                <a:solidFill>
                  <a:srgbClr val="0000A0"/>
                </a:solidFill>
                <a:latin typeface="Trebuchet MS"/>
                <a:cs typeface="Trebuchet MS"/>
              </a:rPr>
              <a:t>Explored</a:t>
            </a:r>
            <a:r>
              <a:rPr sz="2248" spc="-94" dirty="0">
                <a:latin typeface="Trebuchet MS"/>
                <a:cs typeface="Trebuchet MS"/>
              </a:rPr>
              <a:t>:</a:t>
            </a:r>
            <a:r>
              <a:rPr sz="2248" spc="333" dirty="0">
                <a:latin typeface="Trebuchet MS"/>
                <a:cs typeface="Trebuchet MS"/>
              </a:rPr>
              <a:t> </a:t>
            </a:r>
            <a:r>
              <a:rPr sz="2248" spc="-85" dirty="0">
                <a:latin typeface="Trebuchet MS"/>
                <a:cs typeface="Trebuchet MS"/>
              </a:rPr>
              <a:t>states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171" dirty="0">
                <a:latin typeface="Trebuchet MS"/>
                <a:cs typeface="Trebuchet MS"/>
              </a:rPr>
              <a:t>we’ve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76" dirty="0">
                <a:latin typeface="Trebuchet MS"/>
                <a:cs typeface="Trebuchet MS"/>
              </a:rPr>
              <a:t>found</a:t>
            </a:r>
            <a:r>
              <a:rPr sz="2248" spc="76" dirty="0">
                <a:latin typeface="Trebuchet MS"/>
                <a:cs typeface="Trebuchet MS"/>
              </a:rPr>
              <a:t> </a:t>
            </a:r>
            <a:r>
              <a:rPr sz="2248" spc="-112" dirty="0">
                <a:latin typeface="Trebuchet MS"/>
                <a:cs typeface="Trebuchet MS"/>
              </a:rPr>
              <a:t>the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81" dirty="0">
                <a:latin typeface="Trebuchet MS"/>
                <a:cs typeface="Trebuchet MS"/>
              </a:rPr>
              <a:t>optimal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72" dirty="0">
                <a:latin typeface="Trebuchet MS"/>
                <a:cs typeface="Trebuchet MS"/>
              </a:rPr>
              <a:t>path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to</a:t>
            </a:r>
            <a:endParaRPr sz="2248">
              <a:latin typeface="Trebuchet MS"/>
              <a:cs typeface="Trebuchet MS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7279CA9C-60FD-2B40-931A-355EBF5889CB}"/>
              </a:ext>
            </a:extLst>
          </p:cNvPr>
          <p:cNvSpPr txBox="1"/>
          <p:nvPr/>
        </p:nvSpPr>
        <p:spPr>
          <a:xfrm>
            <a:off x="2177316" y="4524646"/>
            <a:ext cx="8253583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300946" indent="-290096">
              <a:spcBef>
                <a:spcPts val="126"/>
              </a:spcBef>
              <a:buClr>
                <a:srgbClr val="000000"/>
              </a:buClr>
              <a:buFont typeface="MS Gothic"/>
              <a:buChar char="•"/>
              <a:tabLst>
                <a:tab pos="301517" algn="l"/>
                <a:tab pos="1550416" algn="l"/>
                <a:tab pos="2390438" algn="l"/>
                <a:tab pos="3192200" algn="l"/>
                <a:tab pos="3941996" algn="l"/>
                <a:tab pos="4505628" algn="l"/>
                <a:tab pos="5558083" algn="l"/>
                <a:tab pos="6097731" algn="l"/>
                <a:tab pos="6723036" algn="l"/>
                <a:tab pos="7112496" algn="l"/>
                <a:tab pos="7631015" algn="l"/>
              </a:tabLst>
            </a:pPr>
            <a:r>
              <a:rPr sz="2248" spc="49" dirty="0">
                <a:solidFill>
                  <a:srgbClr val="0000A0"/>
                </a:solidFill>
                <a:latin typeface="Trebuchet MS"/>
                <a:cs typeface="Trebuchet MS"/>
              </a:rPr>
              <a:t>F</a:t>
            </a:r>
            <a:r>
              <a:rPr sz="2248" spc="-103" dirty="0">
                <a:solidFill>
                  <a:srgbClr val="0000A0"/>
                </a:solidFill>
                <a:latin typeface="Trebuchet MS"/>
                <a:cs typeface="Trebuchet MS"/>
              </a:rPr>
              <a:t>rontie</a:t>
            </a:r>
            <a:r>
              <a:rPr sz="2248" spc="-94" dirty="0">
                <a:solidFill>
                  <a:srgbClr val="0000A0"/>
                </a:solidFill>
                <a:latin typeface="Trebuchet MS"/>
                <a:cs typeface="Trebuchet MS"/>
              </a:rPr>
              <a:t>r</a:t>
            </a:r>
            <a:r>
              <a:rPr sz="2248" spc="-193" dirty="0">
                <a:latin typeface="Trebuchet MS"/>
                <a:cs typeface="Trebuchet MS"/>
              </a:rPr>
              <a:t>:</a:t>
            </a:r>
            <a:r>
              <a:rPr sz="2248" dirty="0">
                <a:latin typeface="Trebuchet MS"/>
                <a:cs typeface="Trebuchet MS"/>
              </a:rPr>
              <a:t>	</a:t>
            </a:r>
            <a:r>
              <a:rPr sz="2248" spc="-85" dirty="0">
                <a:latin typeface="Trebuchet MS"/>
                <a:cs typeface="Trebuchet MS"/>
              </a:rPr>
              <a:t>states</a:t>
            </a:r>
            <a:r>
              <a:rPr sz="2248" dirty="0">
                <a:latin typeface="Trebuchet MS"/>
                <a:cs typeface="Trebuchet MS"/>
              </a:rPr>
              <a:t>	</a:t>
            </a:r>
            <a:r>
              <a:rPr sz="2248" spc="-183" dirty="0">
                <a:latin typeface="Trebuchet MS"/>
                <a:cs typeface="Trebuchet MS"/>
              </a:rPr>
              <a:t>w</a:t>
            </a:r>
            <a:r>
              <a:rPr sz="2248" spc="-171" dirty="0">
                <a:latin typeface="Trebuchet MS"/>
                <a:cs typeface="Trebuchet MS"/>
              </a:rPr>
              <a:t>e’ve</a:t>
            </a:r>
            <a:r>
              <a:rPr sz="2248" dirty="0">
                <a:latin typeface="Trebuchet MS"/>
                <a:cs typeface="Trebuchet MS"/>
              </a:rPr>
              <a:t>	</a:t>
            </a:r>
            <a:r>
              <a:rPr sz="2248" spc="-144" dirty="0">
                <a:latin typeface="Trebuchet MS"/>
                <a:cs typeface="Trebuchet MS"/>
              </a:rPr>
              <a:t>seen,</a:t>
            </a:r>
            <a:r>
              <a:rPr sz="2248" dirty="0">
                <a:latin typeface="Trebuchet MS"/>
                <a:cs typeface="Trebuchet MS"/>
              </a:rPr>
              <a:t>	</a:t>
            </a:r>
            <a:r>
              <a:rPr sz="2248" spc="-90" dirty="0">
                <a:latin typeface="Trebuchet MS"/>
                <a:cs typeface="Trebuchet MS"/>
              </a:rPr>
              <a:t>still</a:t>
            </a:r>
            <a:r>
              <a:rPr sz="2248" dirty="0">
                <a:latin typeface="Trebuchet MS"/>
                <a:cs typeface="Trebuchet MS"/>
              </a:rPr>
              <a:t>	</a:t>
            </a:r>
            <a:r>
              <a:rPr sz="2248" spc="-67" dirty="0">
                <a:latin typeface="Trebuchet MS"/>
                <a:cs typeface="Trebuchet MS"/>
              </a:rPr>
              <a:t>figuring</a:t>
            </a:r>
            <a:r>
              <a:rPr sz="2248" dirty="0">
                <a:latin typeface="Trebuchet MS"/>
                <a:cs typeface="Trebuchet MS"/>
              </a:rPr>
              <a:t>	</a:t>
            </a:r>
            <a:r>
              <a:rPr sz="2248" spc="-63" dirty="0">
                <a:latin typeface="Trebuchet MS"/>
                <a:cs typeface="Trebuchet MS"/>
              </a:rPr>
              <a:t>out</a:t>
            </a:r>
            <a:r>
              <a:rPr sz="2248" dirty="0">
                <a:latin typeface="Trebuchet MS"/>
                <a:cs typeface="Trebuchet MS"/>
              </a:rPr>
              <a:t>	</a:t>
            </a:r>
            <a:r>
              <a:rPr sz="2248" spc="-58" dirty="0">
                <a:latin typeface="Trebuchet MS"/>
                <a:cs typeface="Trebuchet MS"/>
              </a:rPr>
              <a:t>h</a:t>
            </a:r>
            <a:r>
              <a:rPr sz="2248" spc="-121" dirty="0">
                <a:latin typeface="Trebuchet MS"/>
                <a:cs typeface="Trebuchet MS"/>
              </a:rPr>
              <a:t>o</a:t>
            </a:r>
            <a:r>
              <a:rPr sz="2248" spc="-117" dirty="0">
                <a:latin typeface="Trebuchet MS"/>
                <a:cs typeface="Trebuchet MS"/>
              </a:rPr>
              <a:t>w</a:t>
            </a:r>
            <a:r>
              <a:rPr sz="2248" dirty="0">
                <a:latin typeface="Trebuchet MS"/>
                <a:cs typeface="Trebuchet MS"/>
              </a:rPr>
              <a:t>	</a:t>
            </a:r>
            <a:r>
              <a:rPr sz="2248" spc="-67" dirty="0">
                <a:latin typeface="Trebuchet MS"/>
                <a:cs typeface="Trebuchet MS"/>
              </a:rPr>
              <a:t>to</a:t>
            </a:r>
            <a:r>
              <a:rPr sz="2248" dirty="0">
                <a:latin typeface="Trebuchet MS"/>
                <a:cs typeface="Trebuchet MS"/>
              </a:rPr>
              <a:t>	</a:t>
            </a:r>
            <a:r>
              <a:rPr sz="2248" spc="-90" dirty="0">
                <a:latin typeface="Trebuchet MS"/>
                <a:cs typeface="Trebuchet MS"/>
              </a:rPr>
              <a:t>get</a:t>
            </a:r>
            <a:r>
              <a:rPr sz="2248" dirty="0">
                <a:latin typeface="Trebuchet MS"/>
                <a:cs typeface="Trebuchet MS"/>
              </a:rPr>
              <a:t>	</a:t>
            </a:r>
            <a:r>
              <a:rPr sz="2248" spc="-130" dirty="0">
                <a:latin typeface="Trebuchet MS"/>
                <a:cs typeface="Trebuchet MS"/>
              </a:rPr>
              <a:t>there</a:t>
            </a:r>
            <a:endParaRPr sz="2248">
              <a:latin typeface="Trebuchet MS"/>
              <a:cs typeface="Trebuchet MS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ACD2CE27-EAE4-9C46-9B81-C323F1408272}"/>
              </a:ext>
            </a:extLst>
          </p:cNvPr>
          <p:cNvSpPr txBox="1"/>
          <p:nvPr/>
        </p:nvSpPr>
        <p:spPr>
          <a:xfrm>
            <a:off x="2177316" y="4747796"/>
            <a:ext cx="4583040" cy="961940"/>
          </a:xfrm>
          <a:prstGeom prst="rect">
            <a:avLst/>
          </a:prstGeom>
        </p:spPr>
        <p:txBody>
          <a:bodyPr vert="horz" wrap="square" lIns="0" tIns="140472" rIns="0" bIns="0" rtlCol="0">
            <a:spAutoFit/>
          </a:bodyPr>
          <a:lstStyle/>
          <a:p>
            <a:pPr marL="300946">
              <a:spcBef>
                <a:spcPts val="1106"/>
              </a:spcBef>
            </a:pPr>
            <a:r>
              <a:rPr sz="2248" spc="-103" dirty="0">
                <a:latin typeface="Trebuchet MS"/>
                <a:cs typeface="Trebuchet MS"/>
              </a:rPr>
              <a:t>cheaply</a:t>
            </a:r>
            <a:endParaRPr sz="2248">
              <a:latin typeface="Trebuchet MS"/>
              <a:cs typeface="Trebuchet MS"/>
            </a:endParaRPr>
          </a:p>
          <a:p>
            <a:pPr marL="300946" indent="-290096">
              <a:spcBef>
                <a:spcPts val="1025"/>
              </a:spcBef>
              <a:buClr>
                <a:srgbClr val="000000"/>
              </a:buClr>
              <a:buFont typeface="MS Gothic"/>
              <a:buChar char="•"/>
              <a:tabLst>
                <a:tab pos="301517" algn="l"/>
              </a:tabLst>
            </a:pPr>
            <a:r>
              <a:rPr sz="2248" spc="-103" dirty="0">
                <a:solidFill>
                  <a:srgbClr val="0000A0"/>
                </a:solidFill>
                <a:latin typeface="Trebuchet MS"/>
                <a:cs typeface="Trebuchet MS"/>
              </a:rPr>
              <a:t>Unexplored</a:t>
            </a:r>
            <a:r>
              <a:rPr sz="2248" spc="-103" dirty="0">
                <a:latin typeface="Trebuchet MS"/>
                <a:cs typeface="Trebuchet MS"/>
              </a:rPr>
              <a:t>:</a:t>
            </a:r>
            <a:r>
              <a:rPr sz="2248" spc="324" dirty="0">
                <a:latin typeface="Trebuchet MS"/>
                <a:cs typeface="Trebuchet MS"/>
              </a:rPr>
              <a:t> </a:t>
            </a:r>
            <a:r>
              <a:rPr sz="2248" spc="-85" dirty="0">
                <a:latin typeface="Trebuchet MS"/>
                <a:cs typeface="Trebuchet MS"/>
              </a:rPr>
              <a:t>states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198" dirty="0">
                <a:latin typeface="Trebuchet MS"/>
                <a:cs typeface="Trebuchet MS"/>
              </a:rPr>
              <a:t>we</a:t>
            </a:r>
            <a:r>
              <a:rPr sz="2248" spc="72" dirty="0">
                <a:latin typeface="Trebuchet MS"/>
                <a:cs typeface="Trebuchet MS"/>
              </a:rPr>
              <a:t> </a:t>
            </a:r>
            <a:r>
              <a:rPr sz="2248" spc="-103" dirty="0">
                <a:latin typeface="Trebuchet MS"/>
                <a:cs typeface="Trebuchet MS"/>
              </a:rPr>
              <a:t>haven’t</a:t>
            </a:r>
            <a:r>
              <a:rPr sz="2248" spc="76" dirty="0">
                <a:latin typeface="Trebuchet MS"/>
                <a:cs typeface="Trebuchet MS"/>
              </a:rPr>
              <a:t> </a:t>
            </a:r>
            <a:r>
              <a:rPr sz="2248" spc="-130" dirty="0">
                <a:latin typeface="Trebuchet MS"/>
                <a:cs typeface="Trebuchet MS"/>
              </a:rPr>
              <a:t>seen</a:t>
            </a:r>
            <a:endParaRPr sz="2248">
              <a:latin typeface="Trebuchet MS"/>
              <a:cs typeface="Trebuchet M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2E01D0-76C8-4A45-9509-59D950577573}"/>
              </a:ext>
            </a:extLst>
          </p:cNvPr>
          <p:cNvGrpSpPr/>
          <p:nvPr/>
        </p:nvGrpSpPr>
        <p:grpSpPr>
          <a:xfrm>
            <a:off x="2908688" y="2288764"/>
            <a:ext cx="2286952" cy="1143888"/>
            <a:chOff x="2908688" y="2299931"/>
            <a:chExt cx="2286952" cy="11438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C23B00-4A04-8643-B2FC-605E007EC0C6}"/>
                </a:ext>
              </a:extLst>
            </p:cNvPr>
            <p:cNvGrpSpPr/>
            <p:nvPr/>
          </p:nvGrpSpPr>
          <p:grpSpPr>
            <a:xfrm>
              <a:off x="2908688" y="2299931"/>
              <a:ext cx="2286952" cy="1143888"/>
              <a:chOff x="2908655" y="2247621"/>
              <a:chExt cx="2286952" cy="1143888"/>
            </a:xfrm>
          </p:grpSpPr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986F1A4B-13D1-7C4E-8588-0CD0E1E96679}"/>
                  </a:ext>
                </a:extLst>
              </p:cNvPr>
              <p:cNvSpPr/>
              <p:nvPr/>
            </p:nvSpPr>
            <p:spPr>
              <a:xfrm>
                <a:off x="2908655" y="2247621"/>
                <a:ext cx="2286952" cy="1143762"/>
              </a:xfrm>
              <a:custGeom>
                <a:avLst/>
                <a:gdLst/>
                <a:ahLst/>
                <a:cxnLst/>
                <a:rect l="l" t="t" r="r" b="b"/>
                <a:pathLst>
                  <a:path w="2543175" h="1271904">
                    <a:moveTo>
                      <a:pt x="1271549" y="0"/>
                    </a:moveTo>
                    <a:lnTo>
                      <a:pt x="1215481" y="617"/>
                    </a:lnTo>
                    <a:lnTo>
                      <a:pt x="1159743" y="2461"/>
                    </a:lnTo>
                    <a:lnTo>
                      <a:pt x="1104407" y="5514"/>
                    </a:lnTo>
                    <a:lnTo>
                      <a:pt x="1049548" y="9763"/>
                    </a:lnTo>
                    <a:lnTo>
                      <a:pt x="995237" y="15191"/>
                    </a:lnTo>
                    <a:lnTo>
                      <a:pt x="941549" y="21785"/>
                    </a:lnTo>
                    <a:lnTo>
                      <a:pt x="888556" y="29528"/>
                    </a:lnTo>
                    <a:lnTo>
                      <a:pt x="836332" y="38405"/>
                    </a:lnTo>
                    <a:lnTo>
                      <a:pt x="784949" y="48401"/>
                    </a:lnTo>
                    <a:lnTo>
                      <a:pt x="734481" y="59501"/>
                    </a:lnTo>
                    <a:lnTo>
                      <a:pt x="685001" y="71690"/>
                    </a:lnTo>
                    <a:lnTo>
                      <a:pt x="636582" y="84953"/>
                    </a:lnTo>
                    <a:lnTo>
                      <a:pt x="589297" y="99274"/>
                    </a:lnTo>
                    <a:lnTo>
                      <a:pt x="543220" y="114638"/>
                    </a:lnTo>
                    <a:lnTo>
                      <a:pt x="498423" y="131030"/>
                    </a:lnTo>
                    <a:lnTo>
                      <a:pt x="454980" y="148435"/>
                    </a:lnTo>
                    <a:lnTo>
                      <a:pt x="412963" y="166838"/>
                    </a:lnTo>
                    <a:lnTo>
                      <a:pt x="372446" y="186223"/>
                    </a:lnTo>
                    <a:lnTo>
                      <a:pt x="319286" y="214475"/>
                    </a:lnTo>
                    <a:lnTo>
                      <a:pt x="269915" y="244137"/>
                    </a:lnTo>
                    <a:lnTo>
                      <a:pt x="224415" y="275113"/>
                    </a:lnTo>
                    <a:lnTo>
                      <a:pt x="182864" y="307306"/>
                    </a:lnTo>
                    <a:lnTo>
                      <a:pt x="145346" y="340619"/>
                    </a:lnTo>
                    <a:lnTo>
                      <a:pt x="111939" y="374954"/>
                    </a:lnTo>
                    <a:lnTo>
                      <a:pt x="82724" y="410214"/>
                    </a:lnTo>
                    <a:lnTo>
                      <a:pt x="57783" y="446303"/>
                    </a:lnTo>
                    <a:lnTo>
                      <a:pt x="37196" y="483123"/>
                    </a:lnTo>
                    <a:lnTo>
                      <a:pt x="21044" y="520577"/>
                    </a:lnTo>
                    <a:lnTo>
                      <a:pt x="9406" y="558569"/>
                    </a:lnTo>
                    <a:lnTo>
                      <a:pt x="2365" y="597000"/>
                    </a:lnTo>
                    <a:lnTo>
                      <a:pt x="0" y="635774"/>
                    </a:lnTo>
                    <a:lnTo>
                      <a:pt x="2365" y="674549"/>
                    </a:lnTo>
                    <a:lnTo>
                      <a:pt x="9406" y="712980"/>
                    </a:lnTo>
                    <a:lnTo>
                      <a:pt x="21044" y="750972"/>
                    </a:lnTo>
                    <a:lnTo>
                      <a:pt x="37196" y="788426"/>
                    </a:lnTo>
                    <a:lnTo>
                      <a:pt x="57783" y="825246"/>
                    </a:lnTo>
                    <a:lnTo>
                      <a:pt x="82724" y="861335"/>
                    </a:lnTo>
                    <a:lnTo>
                      <a:pt x="111939" y="896595"/>
                    </a:lnTo>
                    <a:lnTo>
                      <a:pt x="145346" y="930930"/>
                    </a:lnTo>
                    <a:lnTo>
                      <a:pt x="182864" y="964243"/>
                    </a:lnTo>
                    <a:lnTo>
                      <a:pt x="224415" y="996436"/>
                    </a:lnTo>
                    <a:lnTo>
                      <a:pt x="269915" y="1027412"/>
                    </a:lnTo>
                    <a:lnTo>
                      <a:pt x="319286" y="1057074"/>
                    </a:lnTo>
                    <a:lnTo>
                      <a:pt x="372446" y="1085326"/>
                    </a:lnTo>
                    <a:lnTo>
                      <a:pt x="412963" y="1104711"/>
                    </a:lnTo>
                    <a:lnTo>
                      <a:pt x="454980" y="1123114"/>
                    </a:lnTo>
                    <a:lnTo>
                      <a:pt x="498423" y="1140519"/>
                    </a:lnTo>
                    <a:lnTo>
                      <a:pt x="543220" y="1156911"/>
                    </a:lnTo>
                    <a:lnTo>
                      <a:pt x="589297" y="1172275"/>
                    </a:lnTo>
                    <a:lnTo>
                      <a:pt x="636582" y="1186596"/>
                    </a:lnTo>
                    <a:lnTo>
                      <a:pt x="685001" y="1199859"/>
                    </a:lnTo>
                    <a:lnTo>
                      <a:pt x="734481" y="1212048"/>
                    </a:lnTo>
                    <a:lnTo>
                      <a:pt x="784949" y="1223148"/>
                    </a:lnTo>
                    <a:lnTo>
                      <a:pt x="836332" y="1233144"/>
                    </a:lnTo>
                    <a:lnTo>
                      <a:pt x="888556" y="1242021"/>
                    </a:lnTo>
                    <a:lnTo>
                      <a:pt x="941549" y="1249764"/>
                    </a:lnTo>
                    <a:lnTo>
                      <a:pt x="995237" y="1256357"/>
                    </a:lnTo>
                    <a:lnTo>
                      <a:pt x="1049548" y="1261786"/>
                    </a:lnTo>
                    <a:lnTo>
                      <a:pt x="1104407" y="1266035"/>
                    </a:lnTo>
                    <a:lnTo>
                      <a:pt x="1159743" y="1269088"/>
                    </a:lnTo>
                    <a:lnTo>
                      <a:pt x="1215481" y="1270932"/>
                    </a:lnTo>
                    <a:lnTo>
                      <a:pt x="1271549" y="1271549"/>
                    </a:lnTo>
                    <a:lnTo>
                      <a:pt x="1327617" y="1270932"/>
                    </a:lnTo>
                    <a:lnTo>
                      <a:pt x="1383356" y="1269088"/>
                    </a:lnTo>
                    <a:lnTo>
                      <a:pt x="1438691" y="1266035"/>
                    </a:lnTo>
                    <a:lnTo>
                      <a:pt x="1493551" y="1261786"/>
                    </a:lnTo>
                    <a:lnTo>
                      <a:pt x="1547861" y="1256357"/>
                    </a:lnTo>
                    <a:lnTo>
                      <a:pt x="1601550" y="1249764"/>
                    </a:lnTo>
                    <a:lnTo>
                      <a:pt x="1654543" y="1242021"/>
                    </a:lnTo>
                    <a:lnTo>
                      <a:pt x="1706767" y="1233144"/>
                    </a:lnTo>
                    <a:lnTo>
                      <a:pt x="1758150" y="1223148"/>
                    </a:lnTo>
                    <a:lnTo>
                      <a:pt x="1808618" y="1212048"/>
                    </a:lnTo>
                    <a:lnTo>
                      <a:pt x="1858098" y="1199859"/>
                    </a:lnTo>
                    <a:lnTo>
                      <a:pt x="1906517" y="1186596"/>
                    </a:lnTo>
                    <a:lnTo>
                      <a:pt x="1953801" y="1172275"/>
                    </a:lnTo>
                    <a:lnTo>
                      <a:pt x="1999879" y="1156911"/>
                    </a:lnTo>
                    <a:lnTo>
                      <a:pt x="2044676" y="1140519"/>
                    </a:lnTo>
                    <a:lnTo>
                      <a:pt x="2088119" y="1123114"/>
                    </a:lnTo>
                    <a:lnTo>
                      <a:pt x="2130136" y="1104711"/>
                    </a:lnTo>
                    <a:lnTo>
                      <a:pt x="2170652" y="1085326"/>
                    </a:lnTo>
                    <a:lnTo>
                      <a:pt x="2223813" y="1057074"/>
                    </a:lnTo>
                    <a:lnTo>
                      <a:pt x="2273183" y="1027412"/>
                    </a:lnTo>
                    <a:lnTo>
                      <a:pt x="2318684" y="996436"/>
                    </a:lnTo>
                    <a:lnTo>
                      <a:pt x="2360234" y="964243"/>
                    </a:lnTo>
                    <a:lnTo>
                      <a:pt x="2397753" y="930930"/>
                    </a:lnTo>
                    <a:lnTo>
                      <a:pt x="2431160" y="896595"/>
                    </a:lnTo>
                    <a:lnTo>
                      <a:pt x="2460374" y="861335"/>
                    </a:lnTo>
                    <a:lnTo>
                      <a:pt x="2485315" y="825246"/>
                    </a:lnTo>
                    <a:lnTo>
                      <a:pt x="2505902" y="788426"/>
                    </a:lnTo>
                    <a:lnTo>
                      <a:pt x="2522055" y="750972"/>
                    </a:lnTo>
                    <a:lnTo>
                      <a:pt x="2533692" y="712980"/>
                    </a:lnTo>
                    <a:lnTo>
                      <a:pt x="2540734" y="674549"/>
                    </a:lnTo>
                    <a:lnTo>
                      <a:pt x="2543099" y="635774"/>
                    </a:lnTo>
                    <a:lnTo>
                      <a:pt x="2540734" y="597000"/>
                    </a:lnTo>
                    <a:lnTo>
                      <a:pt x="2533692" y="558569"/>
                    </a:lnTo>
                    <a:lnTo>
                      <a:pt x="2522055" y="520577"/>
                    </a:lnTo>
                    <a:lnTo>
                      <a:pt x="2505902" y="483123"/>
                    </a:lnTo>
                    <a:lnTo>
                      <a:pt x="2485315" y="446303"/>
                    </a:lnTo>
                    <a:lnTo>
                      <a:pt x="2460374" y="410214"/>
                    </a:lnTo>
                    <a:lnTo>
                      <a:pt x="2431160" y="374954"/>
                    </a:lnTo>
                    <a:lnTo>
                      <a:pt x="2397753" y="340619"/>
                    </a:lnTo>
                    <a:lnTo>
                      <a:pt x="2360234" y="307306"/>
                    </a:lnTo>
                    <a:lnTo>
                      <a:pt x="2318684" y="275113"/>
                    </a:lnTo>
                    <a:lnTo>
                      <a:pt x="2273183" y="244137"/>
                    </a:lnTo>
                    <a:lnTo>
                      <a:pt x="2223813" y="214475"/>
                    </a:lnTo>
                    <a:lnTo>
                      <a:pt x="2170652" y="186223"/>
                    </a:lnTo>
                    <a:lnTo>
                      <a:pt x="2130136" y="166838"/>
                    </a:lnTo>
                    <a:lnTo>
                      <a:pt x="2088119" y="148435"/>
                    </a:lnTo>
                    <a:lnTo>
                      <a:pt x="2044676" y="131030"/>
                    </a:lnTo>
                    <a:lnTo>
                      <a:pt x="1999879" y="114638"/>
                    </a:lnTo>
                    <a:lnTo>
                      <a:pt x="1953801" y="99274"/>
                    </a:lnTo>
                    <a:lnTo>
                      <a:pt x="1906517" y="84953"/>
                    </a:lnTo>
                    <a:lnTo>
                      <a:pt x="1858098" y="71690"/>
                    </a:lnTo>
                    <a:lnTo>
                      <a:pt x="1808618" y="59501"/>
                    </a:lnTo>
                    <a:lnTo>
                      <a:pt x="1758150" y="48401"/>
                    </a:lnTo>
                    <a:lnTo>
                      <a:pt x="1706767" y="38405"/>
                    </a:lnTo>
                    <a:lnTo>
                      <a:pt x="1654543" y="29528"/>
                    </a:lnTo>
                    <a:lnTo>
                      <a:pt x="1601550" y="21785"/>
                    </a:lnTo>
                    <a:lnTo>
                      <a:pt x="1547861" y="15191"/>
                    </a:lnTo>
                    <a:lnTo>
                      <a:pt x="1493551" y="9763"/>
                    </a:lnTo>
                    <a:lnTo>
                      <a:pt x="1438691" y="5514"/>
                    </a:lnTo>
                    <a:lnTo>
                      <a:pt x="1383356" y="2461"/>
                    </a:lnTo>
                    <a:lnTo>
                      <a:pt x="1327617" y="617"/>
                    </a:lnTo>
                    <a:lnTo>
                      <a:pt x="1271549" y="0"/>
                    </a:lnTo>
                    <a:close/>
                  </a:path>
                </a:pathLst>
              </a:custGeom>
              <a:solidFill>
                <a:srgbClr val="FFA500"/>
              </a:solidFill>
            </p:spPr>
            <p:txBody>
              <a:bodyPr wrap="square" lIns="0" tIns="0" rIns="0" bIns="0" rtlCol="0"/>
              <a:lstStyle/>
              <a:p>
                <a:endParaRPr sz="1619"/>
              </a:p>
            </p:txBody>
          </p:sp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DA645014-09B5-C548-BD7F-6F68536F06DA}"/>
                  </a:ext>
                </a:extLst>
              </p:cNvPr>
              <p:cNvSpPr/>
              <p:nvPr/>
            </p:nvSpPr>
            <p:spPr>
              <a:xfrm>
                <a:off x="2908655" y="2247747"/>
                <a:ext cx="2286952" cy="1143762"/>
              </a:xfrm>
              <a:custGeom>
                <a:avLst/>
                <a:gdLst/>
                <a:ahLst/>
                <a:cxnLst/>
                <a:rect l="l" t="t" r="r" b="b"/>
                <a:pathLst>
                  <a:path w="2543175" h="1271904">
                    <a:moveTo>
                      <a:pt x="2543099" y="635774"/>
                    </a:moveTo>
                    <a:lnTo>
                      <a:pt x="2540734" y="597000"/>
                    </a:lnTo>
                    <a:lnTo>
                      <a:pt x="2533692" y="558569"/>
                    </a:lnTo>
                    <a:lnTo>
                      <a:pt x="2522055" y="520577"/>
                    </a:lnTo>
                    <a:lnTo>
                      <a:pt x="2505902" y="483123"/>
                    </a:lnTo>
                    <a:lnTo>
                      <a:pt x="2485315" y="446303"/>
                    </a:lnTo>
                    <a:lnTo>
                      <a:pt x="2460374" y="410214"/>
                    </a:lnTo>
                    <a:lnTo>
                      <a:pt x="2431160" y="374954"/>
                    </a:lnTo>
                    <a:lnTo>
                      <a:pt x="2397753" y="340619"/>
                    </a:lnTo>
                    <a:lnTo>
                      <a:pt x="2360234" y="307306"/>
                    </a:lnTo>
                    <a:lnTo>
                      <a:pt x="2318684" y="275113"/>
                    </a:lnTo>
                    <a:lnTo>
                      <a:pt x="2273183" y="244137"/>
                    </a:lnTo>
                    <a:lnTo>
                      <a:pt x="2223813" y="214475"/>
                    </a:lnTo>
                    <a:lnTo>
                      <a:pt x="2170652" y="186223"/>
                    </a:lnTo>
                    <a:lnTo>
                      <a:pt x="2130136" y="166838"/>
                    </a:lnTo>
                    <a:lnTo>
                      <a:pt x="2088119" y="148435"/>
                    </a:lnTo>
                    <a:lnTo>
                      <a:pt x="2044676" y="131030"/>
                    </a:lnTo>
                    <a:lnTo>
                      <a:pt x="1999879" y="114638"/>
                    </a:lnTo>
                    <a:lnTo>
                      <a:pt x="1953801" y="99274"/>
                    </a:lnTo>
                    <a:lnTo>
                      <a:pt x="1906517" y="84953"/>
                    </a:lnTo>
                    <a:lnTo>
                      <a:pt x="1858098" y="71690"/>
                    </a:lnTo>
                    <a:lnTo>
                      <a:pt x="1808618" y="59501"/>
                    </a:lnTo>
                    <a:lnTo>
                      <a:pt x="1758150" y="48401"/>
                    </a:lnTo>
                    <a:lnTo>
                      <a:pt x="1706767" y="38405"/>
                    </a:lnTo>
                    <a:lnTo>
                      <a:pt x="1654543" y="29528"/>
                    </a:lnTo>
                    <a:lnTo>
                      <a:pt x="1601550" y="21785"/>
                    </a:lnTo>
                    <a:lnTo>
                      <a:pt x="1547861" y="15191"/>
                    </a:lnTo>
                    <a:lnTo>
                      <a:pt x="1493551" y="9763"/>
                    </a:lnTo>
                    <a:lnTo>
                      <a:pt x="1438691" y="5514"/>
                    </a:lnTo>
                    <a:lnTo>
                      <a:pt x="1383356" y="2461"/>
                    </a:lnTo>
                    <a:lnTo>
                      <a:pt x="1327617" y="617"/>
                    </a:lnTo>
                    <a:lnTo>
                      <a:pt x="1271549" y="0"/>
                    </a:lnTo>
                    <a:lnTo>
                      <a:pt x="1215481" y="617"/>
                    </a:lnTo>
                    <a:lnTo>
                      <a:pt x="1159743" y="2461"/>
                    </a:lnTo>
                    <a:lnTo>
                      <a:pt x="1104407" y="5514"/>
                    </a:lnTo>
                    <a:lnTo>
                      <a:pt x="1049548" y="9763"/>
                    </a:lnTo>
                    <a:lnTo>
                      <a:pt x="995237" y="15191"/>
                    </a:lnTo>
                    <a:lnTo>
                      <a:pt x="941549" y="21785"/>
                    </a:lnTo>
                    <a:lnTo>
                      <a:pt x="888556" y="29528"/>
                    </a:lnTo>
                    <a:lnTo>
                      <a:pt x="836332" y="38405"/>
                    </a:lnTo>
                    <a:lnTo>
                      <a:pt x="784949" y="48401"/>
                    </a:lnTo>
                    <a:lnTo>
                      <a:pt x="734481" y="59501"/>
                    </a:lnTo>
                    <a:lnTo>
                      <a:pt x="685001" y="71690"/>
                    </a:lnTo>
                    <a:lnTo>
                      <a:pt x="636582" y="84953"/>
                    </a:lnTo>
                    <a:lnTo>
                      <a:pt x="589297" y="99274"/>
                    </a:lnTo>
                    <a:lnTo>
                      <a:pt x="543220" y="114638"/>
                    </a:lnTo>
                    <a:lnTo>
                      <a:pt x="498423" y="131030"/>
                    </a:lnTo>
                    <a:lnTo>
                      <a:pt x="454980" y="148435"/>
                    </a:lnTo>
                    <a:lnTo>
                      <a:pt x="412963" y="166838"/>
                    </a:lnTo>
                    <a:lnTo>
                      <a:pt x="372446" y="186223"/>
                    </a:lnTo>
                    <a:lnTo>
                      <a:pt x="319286" y="214475"/>
                    </a:lnTo>
                    <a:lnTo>
                      <a:pt x="269915" y="244137"/>
                    </a:lnTo>
                    <a:lnTo>
                      <a:pt x="224415" y="275113"/>
                    </a:lnTo>
                    <a:lnTo>
                      <a:pt x="182864" y="307306"/>
                    </a:lnTo>
                    <a:lnTo>
                      <a:pt x="145346" y="340619"/>
                    </a:lnTo>
                    <a:lnTo>
                      <a:pt x="111939" y="374954"/>
                    </a:lnTo>
                    <a:lnTo>
                      <a:pt x="82724" y="410214"/>
                    </a:lnTo>
                    <a:lnTo>
                      <a:pt x="57783" y="446303"/>
                    </a:lnTo>
                    <a:lnTo>
                      <a:pt x="37196" y="483123"/>
                    </a:lnTo>
                    <a:lnTo>
                      <a:pt x="21044" y="520577"/>
                    </a:lnTo>
                    <a:lnTo>
                      <a:pt x="9406" y="558569"/>
                    </a:lnTo>
                    <a:lnTo>
                      <a:pt x="2365" y="597000"/>
                    </a:lnTo>
                    <a:lnTo>
                      <a:pt x="0" y="635774"/>
                    </a:lnTo>
                    <a:lnTo>
                      <a:pt x="2365" y="674549"/>
                    </a:lnTo>
                    <a:lnTo>
                      <a:pt x="9406" y="712980"/>
                    </a:lnTo>
                    <a:lnTo>
                      <a:pt x="21044" y="750972"/>
                    </a:lnTo>
                    <a:lnTo>
                      <a:pt x="37196" y="788426"/>
                    </a:lnTo>
                    <a:lnTo>
                      <a:pt x="57783" y="825246"/>
                    </a:lnTo>
                    <a:lnTo>
                      <a:pt x="82724" y="861335"/>
                    </a:lnTo>
                    <a:lnTo>
                      <a:pt x="111939" y="896595"/>
                    </a:lnTo>
                    <a:lnTo>
                      <a:pt x="145346" y="930930"/>
                    </a:lnTo>
                    <a:lnTo>
                      <a:pt x="182864" y="964243"/>
                    </a:lnTo>
                    <a:lnTo>
                      <a:pt x="224415" y="996436"/>
                    </a:lnTo>
                    <a:lnTo>
                      <a:pt x="269915" y="1027412"/>
                    </a:lnTo>
                    <a:lnTo>
                      <a:pt x="319286" y="1057074"/>
                    </a:lnTo>
                    <a:lnTo>
                      <a:pt x="372446" y="1085326"/>
                    </a:lnTo>
                    <a:lnTo>
                      <a:pt x="412963" y="1104711"/>
                    </a:lnTo>
                    <a:lnTo>
                      <a:pt x="454980" y="1123114"/>
                    </a:lnTo>
                    <a:lnTo>
                      <a:pt x="498423" y="1140519"/>
                    </a:lnTo>
                    <a:lnTo>
                      <a:pt x="543220" y="1156911"/>
                    </a:lnTo>
                    <a:lnTo>
                      <a:pt x="589297" y="1172275"/>
                    </a:lnTo>
                    <a:lnTo>
                      <a:pt x="636582" y="1186596"/>
                    </a:lnTo>
                    <a:lnTo>
                      <a:pt x="685001" y="1199859"/>
                    </a:lnTo>
                    <a:lnTo>
                      <a:pt x="734481" y="1212048"/>
                    </a:lnTo>
                    <a:lnTo>
                      <a:pt x="784949" y="1223148"/>
                    </a:lnTo>
                    <a:lnTo>
                      <a:pt x="836332" y="1233144"/>
                    </a:lnTo>
                    <a:lnTo>
                      <a:pt x="888556" y="1242021"/>
                    </a:lnTo>
                    <a:lnTo>
                      <a:pt x="941549" y="1249764"/>
                    </a:lnTo>
                    <a:lnTo>
                      <a:pt x="995237" y="1256357"/>
                    </a:lnTo>
                    <a:lnTo>
                      <a:pt x="1049548" y="1261786"/>
                    </a:lnTo>
                    <a:lnTo>
                      <a:pt x="1104407" y="1266035"/>
                    </a:lnTo>
                    <a:lnTo>
                      <a:pt x="1159743" y="1269088"/>
                    </a:lnTo>
                    <a:lnTo>
                      <a:pt x="1215481" y="1270932"/>
                    </a:lnTo>
                    <a:lnTo>
                      <a:pt x="1271549" y="1271549"/>
                    </a:lnTo>
                    <a:lnTo>
                      <a:pt x="1327617" y="1270932"/>
                    </a:lnTo>
                    <a:lnTo>
                      <a:pt x="1383356" y="1269088"/>
                    </a:lnTo>
                    <a:lnTo>
                      <a:pt x="1438691" y="1266035"/>
                    </a:lnTo>
                    <a:lnTo>
                      <a:pt x="1493551" y="1261786"/>
                    </a:lnTo>
                    <a:lnTo>
                      <a:pt x="1547861" y="1256357"/>
                    </a:lnTo>
                    <a:lnTo>
                      <a:pt x="1601550" y="1249764"/>
                    </a:lnTo>
                    <a:lnTo>
                      <a:pt x="1654543" y="1242021"/>
                    </a:lnTo>
                    <a:lnTo>
                      <a:pt x="1706767" y="1233144"/>
                    </a:lnTo>
                    <a:lnTo>
                      <a:pt x="1758150" y="1223148"/>
                    </a:lnTo>
                    <a:lnTo>
                      <a:pt x="1808618" y="1212048"/>
                    </a:lnTo>
                    <a:lnTo>
                      <a:pt x="1858098" y="1199859"/>
                    </a:lnTo>
                    <a:lnTo>
                      <a:pt x="1906517" y="1186596"/>
                    </a:lnTo>
                    <a:lnTo>
                      <a:pt x="1953801" y="1172275"/>
                    </a:lnTo>
                    <a:lnTo>
                      <a:pt x="1999879" y="1156911"/>
                    </a:lnTo>
                    <a:lnTo>
                      <a:pt x="2044676" y="1140519"/>
                    </a:lnTo>
                    <a:lnTo>
                      <a:pt x="2088119" y="1123114"/>
                    </a:lnTo>
                    <a:lnTo>
                      <a:pt x="2130136" y="1104711"/>
                    </a:lnTo>
                    <a:lnTo>
                      <a:pt x="2170652" y="1085326"/>
                    </a:lnTo>
                    <a:lnTo>
                      <a:pt x="2223813" y="1057074"/>
                    </a:lnTo>
                    <a:lnTo>
                      <a:pt x="2273183" y="1027412"/>
                    </a:lnTo>
                    <a:lnTo>
                      <a:pt x="2318684" y="996436"/>
                    </a:lnTo>
                    <a:lnTo>
                      <a:pt x="2360234" y="964243"/>
                    </a:lnTo>
                    <a:lnTo>
                      <a:pt x="2397753" y="930930"/>
                    </a:lnTo>
                    <a:lnTo>
                      <a:pt x="2431160" y="896595"/>
                    </a:lnTo>
                    <a:lnTo>
                      <a:pt x="2460374" y="861335"/>
                    </a:lnTo>
                    <a:lnTo>
                      <a:pt x="2485315" y="825246"/>
                    </a:lnTo>
                    <a:lnTo>
                      <a:pt x="2505902" y="788426"/>
                    </a:lnTo>
                    <a:lnTo>
                      <a:pt x="2522055" y="750972"/>
                    </a:lnTo>
                    <a:lnTo>
                      <a:pt x="2533692" y="712980"/>
                    </a:lnTo>
                    <a:lnTo>
                      <a:pt x="2540734" y="674549"/>
                    </a:lnTo>
                    <a:lnTo>
                      <a:pt x="2543099" y="635774"/>
                    </a:lnTo>
                    <a:close/>
                  </a:path>
                </a:pathLst>
              </a:custGeom>
              <a:ln w="2543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619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84DAB1-80A7-964A-844D-6C3357C8F472}"/>
                </a:ext>
              </a:extLst>
            </p:cNvPr>
            <p:cNvSpPr txBox="1"/>
            <p:nvPr/>
          </p:nvSpPr>
          <p:spPr>
            <a:xfrm>
              <a:off x="3550135" y="2676706"/>
              <a:ext cx="10040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pc="-81" dirty="0">
                  <a:latin typeface="Trebuchet MS"/>
                  <a:cs typeface="Trebuchet MS"/>
                </a:rPr>
                <a:t>Explored</a:t>
              </a:r>
              <a:endParaRPr lang="en-US" dirty="0">
                <a:latin typeface="Trebuchet MS"/>
                <a:cs typeface="Trebuchet MS"/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830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9612-1130-E042-AC75-2A358753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21" dirty="0"/>
              <a:t>Uniform</a:t>
            </a:r>
            <a:r>
              <a:rPr lang="en-US" spc="103" dirty="0"/>
              <a:t> </a:t>
            </a:r>
            <a:r>
              <a:rPr lang="en-US" spc="-121" dirty="0"/>
              <a:t>cost</a:t>
            </a:r>
            <a:r>
              <a:rPr lang="en-US" spc="99" dirty="0"/>
              <a:t> </a:t>
            </a:r>
            <a:r>
              <a:rPr lang="en-US" spc="-183" dirty="0"/>
              <a:t>search</a:t>
            </a:r>
            <a:r>
              <a:rPr lang="en-US" spc="103" dirty="0"/>
              <a:t> </a:t>
            </a:r>
            <a:r>
              <a:rPr lang="en-US" spc="-206" dirty="0"/>
              <a:t>example</a:t>
            </a:r>
            <a:endParaRPr lang="en-US" dirty="0"/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A3D51DDB-F01B-C847-B6BA-ABB5A8384481}"/>
              </a:ext>
            </a:extLst>
          </p:cNvPr>
          <p:cNvGrpSpPr/>
          <p:nvPr/>
        </p:nvGrpSpPr>
        <p:grpSpPr>
          <a:xfrm>
            <a:off x="1286302" y="1088427"/>
            <a:ext cx="4083965" cy="3325073"/>
            <a:chOff x="2812456" y="1326214"/>
            <a:chExt cx="4541520" cy="3697604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A725B0C0-2590-4345-9A14-676C28B4375A}"/>
                </a:ext>
              </a:extLst>
            </p:cNvPr>
            <p:cNvSpPr/>
            <p:nvPr/>
          </p:nvSpPr>
          <p:spPr>
            <a:xfrm>
              <a:off x="2825171" y="1647280"/>
              <a:ext cx="4516120" cy="3364229"/>
            </a:xfrm>
            <a:custGeom>
              <a:avLst/>
              <a:gdLst/>
              <a:ahLst/>
              <a:cxnLst/>
              <a:rect l="l" t="t" r="r" b="b"/>
              <a:pathLst>
                <a:path w="4516120" h="3364229">
                  <a:moveTo>
                    <a:pt x="0" y="0"/>
                  </a:moveTo>
                  <a:lnTo>
                    <a:pt x="0" y="3363608"/>
                  </a:lnTo>
                  <a:lnTo>
                    <a:pt x="4516014" y="3363608"/>
                  </a:lnTo>
                  <a:lnTo>
                    <a:pt x="4516014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F43A57A6-DEAD-1C43-8B6A-7B66EB27EED8}"/>
                </a:ext>
              </a:extLst>
            </p:cNvPr>
            <p:cNvSpPr/>
            <p:nvPr/>
          </p:nvSpPr>
          <p:spPr>
            <a:xfrm>
              <a:off x="2952326" y="1326214"/>
              <a:ext cx="4262120" cy="642620"/>
            </a:xfrm>
            <a:custGeom>
              <a:avLst/>
              <a:gdLst/>
              <a:ahLst/>
              <a:cxnLst/>
              <a:rect l="l" t="t" r="r" b="b"/>
              <a:pathLst>
                <a:path w="4262120" h="642619">
                  <a:moveTo>
                    <a:pt x="4261704" y="0"/>
                  </a:moveTo>
                  <a:lnTo>
                    <a:pt x="0" y="0"/>
                  </a:lnTo>
                  <a:lnTo>
                    <a:pt x="0" y="642132"/>
                  </a:lnTo>
                  <a:lnTo>
                    <a:pt x="4261704" y="642132"/>
                  </a:lnTo>
                  <a:lnTo>
                    <a:pt x="42617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C7EBEE4D-47D4-A44F-BE05-D392DC8A891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2326" y="1326214"/>
              <a:ext cx="642132" cy="642132"/>
            </a:xfrm>
            <a:prstGeom prst="rect">
              <a:avLst/>
            </a:prstGeom>
          </p:spPr>
        </p:pic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F22B8D97-C641-8F49-A9AE-503AF276ADD9}"/>
                </a:ext>
              </a:extLst>
            </p:cNvPr>
            <p:cNvSpPr/>
            <p:nvPr/>
          </p:nvSpPr>
          <p:spPr>
            <a:xfrm>
              <a:off x="3042341" y="2117754"/>
              <a:ext cx="4081779" cy="2295525"/>
            </a:xfrm>
            <a:custGeom>
              <a:avLst/>
              <a:gdLst/>
              <a:ahLst/>
              <a:cxnLst/>
              <a:rect l="l" t="t" r="r" b="b"/>
              <a:pathLst>
                <a:path w="4081779" h="2295525">
                  <a:moveTo>
                    <a:pt x="508619" y="1147573"/>
                  </a:moveTo>
                  <a:lnTo>
                    <a:pt x="503687" y="1097727"/>
                  </a:lnTo>
                  <a:lnTo>
                    <a:pt x="489259" y="1050253"/>
                  </a:lnTo>
                  <a:lnTo>
                    <a:pt x="465889" y="1006484"/>
                  </a:lnTo>
                  <a:lnTo>
                    <a:pt x="434130" y="967753"/>
                  </a:lnTo>
                  <a:lnTo>
                    <a:pt x="395399" y="935994"/>
                  </a:lnTo>
                  <a:lnTo>
                    <a:pt x="351630" y="912624"/>
                  </a:lnTo>
                  <a:lnTo>
                    <a:pt x="304155" y="898196"/>
                  </a:lnTo>
                  <a:lnTo>
                    <a:pt x="254309" y="893263"/>
                  </a:lnTo>
                  <a:lnTo>
                    <a:pt x="204463" y="898196"/>
                  </a:lnTo>
                  <a:lnTo>
                    <a:pt x="156989" y="912624"/>
                  </a:lnTo>
                  <a:lnTo>
                    <a:pt x="113220" y="935994"/>
                  </a:lnTo>
                  <a:lnTo>
                    <a:pt x="74489" y="967753"/>
                  </a:lnTo>
                  <a:lnTo>
                    <a:pt x="42730" y="1006484"/>
                  </a:lnTo>
                  <a:lnTo>
                    <a:pt x="19360" y="1050253"/>
                  </a:lnTo>
                  <a:lnTo>
                    <a:pt x="4932" y="1097727"/>
                  </a:lnTo>
                  <a:lnTo>
                    <a:pt x="0" y="1147573"/>
                  </a:lnTo>
                  <a:lnTo>
                    <a:pt x="4932" y="1197419"/>
                  </a:lnTo>
                  <a:lnTo>
                    <a:pt x="19360" y="1244893"/>
                  </a:lnTo>
                  <a:lnTo>
                    <a:pt x="42730" y="1288663"/>
                  </a:lnTo>
                  <a:lnTo>
                    <a:pt x="74489" y="1327394"/>
                  </a:lnTo>
                  <a:lnTo>
                    <a:pt x="113220" y="1359152"/>
                  </a:lnTo>
                  <a:lnTo>
                    <a:pt x="156989" y="1382523"/>
                  </a:lnTo>
                  <a:lnTo>
                    <a:pt x="204463" y="1396951"/>
                  </a:lnTo>
                  <a:lnTo>
                    <a:pt x="254309" y="1401883"/>
                  </a:lnTo>
                  <a:lnTo>
                    <a:pt x="304155" y="1396951"/>
                  </a:lnTo>
                  <a:lnTo>
                    <a:pt x="351630" y="1382523"/>
                  </a:lnTo>
                  <a:lnTo>
                    <a:pt x="395399" y="1359152"/>
                  </a:lnTo>
                  <a:lnTo>
                    <a:pt x="434130" y="1327394"/>
                  </a:lnTo>
                  <a:lnTo>
                    <a:pt x="465889" y="1288663"/>
                  </a:lnTo>
                  <a:lnTo>
                    <a:pt x="489259" y="1244893"/>
                  </a:lnTo>
                  <a:lnTo>
                    <a:pt x="503687" y="1197419"/>
                  </a:lnTo>
                  <a:lnTo>
                    <a:pt x="508619" y="1147573"/>
                  </a:lnTo>
                  <a:close/>
                </a:path>
                <a:path w="4081779" h="2295525">
                  <a:moveTo>
                    <a:pt x="2295147" y="254309"/>
                  </a:moveTo>
                  <a:lnTo>
                    <a:pt x="2290215" y="204464"/>
                  </a:lnTo>
                  <a:lnTo>
                    <a:pt x="2275786" y="156989"/>
                  </a:lnTo>
                  <a:lnTo>
                    <a:pt x="2252416" y="113220"/>
                  </a:lnTo>
                  <a:lnTo>
                    <a:pt x="2220658" y="74489"/>
                  </a:lnTo>
                  <a:lnTo>
                    <a:pt x="2181926" y="42730"/>
                  </a:lnTo>
                  <a:lnTo>
                    <a:pt x="2138157" y="19360"/>
                  </a:lnTo>
                  <a:lnTo>
                    <a:pt x="2090683" y="4932"/>
                  </a:lnTo>
                  <a:lnTo>
                    <a:pt x="2040837" y="0"/>
                  </a:lnTo>
                  <a:lnTo>
                    <a:pt x="1990991" y="4932"/>
                  </a:lnTo>
                  <a:lnTo>
                    <a:pt x="1943517" y="19360"/>
                  </a:lnTo>
                  <a:lnTo>
                    <a:pt x="1899748" y="42730"/>
                  </a:lnTo>
                  <a:lnTo>
                    <a:pt x="1861016" y="74489"/>
                  </a:lnTo>
                  <a:lnTo>
                    <a:pt x="1829258" y="113220"/>
                  </a:lnTo>
                  <a:lnTo>
                    <a:pt x="1805888" y="156989"/>
                  </a:lnTo>
                  <a:lnTo>
                    <a:pt x="1791459" y="204464"/>
                  </a:lnTo>
                  <a:lnTo>
                    <a:pt x="1786527" y="254309"/>
                  </a:lnTo>
                  <a:lnTo>
                    <a:pt x="1791459" y="304155"/>
                  </a:lnTo>
                  <a:lnTo>
                    <a:pt x="1805888" y="351630"/>
                  </a:lnTo>
                  <a:lnTo>
                    <a:pt x="1829258" y="395399"/>
                  </a:lnTo>
                  <a:lnTo>
                    <a:pt x="1861016" y="434130"/>
                  </a:lnTo>
                  <a:lnTo>
                    <a:pt x="1899748" y="465889"/>
                  </a:lnTo>
                  <a:lnTo>
                    <a:pt x="1943517" y="489259"/>
                  </a:lnTo>
                  <a:lnTo>
                    <a:pt x="1990991" y="503687"/>
                  </a:lnTo>
                  <a:lnTo>
                    <a:pt x="2040837" y="508619"/>
                  </a:lnTo>
                  <a:lnTo>
                    <a:pt x="2090683" y="503687"/>
                  </a:lnTo>
                  <a:lnTo>
                    <a:pt x="2138157" y="489259"/>
                  </a:lnTo>
                  <a:lnTo>
                    <a:pt x="2181926" y="465889"/>
                  </a:lnTo>
                  <a:lnTo>
                    <a:pt x="2220658" y="434130"/>
                  </a:lnTo>
                  <a:lnTo>
                    <a:pt x="2252416" y="395399"/>
                  </a:lnTo>
                  <a:lnTo>
                    <a:pt x="2275786" y="351630"/>
                  </a:lnTo>
                  <a:lnTo>
                    <a:pt x="2290215" y="304155"/>
                  </a:lnTo>
                  <a:lnTo>
                    <a:pt x="2295147" y="254309"/>
                  </a:lnTo>
                  <a:close/>
                </a:path>
                <a:path w="4081779" h="2295525">
                  <a:moveTo>
                    <a:pt x="2295147" y="2040837"/>
                  </a:moveTo>
                  <a:lnTo>
                    <a:pt x="2290215" y="1990991"/>
                  </a:lnTo>
                  <a:lnTo>
                    <a:pt x="2275786" y="1943517"/>
                  </a:lnTo>
                  <a:lnTo>
                    <a:pt x="2252416" y="1899748"/>
                  </a:lnTo>
                  <a:lnTo>
                    <a:pt x="2220658" y="1861016"/>
                  </a:lnTo>
                  <a:lnTo>
                    <a:pt x="2181926" y="1829258"/>
                  </a:lnTo>
                  <a:lnTo>
                    <a:pt x="2138157" y="1805888"/>
                  </a:lnTo>
                  <a:lnTo>
                    <a:pt x="2090683" y="1791459"/>
                  </a:lnTo>
                  <a:lnTo>
                    <a:pt x="2040837" y="1786527"/>
                  </a:lnTo>
                  <a:lnTo>
                    <a:pt x="1990991" y="1791459"/>
                  </a:lnTo>
                  <a:lnTo>
                    <a:pt x="1943517" y="1805888"/>
                  </a:lnTo>
                  <a:lnTo>
                    <a:pt x="1899748" y="1829258"/>
                  </a:lnTo>
                  <a:lnTo>
                    <a:pt x="1861016" y="1861016"/>
                  </a:lnTo>
                  <a:lnTo>
                    <a:pt x="1829258" y="1899748"/>
                  </a:lnTo>
                  <a:lnTo>
                    <a:pt x="1805888" y="1943517"/>
                  </a:lnTo>
                  <a:lnTo>
                    <a:pt x="1791459" y="1990991"/>
                  </a:lnTo>
                  <a:lnTo>
                    <a:pt x="1786527" y="2040837"/>
                  </a:lnTo>
                  <a:lnTo>
                    <a:pt x="1791459" y="2090683"/>
                  </a:lnTo>
                  <a:lnTo>
                    <a:pt x="1805888" y="2138157"/>
                  </a:lnTo>
                  <a:lnTo>
                    <a:pt x="1829258" y="2181926"/>
                  </a:lnTo>
                  <a:lnTo>
                    <a:pt x="1861016" y="2220658"/>
                  </a:lnTo>
                  <a:lnTo>
                    <a:pt x="1899748" y="2252416"/>
                  </a:lnTo>
                  <a:lnTo>
                    <a:pt x="1943517" y="2275786"/>
                  </a:lnTo>
                  <a:lnTo>
                    <a:pt x="1990991" y="2290215"/>
                  </a:lnTo>
                  <a:lnTo>
                    <a:pt x="2040837" y="2295147"/>
                  </a:lnTo>
                  <a:lnTo>
                    <a:pt x="2090683" y="2290215"/>
                  </a:lnTo>
                  <a:lnTo>
                    <a:pt x="2138157" y="2275786"/>
                  </a:lnTo>
                  <a:lnTo>
                    <a:pt x="2181926" y="2252416"/>
                  </a:lnTo>
                  <a:lnTo>
                    <a:pt x="2220658" y="2220658"/>
                  </a:lnTo>
                  <a:lnTo>
                    <a:pt x="2252416" y="2181926"/>
                  </a:lnTo>
                  <a:lnTo>
                    <a:pt x="2275786" y="2138157"/>
                  </a:lnTo>
                  <a:lnTo>
                    <a:pt x="2290215" y="2090683"/>
                  </a:lnTo>
                  <a:lnTo>
                    <a:pt x="2295147" y="2040837"/>
                  </a:lnTo>
                  <a:close/>
                </a:path>
                <a:path w="4081779" h="2295525">
                  <a:moveTo>
                    <a:pt x="4081674" y="1147573"/>
                  </a:moveTo>
                  <a:lnTo>
                    <a:pt x="4076742" y="1097727"/>
                  </a:lnTo>
                  <a:lnTo>
                    <a:pt x="4062314" y="1050253"/>
                  </a:lnTo>
                  <a:lnTo>
                    <a:pt x="4038944" y="1006484"/>
                  </a:lnTo>
                  <a:lnTo>
                    <a:pt x="4007185" y="967753"/>
                  </a:lnTo>
                  <a:lnTo>
                    <a:pt x="3968454" y="935994"/>
                  </a:lnTo>
                  <a:lnTo>
                    <a:pt x="3924685" y="912624"/>
                  </a:lnTo>
                  <a:lnTo>
                    <a:pt x="3877211" y="898196"/>
                  </a:lnTo>
                  <a:lnTo>
                    <a:pt x="3827365" y="893263"/>
                  </a:lnTo>
                  <a:lnTo>
                    <a:pt x="3777518" y="898196"/>
                  </a:lnTo>
                  <a:lnTo>
                    <a:pt x="3730044" y="912624"/>
                  </a:lnTo>
                  <a:lnTo>
                    <a:pt x="3686275" y="935994"/>
                  </a:lnTo>
                  <a:lnTo>
                    <a:pt x="3647544" y="967753"/>
                  </a:lnTo>
                  <a:lnTo>
                    <a:pt x="3615785" y="1006484"/>
                  </a:lnTo>
                  <a:lnTo>
                    <a:pt x="3592415" y="1050253"/>
                  </a:lnTo>
                  <a:lnTo>
                    <a:pt x="3577987" y="1097727"/>
                  </a:lnTo>
                  <a:lnTo>
                    <a:pt x="3573055" y="1147573"/>
                  </a:lnTo>
                  <a:lnTo>
                    <a:pt x="3577987" y="1197419"/>
                  </a:lnTo>
                  <a:lnTo>
                    <a:pt x="3592415" y="1244893"/>
                  </a:lnTo>
                  <a:lnTo>
                    <a:pt x="3615785" y="1288663"/>
                  </a:lnTo>
                  <a:lnTo>
                    <a:pt x="3647544" y="1327394"/>
                  </a:lnTo>
                  <a:lnTo>
                    <a:pt x="3686275" y="1359152"/>
                  </a:lnTo>
                  <a:lnTo>
                    <a:pt x="3730044" y="1382523"/>
                  </a:lnTo>
                  <a:lnTo>
                    <a:pt x="3777518" y="1396951"/>
                  </a:lnTo>
                  <a:lnTo>
                    <a:pt x="3827365" y="1401883"/>
                  </a:lnTo>
                  <a:lnTo>
                    <a:pt x="3877211" y="1396951"/>
                  </a:lnTo>
                  <a:lnTo>
                    <a:pt x="3924685" y="1382523"/>
                  </a:lnTo>
                  <a:lnTo>
                    <a:pt x="3968454" y="1359152"/>
                  </a:lnTo>
                  <a:lnTo>
                    <a:pt x="4007185" y="1327394"/>
                  </a:lnTo>
                  <a:lnTo>
                    <a:pt x="4038944" y="1288663"/>
                  </a:lnTo>
                  <a:lnTo>
                    <a:pt x="4062314" y="1244893"/>
                  </a:lnTo>
                  <a:lnTo>
                    <a:pt x="4076742" y="1197419"/>
                  </a:lnTo>
                  <a:lnTo>
                    <a:pt x="4081674" y="1147573"/>
                  </a:lnTo>
                  <a:close/>
                </a:path>
                <a:path w="4081779" h="2295525">
                  <a:moveTo>
                    <a:pt x="481769" y="1033843"/>
                  </a:moveTo>
                  <a:lnTo>
                    <a:pt x="1813378" y="368039"/>
                  </a:lnTo>
                </a:path>
                <a:path w="4081779" h="2295525">
                  <a:moveTo>
                    <a:pt x="481769" y="1261303"/>
                  </a:moveTo>
                  <a:lnTo>
                    <a:pt x="1813378" y="1927107"/>
                  </a:lnTo>
                </a:path>
                <a:path w="4081779" h="2295525">
                  <a:moveTo>
                    <a:pt x="2040837" y="508620"/>
                  </a:moveTo>
                  <a:lnTo>
                    <a:pt x="2040837" y="1786527"/>
                  </a:lnTo>
                </a:path>
                <a:path w="4081779" h="2295525">
                  <a:moveTo>
                    <a:pt x="2268296" y="368039"/>
                  </a:moveTo>
                  <a:lnTo>
                    <a:pt x="3599905" y="1033843"/>
                  </a:lnTo>
                </a:path>
                <a:path w="4081779" h="2295525">
                  <a:moveTo>
                    <a:pt x="2268296" y="1927107"/>
                  </a:moveTo>
                  <a:lnTo>
                    <a:pt x="3599905" y="1261303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93E6D657-0BC4-1B4B-9F7A-03DC03C87CF7}"/>
              </a:ext>
            </a:extLst>
          </p:cNvPr>
          <p:cNvSpPr txBox="1"/>
          <p:nvPr/>
        </p:nvSpPr>
        <p:spPr>
          <a:xfrm>
            <a:off x="-1028249" y="1170397"/>
            <a:ext cx="6285263" cy="344676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3132239">
              <a:spcBef>
                <a:spcPts val="126"/>
              </a:spcBef>
              <a:tabLst>
                <a:tab pos="4482786" algn="l"/>
              </a:tabLst>
            </a:pPr>
            <a:r>
              <a:rPr sz="2248" b="1" spc="-31" dirty="0">
                <a:solidFill>
                  <a:srgbClr val="FFA500"/>
                </a:solidFill>
                <a:latin typeface="Trebuchet MS"/>
                <a:cs typeface="Trebuchet MS"/>
              </a:rPr>
              <a:t>Example:	</a:t>
            </a:r>
            <a:r>
              <a:rPr sz="2248" b="1" spc="228" dirty="0">
                <a:solidFill>
                  <a:srgbClr val="FFA500"/>
                </a:solidFill>
                <a:latin typeface="Trebuchet MS"/>
                <a:cs typeface="Trebuchet MS"/>
              </a:rPr>
              <a:t>UCS</a:t>
            </a:r>
            <a:r>
              <a:rPr sz="2248" b="1" spc="103" dirty="0">
                <a:solidFill>
                  <a:srgbClr val="FFA500"/>
                </a:solidFill>
                <a:latin typeface="Trebuchet MS"/>
                <a:cs typeface="Trebuchet MS"/>
              </a:rPr>
              <a:t> </a:t>
            </a:r>
            <a:r>
              <a:rPr sz="2248" b="1" spc="-63" dirty="0">
                <a:solidFill>
                  <a:srgbClr val="FFA500"/>
                </a:solidFill>
                <a:latin typeface="Trebuchet MS"/>
                <a:cs typeface="Trebuchet MS"/>
              </a:rPr>
              <a:t>example</a:t>
            </a:r>
            <a:endParaRPr sz="2248" dirty="0">
              <a:latin typeface="Trebuchet MS"/>
              <a:cs typeface="Trebuchet MS"/>
            </a:endParaRPr>
          </a:p>
          <a:p>
            <a:pPr>
              <a:spcBef>
                <a:spcPts val="31"/>
              </a:spcBef>
            </a:pPr>
            <a:endParaRPr sz="2068" dirty="0">
              <a:latin typeface="Trebuchet MS"/>
              <a:cs typeface="Trebuchet MS"/>
            </a:endParaRPr>
          </a:p>
          <a:p>
            <a:pPr marL="2427557" algn="ctr"/>
            <a:r>
              <a:rPr sz="2248" spc="247" dirty="0">
                <a:latin typeface="Trebuchet MS"/>
                <a:cs typeface="Trebuchet MS"/>
              </a:rPr>
              <a:t>B</a:t>
            </a:r>
            <a:endParaRPr lang="en-US" sz="2248" dirty="0">
              <a:latin typeface="Trebuchet MS"/>
              <a:cs typeface="Trebuchet MS"/>
            </a:endParaRPr>
          </a:p>
          <a:p>
            <a:pPr>
              <a:spcBef>
                <a:spcPts val="22"/>
              </a:spcBef>
            </a:pPr>
            <a:endParaRPr lang="en-US" sz="3103" dirty="0">
              <a:latin typeface="Trebuchet MS"/>
              <a:cs typeface="Trebuchet MS"/>
            </a:endParaRPr>
          </a:p>
          <a:p>
            <a:pPr marL="2435552" algn="ctr">
              <a:tabLst>
                <a:tab pos="5640886" algn="l"/>
              </a:tabLst>
            </a:pPr>
            <a:r>
              <a:rPr sz="2248" spc="193" dirty="0">
                <a:latin typeface="Trebuchet MS"/>
                <a:cs typeface="Trebuchet MS"/>
              </a:rPr>
              <a:t>A	</a:t>
            </a:r>
            <a:r>
              <a:rPr sz="2248" spc="270" dirty="0">
                <a:latin typeface="Trebuchet MS"/>
                <a:cs typeface="Trebuchet MS"/>
              </a:rPr>
              <a:t>D</a:t>
            </a:r>
            <a:endParaRPr sz="2248" dirty="0">
              <a:latin typeface="Trebuchet MS"/>
              <a:cs typeface="Trebuchet MS"/>
            </a:endParaRPr>
          </a:p>
          <a:p>
            <a:pPr>
              <a:spcBef>
                <a:spcPts val="27"/>
              </a:spcBef>
            </a:pPr>
            <a:endParaRPr sz="3103" dirty="0">
              <a:latin typeface="Trebuchet MS"/>
              <a:cs typeface="Trebuchet MS"/>
            </a:endParaRPr>
          </a:p>
          <a:p>
            <a:pPr marL="2427557" algn="ctr"/>
            <a:r>
              <a:rPr sz="2248" spc="112" dirty="0">
                <a:latin typeface="Trebuchet MS"/>
                <a:cs typeface="Trebuchet MS"/>
              </a:rPr>
              <a:t>C</a:t>
            </a:r>
            <a:endParaRPr sz="2248" dirty="0">
              <a:latin typeface="Trebuchet MS"/>
              <a:cs typeface="Trebuchet MS"/>
            </a:endParaRPr>
          </a:p>
          <a:p>
            <a:pPr marL="2427557" algn="ctr">
              <a:spcBef>
                <a:spcPts val="760"/>
              </a:spcBef>
            </a:pPr>
            <a:r>
              <a:rPr sz="2248" spc="-40" dirty="0">
                <a:latin typeface="Trebuchet MS"/>
                <a:cs typeface="Trebuchet MS"/>
              </a:rPr>
              <a:t>Start</a:t>
            </a:r>
            <a:r>
              <a:rPr sz="2248" spc="72" dirty="0">
                <a:latin typeface="Trebuchet MS"/>
                <a:cs typeface="Trebuchet MS"/>
              </a:rPr>
              <a:t> </a:t>
            </a:r>
            <a:r>
              <a:rPr sz="2248" spc="-112" dirty="0">
                <a:latin typeface="Trebuchet MS"/>
                <a:cs typeface="Trebuchet MS"/>
              </a:rPr>
              <a:t>state:</a:t>
            </a:r>
            <a:r>
              <a:rPr sz="2248" spc="324" dirty="0">
                <a:latin typeface="Trebuchet MS"/>
                <a:cs typeface="Trebuchet MS"/>
              </a:rPr>
              <a:t> </a:t>
            </a:r>
            <a:r>
              <a:rPr sz="2248" dirty="0">
                <a:latin typeface="Trebuchet MS"/>
                <a:cs typeface="Trebuchet MS"/>
              </a:rPr>
              <a:t>A,</a:t>
            </a:r>
            <a:r>
              <a:rPr sz="2248" spc="72" dirty="0">
                <a:latin typeface="Trebuchet MS"/>
                <a:cs typeface="Trebuchet MS"/>
              </a:rPr>
              <a:t> </a:t>
            </a:r>
            <a:r>
              <a:rPr sz="2248" spc="-112" dirty="0">
                <a:latin typeface="Trebuchet MS"/>
                <a:cs typeface="Trebuchet MS"/>
              </a:rPr>
              <a:t>end</a:t>
            </a:r>
            <a:r>
              <a:rPr sz="2248" spc="76" dirty="0">
                <a:latin typeface="Trebuchet MS"/>
                <a:cs typeface="Trebuchet MS"/>
              </a:rPr>
              <a:t> </a:t>
            </a:r>
            <a:r>
              <a:rPr sz="2248" spc="-112" dirty="0">
                <a:latin typeface="Trebuchet MS"/>
                <a:cs typeface="Trebuchet MS"/>
              </a:rPr>
              <a:t>state:</a:t>
            </a:r>
            <a:r>
              <a:rPr sz="2248" spc="324" dirty="0">
                <a:latin typeface="Trebuchet MS"/>
                <a:cs typeface="Trebuchet MS"/>
              </a:rPr>
              <a:t> </a:t>
            </a:r>
            <a:r>
              <a:rPr sz="2248" spc="270" dirty="0">
                <a:latin typeface="Trebuchet MS"/>
                <a:cs typeface="Trebuchet MS"/>
              </a:rPr>
              <a:t>D</a:t>
            </a:r>
            <a:endParaRPr sz="2248" dirty="0">
              <a:latin typeface="Trebuchet MS"/>
              <a:cs typeface="Trebuchet MS"/>
            </a:endParaRPr>
          </a:p>
          <a:p>
            <a:pPr>
              <a:spcBef>
                <a:spcPts val="49"/>
              </a:spcBef>
            </a:pPr>
            <a:endParaRPr sz="2113" dirty="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9B2C3D-0B42-1D4B-B91D-A7CA3472DE6B}"/>
              </a:ext>
            </a:extLst>
          </p:cNvPr>
          <p:cNvSpPr txBox="1"/>
          <p:nvPr/>
        </p:nvSpPr>
        <p:spPr>
          <a:xfrm>
            <a:off x="2414852" y="2073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DE3DC4-4860-0C47-BFC4-083BAE2D8AB6}"/>
              </a:ext>
            </a:extLst>
          </p:cNvPr>
          <p:cNvSpPr txBox="1"/>
          <p:nvPr/>
        </p:nvSpPr>
        <p:spPr>
          <a:xfrm>
            <a:off x="3325393" y="2705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F6BC7C-3D0C-8C46-91E9-D025F973CCEB}"/>
              </a:ext>
            </a:extLst>
          </p:cNvPr>
          <p:cNvSpPr txBox="1"/>
          <p:nvPr/>
        </p:nvSpPr>
        <p:spPr>
          <a:xfrm>
            <a:off x="4127905" y="3247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665293-D876-F24C-8156-E02134202E01}"/>
              </a:ext>
            </a:extLst>
          </p:cNvPr>
          <p:cNvSpPr txBox="1"/>
          <p:nvPr/>
        </p:nvSpPr>
        <p:spPr>
          <a:xfrm>
            <a:off x="2255020" y="324740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B6C759-42A3-4D4C-9D29-DE37245A0471}"/>
              </a:ext>
            </a:extLst>
          </p:cNvPr>
          <p:cNvSpPr txBox="1"/>
          <p:nvPr/>
        </p:nvSpPr>
        <p:spPr>
          <a:xfrm>
            <a:off x="4010887" y="20731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0A265-9CC5-334E-8F18-06AAD74DB199}"/>
              </a:ext>
            </a:extLst>
          </p:cNvPr>
          <p:cNvSpPr txBox="1"/>
          <p:nvPr/>
        </p:nvSpPr>
        <p:spPr>
          <a:xfrm>
            <a:off x="1286302" y="4773593"/>
            <a:ext cx="7478650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4321" indent="-342900">
              <a:spcBef>
                <a:spcPts val="147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A0"/>
                </a:solidFill>
                <a:latin typeface="Trebuchet MS"/>
                <a:cs typeface="Trebuchet MS"/>
              </a:rPr>
              <a:t>What is the minimum cost path from A to D?</a:t>
            </a:r>
          </a:p>
          <a:p>
            <a:pPr marL="354321" indent="-342900">
              <a:spcBef>
                <a:spcPts val="147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A0"/>
                </a:solidFill>
                <a:latin typeface="Trebuchet MS"/>
                <a:cs typeface="Trebuchet MS"/>
              </a:rPr>
              <a:t>Minimum</a:t>
            </a:r>
            <a:r>
              <a:rPr lang="en-US" spc="54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pc="-67" dirty="0">
                <a:solidFill>
                  <a:srgbClr val="0000A0"/>
                </a:solidFill>
                <a:latin typeface="Trebuchet MS"/>
                <a:cs typeface="Trebuchet MS"/>
              </a:rPr>
              <a:t>cost</a:t>
            </a:r>
            <a:r>
              <a:rPr lang="en-US" spc="58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pc="-94" dirty="0">
                <a:solidFill>
                  <a:srgbClr val="0000A0"/>
                </a:solidFill>
                <a:latin typeface="Trebuchet MS"/>
                <a:cs typeface="Trebuchet MS"/>
              </a:rPr>
              <a:t>path</a:t>
            </a:r>
            <a:r>
              <a:rPr lang="en-US" spc="-94" dirty="0">
                <a:latin typeface="Trebuchet MS"/>
                <a:cs typeface="Trebuchet MS"/>
              </a:rPr>
              <a:t>:</a:t>
            </a:r>
            <a:endParaRPr lang="en-US" dirty="0">
              <a:latin typeface="Trebuchet MS"/>
              <a:cs typeface="Trebuchet MS"/>
            </a:endParaRPr>
          </a:p>
          <a:p>
            <a:pPr marL="2427557" algn="ctr">
              <a:spcBef>
                <a:spcPts val="1466"/>
              </a:spcBef>
            </a:pPr>
            <a:r>
              <a:rPr lang="en-US" spc="193" dirty="0">
                <a:latin typeface="Trebuchet MS"/>
                <a:cs typeface="Trebuchet MS"/>
              </a:rPr>
              <a:t>A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31" dirty="0">
                <a:latin typeface="MS Gothic"/>
                <a:cs typeface="MS Gothic"/>
              </a:rPr>
              <a:t>→</a:t>
            </a:r>
            <a:r>
              <a:rPr lang="en-US" spc="-364" dirty="0">
                <a:latin typeface="MS Gothic"/>
                <a:cs typeface="MS Gothic"/>
              </a:rPr>
              <a:t> </a:t>
            </a:r>
            <a:r>
              <a:rPr lang="en-US" spc="247" dirty="0">
                <a:latin typeface="Trebuchet MS"/>
                <a:cs typeface="Trebuchet MS"/>
              </a:rPr>
              <a:t>B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31" dirty="0">
                <a:latin typeface="MS Gothic"/>
                <a:cs typeface="MS Gothic"/>
              </a:rPr>
              <a:t>→</a:t>
            </a:r>
            <a:r>
              <a:rPr lang="en-US" spc="-364" dirty="0">
                <a:latin typeface="MS Gothic"/>
                <a:cs typeface="MS Gothic"/>
              </a:rPr>
              <a:t> </a:t>
            </a:r>
            <a:r>
              <a:rPr lang="en-US" spc="112" dirty="0">
                <a:latin typeface="Trebuchet MS"/>
                <a:cs typeface="Trebuchet MS"/>
              </a:rPr>
              <a:t>C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31" dirty="0">
                <a:latin typeface="MS Gothic"/>
                <a:cs typeface="MS Gothic"/>
              </a:rPr>
              <a:t>→</a:t>
            </a:r>
            <a:r>
              <a:rPr lang="en-US" spc="-364" dirty="0">
                <a:latin typeface="MS Gothic"/>
                <a:cs typeface="MS Gothic"/>
              </a:rPr>
              <a:t> </a:t>
            </a:r>
            <a:r>
              <a:rPr lang="en-US" spc="270" dirty="0">
                <a:latin typeface="Trebuchet MS"/>
                <a:cs typeface="Trebuchet MS"/>
              </a:rPr>
              <a:t>D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85" dirty="0">
                <a:latin typeface="Trebuchet MS"/>
                <a:cs typeface="Trebuchet MS"/>
              </a:rPr>
              <a:t>with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cost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40" dirty="0">
                <a:latin typeface="Trebuchet MS"/>
                <a:cs typeface="Trebuchet MS"/>
              </a:rPr>
              <a:t>3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438EB67B-FA28-8647-AB49-72D2F0DFC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96608"/>
              </p:ext>
            </p:extLst>
          </p:nvPr>
        </p:nvGraphicFramePr>
        <p:xfrm>
          <a:off x="6085395" y="1663626"/>
          <a:ext cx="4981635" cy="194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545">
                  <a:extLst>
                    <a:ext uri="{9D8B030D-6E8A-4147-A177-3AD203B41FA5}">
                      <a16:colId xmlns:a16="http://schemas.microsoft.com/office/drawing/2014/main" val="317971714"/>
                    </a:ext>
                  </a:extLst>
                </a:gridCol>
                <a:gridCol w="1660545">
                  <a:extLst>
                    <a:ext uri="{9D8B030D-6E8A-4147-A177-3AD203B41FA5}">
                      <a16:colId xmlns:a16="http://schemas.microsoft.com/office/drawing/2014/main" val="3355424136"/>
                    </a:ext>
                  </a:extLst>
                </a:gridCol>
                <a:gridCol w="1660545">
                  <a:extLst>
                    <a:ext uri="{9D8B030D-6E8A-4147-A177-3AD203B41FA5}">
                      <a16:colId xmlns:a16="http://schemas.microsoft.com/office/drawing/2014/main" val="1390730408"/>
                    </a:ext>
                  </a:extLst>
                </a:gridCol>
              </a:tblGrid>
              <a:tr h="389886">
                <a:tc>
                  <a:txBody>
                    <a:bodyPr/>
                    <a:lstStyle/>
                    <a:p>
                      <a:r>
                        <a:rPr lang="en-US" dirty="0"/>
                        <a:t>Unexplored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43213"/>
                  </a:ext>
                </a:extLst>
              </a:tr>
              <a:tr h="389886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095524"/>
                  </a:ext>
                </a:extLst>
              </a:tr>
              <a:tr h="389886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2179"/>
                  </a:ext>
                </a:extLst>
              </a:tr>
              <a:tr h="389886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</a:t>
                      </a:r>
                      <a:r>
                        <a:rPr lang="en-US" strike="sngStrike" dirty="0"/>
                        <a:t>100</a:t>
                      </a:r>
                      <a:r>
                        <a:rPr lang="en-US" strike="noStrik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strike="noStrik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43894"/>
                  </a:ext>
                </a:extLst>
              </a:tr>
              <a:tr h="389886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D, </a:t>
                      </a:r>
                      <a:r>
                        <a:rPr lang="en-US" strike="sngStrike" dirty="0"/>
                        <a:t>101</a:t>
                      </a:r>
                      <a:r>
                        <a:rPr lang="en-US" strike="noStrike" dirty="0"/>
                        <a:t> </a:t>
                      </a:r>
                      <a:r>
                        <a:rPr lang="en-US" b="1" strike="noStrik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512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357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977D-0681-E44D-8A27-C3C8B241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21" dirty="0"/>
              <a:t>Uniform</a:t>
            </a:r>
            <a:r>
              <a:rPr lang="en-US" spc="94" dirty="0"/>
              <a:t> </a:t>
            </a:r>
            <a:r>
              <a:rPr lang="en-US" spc="-121" dirty="0"/>
              <a:t>cost</a:t>
            </a:r>
            <a:r>
              <a:rPr lang="en-US" spc="94" dirty="0"/>
              <a:t> </a:t>
            </a:r>
            <a:r>
              <a:rPr lang="en-US" spc="-183" dirty="0"/>
              <a:t>search</a:t>
            </a:r>
            <a:r>
              <a:rPr lang="en-US" spc="99" dirty="0"/>
              <a:t> </a:t>
            </a:r>
            <a:r>
              <a:rPr lang="en-US" spc="135" dirty="0"/>
              <a:t>(UCS)</a:t>
            </a:r>
            <a:endParaRPr lang="en-US" dirty="0"/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A2B79A6D-78A2-2341-A442-42FB4076042E}"/>
              </a:ext>
            </a:extLst>
          </p:cNvPr>
          <p:cNvGrpSpPr/>
          <p:nvPr/>
        </p:nvGrpSpPr>
        <p:grpSpPr>
          <a:xfrm>
            <a:off x="473406" y="1366219"/>
            <a:ext cx="7084125" cy="4345494"/>
            <a:chOff x="1144333" y="1326214"/>
            <a:chExt cx="7877809" cy="4832350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E9DEC805-1DE3-084E-B2D4-DCE4E9B032FE}"/>
                </a:ext>
              </a:extLst>
            </p:cNvPr>
            <p:cNvSpPr/>
            <p:nvPr/>
          </p:nvSpPr>
          <p:spPr>
            <a:xfrm>
              <a:off x="1156413" y="1631226"/>
              <a:ext cx="7853680" cy="4514850"/>
            </a:xfrm>
            <a:custGeom>
              <a:avLst/>
              <a:gdLst/>
              <a:ahLst/>
              <a:cxnLst/>
              <a:rect l="l" t="t" r="r" b="b"/>
              <a:pathLst>
                <a:path w="7853680" h="4514850">
                  <a:moveTo>
                    <a:pt x="0" y="0"/>
                  </a:moveTo>
                  <a:lnTo>
                    <a:pt x="0" y="4514831"/>
                  </a:lnTo>
                  <a:lnTo>
                    <a:pt x="7853531" y="4514831"/>
                  </a:lnTo>
                  <a:lnTo>
                    <a:pt x="7853531" y="0"/>
                  </a:lnTo>
                  <a:lnTo>
                    <a:pt x="0" y="0"/>
                  </a:lnTo>
                  <a:close/>
                </a:path>
              </a:pathLst>
            </a:custGeom>
            <a:ln w="24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FF61DB93-E87F-2642-A2D6-38F47AFC6537}"/>
                </a:ext>
              </a:extLst>
            </p:cNvPr>
            <p:cNvSpPr/>
            <p:nvPr/>
          </p:nvSpPr>
          <p:spPr>
            <a:xfrm>
              <a:off x="1277210" y="1326214"/>
              <a:ext cx="7393305" cy="610235"/>
            </a:xfrm>
            <a:custGeom>
              <a:avLst/>
              <a:gdLst/>
              <a:ahLst/>
              <a:cxnLst/>
              <a:rect l="l" t="t" r="r" b="b"/>
              <a:pathLst>
                <a:path w="7393305" h="610235">
                  <a:moveTo>
                    <a:pt x="7392687" y="0"/>
                  </a:moveTo>
                  <a:lnTo>
                    <a:pt x="0" y="0"/>
                  </a:lnTo>
                  <a:lnTo>
                    <a:pt x="0" y="610024"/>
                  </a:lnTo>
                  <a:lnTo>
                    <a:pt x="7392687" y="610024"/>
                  </a:lnTo>
                  <a:lnTo>
                    <a:pt x="73926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11" name="object 6">
              <a:extLst>
                <a:ext uri="{FF2B5EF4-FFF2-40B4-BE49-F238E27FC236}">
                  <a16:creationId xmlns:a16="http://schemas.microsoft.com/office/drawing/2014/main" id="{78C0CDEB-3675-9E42-8249-BBF8C7464EC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210" y="1326214"/>
              <a:ext cx="610024" cy="610024"/>
            </a:xfrm>
            <a:prstGeom prst="rect">
              <a:avLst/>
            </a:prstGeom>
          </p:spPr>
        </p:pic>
      </p:grpSp>
      <p:sp>
        <p:nvSpPr>
          <p:cNvPr id="12" name="object 7">
            <a:extLst>
              <a:ext uri="{FF2B5EF4-FFF2-40B4-BE49-F238E27FC236}">
                <a16:creationId xmlns:a16="http://schemas.microsoft.com/office/drawing/2014/main" id="{9F93BE8C-425D-8243-8275-FBF7B4AEAE79}"/>
              </a:ext>
            </a:extLst>
          </p:cNvPr>
          <p:cNvSpPr txBox="1"/>
          <p:nvPr/>
        </p:nvSpPr>
        <p:spPr>
          <a:xfrm>
            <a:off x="578129" y="1443519"/>
            <a:ext cx="6851719" cy="4447811"/>
          </a:xfrm>
          <a:prstGeom prst="rect">
            <a:avLst/>
          </a:prstGeom>
        </p:spPr>
        <p:txBody>
          <a:bodyPr vert="horz" wrap="square" lIns="0" tIns="12563" rIns="0" bIns="0" rtlCol="0">
            <a:spAutoFit/>
          </a:bodyPr>
          <a:lstStyle/>
          <a:p>
            <a:pPr marL="671561">
              <a:spcBef>
                <a:spcPts val="99"/>
              </a:spcBef>
              <a:tabLst>
                <a:tab pos="2134605" algn="l"/>
              </a:tabLst>
            </a:pPr>
            <a:r>
              <a:rPr sz="2158" b="1" spc="85" dirty="0">
                <a:solidFill>
                  <a:srgbClr val="0000FF"/>
                </a:solidFill>
                <a:latin typeface="Calibri"/>
                <a:cs typeface="Calibri"/>
              </a:rPr>
              <a:t>Algorithm:	</a:t>
            </a:r>
            <a:r>
              <a:rPr sz="2158" b="1" spc="40" dirty="0">
                <a:solidFill>
                  <a:srgbClr val="0000FF"/>
                </a:solidFill>
                <a:latin typeface="Calibri"/>
                <a:cs typeface="Calibri"/>
              </a:rPr>
              <a:t>uniform</a:t>
            </a:r>
            <a:r>
              <a:rPr sz="2158" b="1" spc="30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58" b="1" spc="90" dirty="0">
                <a:solidFill>
                  <a:srgbClr val="0000FF"/>
                </a:solidFill>
                <a:latin typeface="Calibri"/>
                <a:cs typeface="Calibri"/>
              </a:rPr>
              <a:t>cost</a:t>
            </a:r>
            <a:r>
              <a:rPr sz="2158" b="1" spc="306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58" b="1" spc="54" dirty="0">
                <a:solidFill>
                  <a:srgbClr val="0000FF"/>
                </a:solidFill>
                <a:latin typeface="Calibri"/>
                <a:cs typeface="Calibri"/>
              </a:rPr>
              <a:t>search</a:t>
            </a:r>
            <a:r>
              <a:rPr sz="2158" b="1" spc="306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58" b="1" spc="99" dirty="0">
                <a:solidFill>
                  <a:srgbClr val="0000FF"/>
                </a:solidFill>
                <a:latin typeface="Calibri"/>
                <a:cs typeface="Calibri"/>
              </a:rPr>
              <a:t>[Dijkstra,</a:t>
            </a:r>
            <a:r>
              <a:rPr sz="2158" b="1" spc="306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58" b="1" spc="85" dirty="0">
                <a:solidFill>
                  <a:srgbClr val="0000FF"/>
                </a:solidFill>
                <a:latin typeface="Calibri"/>
                <a:cs typeface="Calibri"/>
              </a:rPr>
              <a:t>1956]</a:t>
            </a:r>
            <a:endParaRPr sz="2158" dirty="0">
              <a:latin typeface="Calibri"/>
              <a:cs typeface="Calibri"/>
            </a:endParaRPr>
          </a:p>
          <a:p>
            <a:pPr marL="79948" marR="2447544">
              <a:lnSpc>
                <a:spcPct val="119800"/>
              </a:lnSpc>
              <a:spcBef>
                <a:spcPts val="1592"/>
              </a:spcBef>
            </a:pPr>
            <a:r>
              <a:rPr sz="2158" dirty="0">
                <a:latin typeface="Trebuchet MS"/>
                <a:cs typeface="Trebuchet MS"/>
              </a:rPr>
              <a:t>Add </a:t>
            </a:r>
            <a:r>
              <a:rPr sz="2158" i="1" spc="9" dirty="0">
                <a:latin typeface="Trebuchet MS"/>
                <a:cs typeface="Trebuchet MS"/>
              </a:rPr>
              <a:t>s</a:t>
            </a:r>
            <a:r>
              <a:rPr sz="2226" spc="13" baseline="-11784" dirty="0">
                <a:latin typeface="Trebuchet MS"/>
                <a:cs typeface="Trebuchet MS"/>
              </a:rPr>
              <a:t>start</a:t>
            </a:r>
            <a:r>
              <a:rPr sz="2226" spc="20" baseline="-11784" dirty="0">
                <a:latin typeface="Trebuchet MS"/>
                <a:cs typeface="Trebuchet MS"/>
              </a:rPr>
              <a:t> </a:t>
            </a:r>
            <a:r>
              <a:rPr sz="2158" spc="-76" dirty="0">
                <a:latin typeface="Trebuchet MS"/>
                <a:cs typeface="Trebuchet MS"/>
              </a:rPr>
              <a:t>to </a:t>
            </a:r>
            <a:r>
              <a:rPr sz="2158" b="1" spc="45" dirty="0">
                <a:latin typeface="Calibri"/>
                <a:cs typeface="Calibri"/>
              </a:rPr>
              <a:t>frontier</a:t>
            </a:r>
            <a:r>
              <a:rPr sz="2158" b="1" spc="49" dirty="0">
                <a:latin typeface="Calibri"/>
                <a:cs typeface="Calibri"/>
              </a:rPr>
              <a:t> </a:t>
            </a:r>
            <a:r>
              <a:rPr sz="2158" spc="-94" dirty="0">
                <a:latin typeface="Trebuchet MS"/>
                <a:cs typeface="Trebuchet MS"/>
              </a:rPr>
              <a:t>(priority </a:t>
            </a:r>
            <a:r>
              <a:rPr sz="2158" spc="-99" dirty="0">
                <a:latin typeface="Trebuchet MS"/>
                <a:cs typeface="Trebuchet MS"/>
              </a:rPr>
              <a:t>queue) </a:t>
            </a:r>
            <a:r>
              <a:rPr sz="2158" spc="-639" dirty="0">
                <a:latin typeface="Trebuchet MS"/>
                <a:cs typeface="Trebuchet MS"/>
              </a:rPr>
              <a:t> </a:t>
            </a:r>
            <a:r>
              <a:rPr sz="2158" spc="-81" dirty="0">
                <a:latin typeface="Trebuchet MS"/>
                <a:cs typeface="Trebuchet MS"/>
              </a:rPr>
              <a:t>Repeat</a:t>
            </a:r>
            <a:r>
              <a:rPr sz="2158" spc="67" dirty="0">
                <a:latin typeface="Trebuchet MS"/>
                <a:cs typeface="Trebuchet MS"/>
              </a:rPr>
              <a:t> </a:t>
            </a:r>
            <a:r>
              <a:rPr sz="2158" spc="-85" dirty="0">
                <a:latin typeface="Trebuchet MS"/>
                <a:cs typeface="Trebuchet MS"/>
              </a:rPr>
              <a:t>until</a:t>
            </a:r>
            <a:r>
              <a:rPr sz="2158" spc="72" dirty="0">
                <a:latin typeface="Trebuchet MS"/>
                <a:cs typeface="Trebuchet MS"/>
              </a:rPr>
              <a:t> </a:t>
            </a:r>
            <a:r>
              <a:rPr sz="2158" spc="-108" dirty="0">
                <a:latin typeface="Trebuchet MS"/>
                <a:cs typeface="Trebuchet MS"/>
              </a:rPr>
              <a:t>frontier</a:t>
            </a:r>
            <a:r>
              <a:rPr sz="2158" spc="67" dirty="0">
                <a:latin typeface="Trebuchet MS"/>
                <a:cs typeface="Trebuchet MS"/>
              </a:rPr>
              <a:t> </a:t>
            </a:r>
            <a:r>
              <a:rPr sz="2158" spc="-72" dirty="0">
                <a:latin typeface="Trebuchet MS"/>
                <a:cs typeface="Trebuchet MS"/>
              </a:rPr>
              <a:t>is</a:t>
            </a:r>
            <a:r>
              <a:rPr sz="2158" spc="72" dirty="0">
                <a:latin typeface="Trebuchet MS"/>
                <a:cs typeface="Trebuchet MS"/>
              </a:rPr>
              <a:t> </a:t>
            </a:r>
            <a:r>
              <a:rPr sz="2158" spc="-130" dirty="0">
                <a:latin typeface="Trebuchet MS"/>
                <a:cs typeface="Trebuchet MS"/>
              </a:rPr>
              <a:t>empty:</a:t>
            </a:r>
            <a:endParaRPr sz="2158" dirty="0">
              <a:latin typeface="Trebuchet MS"/>
              <a:cs typeface="Trebuchet MS"/>
            </a:endParaRPr>
          </a:p>
          <a:p>
            <a:pPr marL="513950" marR="922255">
              <a:lnSpc>
                <a:spcPct val="119800"/>
              </a:lnSpc>
            </a:pPr>
            <a:r>
              <a:rPr sz="2158" spc="-81" dirty="0">
                <a:latin typeface="Trebuchet MS"/>
                <a:cs typeface="Trebuchet MS"/>
              </a:rPr>
              <a:t>Remove</a:t>
            </a:r>
            <a:r>
              <a:rPr sz="2158" spc="63" dirty="0">
                <a:latin typeface="Trebuchet MS"/>
                <a:cs typeface="Trebuchet MS"/>
              </a:rPr>
              <a:t> </a:t>
            </a:r>
            <a:r>
              <a:rPr sz="2158" i="1" spc="139" dirty="0">
                <a:latin typeface="Trebuchet MS"/>
                <a:cs typeface="Trebuchet MS"/>
              </a:rPr>
              <a:t>s</a:t>
            </a:r>
            <a:r>
              <a:rPr sz="2158" i="1" spc="67" dirty="0">
                <a:latin typeface="Trebuchet MS"/>
                <a:cs typeface="Trebuchet MS"/>
              </a:rPr>
              <a:t> </a:t>
            </a:r>
            <a:r>
              <a:rPr sz="2158" spc="-90" dirty="0">
                <a:latin typeface="Trebuchet MS"/>
                <a:cs typeface="Trebuchet MS"/>
              </a:rPr>
              <a:t>with</a:t>
            </a:r>
            <a:r>
              <a:rPr sz="2158" spc="72" dirty="0">
                <a:latin typeface="Trebuchet MS"/>
                <a:cs typeface="Trebuchet MS"/>
              </a:rPr>
              <a:t> </a:t>
            </a:r>
            <a:r>
              <a:rPr sz="2158" spc="-99" dirty="0">
                <a:latin typeface="Trebuchet MS"/>
                <a:cs typeface="Trebuchet MS"/>
              </a:rPr>
              <a:t>smallest</a:t>
            </a:r>
            <a:r>
              <a:rPr sz="2158" spc="67" dirty="0">
                <a:latin typeface="Trebuchet MS"/>
                <a:cs typeface="Trebuchet MS"/>
              </a:rPr>
              <a:t> </a:t>
            </a:r>
            <a:r>
              <a:rPr sz="2158" spc="-112" dirty="0">
                <a:latin typeface="Trebuchet MS"/>
                <a:cs typeface="Trebuchet MS"/>
              </a:rPr>
              <a:t>priority</a:t>
            </a:r>
            <a:r>
              <a:rPr sz="2158" spc="72" dirty="0">
                <a:latin typeface="Trebuchet MS"/>
                <a:cs typeface="Trebuchet MS"/>
              </a:rPr>
              <a:t> </a:t>
            </a:r>
            <a:r>
              <a:rPr sz="2158" i="1" spc="-112" dirty="0">
                <a:latin typeface="Trebuchet MS"/>
                <a:cs typeface="Trebuchet MS"/>
              </a:rPr>
              <a:t>p</a:t>
            </a:r>
            <a:r>
              <a:rPr sz="2158" i="1" spc="72" dirty="0">
                <a:latin typeface="Trebuchet MS"/>
                <a:cs typeface="Trebuchet MS"/>
              </a:rPr>
              <a:t> </a:t>
            </a:r>
            <a:r>
              <a:rPr sz="2158" spc="-99" dirty="0">
                <a:latin typeface="Trebuchet MS"/>
                <a:cs typeface="Trebuchet MS"/>
              </a:rPr>
              <a:t>from</a:t>
            </a:r>
            <a:r>
              <a:rPr sz="2158" spc="67" dirty="0">
                <a:latin typeface="Trebuchet MS"/>
                <a:cs typeface="Trebuchet MS"/>
              </a:rPr>
              <a:t> </a:t>
            </a:r>
            <a:r>
              <a:rPr sz="2158" spc="-108" dirty="0">
                <a:latin typeface="Trebuchet MS"/>
                <a:cs typeface="Trebuchet MS"/>
              </a:rPr>
              <a:t>frontier </a:t>
            </a:r>
            <a:r>
              <a:rPr sz="2158" spc="-634" dirty="0">
                <a:latin typeface="Trebuchet MS"/>
                <a:cs typeface="Trebuchet MS"/>
              </a:rPr>
              <a:t> </a:t>
            </a:r>
            <a:r>
              <a:rPr sz="2158" spc="-72" dirty="0">
                <a:latin typeface="Trebuchet MS"/>
                <a:cs typeface="Trebuchet MS"/>
              </a:rPr>
              <a:t>If</a:t>
            </a:r>
            <a:r>
              <a:rPr sz="2158" spc="67" dirty="0">
                <a:latin typeface="Trebuchet MS"/>
                <a:cs typeface="Trebuchet MS"/>
              </a:rPr>
              <a:t> </a:t>
            </a:r>
            <a:r>
              <a:rPr sz="2158" spc="-4" dirty="0">
                <a:latin typeface="Trebuchet MS"/>
                <a:cs typeface="Trebuchet MS"/>
              </a:rPr>
              <a:t>IsEnd(</a:t>
            </a:r>
            <a:r>
              <a:rPr sz="2158" i="1" spc="-4" dirty="0">
                <a:latin typeface="Trebuchet MS"/>
                <a:cs typeface="Trebuchet MS"/>
              </a:rPr>
              <a:t>s</a:t>
            </a:r>
            <a:r>
              <a:rPr sz="2158" spc="-4" dirty="0">
                <a:latin typeface="Trebuchet MS"/>
                <a:cs typeface="Trebuchet MS"/>
              </a:rPr>
              <a:t>):</a:t>
            </a:r>
            <a:r>
              <a:rPr sz="2158" spc="310" dirty="0">
                <a:latin typeface="Trebuchet MS"/>
                <a:cs typeface="Trebuchet MS"/>
              </a:rPr>
              <a:t> </a:t>
            </a:r>
            <a:r>
              <a:rPr sz="2158" spc="-103" dirty="0">
                <a:latin typeface="Trebuchet MS"/>
                <a:cs typeface="Trebuchet MS"/>
              </a:rPr>
              <a:t>return</a:t>
            </a:r>
            <a:r>
              <a:rPr sz="2158" spc="72" dirty="0">
                <a:latin typeface="Trebuchet MS"/>
                <a:cs typeface="Trebuchet MS"/>
              </a:rPr>
              <a:t> </a:t>
            </a:r>
            <a:r>
              <a:rPr sz="2158" spc="-76" dirty="0">
                <a:latin typeface="Trebuchet MS"/>
                <a:cs typeface="Trebuchet MS"/>
              </a:rPr>
              <a:t>solution</a:t>
            </a:r>
            <a:endParaRPr sz="2158" dirty="0">
              <a:latin typeface="Trebuchet MS"/>
              <a:cs typeface="Trebuchet MS"/>
            </a:endParaRPr>
          </a:p>
          <a:p>
            <a:pPr marL="513950">
              <a:spcBef>
                <a:spcPts val="513"/>
              </a:spcBef>
            </a:pPr>
            <a:r>
              <a:rPr sz="2158" dirty="0">
                <a:latin typeface="Trebuchet MS"/>
                <a:cs typeface="Trebuchet MS"/>
              </a:rPr>
              <a:t>Add</a:t>
            </a:r>
            <a:r>
              <a:rPr sz="2158" spc="58" dirty="0">
                <a:latin typeface="Trebuchet MS"/>
                <a:cs typeface="Trebuchet MS"/>
              </a:rPr>
              <a:t> </a:t>
            </a:r>
            <a:r>
              <a:rPr sz="2158" i="1" spc="139" dirty="0">
                <a:latin typeface="Trebuchet MS"/>
                <a:cs typeface="Trebuchet MS"/>
              </a:rPr>
              <a:t>s</a:t>
            </a:r>
            <a:r>
              <a:rPr sz="2158" i="1" spc="58" dirty="0">
                <a:latin typeface="Trebuchet MS"/>
                <a:cs typeface="Trebuchet MS"/>
              </a:rPr>
              <a:t> </a:t>
            </a:r>
            <a:r>
              <a:rPr sz="2158" spc="-76" dirty="0">
                <a:latin typeface="Trebuchet MS"/>
                <a:cs typeface="Trebuchet MS"/>
              </a:rPr>
              <a:t>to</a:t>
            </a:r>
            <a:r>
              <a:rPr sz="2158" spc="63" dirty="0">
                <a:latin typeface="Trebuchet MS"/>
                <a:cs typeface="Trebuchet MS"/>
              </a:rPr>
              <a:t> </a:t>
            </a:r>
            <a:r>
              <a:rPr sz="2158" b="1" spc="31" dirty="0">
                <a:latin typeface="Calibri"/>
                <a:cs typeface="Calibri"/>
              </a:rPr>
              <a:t>explored</a:t>
            </a:r>
            <a:endParaRPr sz="2158" dirty="0">
              <a:latin typeface="Calibri"/>
              <a:cs typeface="Calibri"/>
            </a:endParaRPr>
          </a:p>
          <a:p>
            <a:pPr marL="948523" marR="2469244" indent="-434572">
              <a:lnSpc>
                <a:spcPct val="119800"/>
              </a:lnSpc>
              <a:spcBef>
                <a:spcPts val="4"/>
              </a:spcBef>
            </a:pPr>
            <a:r>
              <a:rPr sz="2158" spc="36" dirty="0">
                <a:latin typeface="Trebuchet MS"/>
                <a:cs typeface="Trebuchet MS"/>
              </a:rPr>
              <a:t>F</a:t>
            </a:r>
            <a:r>
              <a:rPr sz="2158" spc="-139" dirty="0">
                <a:latin typeface="Trebuchet MS"/>
                <a:cs typeface="Trebuchet MS"/>
              </a:rPr>
              <a:t>o</a:t>
            </a:r>
            <a:r>
              <a:rPr sz="2158" spc="-103" dirty="0">
                <a:latin typeface="Trebuchet MS"/>
                <a:cs typeface="Trebuchet MS"/>
              </a:rPr>
              <a:t>r</a:t>
            </a:r>
            <a:r>
              <a:rPr sz="2158" spc="72" dirty="0">
                <a:latin typeface="Trebuchet MS"/>
                <a:cs typeface="Trebuchet MS"/>
              </a:rPr>
              <a:t> </a:t>
            </a:r>
            <a:r>
              <a:rPr sz="2158" spc="-121" dirty="0">
                <a:latin typeface="Trebuchet MS"/>
                <a:cs typeface="Trebuchet MS"/>
              </a:rPr>
              <a:t>each</a:t>
            </a:r>
            <a:r>
              <a:rPr sz="2158" spc="72" dirty="0">
                <a:latin typeface="Trebuchet MS"/>
                <a:cs typeface="Trebuchet MS"/>
              </a:rPr>
              <a:t> </a:t>
            </a:r>
            <a:r>
              <a:rPr sz="2158" spc="-85" dirty="0">
                <a:latin typeface="Trebuchet MS"/>
                <a:cs typeface="Trebuchet MS"/>
              </a:rPr>
              <a:t>action</a:t>
            </a:r>
            <a:r>
              <a:rPr sz="2158" spc="72" dirty="0">
                <a:latin typeface="Trebuchet MS"/>
                <a:cs typeface="Trebuchet MS"/>
              </a:rPr>
              <a:t> </a:t>
            </a:r>
            <a:r>
              <a:rPr sz="2158" i="1" spc="9" dirty="0">
                <a:latin typeface="Trebuchet MS"/>
                <a:cs typeface="Trebuchet MS"/>
              </a:rPr>
              <a:t>a</a:t>
            </a:r>
            <a:r>
              <a:rPr sz="2158" i="1" spc="-49" dirty="0">
                <a:latin typeface="Trebuchet MS"/>
                <a:cs typeface="Trebuchet MS"/>
              </a:rPr>
              <a:t> </a:t>
            </a:r>
            <a:r>
              <a:rPr sz="2158" spc="-274" dirty="0">
                <a:latin typeface="Lucida Sans Unicode"/>
                <a:cs typeface="Lucida Sans Unicode"/>
              </a:rPr>
              <a:t>∈</a:t>
            </a:r>
            <a:r>
              <a:rPr sz="2158" spc="-81" dirty="0">
                <a:latin typeface="Lucida Sans Unicode"/>
                <a:cs typeface="Lucida Sans Unicode"/>
              </a:rPr>
              <a:t> </a:t>
            </a:r>
            <a:r>
              <a:rPr sz="2158" spc="-45" dirty="0">
                <a:latin typeface="Trebuchet MS"/>
                <a:cs typeface="Trebuchet MS"/>
              </a:rPr>
              <a:t>Action</a:t>
            </a:r>
            <a:r>
              <a:rPr sz="2158" spc="-40" dirty="0">
                <a:latin typeface="Trebuchet MS"/>
                <a:cs typeface="Trebuchet MS"/>
              </a:rPr>
              <a:t>s</a:t>
            </a:r>
            <a:r>
              <a:rPr sz="2158" spc="45" dirty="0">
                <a:latin typeface="Trebuchet MS"/>
                <a:cs typeface="Trebuchet MS"/>
              </a:rPr>
              <a:t>(</a:t>
            </a:r>
            <a:r>
              <a:rPr sz="2158" i="1" spc="139" dirty="0">
                <a:latin typeface="Trebuchet MS"/>
                <a:cs typeface="Trebuchet MS"/>
              </a:rPr>
              <a:t>s</a:t>
            </a:r>
            <a:r>
              <a:rPr sz="2158" spc="45" dirty="0">
                <a:latin typeface="Trebuchet MS"/>
                <a:cs typeface="Trebuchet MS"/>
              </a:rPr>
              <a:t>)</a:t>
            </a:r>
            <a:r>
              <a:rPr sz="2158" spc="-171" dirty="0">
                <a:latin typeface="Trebuchet MS"/>
                <a:cs typeface="Trebuchet MS"/>
              </a:rPr>
              <a:t>:  </a:t>
            </a:r>
            <a:r>
              <a:rPr sz="2158" spc="-121" dirty="0">
                <a:latin typeface="Trebuchet MS"/>
                <a:cs typeface="Trebuchet MS"/>
              </a:rPr>
              <a:t>Ge</a:t>
            </a:r>
            <a:r>
              <a:rPr sz="2158" spc="-76" dirty="0">
                <a:latin typeface="Trebuchet MS"/>
                <a:cs typeface="Trebuchet MS"/>
              </a:rPr>
              <a:t>t</a:t>
            </a:r>
            <a:r>
              <a:rPr sz="2158" spc="67" dirty="0">
                <a:latin typeface="Trebuchet MS"/>
                <a:cs typeface="Trebuchet MS"/>
              </a:rPr>
              <a:t> </a:t>
            </a:r>
            <a:r>
              <a:rPr sz="2158" spc="-99" dirty="0">
                <a:latin typeface="Trebuchet MS"/>
                <a:cs typeface="Trebuchet MS"/>
              </a:rPr>
              <a:t>succes</a:t>
            </a:r>
            <a:r>
              <a:rPr sz="2158" spc="-54" dirty="0">
                <a:latin typeface="Trebuchet MS"/>
                <a:cs typeface="Trebuchet MS"/>
              </a:rPr>
              <a:t>s</a:t>
            </a:r>
            <a:r>
              <a:rPr sz="2158" spc="-130" dirty="0">
                <a:latin typeface="Trebuchet MS"/>
                <a:cs typeface="Trebuchet MS"/>
              </a:rPr>
              <a:t>o</a:t>
            </a:r>
            <a:r>
              <a:rPr sz="2158" spc="-103" dirty="0">
                <a:latin typeface="Trebuchet MS"/>
                <a:cs typeface="Trebuchet MS"/>
              </a:rPr>
              <a:t>r</a:t>
            </a:r>
            <a:r>
              <a:rPr sz="2158" spc="76" dirty="0">
                <a:latin typeface="Trebuchet MS"/>
                <a:cs typeface="Trebuchet MS"/>
              </a:rPr>
              <a:t> </a:t>
            </a:r>
            <a:r>
              <a:rPr sz="2158" i="1" spc="139" dirty="0">
                <a:latin typeface="Trebuchet MS"/>
                <a:cs typeface="Trebuchet MS"/>
              </a:rPr>
              <a:t>s</a:t>
            </a:r>
            <a:r>
              <a:rPr lang="en-US" sz="2158" i="1" spc="139" dirty="0">
                <a:latin typeface="Trebuchet MS"/>
                <a:cs typeface="Trebuchet MS"/>
              </a:rPr>
              <a:t>'</a:t>
            </a:r>
            <a:r>
              <a:rPr sz="2226" baseline="30303" dirty="0">
                <a:latin typeface="Lucida Sans Unicode"/>
                <a:cs typeface="Lucida Sans Unicode"/>
              </a:rPr>
              <a:t> </a:t>
            </a:r>
            <a:r>
              <a:rPr sz="2226" spc="-344" baseline="30303" dirty="0">
                <a:latin typeface="Lucida Sans Unicode"/>
                <a:cs typeface="Lucida Sans Unicode"/>
              </a:rPr>
              <a:t> </a:t>
            </a:r>
            <a:r>
              <a:rPr sz="2158" spc="139" dirty="0">
                <a:latin typeface="Lucida Sans Unicode"/>
                <a:cs typeface="Lucida Sans Unicode"/>
              </a:rPr>
              <a:t>←</a:t>
            </a:r>
            <a:r>
              <a:rPr sz="2158" spc="-81" dirty="0">
                <a:latin typeface="Lucida Sans Unicode"/>
                <a:cs typeface="Lucida Sans Unicode"/>
              </a:rPr>
              <a:t> </a:t>
            </a:r>
            <a:r>
              <a:rPr sz="2158" spc="-27" dirty="0">
                <a:latin typeface="Trebuchet MS"/>
                <a:cs typeface="Trebuchet MS"/>
              </a:rPr>
              <a:t>Succ</a:t>
            </a:r>
            <a:r>
              <a:rPr sz="2158" spc="45" dirty="0">
                <a:latin typeface="Trebuchet MS"/>
                <a:cs typeface="Trebuchet MS"/>
              </a:rPr>
              <a:t>(</a:t>
            </a:r>
            <a:r>
              <a:rPr sz="2158" i="1" spc="-27" dirty="0">
                <a:latin typeface="Trebuchet MS"/>
                <a:cs typeface="Trebuchet MS"/>
              </a:rPr>
              <a:t>s,</a:t>
            </a:r>
            <a:r>
              <a:rPr sz="2158" i="1" spc="-288" dirty="0">
                <a:latin typeface="Trebuchet MS"/>
                <a:cs typeface="Trebuchet MS"/>
              </a:rPr>
              <a:t> </a:t>
            </a:r>
            <a:r>
              <a:rPr sz="2158" i="1" spc="9" dirty="0">
                <a:latin typeface="Trebuchet MS"/>
                <a:cs typeface="Trebuchet MS"/>
              </a:rPr>
              <a:t>a</a:t>
            </a:r>
            <a:r>
              <a:rPr sz="2158" spc="45" dirty="0">
                <a:latin typeface="Trebuchet MS"/>
                <a:cs typeface="Trebuchet MS"/>
              </a:rPr>
              <a:t>)</a:t>
            </a:r>
            <a:endParaRPr sz="2158" dirty="0">
              <a:latin typeface="Trebuchet MS"/>
              <a:cs typeface="Trebuchet MS"/>
            </a:endParaRPr>
          </a:p>
          <a:p>
            <a:pPr marL="948523">
              <a:spcBef>
                <a:spcPts val="513"/>
              </a:spcBef>
            </a:pPr>
            <a:r>
              <a:rPr sz="2158" spc="-72" dirty="0">
                <a:latin typeface="Trebuchet MS"/>
                <a:cs typeface="Trebuchet MS"/>
              </a:rPr>
              <a:t>If</a:t>
            </a:r>
            <a:r>
              <a:rPr sz="2158" spc="67" dirty="0">
                <a:latin typeface="Trebuchet MS"/>
                <a:cs typeface="Trebuchet MS"/>
              </a:rPr>
              <a:t> </a:t>
            </a:r>
            <a:r>
              <a:rPr sz="2158" i="1" spc="85" dirty="0">
                <a:latin typeface="Trebuchet MS"/>
                <a:cs typeface="Trebuchet MS"/>
              </a:rPr>
              <a:t>s</a:t>
            </a:r>
            <a:r>
              <a:rPr lang="en-US" sz="2158" i="1" spc="85" dirty="0">
                <a:latin typeface="Trebuchet MS"/>
                <a:cs typeface="Trebuchet MS"/>
              </a:rPr>
              <a:t>'</a:t>
            </a:r>
            <a:r>
              <a:rPr lang="en-US" sz="2226" i="1" spc="540" baseline="30303" dirty="0">
                <a:latin typeface="Lucida Sans Unicode"/>
                <a:cs typeface="Lucida Sans Unicode"/>
              </a:rPr>
              <a:t> </a:t>
            </a:r>
            <a:r>
              <a:rPr sz="2158" spc="-112" dirty="0">
                <a:latin typeface="Trebuchet MS"/>
                <a:cs typeface="Trebuchet MS"/>
              </a:rPr>
              <a:t>already</a:t>
            </a:r>
            <a:r>
              <a:rPr sz="2158" spc="67" dirty="0">
                <a:latin typeface="Trebuchet MS"/>
                <a:cs typeface="Trebuchet MS"/>
              </a:rPr>
              <a:t> </a:t>
            </a:r>
            <a:r>
              <a:rPr sz="2158" spc="-81" dirty="0">
                <a:latin typeface="Trebuchet MS"/>
                <a:cs typeface="Trebuchet MS"/>
              </a:rPr>
              <a:t>in</a:t>
            </a:r>
            <a:r>
              <a:rPr sz="2158" spc="72" dirty="0">
                <a:latin typeface="Trebuchet MS"/>
                <a:cs typeface="Trebuchet MS"/>
              </a:rPr>
              <a:t> </a:t>
            </a:r>
            <a:r>
              <a:rPr sz="2158" spc="-139" dirty="0">
                <a:latin typeface="Trebuchet MS"/>
                <a:cs typeface="Trebuchet MS"/>
              </a:rPr>
              <a:t>explored:</a:t>
            </a:r>
            <a:r>
              <a:rPr sz="2158" spc="306" dirty="0">
                <a:latin typeface="Trebuchet MS"/>
                <a:cs typeface="Trebuchet MS"/>
              </a:rPr>
              <a:t> </a:t>
            </a:r>
            <a:r>
              <a:rPr sz="2158" spc="-94" dirty="0">
                <a:latin typeface="Trebuchet MS"/>
                <a:cs typeface="Trebuchet MS"/>
              </a:rPr>
              <a:t>continue</a:t>
            </a:r>
            <a:endParaRPr sz="2158" dirty="0">
              <a:latin typeface="Trebuchet MS"/>
              <a:cs typeface="Trebuchet MS"/>
            </a:endParaRPr>
          </a:p>
          <a:p>
            <a:pPr marL="948523">
              <a:spcBef>
                <a:spcPts val="513"/>
              </a:spcBef>
            </a:pPr>
            <a:r>
              <a:rPr sz="2158" spc="-67" dirty="0">
                <a:latin typeface="Trebuchet MS"/>
                <a:cs typeface="Trebuchet MS"/>
              </a:rPr>
              <a:t>Update</a:t>
            </a:r>
            <a:r>
              <a:rPr sz="2158" spc="72" dirty="0">
                <a:latin typeface="Trebuchet MS"/>
                <a:cs typeface="Trebuchet MS"/>
              </a:rPr>
              <a:t> </a:t>
            </a:r>
            <a:r>
              <a:rPr sz="2158" b="1" spc="45" dirty="0">
                <a:latin typeface="Calibri"/>
                <a:cs typeface="Calibri"/>
              </a:rPr>
              <a:t>frontier</a:t>
            </a:r>
            <a:r>
              <a:rPr sz="2158" b="1" spc="270" dirty="0">
                <a:latin typeface="Calibri"/>
                <a:cs typeface="Calibri"/>
              </a:rPr>
              <a:t> </a:t>
            </a:r>
            <a:r>
              <a:rPr sz="2158" spc="-90" dirty="0">
                <a:latin typeface="Trebuchet MS"/>
                <a:cs typeface="Trebuchet MS"/>
              </a:rPr>
              <a:t>with</a:t>
            </a:r>
            <a:r>
              <a:rPr sz="2158" spc="72" dirty="0">
                <a:latin typeface="Trebuchet MS"/>
                <a:cs typeface="Trebuchet MS"/>
              </a:rPr>
              <a:t> </a:t>
            </a:r>
            <a:r>
              <a:rPr sz="2158" i="1" spc="85" dirty="0">
                <a:latin typeface="Trebuchet MS"/>
                <a:cs typeface="Trebuchet MS"/>
              </a:rPr>
              <a:t>s</a:t>
            </a:r>
            <a:r>
              <a:rPr lang="en-US" sz="2158" i="1" spc="85" dirty="0">
                <a:latin typeface="Trebuchet MS"/>
                <a:cs typeface="Trebuchet MS"/>
              </a:rPr>
              <a:t>' </a:t>
            </a:r>
            <a:r>
              <a:rPr sz="2158" spc="-81" dirty="0">
                <a:latin typeface="Trebuchet MS"/>
                <a:cs typeface="Trebuchet MS"/>
              </a:rPr>
              <a:t>and</a:t>
            </a:r>
            <a:r>
              <a:rPr sz="2158" spc="76" dirty="0">
                <a:latin typeface="Trebuchet MS"/>
                <a:cs typeface="Trebuchet MS"/>
              </a:rPr>
              <a:t> </a:t>
            </a:r>
            <a:r>
              <a:rPr sz="2158" spc="-112" dirty="0">
                <a:latin typeface="Trebuchet MS"/>
                <a:cs typeface="Trebuchet MS"/>
              </a:rPr>
              <a:t>priority</a:t>
            </a:r>
            <a:r>
              <a:rPr sz="2158" spc="67" dirty="0">
                <a:latin typeface="Trebuchet MS"/>
                <a:cs typeface="Trebuchet MS"/>
              </a:rPr>
              <a:t> </a:t>
            </a:r>
            <a:r>
              <a:rPr sz="2158" i="1" spc="-112" dirty="0">
                <a:latin typeface="Trebuchet MS"/>
                <a:cs typeface="Trebuchet MS"/>
              </a:rPr>
              <a:t>p</a:t>
            </a:r>
            <a:r>
              <a:rPr sz="2158" i="1" spc="-171" dirty="0">
                <a:latin typeface="Trebuchet MS"/>
                <a:cs typeface="Trebuchet MS"/>
              </a:rPr>
              <a:t> </a:t>
            </a:r>
            <a:r>
              <a:rPr sz="2158" spc="553" dirty="0">
                <a:latin typeface="Trebuchet MS"/>
                <a:cs typeface="Trebuchet MS"/>
              </a:rPr>
              <a:t>+</a:t>
            </a:r>
            <a:r>
              <a:rPr sz="2158" spc="-171" dirty="0">
                <a:latin typeface="Trebuchet MS"/>
                <a:cs typeface="Trebuchet MS"/>
              </a:rPr>
              <a:t> </a:t>
            </a:r>
            <a:r>
              <a:rPr sz="2158" spc="-18" dirty="0">
                <a:latin typeface="Trebuchet MS"/>
                <a:cs typeface="Trebuchet MS"/>
              </a:rPr>
              <a:t>Cost(</a:t>
            </a:r>
            <a:r>
              <a:rPr sz="2158" i="1" spc="-18" dirty="0">
                <a:latin typeface="Trebuchet MS"/>
                <a:cs typeface="Trebuchet MS"/>
              </a:rPr>
              <a:t>s,</a:t>
            </a:r>
            <a:r>
              <a:rPr sz="2158" i="1" spc="-288" dirty="0">
                <a:latin typeface="Trebuchet MS"/>
                <a:cs typeface="Trebuchet MS"/>
              </a:rPr>
              <a:t> </a:t>
            </a:r>
            <a:r>
              <a:rPr sz="2158" i="1" spc="27" dirty="0">
                <a:latin typeface="Trebuchet MS"/>
                <a:cs typeface="Trebuchet MS"/>
              </a:rPr>
              <a:t>a</a:t>
            </a:r>
            <a:r>
              <a:rPr sz="2158" spc="27" dirty="0">
                <a:latin typeface="Trebuchet MS"/>
                <a:cs typeface="Trebuchet MS"/>
              </a:rPr>
              <a:t>)</a:t>
            </a:r>
            <a:endParaRPr sz="2158" dirty="0">
              <a:latin typeface="Trebuchet MS"/>
              <a:cs typeface="Trebuchet MS"/>
            </a:endParaRPr>
          </a:p>
          <a:p>
            <a:pPr>
              <a:spcBef>
                <a:spcPts val="22"/>
              </a:spcBef>
            </a:pPr>
            <a:endParaRPr sz="2068" dirty="0">
              <a:latin typeface="Trebuchet MS"/>
              <a:cs typeface="Trebuchet MS"/>
            </a:endParaRPr>
          </a:p>
        </p:txBody>
      </p:sp>
      <p:graphicFrame>
        <p:nvGraphicFramePr>
          <p:cNvPr id="13" name="Table 16">
            <a:extLst>
              <a:ext uri="{FF2B5EF4-FFF2-40B4-BE49-F238E27FC236}">
                <a16:creationId xmlns:a16="http://schemas.microsoft.com/office/drawing/2014/main" id="{B5659748-1DC0-C342-9E18-2F5FE008A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640619"/>
              </p:ext>
            </p:extLst>
          </p:nvPr>
        </p:nvGraphicFramePr>
        <p:xfrm>
          <a:off x="7897734" y="4143736"/>
          <a:ext cx="3977892" cy="2000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964">
                  <a:extLst>
                    <a:ext uri="{9D8B030D-6E8A-4147-A177-3AD203B41FA5}">
                      <a16:colId xmlns:a16="http://schemas.microsoft.com/office/drawing/2014/main" val="317971714"/>
                    </a:ext>
                  </a:extLst>
                </a:gridCol>
                <a:gridCol w="1325964">
                  <a:extLst>
                    <a:ext uri="{9D8B030D-6E8A-4147-A177-3AD203B41FA5}">
                      <a16:colId xmlns:a16="http://schemas.microsoft.com/office/drawing/2014/main" val="3355424136"/>
                    </a:ext>
                  </a:extLst>
                </a:gridCol>
                <a:gridCol w="1325964">
                  <a:extLst>
                    <a:ext uri="{9D8B030D-6E8A-4147-A177-3AD203B41FA5}">
                      <a16:colId xmlns:a16="http://schemas.microsoft.com/office/drawing/2014/main" val="1390730408"/>
                    </a:ext>
                  </a:extLst>
                </a:gridCol>
              </a:tblGrid>
              <a:tr h="400196">
                <a:tc>
                  <a:txBody>
                    <a:bodyPr/>
                    <a:lstStyle/>
                    <a:p>
                      <a:r>
                        <a:rPr lang="en-US" dirty="0"/>
                        <a:t>Unexplored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43213"/>
                  </a:ext>
                </a:extLst>
              </a:tr>
              <a:tr h="400196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095524"/>
                  </a:ext>
                </a:extLst>
              </a:tr>
              <a:tr h="400196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2179"/>
                  </a:ext>
                </a:extLst>
              </a:tr>
              <a:tr h="400196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</a:t>
                      </a:r>
                      <a:r>
                        <a:rPr lang="en-US" strike="sngStrike" dirty="0"/>
                        <a:t>100</a:t>
                      </a:r>
                      <a:r>
                        <a:rPr lang="en-US" strike="noStrik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strike="noStrik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43894"/>
                  </a:ext>
                </a:extLst>
              </a:tr>
              <a:tr h="400196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D, </a:t>
                      </a:r>
                      <a:r>
                        <a:rPr lang="en-US" strike="sngStrike" dirty="0"/>
                        <a:t>101</a:t>
                      </a:r>
                      <a:r>
                        <a:rPr lang="en-US" strike="noStrike" dirty="0"/>
                        <a:t> </a:t>
                      </a:r>
                      <a:r>
                        <a:rPr lang="en-US" b="1" strike="noStrik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512929"/>
                  </a:ext>
                </a:extLst>
              </a:tr>
            </a:tbl>
          </a:graphicData>
        </a:graphic>
      </p:graphicFrame>
      <p:grpSp>
        <p:nvGrpSpPr>
          <p:cNvPr id="14" name="object 3">
            <a:extLst>
              <a:ext uri="{FF2B5EF4-FFF2-40B4-BE49-F238E27FC236}">
                <a16:creationId xmlns:a16="http://schemas.microsoft.com/office/drawing/2014/main" id="{8ED3AE5F-B99E-3843-9FF4-C137009980AC}"/>
              </a:ext>
            </a:extLst>
          </p:cNvPr>
          <p:cNvGrpSpPr/>
          <p:nvPr/>
        </p:nvGrpSpPr>
        <p:grpSpPr>
          <a:xfrm>
            <a:off x="7791661" y="584353"/>
            <a:ext cx="4083965" cy="3325073"/>
            <a:chOff x="2812456" y="1326214"/>
            <a:chExt cx="4541520" cy="3697604"/>
          </a:xfrm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10226C21-F190-A84F-B3EA-0E40B05CD62B}"/>
                </a:ext>
              </a:extLst>
            </p:cNvPr>
            <p:cNvSpPr/>
            <p:nvPr/>
          </p:nvSpPr>
          <p:spPr>
            <a:xfrm>
              <a:off x="2825171" y="1647280"/>
              <a:ext cx="4516120" cy="3364229"/>
            </a:xfrm>
            <a:custGeom>
              <a:avLst/>
              <a:gdLst/>
              <a:ahLst/>
              <a:cxnLst/>
              <a:rect l="l" t="t" r="r" b="b"/>
              <a:pathLst>
                <a:path w="4516120" h="3364229">
                  <a:moveTo>
                    <a:pt x="0" y="0"/>
                  </a:moveTo>
                  <a:lnTo>
                    <a:pt x="0" y="3363608"/>
                  </a:lnTo>
                  <a:lnTo>
                    <a:pt x="4516014" y="3363608"/>
                  </a:lnTo>
                  <a:lnTo>
                    <a:pt x="4516014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1B7B7A89-4BA9-1243-8F09-A197EBECEADD}"/>
                </a:ext>
              </a:extLst>
            </p:cNvPr>
            <p:cNvSpPr/>
            <p:nvPr/>
          </p:nvSpPr>
          <p:spPr>
            <a:xfrm>
              <a:off x="2952326" y="1326214"/>
              <a:ext cx="4262120" cy="642620"/>
            </a:xfrm>
            <a:custGeom>
              <a:avLst/>
              <a:gdLst/>
              <a:ahLst/>
              <a:cxnLst/>
              <a:rect l="l" t="t" r="r" b="b"/>
              <a:pathLst>
                <a:path w="4262120" h="642619">
                  <a:moveTo>
                    <a:pt x="4261704" y="0"/>
                  </a:moveTo>
                  <a:lnTo>
                    <a:pt x="0" y="0"/>
                  </a:lnTo>
                  <a:lnTo>
                    <a:pt x="0" y="642132"/>
                  </a:lnTo>
                  <a:lnTo>
                    <a:pt x="4261704" y="642132"/>
                  </a:lnTo>
                  <a:lnTo>
                    <a:pt x="42617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17" name="object 6">
              <a:extLst>
                <a:ext uri="{FF2B5EF4-FFF2-40B4-BE49-F238E27FC236}">
                  <a16:creationId xmlns:a16="http://schemas.microsoft.com/office/drawing/2014/main" id="{B3FC8373-569C-F947-9EBD-DBB441B62B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326" y="1326214"/>
              <a:ext cx="642132" cy="642132"/>
            </a:xfrm>
            <a:prstGeom prst="rect">
              <a:avLst/>
            </a:prstGeom>
          </p:spPr>
        </p:pic>
        <p:sp>
          <p:nvSpPr>
            <p:cNvPr id="18" name="object 7">
              <a:extLst>
                <a:ext uri="{FF2B5EF4-FFF2-40B4-BE49-F238E27FC236}">
                  <a16:creationId xmlns:a16="http://schemas.microsoft.com/office/drawing/2014/main" id="{A85C78BD-061F-DB42-AB01-8B52235F756A}"/>
                </a:ext>
              </a:extLst>
            </p:cNvPr>
            <p:cNvSpPr/>
            <p:nvPr/>
          </p:nvSpPr>
          <p:spPr>
            <a:xfrm>
              <a:off x="3042341" y="2117754"/>
              <a:ext cx="4081779" cy="2295525"/>
            </a:xfrm>
            <a:custGeom>
              <a:avLst/>
              <a:gdLst/>
              <a:ahLst/>
              <a:cxnLst/>
              <a:rect l="l" t="t" r="r" b="b"/>
              <a:pathLst>
                <a:path w="4081779" h="2295525">
                  <a:moveTo>
                    <a:pt x="508619" y="1147573"/>
                  </a:moveTo>
                  <a:lnTo>
                    <a:pt x="503687" y="1097727"/>
                  </a:lnTo>
                  <a:lnTo>
                    <a:pt x="489259" y="1050253"/>
                  </a:lnTo>
                  <a:lnTo>
                    <a:pt x="465889" y="1006484"/>
                  </a:lnTo>
                  <a:lnTo>
                    <a:pt x="434130" y="967753"/>
                  </a:lnTo>
                  <a:lnTo>
                    <a:pt x="395399" y="935994"/>
                  </a:lnTo>
                  <a:lnTo>
                    <a:pt x="351630" y="912624"/>
                  </a:lnTo>
                  <a:lnTo>
                    <a:pt x="304155" y="898196"/>
                  </a:lnTo>
                  <a:lnTo>
                    <a:pt x="254309" y="893263"/>
                  </a:lnTo>
                  <a:lnTo>
                    <a:pt x="204463" y="898196"/>
                  </a:lnTo>
                  <a:lnTo>
                    <a:pt x="156989" y="912624"/>
                  </a:lnTo>
                  <a:lnTo>
                    <a:pt x="113220" y="935994"/>
                  </a:lnTo>
                  <a:lnTo>
                    <a:pt x="74489" y="967753"/>
                  </a:lnTo>
                  <a:lnTo>
                    <a:pt x="42730" y="1006484"/>
                  </a:lnTo>
                  <a:lnTo>
                    <a:pt x="19360" y="1050253"/>
                  </a:lnTo>
                  <a:lnTo>
                    <a:pt x="4932" y="1097727"/>
                  </a:lnTo>
                  <a:lnTo>
                    <a:pt x="0" y="1147573"/>
                  </a:lnTo>
                  <a:lnTo>
                    <a:pt x="4932" y="1197419"/>
                  </a:lnTo>
                  <a:lnTo>
                    <a:pt x="19360" y="1244893"/>
                  </a:lnTo>
                  <a:lnTo>
                    <a:pt x="42730" y="1288663"/>
                  </a:lnTo>
                  <a:lnTo>
                    <a:pt x="74489" y="1327394"/>
                  </a:lnTo>
                  <a:lnTo>
                    <a:pt x="113220" y="1359152"/>
                  </a:lnTo>
                  <a:lnTo>
                    <a:pt x="156989" y="1382523"/>
                  </a:lnTo>
                  <a:lnTo>
                    <a:pt x="204463" y="1396951"/>
                  </a:lnTo>
                  <a:lnTo>
                    <a:pt x="254309" y="1401883"/>
                  </a:lnTo>
                  <a:lnTo>
                    <a:pt x="304155" y="1396951"/>
                  </a:lnTo>
                  <a:lnTo>
                    <a:pt x="351630" y="1382523"/>
                  </a:lnTo>
                  <a:lnTo>
                    <a:pt x="395399" y="1359152"/>
                  </a:lnTo>
                  <a:lnTo>
                    <a:pt x="434130" y="1327394"/>
                  </a:lnTo>
                  <a:lnTo>
                    <a:pt x="465889" y="1288663"/>
                  </a:lnTo>
                  <a:lnTo>
                    <a:pt x="489259" y="1244893"/>
                  </a:lnTo>
                  <a:lnTo>
                    <a:pt x="503687" y="1197419"/>
                  </a:lnTo>
                  <a:lnTo>
                    <a:pt x="508619" y="1147573"/>
                  </a:lnTo>
                  <a:close/>
                </a:path>
                <a:path w="4081779" h="2295525">
                  <a:moveTo>
                    <a:pt x="2295147" y="254309"/>
                  </a:moveTo>
                  <a:lnTo>
                    <a:pt x="2290215" y="204464"/>
                  </a:lnTo>
                  <a:lnTo>
                    <a:pt x="2275786" y="156989"/>
                  </a:lnTo>
                  <a:lnTo>
                    <a:pt x="2252416" y="113220"/>
                  </a:lnTo>
                  <a:lnTo>
                    <a:pt x="2220658" y="74489"/>
                  </a:lnTo>
                  <a:lnTo>
                    <a:pt x="2181926" y="42730"/>
                  </a:lnTo>
                  <a:lnTo>
                    <a:pt x="2138157" y="19360"/>
                  </a:lnTo>
                  <a:lnTo>
                    <a:pt x="2090683" y="4932"/>
                  </a:lnTo>
                  <a:lnTo>
                    <a:pt x="2040837" y="0"/>
                  </a:lnTo>
                  <a:lnTo>
                    <a:pt x="1990991" y="4932"/>
                  </a:lnTo>
                  <a:lnTo>
                    <a:pt x="1943517" y="19360"/>
                  </a:lnTo>
                  <a:lnTo>
                    <a:pt x="1899748" y="42730"/>
                  </a:lnTo>
                  <a:lnTo>
                    <a:pt x="1861016" y="74489"/>
                  </a:lnTo>
                  <a:lnTo>
                    <a:pt x="1829258" y="113220"/>
                  </a:lnTo>
                  <a:lnTo>
                    <a:pt x="1805888" y="156989"/>
                  </a:lnTo>
                  <a:lnTo>
                    <a:pt x="1791459" y="204464"/>
                  </a:lnTo>
                  <a:lnTo>
                    <a:pt x="1786527" y="254309"/>
                  </a:lnTo>
                  <a:lnTo>
                    <a:pt x="1791459" y="304155"/>
                  </a:lnTo>
                  <a:lnTo>
                    <a:pt x="1805888" y="351630"/>
                  </a:lnTo>
                  <a:lnTo>
                    <a:pt x="1829258" y="395399"/>
                  </a:lnTo>
                  <a:lnTo>
                    <a:pt x="1861016" y="434130"/>
                  </a:lnTo>
                  <a:lnTo>
                    <a:pt x="1899748" y="465889"/>
                  </a:lnTo>
                  <a:lnTo>
                    <a:pt x="1943517" y="489259"/>
                  </a:lnTo>
                  <a:lnTo>
                    <a:pt x="1990991" y="503687"/>
                  </a:lnTo>
                  <a:lnTo>
                    <a:pt x="2040837" y="508619"/>
                  </a:lnTo>
                  <a:lnTo>
                    <a:pt x="2090683" y="503687"/>
                  </a:lnTo>
                  <a:lnTo>
                    <a:pt x="2138157" y="489259"/>
                  </a:lnTo>
                  <a:lnTo>
                    <a:pt x="2181926" y="465889"/>
                  </a:lnTo>
                  <a:lnTo>
                    <a:pt x="2220658" y="434130"/>
                  </a:lnTo>
                  <a:lnTo>
                    <a:pt x="2252416" y="395399"/>
                  </a:lnTo>
                  <a:lnTo>
                    <a:pt x="2275786" y="351630"/>
                  </a:lnTo>
                  <a:lnTo>
                    <a:pt x="2290215" y="304155"/>
                  </a:lnTo>
                  <a:lnTo>
                    <a:pt x="2295147" y="254309"/>
                  </a:lnTo>
                  <a:close/>
                </a:path>
                <a:path w="4081779" h="2295525">
                  <a:moveTo>
                    <a:pt x="2295147" y="2040837"/>
                  </a:moveTo>
                  <a:lnTo>
                    <a:pt x="2290215" y="1990991"/>
                  </a:lnTo>
                  <a:lnTo>
                    <a:pt x="2275786" y="1943517"/>
                  </a:lnTo>
                  <a:lnTo>
                    <a:pt x="2252416" y="1899748"/>
                  </a:lnTo>
                  <a:lnTo>
                    <a:pt x="2220658" y="1861016"/>
                  </a:lnTo>
                  <a:lnTo>
                    <a:pt x="2181926" y="1829258"/>
                  </a:lnTo>
                  <a:lnTo>
                    <a:pt x="2138157" y="1805888"/>
                  </a:lnTo>
                  <a:lnTo>
                    <a:pt x="2090683" y="1791459"/>
                  </a:lnTo>
                  <a:lnTo>
                    <a:pt x="2040837" y="1786527"/>
                  </a:lnTo>
                  <a:lnTo>
                    <a:pt x="1990991" y="1791459"/>
                  </a:lnTo>
                  <a:lnTo>
                    <a:pt x="1943517" y="1805888"/>
                  </a:lnTo>
                  <a:lnTo>
                    <a:pt x="1899748" y="1829258"/>
                  </a:lnTo>
                  <a:lnTo>
                    <a:pt x="1861016" y="1861016"/>
                  </a:lnTo>
                  <a:lnTo>
                    <a:pt x="1829258" y="1899748"/>
                  </a:lnTo>
                  <a:lnTo>
                    <a:pt x="1805888" y="1943517"/>
                  </a:lnTo>
                  <a:lnTo>
                    <a:pt x="1791459" y="1990991"/>
                  </a:lnTo>
                  <a:lnTo>
                    <a:pt x="1786527" y="2040837"/>
                  </a:lnTo>
                  <a:lnTo>
                    <a:pt x="1791459" y="2090683"/>
                  </a:lnTo>
                  <a:lnTo>
                    <a:pt x="1805888" y="2138157"/>
                  </a:lnTo>
                  <a:lnTo>
                    <a:pt x="1829258" y="2181926"/>
                  </a:lnTo>
                  <a:lnTo>
                    <a:pt x="1861016" y="2220658"/>
                  </a:lnTo>
                  <a:lnTo>
                    <a:pt x="1899748" y="2252416"/>
                  </a:lnTo>
                  <a:lnTo>
                    <a:pt x="1943517" y="2275786"/>
                  </a:lnTo>
                  <a:lnTo>
                    <a:pt x="1990991" y="2290215"/>
                  </a:lnTo>
                  <a:lnTo>
                    <a:pt x="2040837" y="2295147"/>
                  </a:lnTo>
                  <a:lnTo>
                    <a:pt x="2090683" y="2290215"/>
                  </a:lnTo>
                  <a:lnTo>
                    <a:pt x="2138157" y="2275786"/>
                  </a:lnTo>
                  <a:lnTo>
                    <a:pt x="2181926" y="2252416"/>
                  </a:lnTo>
                  <a:lnTo>
                    <a:pt x="2220658" y="2220658"/>
                  </a:lnTo>
                  <a:lnTo>
                    <a:pt x="2252416" y="2181926"/>
                  </a:lnTo>
                  <a:lnTo>
                    <a:pt x="2275786" y="2138157"/>
                  </a:lnTo>
                  <a:lnTo>
                    <a:pt x="2290215" y="2090683"/>
                  </a:lnTo>
                  <a:lnTo>
                    <a:pt x="2295147" y="2040837"/>
                  </a:lnTo>
                  <a:close/>
                </a:path>
                <a:path w="4081779" h="2295525">
                  <a:moveTo>
                    <a:pt x="4081674" y="1147573"/>
                  </a:moveTo>
                  <a:lnTo>
                    <a:pt x="4076742" y="1097727"/>
                  </a:lnTo>
                  <a:lnTo>
                    <a:pt x="4062314" y="1050253"/>
                  </a:lnTo>
                  <a:lnTo>
                    <a:pt x="4038944" y="1006484"/>
                  </a:lnTo>
                  <a:lnTo>
                    <a:pt x="4007185" y="967753"/>
                  </a:lnTo>
                  <a:lnTo>
                    <a:pt x="3968454" y="935994"/>
                  </a:lnTo>
                  <a:lnTo>
                    <a:pt x="3924685" y="912624"/>
                  </a:lnTo>
                  <a:lnTo>
                    <a:pt x="3877211" y="898196"/>
                  </a:lnTo>
                  <a:lnTo>
                    <a:pt x="3827365" y="893263"/>
                  </a:lnTo>
                  <a:lnTo>
                    <a:pt x="3777518" y="898196"/>
                  </a:lnTo>
                  <a:lnTo>
                    <a:pt x="3730044" y="912624"/>
                  </a:lnTo>
                  <a:lnTo>
                    <a:pt x="3686275" y="935994"/>
                  </a:lnTo>
                  <a:lnTo>
                    <a:pt x="3647544" y="967753"/>
                  </a:lnTo>
                  <a:lnTo>
                    <a:pt x="3615785" y="1006484"/>
                  </a:lnTo>
                  <a:lnTo>
                    <a:pt x="3592415" y="1050253"/>
                  </a:lnTo>
                  <a:lnTo>
                    <a:pt x="3577987" y="1097727"/>
                  </a:lnTo>
                  <a:lnTo>
                    <a:pt x="3573055" y="1147573"/>
                  </a:lnTo>
                  <a:lnTo>
                    <a:pt x="3577987" y="1197419"/>
                  </a:lnTo>
                  <a:lnTo>
                    <a:pt x="3592415" y="1244893"/>
                  </a:lnTo>
                  <a:lnTo>
                    <a:pt x="3615785" y="1288663"/>
                  </a:lnTo>
                  <a:lnTo>
                    <a:pt x="3647544" y="1327394"/>
                  </a:lnTo>
                  <a:lnTo>
                    <a:pt x="3686275" y="1359152"/>
                  </a:lnTo>
                  <a:lnTo>
                    <a:pt x="3730044" y="1382523"/>
                  </a:lnTo>
                  <a:lnTo>
                    <a:pt x="3777518" y="1396951"/>
                  </a:lnTo>
                  <a:lnTo>
                    <a:pt x="3827365" y="1401883"/>
                  </a:lnTo>
                  <a:lnTo>
                    <a:pt x="3877211" y="1396951"/>
                  </a:lnTo>
                  <a:lnTo>
                    <a:pt x="3924685" y="1382523"/>
                  </a:lnTo>
                  <a:lnTo>
                    <a:pt x="3968454" y="1359152"/>
                  </a:lnTo>
                  <a:lnTo>
                    <a:pt x="4007185" y="1327394"/>
                  </a:lnTo>
                  <a:lnTo>
                    <a:pt x="4038944" y="1288663"/>
                  </a:lnTo>
                  <a:lnTo>
                    <a:pt x="4062314" y="1244893"/>
                  </a:lnTo>
                  <a:lnTo>
                    <a:pt x="4076742" y="1197419"/>
                  </a:lnTo>
                  <a:lnTo>
                    <a:pt x="4081674" y="1147573"/>
                  </a:lnTo>
                  <a:close/>
                </a:path>
                <a:path w="4081779" h="2295525">
                  <a:moveTo>
                    <a:pt x="481769" y="1033843"/>
                  </a:moveTo>
                  <a:lnTo>
                    <a:pt x="1813378" y="368039"/>
                  </a:lnTo>
                </a:path>
                <a:path w="4081779" h="2295525">
                  <a:moveTo>
                    <a:pt x="481769" y="1261303"/>
                  </a:moveTo>
                  <a:lnTo>
                    <a:pt x="1813378" y="1927107"/>
                  </a:lnTo>
                </a:path>
                <a:path w="4081779" h="2295525">
                  <a:moveTo>
                    <a:pt x="2040837" y="508620"/>
                  </a:moveTo>
                  <a:lnTo>
                    <a:pt x="2040837" y="1786527"/>
                  </a:lnTo>
                </a:path>
                <a:path w="4081779" h="2295525">
                  <a:moveTo>
                    <a:pt x="2268296" y="368039"/>
                  </a:moveTo>
                  <a:lnTo>
                    <a:pt x="3599905" y="1033843"/>
                  </a:lnTo>
                </a:path>
                <a:path w="4081779" h="2295525">
                  <a:moveTo>
                    <a:pt x="2268296" y="1927107"/>
                  </a:moveTo>
                  <a:lnTo>
                    <a:pt x="3599905" y="1261303"/>
                  </a:lnTo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</p:grpSp>
      <p:sp>
        <p:nvSpPr>
          <p:cNvPr id="19" name="object 8">
            <a:extLst>
              <a:ext uri="{FF2B5EF4-FFF2-40B4-BE49-F238E27FC236}">
                <a16:creationId xmlns:a16="http://schemas.microsoft.com/office/drawing/2014/main" id="{A0D90588-E9FC-C443-AA31-29AD73380CA3}"/>
              </a:ext>
            </a:extLst>
          </p:cNvPr>
          <p:cNvSpPr txBox="1"/>
          <p:nvPr/>
        </p:nvSpPr>
        <p:spPr>
          <a:xfrm>
            <a:off x="5477110" y="666323"/>
            <a:ext cx="6285263" cy="344676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3132239">
              <a:spcBef>
                <a:spcPts val="126"/>
              </a:spcBef>
              <a:tabLst>
                <a:tab pos="4482786" algn="l"/>
              </a:tabLst>
            </a:pPr>
            <a:r>
              <a:rPr sz="2248" b="1" spc="-31" dirty="0">
                <a:solidFill>
                  <a:srgbClr val="FFA500"/>
                </a:solidFill>
                <a:latin typeface="Trebuchet MS"/>
                <a:cs typeface="Trebuchet MS"/>
              </a:rPr>
              <a:t>Example:	</a:t>
            </a:r>
            <a:r>
              <a:rPr sz="2248" b="1" spc="228" dirty="0">
                <a:solidFill>
                  <a:srgbClr val="FFA500"/>
                </a:solidFill>
                <a:latin typeface="Trebuchet MS"/>
                <a:cs typeface="Trebuchet MS"/>
              </a:rPr>
              <a:t>UCS</a:t>
            </a:r>
            <a:r>
              <a:rPr sz="2248" b="1" spc="103" dirty="0">
                <a:solidFill>
                  <a:srgbClr val="FFA500"/>
                </a:solidFill>
                <a:latin typeface="Trebuchet MS"/>
                <a:cs typeface="Trebuchet MS"/>
              </a:rPr>
              <a:t> </a:t>
            </a:r>
            <a:r>
              <a:rPr sz="2248" b="1" spc="-63" dirty="0">
                <a:solidFill>
                  <a:srgbClr val="FFA500"/>
                </a:solidFill>
                <a:latin typeface="Trebuchet MS"/>
                <a:cs typeface="Trebuchet MS"/>
              </a:rPr>
              <a:t>example</a:t>
            </a:r>
            <a:endParaRPr sz="2248" dirty="0">
              <a:latin typeface="Trebuchet MS"/>
              <a:cs typeface="Trebuchet MS"/>
            </a:endParaRPr>
          </a:p>
          <a:p>
            <a:pPr>
              <a:spcBef>
                <a:spcPts val="31"/>
              </a:spcBef>
            </a:pPr>
            <a:endParaRPr sz="2068" dirty="0">
              <a:latin typeface="Trebuchet MS"/>
              <a:cs typeface="Trebuchet MS"/>
            </a:endParaRPr>
          </a:p>
          <a:p>
            <a:pPr marL="2427557" algn="ctr"/>
            <a:r>
              <a:rPr sz="2248" spc="247" dirty="0">
                <a:latin typeface="Trebuchet MS"/>
                <a:cs typeface="Trebuchet MS"/>
              </a:rPr>
              <a:t>B</a:t>
            </a:r>
            <a:endParaRPr lang="en-US" sz="2248" dirty="0">
              <a:latin typeface="Trebuchet MS"/>
              <a:cs typeface="Trebuchet MS"/>
            </a:endParaRPr>
          </a:p>
          <a:p>
            <a:pPr>
              <a:spcBef>
                <a:spcPts val="22"/>
              </a:spcBef>
            </a:pPr>
            <a:endParaRPr lang="en-US" sz="3103" dirty="0">
              <a:latin typeface="Trebuchet MS"/>
              <a:cs typeface="Trebuchet MS"/>
            </a:endParaRPr>
          </a:p>
          <a:p>
            <a:pPr marL="2435552" algn="ctr">
              <a:tabLst>
                <a:tab pos="5640886" algn="l"/>
              </a:tabLst>
            </a:pPr>
            <a:r>
              <a:rPr sz="2248" spc="193" dirty="0">
                <a:latin typeface="Trebuchet MS"/>
                <a:cs typeface="Trebuchet MS"/>
              </a:rPr>
              <a:t>A	</a:t>
            </a:r>
            <a:r>
              <a:rPr sz="2248" spc="270" dirty="0">
                <a:latin typeface="Trebuchet MS"/>
                <a:cs typeface="Trebuchet MS"/>
              </a:rPr>
              <a:t>D</a:t>
            </a:r>
            <a:endParaRPr sz="2248" dirty="0">
              <a:latin typeface="Trebuchet MS"/>
              <a:cs typeface="Trebuchet MS"/>
            </a:endParaRPr>
          </a:p>
          <a:p>
            <a:pPr>
              <a:spcBef>
                <a:spcPts val="27"/>
              </a:spcBef>
            </a:pPr>
            <a:endParaRPr sz="3103" dirty="0">
              <a:latin typeface="Trebuchet MS"/>
              <a:cs typeface="Trebuchet MS"/>
            </a:endParaRPr>
          </a:p>
          <a:p>
            <a:pPr marL="2427557" algn="ctr"/>
            <a:r>
              <a:rPr sz="2248" spc="112" dirty="0">
                <a:latin typeface="Trebuchet MS"/>
                <a:cs typeface="Trebuchet MS"/>
              </a:rPr>
              <a:t>C</a:t>
            </a:r>
            <a:endParaRPr sz="2248" dirty="0">
              <a:latin typeface="Trebuchet MS"/>
              <a:cs typeface="Trebuchet MS"/>
            </a:endParaRPr>
          </a:p>
          <a:p>
            <a:pPr marL="2427557" algn="ctr">
              <a:spcBef>
                <a:spcPts val="760"/>
              </a:spcBef>
            </a:pPr>
            <a:r>
              <a:rPr sz="2248" spc="-40" dirty="0">
                <a:latin typeface="Trebuchet MS"/>
                <a:cs typeface="Trebuchet MS"/>
              </a:rPr>
              <a:t>Start</a:t>
            </a:r>
            <a:r>
              <a:rPr sz="2248" spc="72" dirty="0">
                <a:latin typeface="Trebuchet MS"/>
                <a:cs typeface="Trebuchet MS"/>
              </a:rPr>
              <a:t> </a:t>
            </a:r>
            <a:r>
              <a:rPr sz="2248" spc="-112" dirty="0">
                <a:latin typeface="Trebuchet MS"/>
                <a:cs typeface="Trebuchet MS"/>
              </a:rPr>
              <a:t>state:</a:t>
            </a:r>
            <a:r>
              <a:rPr sz="2248" spc="324" dirty="0">
                <a:latin typeface="Trebuchet MS"/>
                <a:cs typeface="Trebuchet MS"/>
              </a:rPr>
              <a:t> </a:t>
            </a:r>
            <a:r>
              <a:rPr sz="2248" dirty="0">
                <a:latin typeface="Trebuchet MS"/>
                <a:cs typeface="Trebuchet MS"/>
              </a:rPr>
              <a:t>A,</a:t>
            </a:r>
            <a:r>
              <a:rPr sz="2248" spc="72" dirty="0">
                <a:latin typeface="Trebuchet MS"/>
                <a:cs typeface="Trebuchet MS"/>
              </a:rPr>
              <a:t> </a:t>
            </a:r>
            <a:r>
              <a:rPr sz="2248" spc="-112" dirty="0">
                <a:latin typeface="Trebuchet MS"/>
                <a:cs typeface="Trebuchet MS"/>
              </a:rPr>
              <a:t>end</a:t>
            </a:r>
            <a:r>
              <a:rPr sz="2248" spc="76" dirty="0">
                <a:latin typeface="Trebuchet MS"/>
                <a:cs typeface="Trebuchet MS"/>
              </a:rPr>
              <a:t> </a:t>
            </a:r>
            <a:r>
              <a:rPr sz="2248" spc="-112" dirty="0">
                <a:latin typeface="Trebuchet MS"/>
                <a:cs typeface="Trebuchet MS"/>
              </a:rPr>
              <a:t>state:</a:t>
            </a:r>
            <a:r>
              <a:rPr sz="2248" spc="324" dirty="0">
                <a:latin typeface="Trebuchet MS"/>
                <a:cs typeface="Trebuchet MS"/>
              </a:rPr>
              <a:t> </a:t>
            </a:r>
            <a:r>
              <a:rPr sz="2248" spc="270" dirty="0">
                <a:latin typeface="Trebuchet MS"/>
                <a:cs typeface="Trebuchet MS"/>
              </a:rPr>
              <a:t>D</a:t>
            </a:r>
            <a:endParaRPr sz="2248" dirty="0">
              <a:latin typeface="Trebuchet MS"/>
              <a:cs typeface="Trebuchet MS"/>
            </a:endParaRPr>
          </a:p>
          <a:p>
            <a:pPr>
              <a:spcBef>
                <a:spcPts val="49"/>
              </a:spcBef>
            </a:pPr>
            <a:endParaRPr sz="2113" dirty="0">
              <a:latin typeface="Trebuchet MS"/>
              <a:cs typeface="Trebuchet M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3CEFE1-EE03-9446-85AC-F1063DCE9FBB}"/>
              </a:ext>
            </a:extLst>
          </p:cNvPr>
          <p:cNvSpPr txBox="1"/>
          <p:nvPr/>
        </p:nvSpPr>
        <p:spPr>
          <a:xfrm>
            <a:off x="8920211" y="1569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13DC60-3FC8-3244-9602-E9A4AFA55433}"/>
              </a:ext>
            </a:extLst>
          </p:cNvPr>
          <p:cNvSpPr txBox="1"/>
          <p:nvPr/>
        </p:nvSpPr>
        <p:spPr>
          <a:xfrm>
            <a:off x="9830752" y="2201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11938A-B817-8940-8FBD-B27D159143FB}"/>
              </a:ext>
            </a:extLst>
          </p:cNvPr>
          <p:cNvSpPr txBox="1"/>
          <p:nvPr/>
        </p:nvSpPr>
        <p:spPr>
          <a:xfrm>
            <a:off x="10633264" y="27433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90B456-22EA-5F41-9B3A-A218D722727E}"/>
              </a:ext>
            </a:extLst>
          </p:cNvPr>
          <p:cNvSpPr txBox="1"/>
          <p:nvPr/>
        </p:nvSpPr>
        <p:spPr>
          <a:xfrm>
            <a:off x="8760379" y="274332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D3DC94-2512-7241-B0E9-CE6E352EA92B}"/>
              </a:ext>
            </a:extLst>
          </p:cNvPr>
          <p:cNvSpPr txBox="1"/>
          <p:nvPr/>
        </p:nvSpPr>
        <p:spPr>
          <a:xfrm>
            <a:off x="10516246" y="156904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921E43-1EE0-F64D-97DE-B6FF2F594311}"/>
              </a:ext>
            </a:extLst>
          </p:cNvPr>
          <p:cNvSpPr txBox="1"/>
          <p:nvPr/>
        </p:nvSpPr>
        <p:spPr>
          <a:xfrm>
            <a:off x="461281" y="5775384"/>
            <a:ext cx="642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venir Book" panose="02000503020000020003" pitchFamily="2" charset="0"/>
              </a:rPr>
              <a:t>Priority of p </a:t>
            </a:r>
            <a:r>
              <a:rPr lang="en-US" dirty="0">
                <a:latin typeface="Avenir Book" panose="02000503020000020003" pitchFamily="2" charset="0"/>
              </a:rPr>
              <a:t>is defined as the minimum cost to the state of p.</a:t>
            </a:r>
          </a:p>
        </p:txBody>
      </p:sp>
    </p:spTree>
    <p:extLst>
      <p:ext uri="{BB962C8B-B14F-4D97-AF65-F5344CB8AC3E}">
        <p14:creationId xmlns:p14="http://schemas.microsoft.com/office/powerpoint/2010/main" val="3245627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B0CB-CB39-9F47-B9F8-065A6AE9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6" dirty="0"/>
              <a:t>Analysis</a:t>
            </a:r>
            <a:r>
              <a:rPr lang="en-US" spc="108" dirty="0"/>
              <a:t> </a:t>
            </a:r>
            <a:r>
              <a:rPr lang="en-US" spc="-171" dirty="0"/>
              <a:t>of</a:t>
            </a:r>
            <a:r>
              <a:rPr lang="en-US" spc="108" dirty="0"/>
              <a:t> </a:t>
            </a:r>
            <a:r>
              <a:rPr lang="en-US" spc="-157" dirty="0"/>
              <a:t>uniform</a:t>
            </a:r>
            <a:r>
              <a:rPr lang="en-US" spc="108" dirty="0"/>
              <a:t> </a:t>
            </a:r>
            <a:r>
              <a:rPr lang="en-US" spc="-121" dirty="0"/>
              <a:t>cost</a:t>
            </a:r>
            <a:r>
              <a:rPr lang="en-US" spc="108" dirty="0"/>
              <a:t> </a:t>
            </a:r>
            <a:r>
              <a:rPr lang="en-US" spc="-183" dirty="0"/>
              <a:t>search</a:t>
            </a:r>
            <a:endParaRPr lang="en-US" dirty="0"/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7F18D597-DE0C-DE4B-883B-D9F767E693EF}"/>
              </a:ext>
            </a:extLst>
          </p:cNvPr>
          <p:cNvGrpSpPr/>
          <p:nvPr/>
        </p:nvGrpSpPr>
        <p:grpSpPr>
          <a:xfrm>
            <a:off x="914400" y="1192599"/>
            <a:ext cx="10334296" cy="1600010"/>
            <a:chOff x="428146" y="1326214"/>
            <a:chExt cx="9310370" cy="1779270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BDF1FFAB-8646-524D-8BA7-2FCACC0B258E}"/>
                </a:ext>
              </a:extLst>
            </p:cNvPr>
            <p:cNvSpPr/>
            <p:nvPr/>
          </p:nvSpPr>
          <p:spPr>
            <a:xfrm>
              <a:off x="440862" y="1647280"/>
              <a:ext cx="9284970" cy="1445260"/>
            </a:xfrm>
            <a:custGeom>
              <a:avLst/>
              <a:gdLst/>
              <a:ahLst/>
              <a:cxnLst/>
              <a:rect l="l" t="t" r="r" b="b"/>
              <a:pathLst>
                <a:path w="9284970" h="1445260">
                  <a:moveTo>
                    <a:pt x="0" y="0"/>
                  </a:moveTo>
                  <a:lnTo>
                    <a:pt x="0" y="1444885"/>
                  </a:lnTo>
                  <a:lnTo>
                    <a:pt x="9284633" y="1444885"/>
                  </a:lnTo>
                  <a:lnTo>
                    <a:pt x="9284633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F21FAC29-293C-F043-B75F-A06F3B7C41AA}"/>
                </a:ext>
              </a:extLst>
            </p:cNvPr>
            <p:cNvSpPr/>
            <p:nvPr/>
          </p:nvSpPr>
          <p:spPr>
            <a:xfrm>
              <a:off x="568017" y="1326214"/>
              <a:ext cx="3975735" cy="642620"/>
            </a:xfrm>
            <a:custGeom>
              <a:avLst/>
              <a:gdLst/>
              <a:ahLst/>
              <a:cxnLst/>
              <a:rect l="l" t="t" r="r" b="b"/>
              <a:pathLst>
                <a:path w="3975735" h="642619">
                  <a:moveTo>
                    <a:pt x="3975164" y="0"/>
                  </a:moveTo>
                  <a:lnTo>
                    <a:pt x="0" y="0"/>
                  </a:lnTo>
                  <a:lnTo>
                    <a:pt x="0" y="642132"/>
                  </a:lnTo>
                  <a:lnTo>
                    <a:pt x="3975164" y="642132"/>
                  </a:lnTo>
                  <a:lnTo>
                    <a:pt x="39751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4C2960DE-D575-D845-A331-F21963917F9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017" y="1326214"/>
              <a:ext cx="642132" cy="642132"/>
            </a:xfrm>
            <a:prstGeom prst="rect">
              <a:avLst/>
            </a:prstGeom>
          </p:spPr>
        </p:pic>
      </p:grpSp>
      <p:sp>
        <p:nvSpPr>
          <p:cNvPr id="8" name="object 7">
            <a:extLst>
              <a:ext uri="{FF2B5EF4-FFF2-40B4-BE49-F238E27FC236}">
                <a16:creationId xmlns:a16="http://schemas.microsoft.com/office/drawing/2014/main" id="{DE512040-700C-2544-96CC-1857792FB78B}"/>
              </a:ext>
            </a:extLst>
          </p:cNvPr>
          <p:cNvSpPr txBox="1"/>
          <p:nvPr/>
        </p:nvSpPr>
        <p:spPr>
          <a:xfrm>
            <a:off x="1319890" y="1263174"/>
            <a:ext cx="9161092" cy="23864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987926">
              <a:spcBef>
                <a:spcPts val="126"/>
              </a:spcBef>
              <a:tabLst>
                <a:tab pos="2399575" algn="l"/>
              </a:tabLst>
            </a:pPr>
            <a:r>
              <a:rPr sz="2248" b="1" spc="-36" dirty="0">
                <a:solidFill>
                  <a:srgbClr val="0000FF"/>
                </a:solidFill>
                <a:latin typeface="Trebuchet MS"/>
                <a:cs typeface="Trebuchet MS"/>
              </a:rPr>
              <a:t>Theorem:	</a:t>
            </a:r>
            <a:r>
              <a:rPr sz="2248" b="1" spc="-63" dirty="0">
                <a:solidFill>
                  <a:srgbClr val="0000FF"/>
                </a:solidFill>
                <a:latin typeface="Trebuchet MS"/>
                <a:cs typeface="Trebuchet MS"/>
              </a:rPr>
              <a:t>correctness</a:t>
            </a:r>
            <a:endParaRPr sz="2248" dirty="0">
              <a:latin typeface="Trebuchet MS"/>
              <a:cs typeface="Trebuchet MS"/>
            </a:endParaRPr>
          </a:p>
          <a:p>
            <a:pPr marL="364333" marR="4568">
              <a:lnSpc>
                <a:spcPct val="101600"/>
              </a:lnSpc>
              <a:spcBef>
                <a:spcPts val="1947"/>
              </a:spcBef>
            </a:pPr>
            <a:r>
              <a:rPr sz="2248" spc="-22" dirty="0">
                <a:latin typeface="Trebuchet MS"/>
                <a:cs typeface="Trebuchet MS"/>
              </a:rPr>
              <a:t>When</a:t>
            </a:r>
            <a:r>
              <a:rPr sz="2248" spc="-45" dirty="0">
                <a:latin typeface="Trebuchet MS"/>
                <a:cs typeface="Trebuchet MS"/>
              </a:rPr>
              <a:t> </a:t>
            </a:r>
            <a:r>
              <a:rPr sz="2248" spc="-85" dirty="0">
                <a:latin typeface="Trebuchet MS"/>
                <a:cs typeface="Trebuchet MS"/>
              </a:rPr>
              <a:t>a</a:t>
            </a:r>
            <a:r>
              <a:rPr sz="2248" spc="-49" dirty="0">
                <a:latin typeface="Trebuchet MS"/>
                <a:cs typeface="Trebuchet MS"/>
              </a:rPr>
              <a:t> </a:t>
            </a:r>
            <a:r>
              <a:rPr sz="2248" spc="-94" dirty="0">
                <a:latin typeface="Trebuchet MS"/>
                <a:cs typeface="Trebuchet MS"/>
              </a:rPr>
              <a:t>state</a:t>
            </a:r>
            <a:r>
              <a:rPr sz="2248" spc="-40" dirty="0">
                <a:latin typeface="Trebuchet MS"/>
                <a:cs typeface="Trebuchet MS"/>
              </a:rPr>
              <a:t> </a:t>
            </a:r>
            <a:r>
              <a:rPr sz="2248" i="1" spc="206" dirty="0">
                <a:latin typeface="Cambria"/>
                <a:cs typeface="Cambria"/>
              </a:rPr>
              <a:t>s</a:t>
            </a:r>
            <a:r>
              <a:rPr sz="2248" i="1" spc="135" dirty="0">
                <a:latin typeface="Cambria"/>
                <a:cs typeface="Cambria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is</a:t>
            </a:r>
            <a:r>
              <a:rPr sz="2248" spc="-40" dirty="0">
                <a:latin typeface="Trebuchet MS"/>
                <a:cs typeface="Trebuchet MS"/>
              </a:rPr>
              <a:t> </a:t>
            </a:r>
            <a:r>
              <a:rPr sz="2248" spc="-76" dirty="0">
                <a:latin typeface="Trebuchet MS"/>
                <a:cs typeface="Trebuchet MS"/>
              </a:rPr>
              <a:t>popped</a:t>
            </a:r>
            <a:r>
              <a:rPr sz="2248" spc="-45" dirty="0">
                <a:latin typeface="Trebuchet MS"/>
                <a:cs typeface="Trebuchet MS"/>
              </a:rPr>
              <a:t> </a:t>
            </a:r>
            <a:r>
              <a:rPr sz="2248" spc="-90" dirty="0">
                <a:latin typeface="Trebuchet MS"/>
                <a:cs typeface="Trebuchet MS"/>
              </a:rPr>
              <a:t>from</a:t>
            </a:r>
            <a:r>
              <a:rPr sz="2248" spc="-40" dirty="0">
                <a:latin typeface="Trebuchet MS"/>
                <a:cs typeface="Trebuchet MS"/>
              </a:rPr>
              <a:t> </a:t>
            </a:r>
            <a:r>
              <a:rPr sz="2248" spc="-112" dirty="0">
                <a:latin typeface="Trebuchet MS"/>
                <a:cs typeface="Trebuchet MS"/>
              </a:rPr>
              <a:t>the</a:t>
            </a:r>
            <a:r>
              <a:rPr sz="2248" spc="-49" dirty="0">
                <a:latin typeface="Trebuchet MS"/>
                <a:cs typeface="Trebuchet MS"/>
              </a:rPr>
              <a:t> </a:t>
            </a:r>
            <a:r>
              <a:rPr sz="2248" spc="-103" dirty="0">
                <a:latin typeface="Trebuchet MS"/>
                <a:cs typeface="Trebuchet MS"/>
              </a:rPr>
              <a:t>frontier</a:t>
            </a:r>
            <a:r>
              <a:rPr sz="2248" spc="-40" dirty="0">
                <a:latin typeface="Trebuchet MS"/>
                <a:cs typeface="Trebuchet MS"/>
              </a:rPr>
              <a:t> </a:t>
            </a:r>
            <a:r>
              <a:rPr sz="2248" spc="-72" dirty="0">
                <a:latin typeface="Trebuchet MS"/>
                <a:cs typeface="Trebuchet MS"/>
              </a:rPr>
              <a:t>and</a:t>
            </a:r>
            <a:r>
              <a:rPr sz="2248" spc="-45" dirty="0">
                <a:latin typeface="Trebuchet MS"/>
                <a:cs typeface="Trebuchet MS"/>
              </a:rPr>
              <a:t> </a:t>
            </a:r>
            <a:r>
              <a:rPr sz="2248" spc="-94" dirty="0">
                <a:latin typeface="Trebuchet MS"/>
                <a:cs typeface="Trebuchet MS"/>
              </a:rPr>
              <a:t>moved</a:t>
            </a:r>
            <a:r>
              <a:rPr sz="2248" spc="-40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to</a:t>
            </a:r>
            <a:r>
              <a:rPr sz="2248" spc="-49" dirty="0">
                <a:latin typeface="Trebuchet MS"/>
                <a:cs typeface="Trebuchet MS"/>
              </a:rPr>
              <a:t> </a:t>
            </a:r>
            <a:r>
              <a:rPr sz="2248" spc="-135" dirty="0">
                <a:latin typeface="Trebuchet MS"/>
                <a:cs typeface="Trebuchet MS"/>
              </a:rPr>
              <a:t>explored, </a:t>
            </a:r>
            <a:r>
              <a:rPr sz="2248" spc="-661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its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108" dirty="0">
                <a:latin typeface="Trebuchet MS"/>
                <a:cs typeface="Trebuchet MS"/>
              </a:rPr>
              <a:t>priority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is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dirty="0">
                <a:latin typeface="Trebuchet MS"/>
                <a:cs typeface="Trebuchet MS"/>
              </a:rPr>
              <a:t>PastCost(</a:t>
            </a:r>
            <a:r>
              <a:rPr sz="2248" i="1" dirty="0">
                <a:latin typeface="Cambria"/>
                <a:cs typeface="Cambria"/>
              </a:rPr>
              <a:t>s</a:t>
            </a:r>
            <a:r>
              <a:rPr sz="2248" dirty="0">
                <a:latin typeface="Trebuchet MS"/>
                <a:cs typeface="Trebuchet MS"/>
              </a:rPr>
              <a:t>),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112" dirty="0">
                <a:latin typeface="Trebuchet MS"/>
                <a:cs typeface="Trebuchet MS"/>
              </a:rPr>
              <a:t>the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minimum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cost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to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i="1" spc="4" dirty="0">
                <a:latin typeface="Cambria"/>
                <a:cs typeface="Cambria"/>
              </a:rPr>
              <a:t>s</a:t>
            </a:r>
            <a:r>
              <a:rPr sz="2248" spc="4" dirty="0">
                <a:latin typeface="Trebuchet MS"/>
                <a:cs typeface="Trebuchet MS"/>
              </a:rPr>
              <a:t>.</a:t>
            </a:r>
            <a:endParaRPr sz="2248" dirty="0">
              <a:latin typeface="Trebuchet MS"/>
              <a:cs typeface="Trebuchet MS"/>
            </a:endParaRPr>
          </a:p>
          <a:p>
            <a:pPr>
              <a:spcBef>
                <a:spcPts val="9"/>
              </a:spcBef>
            </a:pPr>
            <a:endParaRPr sz="2338" dirty="0">
              <a:latin typeface="Trebuchet MS"/>
              <a:cs typeface="Trebuchet MS"/>
            </a:endParaRPr>
          </a:p>
          <a:p>
            <a:pPr marL="11421">
              <a:spcBef>
                <a:spcPts val="4"/>
              </a:spcBef>
            </a:pPr>
            <a:r>
              <a:rPr lang="en-US" sz="2248" spc="-49" dirty="0">
                <a:solidFill>
                  <a:srgbClr val="0000A0"/>
                </a:solidFill>
                <a:latin typeface="Avenir Book" panose="02000503020000020003" pitchFamily="2" charset="0"/>
                <a:cs typeface="Trebuchet MS"/>
              </a:rPr>
              <a:t>Proof</a:t>
            </a:r>
            <a:r>
              <a:rPr lang="en-US" sz="2248" spc="-49" dirty="0">
                <a:latin typeface="Avenir Book" panose="02000503020000020003" pitchFamily="2" charset="0"/>
                <a:cs typeface="Trebuchet MS"/>
              </a:rPr>
              <a:t>: </a:t>
            </a:r>
            <a:r>
              <a:rPr lang="en-US" sz="2400" dirty="0">
                <a:latin typeface="Avenir Book" panose="02000503020000020003" pitchFamily="2" charset="0"/>
              </a:rPr>
              <a:t>The cost of the red line is always greater than the blue line.</a:t>
            </a:r>
          </a:p>
          <a:p>
            <a:pPr marL="11421">
              <a:spcBef>
                <a:spcPts val="4"/>
              </a:spcBef>
            </a:pPr>
            <a:endParaRPr sz="2248" dirty="0">
              <a:latin typeface="Trebuchet MS"/>
              <a:cs typeface="Trebuchet MS"/>
            </a:endParaRPr>
          </a:p>
        </p:txBody>
      </p:sp>
      <p:grpSp>
        <p:nvGrpSpPr>
          <p:cNvPr id="9" name="object 8">
            <a:extLst>
              <a:ext uri="{FF2B5EF4-FFF2-40B4-BE49-F238E27FC236}">
                <a16:creationId xmlns:a16="http://schemas.microsoft.com/office/drawing/2014/main" id="{C4101093-FD9B-1E41-8C2C-01A86DF73236}"/>
              </a:ext>
            </a:extLst>
          </p:cNvPr>
          <p:cNvGrpSpPr/>
          <p:nvPr/>
        </p:nvGrpSpPr>
        <p:grpSpPr>
          <a:xfrm>
            <a:off x="1276844" y="3662486"/>
            <a:ext cx="3454125" cy="1852973"/>
            <a:chOff x="2861560" y="4345059"/>
            <a:chExt cx="3841115" cy="2060575"/>
          </a:xfrm>
        </p:grpSpPr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568C9E8D-F4B2-EF44-A36D-4378DA769DD4}"/>
                </a:ext>
              </a:extLst>
            </p:cNvPr>
            <p:cNvSpPr/>
            <p:nvPr/>
          </p:nvSpPr>
          <p:spPr>
            <a:xfrm>
              <a:off x="2874577" y="4358076"/>
              <a:ext cx="3815079" cy="2034539"/>
            </a:xfrm>
            <a:custGeom>
              <a:avLst/>
              <a:gdLst/>
              <a:ahLst/>
              <a:cxnLst/>
              <a:rect l="l" t="t" r="r" b="b"/>
              <a:pathLst>
                <a:path w="3815079" h="2034539">
                  <a:moveTo>
                    <a:pt x="1907324" y="0"/>
                  </a:moveTo>
                  <a:lnTo>
                    <a:pt x="1853208" y="409"/>
                  </a:lnTo>
                  <a:lnTo>
                    <a:pt x="1799279" y="1632"/>
                  </a:lnTo>
                  <a:lnTo>
                    <a:pt x="1745568" y="3662"/>
                  </a:lnTo>
                  <a:lnTo>
                    <a:pt x="1692103" y="6494"/>
                  </a:lnTo>
                  <a:lnTo>
                    <a:pt x="1638914" y="10119"/>
                  </a:lnTo>
                  <a:lnTo>
                    <a:pt x="1586030" y="14534"/>
                  </a:lnTo>
                  <a:lnTo>
                    <a:pt x="1533479" y="19729"/>
                  </a:lnTo>
                  <a:lnTo>
                    <a:pt x="1481292" y="25700"/>
                  </a:lnTo>
                  <a:lnTo>
                    <a:pt x="1429497" y="32440"/>
                  </a:lnTo>
                  <a:lnTo>
                    <a:pt x="1378123" y="39941"/>
                  </a:lnTo>
                  <a:lnTo>
                    <a:pt x="1327200" y="48199"/>
                  </a:lnTo>
                  <a:lnTo>
                    <a:pt x="1276756" y="57206"/>
                  </a:lnTo>
                  <a:lnTo>
                    <a:pt x="1226821" y="66956"/>
                  </a:lnTo>
                  <a:lnTo>
                    <a:pt x="1177424" y="77442"/>
                  </a:lnTo>
                  <a:lnTo>
                    <a:pt x="1128594" y="88658"/>
                  </a:lnTo>
                  <a:lnTo>
                    <a:pt x="1080360" y="100598"/>
                  </a:lnTo>
                  <a:lnTo>
                    <a:pt x="1032752" y="113254"/>
                  </a:lnTo>
                  <a:lnTo>
                    <a:pt x="985798" y="126622"/>
                  </a:lnTo>
                  <a:lnTo>
                    <a:pt x="939528" y="140693"/>
                  </a:lnTo>
                  <a:lnTo>
                    <a:pt x="893970" y="155462"/>
                  </a:lnTo>
                  <a:lnTo>
                    <a:pt x="849155" y="170923"/>
                  </a:lnTo>
                  <a:lnTo>
                    <a:pt x="805111" y="187068"/>
                  </a:lnTo>
                  <a:lnTo>
                    <a:pt x="761866" y="203891"/>
                  </a:lnTo>
                  <a:lnTo>
                    <a:pt x="719452" y="221387"/>
                  </a:lnTo>
                  <a:lnTo>
                    <a:pt x="677896" y="239547"/>
                  </a:lnTo>
                  <a:lnTo>
                    <a:pt x="637227" y="258367"/>
                  </a:lnTo>
                  <a:lnTo>
                    <a:pt x="597475" y="277839"/>
                  </a:lnTo>
                  <a:lnTo>
                    <a:pt x="558670" y="297957"/>
                  </a:lnTo>
                  <a:lnTo>
                    <a:pt x="506198" y="327074"/>
                  </a:lnTo>
                  <a:lnTo>
                    <a:pt x="456110" y="357168"/>
                  </a:lnTo>
                  <a:lnTo>
                    <a:pt x="408439" y="388196"/>
                  </a:lnTo>
                  <a:lnTo>
                    <a:pt x="363218" y="420115"/>
                  </a:lnTo>
                  <a:lnTo>
                    <a:pt x="320480" y="452882"/>
                  </a:lnTo>
                  <a:lnTo>
                    <a:pt x="280259" y="486456"/>
                  </a:lnTo>
                  <a:lnTo>
                    <a:pt x="242588" y="520794"/>
                  </a:lnTo>
                  <a:lnTo>
                    <a:pt x="207499" y="555852"/>
                  </a:lnTo>
                  <a:lnTo>
                    <a:pt x="175027" y="591588"/>
                  </a:lnTo>
                  <a:lnTo>
                    <a:pt x="145204" y="627959"/>
                  </a:lnTo>
                  <a:lnTo>
                    <a:pt x="118064" y="664923"/>
                  </a:lnTo>
                  <a:lnTo>
                    <a:pt x="93639" y="702438"/>
                  </a:lnTo>
                  <a:lnTo>
                    <a:pt x="71964" y="740460"/>
                  </a:lnTo>
                  <a:lnTo>
                    <a:pt x="53070" y="778947"/>
                  </a:lnTo>
                  <a:lnTo>
                    <a:pt x="36993" y="817855"/>
                  </a:lnTo>
                  <a:lnTo>
                    <a:pt x="23764" y="857144"/>
                  </a:lnTo>
                  <a:lnTo>
                    <a:pt x="13417" y="896769"/>
                  </a:lnTo>
                  <a:lnTo>
                    <a:pt x="5985" y="936688"/>
                  </a:lnTo>
                  <a:lnTo>
                    <a:pt x="1501" y="976859"/>
                  </a:lnTo>
                  <a:lnTo>
                    <a:pt x="0" y="1017239"/>
                  </a:lnTo>
                  <a:lnTo>
                    <a:pt x="1501" y="1057619"/>
                  </a:lnTo>
                  <a:lnTo>
                    <a:pt x="5985" y="1097790"/>
                  </a:lnTo>
                  <a:lnTo>
                    <a:pt x="13417" y="1137710"/>
                  </a:lnTo>
                  <a:lnTo>
                    <a:pt x="23764" y="1177335"/>
                  </a:lnTo>
                  <a:lnTo>
                    <a:pt x="36993" y="1216623"/>
                  </a:lnTo>
                  <a:lnTo>
                    <a:pt x="53070" y="1255532"/>
                  </a:lnTo>
                  <a:lnTo>
                    <a:pt x="71964" y="1294019"/>
                  </a:lnTo>
                  <a:lnTo>
                    <a:pt x="93639" y="1332041"/>
                  </a:lnTo>
                  <a:lnTo>
                    <a:pt x="118064" y="1369555"/>
                  </a:lnTo>
                  <a:lnTo>
                    <a:pt x="145204" y="1406520"/>
                  </a:lnTo>
                  <a:lnTo>
                    <a:pt x="175027" y="1442891"/>
                  </a:lnTo>
                  <a:lnTo>
                    <a:pt x="207499" y="1478627"/>
                  </a:lnTo>
                  <a:lnTo>
                    <a:pt x="242588" y="1513685"/>
                  </a:lnTo>
                  <a:lnTo>
                    <a:pt x="280259" y="1548022"/>
                  </a:lnTo>
                  <a:lnTo>
                    <a:pt x="320480" y="1581596"/>
                  </a:lnTo>
                  <a:lnTo>
                    <a:pt x="363218" y="1614364"/>
                  </a:lnTo>
                  <a:lnTo>
                    <a:pt x="408439" y="1646283"/>
                  </a:lnTo>
                  <a:lnTo>
                    <a:pt x="456110" y="1677311"/>
                  </a:lnTo>
                  <a:lnTo>
                    <a:pt x="506198" y="1707405"/>
                  </a:lnTo>
                  <a:lnTo>
                    <a:pt x="558670" y="1736522"/>
                  </a:lnTo>
                  <a:lnTo>
                    <a:pt x="597475" y="1756640"/>
                  </a:lnTo>
                  <a:lnTo>
                    <a:pt x="637227" y="1776112"/>
                  </a:lnTo>
                  <a:lnTo>
                    <a:pt x="677896" y="1794932"/>
                  </a:lnTo>
                  <a:lnTo>
                    <a:pt x="719452" y="1813092"/>
                  </a:lnTo>
                  <a:lnTo>
                    <a:pt x="761866" y="1830588"/>
                  </a:lnTo>
                  <a:lnTo>
                    <a:pt x="805111" y="1847411"/>
                  </a:lnTo>
                  <a:lnTo>
                    <a:pt x="849155" y="1863556"/>
                  </a:lnTo>
                  <a:lnTo>
                    <a:pt x="893970" y="1879016"/>
                  </a:lnTo>
                  <a:lnTo>
                    <a:pt x="939528" y="1893786"/>
                  </a:lnTo>
                  <a:lnTo>
                    <a:pt x="985798" y="1907857"/>
                  </a:lnTo>
                  <a:lnTo>
                    <a:pt x="1032752" y="1921224"/>
                  </a:lnTo>
                  <a:lnTo>
                    <a:pt x="1080360" y="1933881"/>
                  </a:lnTo>
                  <a:lnTo>
                    <a:pt x="1128594" y="1945821"/>
                  </a:lnTo>
                  <a:lnTo>
                    <a:pt x="1177424" y="1957037"/>
                  </a:lnTo>
                  <a:lnTo>
                    <a:pt x="1226821" y="1967523"/>
                  </a:lnTo>
                  <a:lnTo>
                    <a:pt x="1276756" y="1977273"/>
                  </a:lnTo>
                  <a:lnTo>
                    <a:pt x="1327200" y="1986280"/>
                  </a:lnTo>
                  <a:lnTo>
                    <a:pt x="1378123" y="1994537"/>
                  </a:lnTo>
                  <a:lnTo>
                    <a:pt x="1429497" y="2002039"/>
                  </a:lnTo>
                  <a:lnTo>
                    <a:pt x="1481292" y="2008779"/>
                  </a:lnTo>
                  <a:lnTo>
                    <a:pt x="1533479" y="2014750"/>
                  </a:lnTo>
                  <a:lnTo>
                    <a:pt x="1586030" y="2019945"/>
                  </a:lnTo>
                  <a:lnTo>
                    <a:pt x="1638914" y="2024359"/>
                  </a:lnTo>
                  <a:lnTo>
                    <a:pt x="1692103" y="2027985"/>
                  </a:lnTo>
                  <a:lnTo>
                    <a:pt x="1745568" y="2030817"/>
                  </a:lnTo>
                  <a:lnTo>
                    <a:pt x="1799279" y="2032847"/>
                  </a:lnTo>
                  <a:lnTo>
                    <a:pt x="1853208" y="2034070"/>
                  </a:lnTo>
                  <a:lnTo>
                    <a:pt x="1907324" y="2034479"/>
                  </a:lnTo>
                  <a:lnTo>
                    <a:pt x="1961441" y="2034070"/>
                  </a:lnTo>
                  <a:lnTo>
                    <a:pt x="2015369" y="2032847"/>
                  </a:lnTo>
                  <a:lnTo>
                    <a:pt x="2069081" y="2030817"/>
                  </a:lnTo>
                  <a:lnTo>
                    <a:pt x="2122545" y="2027985"/>
                  </a:lnTo>
                  <a:lnTo>
                    <a:pt x="2175734" y="2024359"/>
                  </a:lnTo>
                  <a:lnTo>
                    <a:pt x="2228619" y="2019945"/>
                  </a:lnTo>
                  <a:lnTo>
                    <a:pt x="2281169" y="2014750"/>
                  </a:lnTo>
                  <a:lnTo>
                    <a:pt x="2333357" y="2008779"/>
                  </a:lnTo>
                  <a:lnTo>
                    <a:pt x="2385152" y="2002039"/>
                  </a:lnTo>
                  <a:lnTo>
                    <a:pt x="2436526" y="1994537"/>
                  </a:lnTo>
                  <a:lnTo>
                    <a:pt x="2487449" y="1986280"/>
                  </a:lnTo>
                  <a:lnTo>
                    <a:pt x="2537893" y="1977273"/>
                  </a:lnTo>
                  <a:lnTo>
                    <a:pt x="2587828" y="1967523"/>
                  </a:lnTo>
                  <a:lnTo>
                    <a:pt x="2637225" y="1957037"/>
                  </a:lnTo>
                  <a:lnTo>
                    <a:pt x="2686055" y="1945821"/>
                  </a:lnTo>
                  <a:lnTo>
                    <a:pt x="2734288" y="1933881"/>
                  </a:lnTo>
                  <a:lnTo>
                    <a:pt x="2781897" y="1921224"/>
                  </a:lnTo>
                  <a:lnTo>
                    <a:pt x="2828850" y="1907857"/>
                  </a:lnTo>
                  <a:lnTo>
                    <a:pt x="2875121" y="1893786"/>
                  </a:lnTo>
                  <a:lnTo>
                    <a:pt x="2920678" y="1879016"/>
                  </a:lnTo>
                  <a:lnTo>
                    <a:pt x="2965493" y="1863556"/>
                  </a:lnTo>
                  <a:lnTo>
                    <a:pt x="3009538" y="1847411"/>
                  </a:lnTo>
                  <a:lnTo>
                    <a:pt x="3052782" y="1830588"/>
                  </a:lnTo>
                  <a:lnTo>
                    <a:pt x="3095197" y="1813092"/>
                  </a:lnTo>
                  <a:lnTo>
                    <a:pt x="3136753" y="1794932"/>
                  </a:lnTo>
                  <a:lnTo>
                    <a:pt x="3177421" y="1776112"/>
                  </a:lnTo>
                  <a:lnTo>
                    <a:pt x="3217173" y="1756640"/>
                  </a:lnTo>
                  <a:lnTo>
                    <a:pt x="3255979" y="1736522"/>
                  </a:lnTo>
                  <a:lnTo>
                    <a:pt x="3308450" y="1707405"/>
                  </a:lnTo>
                  <a:lnTo>
                    <a:pt x="3358538" y="1677311"/>
                  </a:lnTo>
                  <a:lnTo>
                    <a:pt x="3406209" y="1646283"/>
                  </a:lnTo>
                  <a:lnTo>
                    <a:pt x="3451430" y="1614364"/>
                  </a:lnTo>
                  <a:lnTo>
                    <a:pt x="3494168" y="1581596"/>
                  </a:lnTo>
                  <a:lnTo>
                    <a:pt x="3534389" y="1548022"/>
                  </a:lnTo>
                  <a:lnTo>
                    <a:pt x="3572061" y="1513685"/>
                  </a:lnTo>
                  <a:lnTo>
                    <a:pt x="3607149" y="1478627"/>
                  </a:lnTo>
                  <a:lnTo>
                    <a:pt x="3639622" y="1442891"/>
                  </a:lnTo>
                  <a:lnTo>
                    <a:pt x="3669445" y="1406520"/>
                  </a:lnTo>
                  <a:lnTo>
                    <a:pt x="3696585" y="1369555"/>
                  </a:lnTo>
                  <a:lnTo>
                    <a:pt x="3721009" y="1332041"/>
                  </a:lnTo>
                  <a:lnTo>
                    <a:pt x="3742685" y="1294019"/>
                  </a:lnTo>
                  <a:lnTo>
                    <a:pt x="3761578" y="1255532"/>
                  </a:lnTo>
                  <a:lnTo>
                    <a:pt x="3777656" y="1216623"/>
                  </a:lnTo>
                  <a:lnTo>
                    <a:pt x="3790885" y="1177335"/>
                  </a:lnTo>
                  <a:lnTo>
                    <a:pt x="3801232" y="1137710"/>
                  </a:lnTo>
                  <a:lnTo>
                    <a:pt x="3808664" y="1097790"/>
                  </a:lnTo>
                  <a:lnTo>
                    <a:pt x="3813147" y="1057619"/>
                  </a:lnTo>
                  <a:lnTo>
                    <a:pt x="3814649" y="1017239"/>
                  </a:lnTo>
                  <a:lnTo>
                    <a:pt x="3813147" y="976859"/>
                  </a:lnTo>
                  <a:lnTo>
                    <a:pt x="3808664" y="936688"/>
                  </a:lnTo>
                  <a:lnTo>
                    <a:pt x="3801232" y="896769"/>
                  </a:lnTo>
                  <a:lnTo>
                    <a:pt x="3790885" y="857144"/>
                  </a:lnTo>
                  <a:lnTo>
                    <a:pt x="3777656" y="817855"/>
                  </a:lnTo>
                  <a:lnTo>
                    <a:pt x="3761578" y="778947"/>
                  </a:lnTo>
                  <a:lnTo>
                    <a:pt x="3742685" y="740460"/>
                  </a:lnTo>
                  <a:lnTo>
                    <a:pt x="3721009" y="702438"/>
                  </a:lnTo>
                  <a:lnTo>
                    <a:pt x="3696585" y="664923"/>
                  </a:lnTo>
                  <a:lnTo>
                    <a:pt x="3669445" y="627959"/>
                  </a:lnTo>
                  <a:lnTo>
                    <a:pt x="3639622" y="591588"/>
                  </a:lnTo>
                  <a:lnTo>
                    <a:pt x="3607149" y="555852"/>
                  </a:lnTo>
                  <a:lnTo>
                    <a:pt x="3572061" y="520794"/>
                  </a:lnTo>
                  <a:lnTo>
                    <a:pt x="3534389" y="486456"/>
                  </a:lnTo>
                  <a:lnTo>
                    <a:pt x="3494168" y="452882"/>
                  </a:lnTo>
                  <a:lnTo>
                    <a:pt x="3451430" y="420115"/>
                  </a:lnTo>
                  <a:lnTo>
                    <a:pt x="3406209" y="388196"/>
                  </a:lnTo>
                  <a:lnTo>
                    <a:pt x="3358538" y="357168"/>
                  </a:lnTo>
                  <a:lnTo>
                    <a:pt x="3308450" y="327074"/>
                  </a:lnTo>
                  <a:lnTo>
                    <a:pt x="3255979" y="297957"/>
                  </a:lnTo>
                  <a:lnTo>
                    <a:pt x="3217173" y="277839"/>
                  </a:lnTo>
                  <a:lnTo>
                    <a:pt x="3177421" y="258367"/>
                  </a:lnTo>
                  <a:lnTo>
                    <a:pt x="3136753" y="239547"/>
                  </a:lnTo>
                  <a:lnTo>
                    <a:pt x="3095197" y="221387"/>
                  </a:lnTo>
                  <a:lnTo>
                    <a:pt x="3052782" y="203891"/>
                  </a:lnTo>
                  <a:lnTo>
                    <a:pt x="3009538" y="187068"/>
                  </a:lnTo>
                  <a:lnTo>
                    <a:pt x="2965493" y="170923"/>
                  </a:lnTo>
                  <a:lnTo>
                    <a:pt x="2920678" y="155462"/>
                  </a:lnTo>
                  <a:lnTo>
                    <a:pt x="2875121" y="140693"/>
                  </a:lnTo>
                  <a:lnTo>
                    <a:pt x="2828850" y="126622"/>
                  </a:lnTo>
                  <a:lnTo>
                    <a:pt x="2781897" y="113254"/>
                  </a:lnTo>
                  <a:lnTo>
                    <a:pt x="2734288" y="100598"/>
                  </a:lnTo>
                  <a:lnTo>
                    <a:pt x="2686055" y="88658"/>
                  </a:lnTo>
                  <a:lnTo>
                    <a:pt x="2637225" y="77442"/>
                  </a:lnTo>
                  <a:lnTo>
                    <a:pt x="2587828" y="66956"/>
                  </a:lnTo>
                  <a:lnTo>
                    <a:pt x="2537893" y="57206"/>
                  </a:lnTo>
                  <a:lnTo>
                    <a:pt x="2487449" y="48199"/>
                  </a:lnTo>
                  <a:lnTo>
                    <a:pt x="2436526" y="39941"/>
                  </a:lnTo>
                  <a:lnTo>
                    <a:pt x="2385152" y="32440"/>
                  </a:lnTo>
                  <a:lnTo>
                    <a:pt x="2333357" y="25700"/>
                  </a:lnTo>
                  <a:lnTo>
                    <a:pt x="2281169" y="19729"/>
                  </a:lnTo>
                  <a:lnTo>
                    <a:pt x="2228619" y="14534"/>
                  </a:lnTo>
                  <a:lnTo>
                    <a:pt x="2175734" y="10119"/>
                  </a:lnTo>
                  <a:lnTo>
                    <a:pt x="2122545" y="6494"/>
                  </a:lnTo>
                  <a:lnTo>
                    <a:pt x="2069081" y="3662"/>
                  </a:lnTo>
                  <a:lnTo>
                    <a:pt x="2015369" y="1632"/>
                  </a:lnTo>
                  <a:lnTo>
                    <a:pt x="1961441" y="409"/>
                  </a:lnTo>
                  <a:lnTo>
                    <a:pt x="1907324" y="0"/>
                  </a:lnTo>
                  <a:close/>
                </a:path>
              </a:pathLst>
            </a:custGeom>
            <a:solidFill>
              <a:srgbClr val="007F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619" dirty="0"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76EDBC77-6AF7-1A4A-AC03-B0C6FF5043FB}"/>
                </a:ext>
              </a:extLst>
            </p:cNvPr>
            <p:cNvSpPr/>
            <p:nvPr/>
          </p:nvSpPr>
          <p:spPr>
            <a:xfrm>
              <a:off x="2874577" y="4358076"/>
              <a:ext cx="3815079" cy="2034539"/>
            </a:xfrm>
            <a:custGeom>
              <a:avLst/>
              <a:gdLst/>
              <a:ahLst/>
              <a:cxnLst/>
              <a:rect l="l" t="t" r="r" b="b"/>
              <a:pathLst>
                <a:path w="3815079" h="2034539">
                  <a:moveTo>
                    <a:pt x="3814649" y="1017239"/>
                  </a:moveTo>
                  <a:lnTo>
                    <a:pt x="3813147" y="976859"/>
                  </a:lnTo>
                  <a:lnTo>
                    <a:pt x="3808664" y="936688"/>
                  </a:lnTo>
                  <a:lnTo>
                    <a:pt x="3801232" y="896769"/>
                  </a:lnTo>
                  <a:lnTo>
                    <a:pt x="3790885" y="857144"/>
                  </a:lnTo>
                  <a:lnTo>
                    <a:pt x="3777656" y="817855"/>
                  </a:lnTo>
                  <a:lnTo>
                    <a:pt x="3761578" y="778947"/>
                  </a:lnTo>
                  <a:lnTo>
                    <a:pt x="3742685" y="740460"/>
                  </a:lnTo>
                  <a:lnTo>
                    <a:pt x="3721009" y="702438"/>
                  </a:lnTo>
                  <a:lnTo>
                    <a:pt x="3696585" y="664923"/>
                  </a:lnTo>
                  <a:lnTo>
                    <a:pt x="3669445" y="627959"/>
                  </a:lnTo>
                  <a:lnTo>
                    <a:pt x="3639622" y="591588"/>
                  </a:lnTo>
                  <a:lnTo>
                    <a:pt x="3607149" y="555852"/>
                  </a:lnTo>
                  <a:lnTo>
                    <a:pt x="3572061" y="520794"/>
                  </a:lnTo>
                  <a:lnTo>
                    <a:pt x="3534389" y="486456"/>
                  </a:lnTo>
                  <a:lnTo>
                    <a:pt x="3494168" y="452882"/>
                  </a:lnTo>
                  <a:lnTo>
                    <a:pt x="3451430" y="420115"/>
                  </a:lnTo>
                  <a:lnTo>
                    <a:pt x="3406209" y="388196"/>
                  </a:lnTo>
                  <a:lnTo>
                    <a:pt x="3358538" y="357168"/>
                  </a:lnTo>
                  <a:lnTo>
                    <a:pt x="3308450" y="327074"/>
                  </a:lnTo>
                  <a:lnTo>
                    <a:pt x="3255979" y="297957"/>
                  </a:lnTo>
                  <a:lnTo>
                    <a:pt x="3217173" y="277839"/>
                  </a:lnTo>
                  <a:lnTo>
                    <a:pt x="3177421" y="258367"/>
                  </a:lnTo>
                  <a:lnTo>
                    <a:pt x="3136753" y="239547"/>
                  </a:lnTo>
                  <a:lnTo>
                    <a:pt x="3095197" y="221387"/>
                  </a:lnTo>
                  <a:lnTo>
                    <a:pt x="3052782" y="203891"/>
                  </a:lnTo>
                  <a:lnTo>
                    <a:pt x="3009538" y="187068"/>
                  </a:lnTo>
                  <a:lnTo>
                    <a:pt x="2965493" y="170923"/>
                  </a:lnTo>
                  <a:lnTo>
                    <a:pt x="2920678" y="155462"/>
                  </a:lnTo>
                  <a:lnTo>
                    <a:pt x="2875121" y="140693"/>
                  </a:lnTo>
                  <a:lnTo>
                    <a:pt x="2828850" y="126622"/>
                  </a:lnTo>
                  <a:lnTo>
                    <a:pt x="2781897" y="113254"/>
                  </a:lnTo>
                  <a:lnTo>
                    <a:pt x="2734288" y="100598"/>
                  </a:lnTo>
                  <a:lnTo>
                    <a:pt x="2686055" y="88658"/>
                  </a:lnTo>
                  <a:lnTo>
                    <a:pt x="2637225" y="77442"/>
                  </a:lnTo>
                  <a:lnTo>
                    <a:pt x="2587828" y="66956"/>
                  </a:lnTo>
                  <a:lnTo>
                    <a:pt x="2537893" y="57206"/>
                  </a:lnTo>
                  <a:lnTo>
                    <a:pt x="2487449" y="48199"/>
                  </a:lnTo>
                  <a:lnTo>
                    <a:pt x="2436526" y="39941"/>
                  </a:lnTo>
                  <a:lnTo>
                    <a:pt x="2385152" y="32440"/>
                  </a:lnTo>
                  <a:lnTo>
                    <a:pt x="2333357" y="25700"/>
                  </a:lnTo>
                  <a:lnTo>
                    <a:pt x="2281169" y="19729"/>
                  </a:lnTo>
                  <a:lnTo>
                    <a:pt x="2228619" y="14534"/>
                  </a:lnTo>
                  <a:lnTo>
                    <a:pt x="2175734" y="10119"/>
                  </a:lnTo>
                  <a:lnTo>
                    <a:pt x="2122545" y="6494"/>
                  </a:lnTo>
                  <a:lnTo>
                    <a:pt x="2069081" y="3662"/>
                  </a:lnTo>
                  <a:lnTo>
                    <a:pt x="2015369" y="1632"/>
                  </a:lnTo>
                  <a:lnTo>
                    <a:pt x="1961441" y="409"/>
                  </a:lnTo>
                  <a:lnTo>
                    <a:pt x="1907324" y="0"/>
                  </a:lnTo>
                  <a:lnTo>
                    <a:pt x="1853208" y="409"/>
                  </a:lnTo>
                  <a:lnTo>
                    <a:pt x="1799279" y="1632"/>
                  </a:lnTo>
                  <a:lnTo>
                    <a:pt x="1745568" y="3662"/>
                  </a:lnTo>
                  <a:lnTo>
                    <a:pt x="1692103" y="6494"/>
                  </a:lnTo>
                  <a:lnTo>
                    <a:pt x="1638914" y="10119"/>
                  </a:lnTo>
                  <a:lnTo>
                    <a:pt x="1586030" y="14534"/>
                  </a:lnTo>
                  <a:lnTo>
                    <a:pt x="1533479" y="19729"/>
                  </a:lnTo>
                  <a:lnTo>
                    <a:pt x="1481292" y="25700"/>
                  </a:lnTo>
                  <a:lnTo>
                    <a:pt x="1429497" y="32440"/>
                  </a:lnTo>
                  <a:lnTo>
                    <a:pt x="1378123" y="39941"/>
                  </a:lnTo>
                  <a:lnTo>
                    <a:pt x="1327200" y="48199"/>
                  </a:lnTo>
                  <a:lnTo>
                    <a:pt x="1276756" y="57206"/>
                  </a:lnTo>
                  <a:lnTo>
                    <a:pt x="1226821" y="66956"/>
                  </a:lnTo>
                  <a:lnTo>
                    <a:pt x="1177424" y="77442"/>
                  </a:lnTo>
                  <a:lnTo>
                    <a:pt x="1128594" y="88658"/>
                  </a:lnTo>
                  <a:lnTo>
                    <a:pt x="1080360" y="100598"/>
                  </a:lnTo>
                  <a:lnTo>
                    <a:pt x="1032752" y="113254"/>
                  </a:lnTo>
                  <a:lnTo>
                    <a:pt x="985798" y="126622"/>
                  </a:lnTo>
                  <a:lnTo>
                    <a:pt x="939528" y="140693"/>
                  </a:lnTo>
                  <a:lnTo>
                    <a:pt x="893970" y="155462"/>
                  </a:lnTo>
                  <a:lnTo>
                    <a:pt x="849155" y="170923"/>
                  </a:lnTo>
                  <a:lnTo>
                    <a:pt x="805111" y="187068"/>
                  </a:lnTo>
                  <a:lnTo>
                    <a:pt x="761866" y="203891"/>
                  </a:lnTo>
                  <a:lnTo>
                    <a:pt x="719452" y="221387"/>
                  </a:lnTo>
                  <a:lnTo>
                    <a:pt x="677896" y="239547"/>
                  </a:lnTo>
                  <a:lnTo>
                    <a:pt x="637227" y="258367"/>
                  </a:lnTo>
                  <a:lnTo>
                    <a:pt x="597475" y="277839"/>
                  </a:lnTo>
                  <a:lnTo>
                    <a:pt x="558670" y="297957"/>
                  </a:lnTo>
                  <a:lnTo>
                    <a:pt x="506198" y="327074"/>
                  </a:lnTo>
                  <a:lnTo>
                    <a:pt x="456110" y="357168"/>
                  </a:lnTo>
                  <a:lnTo>
                    <a:pt x="408439" y="388196"/>
                  </a:lnTo>
                  <a:lnTo>
                    <a:pt x="363218" y="420115"/>
                  </a:lnTo>
                  <a:lnTo>
                    <a:pt x="320480" y="452882"/>
                  </a:lnTo>
                  <a:lnTo>
                    <a:pt x="280259" y="486456"/>
                  </a:lnTo>
                  <a:lnTo>
                    <a:pt x="242588" y="520794"/>
                  </a:lnTo>
                  <a:lnTo>
                    <a:pt x="207499" y="555852"/>
                  </a:lnTo>
                  <a:lnTo>
                    <a:pt x="175027" y="591588"/>
                  </a:lnTo>
                  <a:lnTo>
                    <a:pt x="145204" y="627959"/>
                  </a:lnTo>
                  <a:lnTo>
                    <a:pt x="118064" y="664923"/>
                  </a:lnTo>
                  <a:lnTo>
                    <a:pt x="93639" y="702438"/>
                  </a:lnTo>
                  <a:lnTo>
                    <a:pt x="71964" y="740460"/>
                  </a:lnTo>
                  <a:lnTo>
                    <a:pt x="53070" y="778947"/>
                  </a:lnTo>
                  <a:lnTo>
                    <a:pt x="36993" y="817855"/>
                  </a:lnTo>
                  <a:lnTo>
                    <a:pt x="23764" y="857144"/>
                  </a:lnTo>
                  <a:lnTo>
                    <a:pt x="13417" y="896769"/>
                  </a:lnTo>
                  <a:lnTo>
                    <a:pt x="5985" y="936688"/>
                  </a:lnTo>
                  <a:lnTo>
                    <a:pt x="1501" y="976859"/>
                  </a:lnTo>
                  <a:lnTo>
                    <a:pt x="0" y="1017239"/>
                  </a:lnTo>
                  <a:lnTo>
                    <a:pt x="1501" y="1057619"/>
                  </a:lnTo>
                  <a:lnTo>
                    <a:pt x="5985" y="1097790"/>
                  </a:lnTo>
                  <a:lnTo>
                    <a:pt x="13417" y="1137710"/>
                  </a:lnTo>
                  <a:lnTo>
                    <a:pt x="23764" y="1177335"/>
                  </a:lnTo>
                  <a:lnTo>
                    <a:pt x="36993" y="1216623"/>
                  </a:lnTo>
                  <a:lnTo>
                    <a:pt x="53070" y="1255532"/>
                  </a:lnTo>
                  <a:lnTo>
                    <a:pt x="71964" y="1294019"/>
                  </a:lnTo>
                  <a:lnTo>
                    <a:pt x="93639" y="1332041"/>
                  </a:lnTo>
                  <a:lnTo>
                    <a:pt x="118064" y="1369555"/>
                  </a:lnTo>
                  <a:lnTo>
                    <a:pt x="145204" y="1406520"/>
                  </a:lnTo>
                  <a:lnTo>
                    <a:pt x="175027" y="1442891"/>
                  </a:lnTo>
                  <a:lnTo>
                    <a:pt x="207499" y="1478627"/>
                  </a:lnTo>
                  <a:lnTo>
                    <a:pt x="242588" y="1513685"/>
                  </a:lnTo>
                  <a:lnTo>
                    <a:pt x="280259" y="1548022"/>
                  </a:lnTo>
                  <a:lnTo>
                    <a:pt x="320480" y="1581596"/>
                  </a:lnTo>
                  <a:lnTo>
                    <a:pt x="363218" y="1614364"/>
                  </a:lnTo>
                  <a:lnTo>
                    <a:pt x="408439" y="1646283"/>
                  </a:lnTo>
                  <a:lnTo>
                    <a:pt x="456110" y="1677311"/>
                  </a:lnTo>
                  <a:lnTo>
                    <a:pt x="506198" y="1707405"/>
                  </a:lnTo>
                  <a:lnTo>
                    <a:pt x="558670" y="1736522"/>
                  </a:lnTo>
                  <a:lnTo>
                    <a:pt x="597475" y="1756640"/>
                  </a:lnTo>
                  <a:lnTo>
                    <a:pt x="637227" y="1776112"/>
                  </a:lnTo>
                  <a:lnTo>
                    <a:pt x="677896" y="1794932"/>
                  </a:lnTo>
                  <a:lnTo>
                    <a:pt x="719452" y="1813092"/>
                  </a:lnTo>
                  <a:lnTo>
                    <a:pt x="761866" y="1830588"/>
                  </a:lnTo>
                  <a:lnTo>
                    <a:pt x="805111" y="1847411"/>
                  </a:lnTo>
                  <a:lnTo>
                    <a:pt x="849155" y="1863556"/>
                  </a:lnTo>
                  <a:lnTo>
                    <a:pt x="893970" y="1879016"/>
                  </a:lnTo>
                  <a:lnTo>
                    <a:pt x="939528" y="1893786"/>
                  </a:lnTo>
                  <a:lnTo>
                    <a:pt x="985798" y="1907857"/>
                  </a:lnTo>
                  <a:lnTo>
                    <a:pt x="1032752" y="1921224"/>
                  </a:lnTo>
                  <a:lnTo>
                    <a:pt x="1080360" y="1933881"/>
                  </a:lnTo>
                  <a:lnTo>
                    <a:pt x="1128594" y="1945821"/>
                  </a:lnTo>
                  <a:lnTo>
                    <a:pt x="1177424" y="1957037"/>
                  </a:lnTo>
                  <a:lnTo>
                    <a:pt x="1226821" y="1967523"/>
                  </a:lnTo>
                  <a:lnTo>
                    <a:pt x="1276756" y="1977273"/>
                  </a:lnTo>
                  <a:lnTo>
                    <a:pt x="1327200" y="1986280"/>
                  </a:lnTo>
                  <a:lnTo>
                    <a:pt x="1378123" y="1994537"/>
                  </a:lnTo>
                  <a:lnTo>
                    <a:pt x="1429497" y="2002039"/>
                  </a:lnTo>
                  <a:lnTo>
                    <a:pt x="1481292" y="2008779"/>
                  </a:lnTo>
                  <a:lnTo>
                    <a:pt x="1533479" y="2014750"/>
                  </a:lnTo>
                  <a:lnTo>
                    <a:pt x="1586030" y="2019945"/>
                  </a:lnTo>
                  <a:lnTo>
                    <a:pt x="1638914" y="2024359"/>
                  </a:lnTo>
                  <a:lnTo>
                    <a:pt x="1692103" y="2027985"/>
                  </a:lnTo>
                  <a:lnTo>
                    <a:pt x="1745568" y="2030817"/>
                  </a:lnTo>
                  <a:lnTo>
                    <a:pt x="1799279" y="2032847"/>
                  </a:lnTo>
                  <a:lnTo>
                    <a:pt x="1853208" y="2034070"/>
                  </a:lnTo>
                  <a:lnTo>
                    <a:pt x="1907324" y="2034479"/>
                  </a:lnTo>
                  <a:lnTo>
                    <a:pt x="1961441" y="2034070"/>
                  </a:lnTo>
                  <a:lnTo>
                    <a:pt x="2015369" y="2032847"/>
                  </a:lnTo>
                  <a:lnTo>
                    <a:pt x="2069081" y="2030817"/>
                  </a:lnTo>
                  <a:lnTo>
                    <a:pt x="2122545" y="2027985"/>
                  </a:lnTo>
                  <a:lnTo>
                    <a:pt x="2175734" y="2024359"/>
                  </a:lnTo>
                  <a:lnTo>
                    <a:pt x="2228619" y="2019945"/>
                  </a:lnTo>
                  <a:lnTo>
                    <a:pt x="2281169" y="2014750"/>
                  </a:lnTo>
                  <a:lnTo>
                    <a:pt x="2333357" y="2008779"/>
                  </a:lnTo>
                  <a:lnTo>
                    <a:pt x="2385152" y="2002039"/>
                  </a:lnTo>
                  <a:lnTo>
                    <a:pt x="2436526" y="1994537"/>
                  </a:lnTo>
                  <a:lnTo>
                    <a:pt x="2487449" y="1986280"/>
                  </a:lnTo>
                  <a:lnTo>
                    <a:pt x="2537893" y="1977273"/>
                  </a:lnTo>
                  <a:lnTo>
                    <a:pt x="2587828" y="1967523"/>
                  </a:lnTo>
                  <a:lnTo>
                    <a:pt x="2637225" y="1957037"/>
                  </a:lnTo>
                  <a:lnTo>
                    <a:pt x="2686055" y="1945821"/>
                  </a:lnTo>
                  <a:lnTo>
                    <a:pt x="2734288" y="1933881"/>
                  </a:lnTo>
                  <a:lnTo>
                    <a:pt x="2781897" y="1921224"/>
                  </a:lnTo>
                  <a:lnTo>
                    <a:pt x="2828850" y="1907857"/>
                  </a:lnTo>
                  <a:lnTo>
                    <a:pt x="2875121" y="1893786"/>
                  </a:lnTo>
                  <a:lnTo>
                    <a:pt x="2920678" y="1879016"/>
                  </a:lnTo>
                  <a:lnTo>
                    <a:pt x="2965493" y="1863556"/>
                  </a:lnTo>
                  <a:lnTo>
                    <a:pt x="3009538" y="1847411"/>
                  </a:lnTo>
                  <a:lnTo>
                    <a:pt x="3052782" y="1830588"/>
                  </a:lnTo>
                  <a:lnTo>
                    <a:pt x="3095197" y="1813092"/>
                  </a:lnTo>
                  <a:lnTo>
                    <a:pt x="3136753" y="1794932"/>
                  </a:lnTo>
                  <a:lnTo>
                    <a:pt x="3177421" y="1776112"/>
                  </a:lnTo>
                  <a:lnTo>
                    <a:pt x="3217173" y="1756640"/>
                  </a:lnTo>
                  <a:lnTo>
                    <a:pt x="3255979" y="1736522"/>
                  </a:lnTo>
                  <a:lnTo>
                    <a:pt x="3308450" y="1707405"/>
                  </a:lnTo>
                  <a:lnTo>
                    <a:pt x="3358538" y="1677311"/>
                  </a:lnTo>
                  <a:lnTo>
                    <a:pt x="3406209" y="1646283"/>
                  </a:lnTo>
                  <a:lnTo>
                    <a:pt x="3451430" y="1614364"/>
                  </a:lnTo>
                  <a:lnTo>
                    <a:pt x="3494168" y="1581596"/>
                  </a:lnTo>
                  <a:lnTo>
                    <a:pt x="3534389" y="1548022"/>
                  </a:lnTo>
                  <a:lnTo>
                    <a:pt x="3572061" y="1513685"/>
                  </a:lnTo>
                  <a:lnTo>
                    <a:pt x="3607149" y="1478627"/>
                  </a:lnTo>
                  <a:lnTo>
                    <a:pt x="3639622" y="1442891"/>
                  </a:lnTo>
                  <a:lnTo>
                    <a:pt x="3669445" y="1406520"/>
                  </a:lnTo>
                  <a:lnTo>
                    <a:pt x="3696585" y="1369555"/>
                  </a:lnTo>
                  <a:lnTo>
                    <a:pt x="3721009" y="1332041"/>
                  </a:lnTo>
                  <a:lnTo>
                    <a:pt x="3742685" y="1294019"/>
                  </a:lnTo>
                  <a:lnTo>
                    <a:pt x="3761578" y="1255532"/>
                  </a:lnTo>
                  <a:lnTo>
                    <a:pt x="3777656" y="1216623"/>
                  </a:lnTo>
                  <a:lnTo>
                    <a:pt x="3790885" y="1177335"/>
                  </a:lnTo>
                  <a:lnTo>
                    <a:pt x="3801232" y="1137710"/>
                  </a:lnTo>
                  <a:lnTo>
                    <a:pt x="3808664" y="1097790"/>
                  </a:lnTo>
                  <a:lnTo>
                    <a:pt x="3813147" y="1057619"/>
                  </a:lnTo>
                  <a:lnTo>
                    <a:pt x="3814649" y="1017239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9408C5D5-E528-1D49-B8A7-C5421C37032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5146" y="5308560"/>
              <a:ext cx="133512" cy="133512"/>
            </a:xfrm>
            <a:prstGeom prst="rect">
              <a:avLst/>
            </a:prstGeom>
          </p:spPr>
        </p:pic>
      </p:grpSp>
      <p:sp>
        <p:nvSpPr>
          <p:cNvPr id="13" name="object 12">
            <a:extLst>
              <a:ext uri="{FF2B5EF4-FFF2-40B4-BE49-F238E27FC236}">
                <a16:creationId xmlns:a16="http://schemas.microsoft.com/office/drawing/2014/main" id="{D8F5B80E-9EEC-4642-84BC-40CE60A79006}"/>
              </a:ext>
            </a:extLst>
          </p:cNvPr>
          <p:cNvSpPr txBox="1"/>
          <p:nvPr/>
        </p:nvSpPr>
        <p:spPr>
          <a:xfrm>
            <a:off x="2292128" y="4425691"/>
            <a:ext cx="614422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34263">
              <a:spcBef>
                <a:spcPts val="126"/>
              </a:spcBef>
            </a:pPr>
            <a:r>
              <a:rPr sz="3372" i="1" spc="20" baseline="8888" dirty="0">
                <a:latin typeface="Cambria"/>
                <a:cs typeface="Cambria"/>
              </a:rPr>
              <a:t>s</a:t>
            </a:r>
            <a:r>
              <a:rPr sz="1574" spc="13" dirty="0">
                <a:latin typeface="Trebuchet MS"/>
                <a:cs typeface="Trebuchet MS"/>
              </a:rPr>
              <a:t>start</a:t>
            </a:r>
            <a:endParaRPr sz="1574">
              <a:latin typeface="Trebuchet MS"/>
              <a:cs typeface="Trebuchet MS"/>
            </a:endParaRPr>
          </a:p>
        </p:txBody>
      </p:sp>
      <p:grpSp>
        <p:nvGrpSpPr>
          <p:cNvPr id="14" name="object 13">
            <a:extLst>
              <a:ext uri="{FF2B5EF4-FFF2-40B4-BE49-F238E27FC236}">
                <a16:creationId xmlns:a16="http://schemas.microsoft.com/office/drawing/2014/main" id="{7D78E873-6AF2-6545-9BD8-8C35783BF8F5}"/>
              </a:ext>
            </a:extLst>
          </p:cNvPr>
          <p:cNvGrpSpPr/>
          <p:nvPr/>
        </p:nvGrpSpPr>
        <p:grpSpPr>
          <a:xfrm>
            <a:off x="3045191" y="4528914"/>
            <a:ext cx="2033988" cy="634979"/>
            <a:chOff x="4828028" y="5308560"/>
            <a:chExt cx="2261870" cy="706120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E12E40B5-B6AA-914F-AB42-D3D362EE0B2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3850" y="5880757"/>
              <a:ext cx="133512" cy="133512"/>
            </a:xfrm>
            <a:prstGeom prst="rect">
              <a:avLst/>
            </a:prstGeom>
          </p:spPr>
        </p:pic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7BBAFA5F-EC7A-C242-B07C-6387270F8A84}"/>
                </a:ext>
              </a:extLst>
            </p:cNvPr>
            <p:cNvSpPr/>
            <p:nvPr/>
          </p:nvSpPr>
          <p:spPr>
            <a:xfrm>
              <a:off x="4845476" y="5375316"/>
              <a:ext cx="1960880" cy="0"/>
            </a:xfrm>
            <a:custGeom>
              <a:avLst/>
              <a:gdLst/>
              <a:ahLst/>
              <a:cxnLst/>
              <a:rect l="l" t="t" r="r" b="b"/>
              <a:pathLst>
                <a:path w="1960879">
                  <a:moveTo>
                    <a:pt x="0" y="0"/>
                  </a:moveTo>
                  <a:lnTo>
                    <a:pt x="1960698" y="0"/>
                  </a:lnTo>
                </a:path>
              </a:pathLst>
            </a:custGeom>
            <a:ln w="2543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17" name="object 16">
              <a:extLst>
                <a:ext uri="{FF2B5EF4-FFF2-40B4-BE49-F238E27FC236}">
                  <a16:creationId xmlns:a16="http://schemas.microsoft.com/office/drawing/2014/main" id="{6628F49D-B945-3A45-8388-A48BD0B3050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6252" y="5308560"/>
              <a:ext cx="133512" cy="133512"/>
            </a:xfrm>
            <a:prstGeom prst="rect">
              <a:avLst/>
            </a:prstGeom>
          </p:spPr>
        </p:pic>
        <p:pic>
          <p:nvPicPr>
            <p:cNvPr id="18" name="object 17">
              <a:extLst>
                <a:ext uri="{FF2B5EF4-FFF2-40B4-BE49-F238E27FC236}">
                  <a16:creationId xmlns:a16="http://schemas.microsoft.com/office/drawing/2014/main" id="{0319EF15-D577-F242-B317-542D8629E32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93442" y="5329437"/>
              <a:ext cx="134967" cy="91759"/>
            </a:xfrm>
            <a:prstGeom prst="rect">
              <a:avLst/>
            </a:prstGeom>
          </p:spPr>
        </p:pic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D8813A70-7F6F-5E43-A292-19DFF5A19D5C}"/>
                </a:ext>
              </a:extLst>
            </p:cNvPr>
            <p:cNvSpPr/>
            <p:nvPr/>
          </p:nvSpPr>
          <p:spPr>
            <a:xfrm>
              <a:off x="4840744" y="5399390"/>
              <a:ext cx="1139190" cy="466090"/>
            </a:xfrm>
            <a:custGeom>
              <a:avLst/>
              <a:gdLst/>
              <a:ahLst/>
              <a:cxnLst/>
              <a:rect l="l" t="t" r="r" b="b"/>
              <a:pathLst>
                <a:path w="1139189" h="466089">
                  <a:moveTo>
                    <a:pt x="0" y="0"/>
                  </a:moveTo>
                  <a:lnTo>
                    <a:pt x="1139174" y="466022"/>
                  </a:lnTo>
                </a:path>
              </a:pathLst>
            </a:custGeom>
            <a:ln w="2543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20" name="object 19">
              <a:extLst>
                <a:ext uri="{FF2B5EF4-FFF2-40B4-BE49-F238E27FC236}">
                  <a16:creationId xmlns:a16="http://schemas.microsoft.com/office/drawing/2014/main" id="{D6D959C5-3559-1E46-B24D-84045557179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54628" y="5821994"/>
              <a:ext cx="139370" cy="97600"/>
            </a:xfrm>
            <a:prstGeom prst="rect">
              <a:avLst/>
            </a:prstGeom>
          </p:spPr>
        </p:pic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A7FE4187-4EAB-8646-B15C-972E2A97262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5315" y="5880757"/>
              <a:ext cx="133512" cy="133512"/>
            </a:xfrm>
            <a:prstGeom prst="rect">
              <a:avLst/>
            </a:prstGeom>
          </p:spPr>
        </p:pic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D7E46D92-E792-5741-B449-BBBD58E07D0B}"/>
                </a:ext>
              </a:extLst>
            </p:cNvPr>
            <p:cNvSpPr/>
            <p:nvPr/>
          </p:nvSpPr>
          <p:spPr>
            <a:xfrm>
              <a:off x="6244185" y="5544187"/>
              <a:ext cx="643255" cy="403860"/>
            </a:xfrm>
            <a:custGeom>
              <a:avLst/>
              <a:gdLst/>
              <a:ahLst/>
              <a:cxnLst/>
              <a:rect l="l" t="t" r="r" b="b"/>
              <a:pathLst>
                <a:path w="643254" h="403860">
                  <a:moveTo>
                    <a:pt x="0" y="403326"/>
                  </a:moveTo>
                  <a:lnTo>
                    <a:pt x="254308" y="403326"/>
                  </a:lnTo>
                </a:path>
                <a:path w="643254" h="403860">
                  <a:moveTo>
                    <a:pt x="357772" y="353815"/>
                  </a:moveTo>
                  <a:lnTo>
                    <a:pt x="642788" y="0"/>
                  </a:lnTo>
                </a:path>
              </a:pathLst>
            </a:custGeom>
            <a:ln w="2543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E95B277C-1DA7-D448-9283-34D136CE614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48431" y="5446177"/>
              <a:ext cx="119967" cy="131531"/>
            </a:xfrm>
            <a:prstGeom prst="rect">
              <a:avLst/>
            </a:prstGeom>
          </p:spPr>
        </p:pic>
      </p:grpSp>
      <p:sp>
        <p:nvSpPr>
          <p:cNvPr id="24" name="object 23">
            <a:extLst>
              <a:ext uri="{FF2B5EF4-FFF2-40B4-BE49-F238E27FC236}">
                <a16:creationId xmlns:a16="http://schemas.microsoft.com/office/drawing/2014/main" id="{702E117D-8C4F-F245-88B2-223AB08F07F9}"/>
              </a:ext>
            </a:extLst>
          </p:cNvPr>
          <p:cNvSpPr txBox="1"/>
          <p:nvPr/>
        </p:nvSpPr>
        <p:spPr>
          <a:xfrm>
            <a:off x="5124811" y="4382196"/>
            <a:ext cx="158745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i="1" spc="206" dirty="0">
                <a:latin typeface="Cambria"/>
                <a:cs typeface="Cambria"/>
              </a:rPr>
              <a:t>s</a:t>
            </a:r>
            <a:endParaRPr sz="2248">
              <a:latin typeface="Cambria"/>
              <a:cs typeface="Cambria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2A4D24B5-3656-5F44-8CE4-A5C817F85D07}"/>
              </a:ext>
            </a:extLst>
          </p:cNvPr>
          <p:cNvSpPr txBox="1"/>
          <p:nvPr/>
        </p:nvSpPr>
        <p:spPr>
          <a:xfrm>
            <a:off x="4197722" y="5221358"/>
            <a:ext cx="501359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  <a:tabLst>
                <a:tab pos="323217" algn="l"/>
              </a:tabLst>
            </a:pPr>
            <a:r>
              <a:rPr sz="2248" i="1" spc="45" dirty="0">
                <a:latin typeface="Cambria"/>
                <a:cs typeface="Cambria"/>
              </a:rPr>
              <a:t>t	</a:t>
            </a:r>
            <a:r>
              <a:rPr sz="2248" i="1" spc="99" dirty="0">
                <a:latin typeface="Cambria"/>
                <a:cs typeface="Cambria"/>
              </a:rPr>
              <a:t>u</a:t>
            </a:r>
            <a:endParaRPr sz="2248">
              <a:latin typeface="Cambria"/>
              <a:cs typeface="Cambri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10903B-C5A5-EC49-87E2-343E8E1007ED}"/>
              </a:ext>
            </a:extLst>
          </p:cNvPr>
          <p:cNvSpPr txBox="1"/>
          <p:nvPr/>
        </p:nvSpPr>
        <p:spPr>
          <a:xfrm>
            <a:off x="2441653" y="3779360"/>
            <a:ext cx="1004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-81" dirty="0">
                <a:latin typeface="Trebuchet MS"/>
                <a:cs typeface="Trebuchet MS"/>
              </a:rPr>
              <a:t>Explored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6BC302-85CC-4640-AB0B-1461E2A2CA5D}"/>
                  </a:ext>
                </a:extLst>
              </p:cNvPr>
              <p:cNvSpPr txBox="1"/>
              <p:nvPr/>
            </p:nvSpPr>
            <p:spPr>
              <a:xfrm>
                <a:off x="5482628" y="3868064"/>
                <a:ext cx="552489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Priority of s </a:t>
                </a:r>
                <a:r>
                  <a:rPr lang="en-US" dirty="0">
                    <a:latin typeface="Avenir Book" panose="02000503020000020003" pitchFamily="2" charset="0"/>
                  </a:rPr>
                  <a:t>is defined as the minimum cost to the state of s, and represented as P</a:t>
                </a:r>
                <a:r>
                  <a:rPr lang="en-US" baseline="-25000" dirty="0">
                    <a:latin typeface="Avenir Book" panose="02000503020000020003" pitchFamily="2" charset="0"/>
                  </a:rPr>
                  <a:t>s</a:t>
                </a:r>
                <a:r>
                  <a:rPr lang="en-US" dirty="0">
                    <a:latin typeface="Avenir Book" panose="02000503020000020003" pitchFamily="2" charset="0"/>
                  </a:rPr>
                  <a:t>.</a:t>
                </a:r>
              </a:p>
              <a:p>
                <a:endParaRPr lang="en-US" dirty="0">
                  <a:latin typeface="Avenir Book" panose="02000503020000020003" pitchFamily="2" charset="0"/>
                </a:endParaRPr>
              </a:p>
              <a:p>
                <a:r>
                  <a:rPr lang="en-US" dirty="0">
                    <a:latin typeface="Avenir Book" panose="02000503020000020003" pitchFamily="2" charset="0"/>
                  </a:rPr>
                  <a:t>Cost(Red)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Avenir Book" panose="02000503020000020003" pitchFamily="2" charset="0"/>
                  </a:rPr>
                  <a:t> P</a:t>
                </a:r>
                <a:r>
                  <a:rPr lang="en-US" baseline="-25000" dirty="0">
                    <a:latin typeface="Avenir Book" panose="02000503020000020003" pitchFamily="2" charset="0"/>
                  </a:rPr>
                  <a:t>t</a:t>
                </a:r>
                <a:r>
                  <a:rPr lang="en-US" dirty="0">
                    <a:latin typeface="Avenir Book" panose="02000503020000020003" pitchFamily="2" charset="0"/>
                  </a:rPr>
                  <a:t> + cost(t, u)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dirty="0" err="1">
                    <a:latin typeface="Avenir Book" panose="02000503020000020003" pitchFamily="2" charset="0"/>
                  </a:rPr>
                  <a:t>PastCost</a:t>
                </a:r>
                <a:r>
                  <a:rPr lang="en-US" dirty="0">
                    <a:latin typeface="Avenir Book" panose="02000503020000020003" pitchFamily="2" charset="0"/>
                  </a:rPr>
                  <a:t>(t) + cost(t, u)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r>
                  <a:rPr lang="en-US" dirty="0">
                    <a:ea typeface="Cambria Math" panose="02040503050406030204" pitchFamily="18" charset="0"/>
                  </a:rPr>
                  <a:t>	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Avenir Book" panose="02000503020000020003" pitchFamily="2" charset="0"/>
                  </a:rPr>
                  <a:t> P</a:t>
                </a:r>
                <a:r>
                  <a:rPr lang="en-US" baseline="-25000" dirty="0">
                    <a:latin typeface="Avenir Book" panose="02000503020000020003" pitchFamily="2" charset="0"/>
                  </a:rPr>
                  <a:t>u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Avenir Book" panose="02000503020000020003" pitchFamily="2" charset="0"/>
                  </a:rPr>
                  <a:t> P</a:t>
                </a:r>
                <a:r>
                  <a:rPr lang="en-US" baseline="-25000" dirty="0">
                    <a:latin typeface="Avenir Book" panose="02000503020000020003" pitchFamily="2" charset="0"/>
                  </a:rPr>
                  <a:t>s </a:t>
                </a:r>
                <a:r>
                  <a:rPr lang="en-US" dirty="0">
                    <a:latin typeface="Avenir Book" panose="02000503020000020003" pitchFamily="2" charset="0"/>
                  </a:rPr>
                  <a:t>= Cost(Blue)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6BC302-85CC-4640-AB0B-1461E2A2C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28" y="3868064"/>
                <a:ext cx="5524896" cy="1477328"/>
              </a:xfrm>
              <a:prstGeom prst="rect">
                <a:avLst/>
              </a:prstGeom>
              <a:blipFill>
                <a:blip r:embed="rId8"/>
                <a:stretch>
                  <a:fillRect l="-917" t="-1709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478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7C02-1859-1540-BDB8-3AB8BF3E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28" dirty="0"/>
              <a:t>DP</a:t>
            </a:r>
            <a:r>
              <a:rPr lang="en-US" spc="81" dirty="0"/>
              <a:t> </a:t>
            </a:r>
            <a:r>
              <a:rPr lang="en-US" spc="-144" dirty="0"/>
              <a:t>versus</a:t>
            </a:r>
            <a:r>
              <a:rPr lang="en-US" spc="85" dirty="0"/>
              <a:t> </a:t>
            </a:r>
            <a:r>
              <a:rPr lang="en-US" spc="175" dirty="0"/>
              <a:t>UCS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630C-E7A2-434F-8B96-F4ADB7383A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i="1" spc="108" dirty="0">
                <a:latin typeface="Georgia"/>
                <a:cs typeface="Georgia"/>
              </a:rPr>
              <a:t>N </a:t>
            </a:r>
            <a:r>
              <a:rPr lang="en-US" spc="-81" dirty="0">
                <a:latin typeface="Trebuchet MS"/>
                <a:cs typeface="Trebuchet MS"/>
              </a:rPr>
              <a:t>total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states,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i="1" spc="40" dirty="0">
                <a:latin typeface="Georgia"/>
                <a:cs typeface="Georgia"/>
              </a:rPr>
              <a:t>n</a:t>
            </a:r>
            <a:r>
              <a:rPr lang="en-US" i="1" spc="216" dirty="0">
                <a:latin typeface="Georgia"/>
                <a:cs typeface="Georgia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of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85" dirty="0">
                <a:latin typeface="Trebuchet MS"/>
                <a:cs typeface="Trebuchet MS"/>
              </a:rPr>
              <a:t>which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153" dirty="0">
                <a:latin typeface="Trebuchet MS"/>
                <a:cs typeface="Trebuchet MS"/>
              </a:rPr>
              <a:t>are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108" dirty="0">
                <a:latin typeface="Trebuchet MS"/>
                <a:cs typeface="Trebuchet MS"/>
              </a:rPr>
              <a:t>closer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than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112" dirty="0">
                <a:latin typeface="Trebuchet MS"/>
                <a:cs typeface="Trebuchet MS"/>
              </a:rPr>
              <a:t>end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94" dirty="0">
                <a:latin typeface="Trebuchet MS"/>
                <a:cs typeface="Trebuchet MS"/>
              </a:rPr>
              <a:t>state</a:t>
            </a:r>
          </a:p>
          <a:p>
            <a:endParaRPr lang="en-US" spc="-94" dirty="0">
              <a:latin typeface="Trebuchet MS"/>
              <a:cs typeface="Trebuchet MS"/>
            </a:endParaRPr>
          </a:p>
          <a:p>
            <a:endParaRPr lang="en-US" spc="-94" dirty="0">
              <a:latin typeface="Trebuchet MS"/>
              <a:cs typeface="Trebuchet MS"/>
            </a:endParaRPr>
          </a:p>
          <a:p>
            <a:endParaRPr lang="en-US" spc="-94" dirty="0">
              <a:latin typeface="Trebuchet MS"/>
              <a:cs typeface="Trebuchet MS"/>
            </a:endParaRPr>
          </a:p>
          <a:p>
            <a:pPr marL="0" indent="0">
              <a:buNone/>
            </a:pPr>
            <a:endParaRPr lang="en-US" spc="-94" dirty="0">
              <a:latin typeface="Trebuchet MS"/>
              <a:cs typeface="Trebuchet MS"/>
            </a:endParaRPr>
          </a:p>
          <a:p>
            <a:pPr marL="11421" marR="6282">
              <a:lnSpc>
                <a:spcPct val="101600"/>
              </a:lnSpc>
              <a:spcBef>
                <a:spcPts val="81"/>
              </a:spcBef>
            </a:pPr>
            <a:endParaRPr lang="en-US" spc="-72" dirty="0">
              <a:solidFill>
                <a:srgbClr val="0000A0"/>
              </a:solidFill>
              <a:latin typeface="Trebuchet MS"/>
              <a:cs typeface="Trebuchet MS"/>
            </a:endParaRPr>
          </a:p>
          <a:p>
            <a:pPr marL="11421" marR="6282">
              <a:lnSpc>
                <a:spcPct val="101600"/>
              </a:lnSpc>
              <a:spcBef>
                <a:spcPts val="81"/>
              </a:spcBef>
            </a:pPr>
            <a:r>
              <a:rPr lang="en-US" spc="-72" dirty="0">
                <a:solidFill>
                  <a:srgbClr val="0000A0"/>
                </a:solidFill>
                <a:latin typeface="Trebuchet MS"/>
                <a:cs typeface="Trebuchet MS"/>
              </a:rPr>
              <a:t>Note</a:t>
            </a:r>
            <a:r>
              <a:rPr lang="en-US" spc="-72" dirty="0">
                <a:latin typeface="Trebuchet MS"/>
                <a:cs typeface="Trebuchet MS"/>
              </a:rPr>
              <a:t>:</a:t>
            </a:r>
            <a:r>
              <a:rPr lang="en-US" spc="301" dirty="0">
                <a:latin typeface="Trebuchet MS"/>
                <a:cs typeface="Trebuchet MS"/>
              </a:rPr>
              <a:t> </a:t>
            </a:r>
            <a:r>
              <a:rPr lang="en-US" spc="135" dirty="0">
                <a:latin typeface="Trebuchet MS"/>
                <a:cs typeface="Trebuchet MS"/>
              </a:rPr>
              <a:t>UCS</a:t>
            </a:r>
            <a:r>
              <a:rPr lang="en-US" spc="-4" dirty="0">
                <a:latin typeface="Trebuchet MS"/>
                <a:cs typeface="Trebuchet MS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potentially</a:t>
            </a:r>
            <a:r>
              <a:rPr lang="en-US" spc="-4" dirty="0">
                <a:latin typeface="Trebuchet MS"/>
                <a:cs typeface="Trebuchet MS"/>
              </a:rPr>
              <a:t> </a:t>
            </a:r>
            <a:r>
              <a:rPr lang="en-US" spc="-121" dirty="0">
                <a:latin typeface="Trebuchet MS"/>
                <a:cs typeface="Trebuchet MS"/>
              </a:rPr>
              <a:t>explores</a:t>
            </a:r>
            <a:r>
              <a:rPr lang="en-US" spc="-4" dirty="0">
                <a:latin typeface="Trebuchet MS"/>
                <a:cs typeface="Trebuchet MS"/>
              </a:rPr>
              <a:t> </a:t>
            </a:r>
            <a:r>
              <a:rPr lang="en-US" spc="-166" dirty="0">
                <a:latin typeface="Trebuchet MS"/>
                <a:cs typeface="Trebuchet MS"/>
              </a:rPr>
              <a:t>fewer</a:t>
            </a:r>
            <a:r>
              <a:rPr lang="en-US" spc="-4" dirty="0">
                <a:latin typeface="Trebuchet MS"/>
                <a:cs typeface="Trebuchet MS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states,</a:t>
            </a:r>
            <a:r>
              <a:rPr lang="en-US" spc="13" dirty="0"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but</a:t>
            </a:r>
            <a:r>
              <a:rPr lang="en-US" spc="-4" dirty="0">
                <a:latin typeface="Trebuchet MS"/>
                <a:cs typeface="Trebuchet MS"/>
              </a:rPr>
              <a:t> </a:t>
            </a:r>
            <a:r>
              <a:rPr lang="en-US" spc="-112" dirty="0">
                <a:latin typeface="Trebuchet MS"/>
                <a:cs typeface="Trebuchet MS"/>
              </a:rPr>
              <a:t>requires</a:t>
            </a:r>
            <a:r>
              <a:rPr lang="en-US" spc="-4" dirty="0">
                <a:latin typeface="Trebuchet MS"/>
                <a:cs typeface="Trebuchet MS"/>
              </a:rPr>
              <a:t> </a:t>
            </a:r>
            <a:r>
              <a:rPr lang="en-US" spc="-126" dirty="0">
                <a:latin typeface="Trebuchet MS"/>
                <a:cs typeface="Trebuchet MS"/>
              </a:rPr>
              <a:t>more</a:t>
            </a:r>
            <a:r>
              <a:rPr lang="en-US" spc="-4" dirty="0">
                <a:latin typeface="Trebuchet MS"/>
                <a:cs typeface="Trebuchet MS"/>
              </a:rPr>
              <a:t> </a:t>
            </a:r>
            <a:r>
              <a:rPr lang="en-US" spc="-108" dirty="0">
                <a:latin typeface="Trebuchet MS"/>
                <a:cs typeface="Trebuchet MS"/>
              </a:rPr>
              <a:t>overhead </a:t>
            </a:r>
            <a:r>
              <a:rPr lang="en-US" spc="-661" dirty="0"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to</a:t>
            </a:r>
            <a:r>
              <a:rPr lang="en-US" spc="76" dirty="0">
                <a:latin typeface="Trebuchet MS"/>
                <a:cs typeface="Trebuchet MS"/>
              </a:rPr>
              <a:t> </a:t>
            </a:r>
            <a:r>
              <a:rPr lang="en-US" spc="-76" dirty="0">
                <a:latin typeface="Trebuchet MS"/>
                <a:cs typeface="Trebuchet MS"/>
              </a:rPr>
              <a:t>maintain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112" dirty="0">
                <a:latin typeface="Trebuchet MS"/>
                <a:cs typeface="Trebuchet MS"/>
              </a:rPr>
              <a:t>the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spc="-108" dirty="0">
                <a:latin typeface="Trebuchet MS"/>
                <a:cs typeface="Trebuchet MS"/>
              </a:rPr>
              <a:t>priority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121" dirty="0">
                <a:latin typeface="Trebuchet MS"/>
                <a:cs typeface="Trebuchet MS"/>
              </a:rPr>
              <a:t>queue</a:t>
            </a:r>
            <a:endParaRPr lang="en-US" dirty="0">
              <a:latin typeface="Trebuchet MS"/>
              <a:cs typeface="Trebuchet MS"/>
            </a:endParaRPr>
          </a:p>
          <a:p>
            <a:pPr marL="11421">
              <a:tabLst>
                <a:tab pos="828602" algn="l"/>
              </a:tabLst>
            </a:pPr>
            <a:r>
              <a:rPr lang="en-US" spc="-72" dirty="0">
                <a:solidFill>
                  <a:srgbClr val="0000A0"/>
                </a:solidFill>
                <a:latin typeface="Trebuchet MS"/>
                <a:cs typeface="Trebuchet MS"/>
              </a:rPr>
              <a:t>Note</a:t>
            </a:r>
            <a:r>
              <a:rPr lang="en-US" spc="-72" dirty="0">
                <a:latin typeface="Trebuchet MS"/>
                <a:cs typeface="Trebuchet MS"/>
              </a:rPr>
              <a:t>: </a:t>
            </a:r>
            <a:r>
              <a:rPr lang="en-US" spc="-81" dirty="0">
                <a:latin typeface="Trebuchet MS"/>
                <a:cs typeface="Trebuchet MS"/>
              </a:rPr>
              <a:t>assume</a:t>
            </a:r>
            <a:r>
              <a:rPr lang="en-US" spc="180" dirty="0">
                <a:latin typeface="Trebuchet MS"/>
                <a:cs typeface="Trebuchet MS"/>
              </a:rPr>
              <a:t> </a:t>
            </a:r>
            <a:r>
              <a:rPr lang="en-US" spc="-81" dirty="0">
                <a:latin typeface="Trebuchet MS"/>
                <a:cs typeface="Trebuchet MS"/>
              </a:rPr>
              <a:t>number</a:t>
            </a:r>
            <a:r>
              <a:rPr lang="en-US" spc="180" dirty="0">
                <a:latin typeface="Trebuchet MS"/>
                <a:cs typeface="Trebuchet MS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of</a:t>
            </a:r>
            <a:r>
              <a:rPr lang="en-US" spc="180" dirty="0">
                <a:latin typeface="Trebuchet MS"/>
                <a:cs typeface="Trebuchet MS"/>
              </a:rPr>
              <a:t> </a:t>
            </a:r>
            <a:r>
              <a:rPr lang="en-US" spc="-72" dirty="0">
                <a:latin typeface="Trebuchet MS"/>
                <a:cs typeface="Trebuchet MS"/>
              </a:rPr>
              <a:t>actions</a:t>
            </a:r>
            <a:r>
              <a:rPr lang="en-US" spc="183" dirty="0">
                <a:latin typeface="Trebuchet MS"/>
                <a:cs typeface="Trebuchet MS"/>
              </a:rPr>
              <a:t> </a:t>
            </a:r>
            <a:r>
              <a:rPr lang="en-US" spc="-108" dirty="0">
                <a:latin typeface="Trebuchet MS"/>
                <a:cs typeface="Trebuchet MS"/>
              </a:rPr>
              <a:t>per</a:t>
            </a:r>
            <a:r>
              <a:rPr lang="en-US" spc="180" dirty="0">
                <a:latin typeface="Trebuchet MS"/>
                <a:cs typeface="Trebuchet MS"/>
              </a:rPr>
              <a:t> </a:t>
            </a:r>
            <a:r>
              <a:rPr lang="en-US" spc="-94" dirty="0">
                <a:latin typeface="Trebuchet MS"/>
                <a:cs typeface="Trebuchet MS"/>
              </a:rPr>
              <a:t>state</a:t>
            </a:r>
            <a:r>
              <a:rPr lang="en-US" spc="175" dirty="0"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is</a:t>
            </a:r>
            <a:r>
              <a:rPr lang="en-US" spc="183" dirty="0"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constant</a:t>
            </a:r>
            <a:r>
              <a:rPr lang="en-US" spc="180" dirty="0">
                <a:latin typeface="Trebuchet MS"/>
                <a:cs typeface="Trebuchet MS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(independent</a:t>
            </a:r>
            <a:r>
              <a:rPr lang="en-US" spc="180" dirty="0">
                <a:latin typeface="Trebuchet MS"/>
                <a:cs typeface="Trebuchet MS"/>
              </a:rPr>
              <a:t> </a:t>
            </a:r>
            <a:r>
              <a:rPr lang="en-US" spc="-103" dirty="0">
                <a:latin typeface="Trebuchet MS"/>
                <a:cs typeface="Trebuchet MS"/>
              </a:rPr>
              <a:t>of</a:t>
            </a:r>
            <a:r>
              <a:rPr lang="en-US" dirty="0">
                <a:latin typeface="Trebuchet MS"/>
                <a:cs typeface="Trebuchet MS"/>
              </a:rPr>
              <a:t> </a:t>
            </a:r>
            <a:r>
              <a:rPr lang="en-US" i="1" spc="40" dirty="0">
                <a:latin typeface="Georgia"/>
                <a:cs typeface="Georgia"/>
              </a:rPr>
              <a:t>n</a:t>
            </a:r>
            <a:r>
              <a:rPr lang="en-US" i="1" spc="216" dirty="0">
                <a:latin typeface="Georgia"/>
                <a:cs typeface="Georgia"/>
              </a:rPr>
              <a:t> </a:t>
            </a:r>
            <a:r>
              <a:rPr lang="en-US" spc="-72" dirty="0">
                <a:latin typeface="Trebuchet MS"/>
                <a:cs typeface="Trebuchet MS"/>
              </a:rPr>
              <a:t>and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i="1" spc="108" dirty="0">
                <a:latin typeface="Georgia"/>
                <a:cs typeface="Georgia"/>
              </a:rPr>
              <a:t>N</a:t>
            </a:r>
            <a:r>
              <a:rPr lang="en-US" i="1" spc="-292" dirty="0">
                <a:latin typeface="Georgia"/>
                <a:cs typeface="Georgia"/>
              </a:rPr>
              <a:t> </a:t>
            </a:r>
            <a:r>
              <a:rPr lang="en-US" spc="58" dirty="0">
                <a:latin typeface="Trebuchet MS"/>
                <a:cs typeface="Trebuchet MS"/>
              </a:rPr>
              <a:t>)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6909BDA-8047-B54B-99C1-B1469061294C}"/>
              </a:ext>
            </a:extLst>
          </p:cNvPr>
          <p:cNvGraphicFramePr>
            <a:graphicFrameLocks noGrp="1"/>
          </p:cNvGraphicFramePr>
          <p:nvPr/>
        </p:nvGraphicFramePr>
        <p:xfrm>
          <a:off x="2459722" y="1946638"/>
          <a:ext cx="7277703" cy="1790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950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200" b="1" dirty="0">
                          <a:latin typeface="Trebuchet MS"/>
                          <a:cs typeface="Trebuchet MS"/>
                        </a:rPr>
                        <a:t>Algorithm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ts val="2480"/>
                        </a:lnSpc>
                      </a:pPr>
                      <a:r>
                        <a:rPr sz="2200" b="1" spc="10" dirty="0">
                          <a:latin typeface="Trebuchet MS"/>
                          <a:cs typeface="Trebuchet MS"/>
                        </a:rPr>
                        <a:t>Cycles?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ts val="2480"/>
                        </a:lnSpc>
                      </a:pPr>
                      <a:r>
                        <a:rPr sz="2200" b="1" spc="15" dirty="0">
                          <a:latin typeface="Trebuchet MS"/>
                          <a:cs typeface="Trebuchet MS"/>
                        </a:rPr>
                        <a:t>Action</a:t>
                      </a:r>
                      <a:r>
                        <a:rPr sz="2200" b="1" spc="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b="1" spc="-10" dirty="0">
                          <a:latin typeface="Trebuchet MS"/>
                          <a:cs typeface="Trebuchet MS"/>
                        </a:rPr>
                        <a:t>costs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ts val="2480"/>
                        </a:lnSpc>
                      </a:pPr>
                      <a:r>
                        <a:rPr sz="2200" b="1" spc="30" dirty="0">
                          <a:latin typeface="Trebuchet MS"/>
                          <a:cs typeface="Trebuchet MS"/>
                        </a:rPr>
                        <a:t>Time/space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68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200" spc="260" dirty="0">
                          <a:latin typeface="Trebuchet MS"/>
                          <a:cs typeface="Trebuchet MS"/>
                        </a:rPr>
                        <a:t>DP</a:t>
                      </a:r>
                      <a:endParaRPr sz="2200" dirty="0">
                        <a:latin typeface="Trebuchet MS"/>
                        <a:cs typeface="Trebuchet MS"/>
                      </a:endParaRPr>
                    </a:p>
                  </a:txBody>
                  <a:tcPr marL="0" marR="0" marT="109637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200" spc="-65" dirty="0">
                          <a:latin typeface="Trebuchet MS"/>
                          <a:cs typeface="Trebuchet MS"/>
                        </a:rPr>
                        <a:t>no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09637" marB="0"/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200" spc="-75" dirty="0">
                          <a:latin typeface="Trebuchet MS"/>
                          <a:cs typeface="Trebuchet MS"/>
                        </a:rPr>
                        <a:t>any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09637" marB="0"/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200" i="1" spc="70" dirty="0">
                          <a:latin typeface="Georgia"/>
                          <a:cs typeface="Georgia"/>
                        </a:rPr>
                        <a:t>O</a:t>
                      </a:r>
                      <a:r>
                        <a:rPr sz="2200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2200" i="1" dirty="0">
                          <a:latin typeface="Georgia"/>
                          <a:cs typeface="Georgia"/>
                        </a:rPr>
                        <a:t>N</a:t>
                      </a:r>
                      <a:r>
                        <a:rPr sz="2200" i="1" spc="-3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200" dirty="0">
                          <a:latin typeface="Trebuchet MS"/>
                          <a:cs typeface="Trebuchet MS"/>
                        </a:rPr>
                        <a:t>)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09637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200" spc="150" dirty="0">
                          <a:latin typeface="Trebuchet MS"/>
                          <a:cs typeface="Trebuchet MS"/>
                        </a:rPr>
                        <a:t>UCS</a:t>
                      </a:r>
                      <a:endParaRPr sz="2200" dirty="0">
                        <a:latin typeface="Trebuchet MS"/>
                        <a:cs typeface="Trebuchet MS"/>
                      </a:endParaRPr>
                    </a:p>
                  </a:txBody>
                  <a:tcPr marL="0" marR="0" marT="111921" marB="0"/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200" spc="-140" dirty="0">
                          <a:latin typeface="Trebuchet MS"/>
                          <a:cs typeface="Trebuchet MS"/>
                        </a:rPr>
                        <a:t>yes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11921" marB="0"/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200" dirty="0">
                          <a:latin typeface="MS Gothic"/>
                          <a:cs typeface="MS Gothic"/>
                        </a:rPr>
                        <a:t>≥</a:t>
                      </a:r>
                      <a:r>
                        <a:rPr sz="2200" spc="-545" dirty="0">
                          <a:latin typeface="MS Gothic"/>
                          <a:cs typeface="MS Gothic"/>
                        </a:rPr>
                        <a:t> </a:t>
                      </a:r>
                      <a:r>
                        <a:rPr sz="2200" dirty="0">
                          <a:latin typeface="Trebuchet MS"/>
                          <a:cs typeface="Trebuchet MS"/>
                        </a:rPr>
                        <a:t>0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111921" marB="0"/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200" i="1" spc="70" dirty="0">
                          <a:latin typeface="Georgia"/>
                          <a:cs typeface="Georgia"/>
                        </a:rPr>
                        <a:t>O</a:t>
                      </a:r>
                      <a:r>
                        <a:rPr sz="2200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2200" i="1" dirty="0">
                          <a:latin typeface="Georgia"/>
                          <a:cs typeface="Georgia"/>
                        </a:rPr>
                        <a:t>n</a:t>
                      </a:r>
                      <a:r>
                        <a:rPr sz="2200" i="1" spc="-1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200" dirty="0">
                          <a:latin typeface="Trebuchet MS"/>
                          <a:cs typeface="Trebuchet MS"/>
                        </a:rPr>
                        <a:t>log</a:t>
                      </a:r>
                      <a:r>
                        <a:rPr sz="2200" spc="-3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i="1" dirty="0">
                          <a:latin typeface="Georgia"/>
                          <a:cs typeface="Georgia"/>
                        </a:rPr>
                        <a:t>n</a:t>
                      </a:r>
                      <a:r>
                        <a:rPr sz="2200" dirty="0">
                          <a:latin typeface="Trebuchet MS"/>
                          <a:cs typeface="Trebuchet MS"/>
                        </a:rPr>
                        <a:t>)</a:t>
                      </a:r>
                    </a:p>
                  </a:txBody>
                  <a:tcPr marL="0" marR="0" marT="111921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686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F344-00FC-C943-9F84-AC44C05E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Uninformed Search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9C5C4-7506-F748-9A82-5A683BAB97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b="1" u="sng" dirty="0"/>
          </a:p>
          <a:p>
            <a:r>
              <a:rPr lang="en-US" b="1" u="sng" dirty="0"/>
              <a:t>Uninformed</a:t>
            </a:r>
            <a:r>
              <a:rPr lang="en-US" dirty="0"/>
              <a:t> strategies use only the information available in the problem definition</a:t>
            </a:r>
          </a:p>
          <a:p>
            <a:endParaRPr lang="en-US" dirty="0"/>
          </a:p>
          <a:p>
            <a:pPr lvl="1"/>
            <a:r>
              <a:rPr lang="en-US" dirty="0"/>
              <a:t>  Breadth-first search</a:t>
            </a:r>
          </a:p>
          <a:p>
            <a:pPr lvl="1"/>
            <a:r>
              <a:rPr lang="en-US" dirty="0"/>
              <a:t>  Uniform-cost search</a:t>
            </a:r>
          </a:p>
          <a:p>
            <a:pPr lvl="1"/>
            <a:r>
              <a:rPr lang="en-US" dirty="0"/>
              <a:t>  Depth-first search</a:t>
            </a:r>
          </a:p>
          <a:p>
            <a:pPr lvl="1"/>
            <a:r>
              <a:rPr lang="en-US" dirty="0"/>
              <a:t>  Depth-limited search</a:t>
            </a:r>
          </a:p>
          <a:p>
            <a:pPr lvl="1"/>
            <a:r>
              <a:rPr lang="en-US" dirty="0"/>
              <a:t>  Iterative deepening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45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65E5-929B-8C4E-AD46-61A52AF4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1DA7-B168-6E44-B597-055DBDADA8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en-US" sz="3200" dirty="0">
                <a:solidFill>
                  <a:schemeClr val="bg1">
                    <a:lumMod val="65000"/>
                  </a:schemeClr>
                </a:solidFill>
              </a:rPr>
              <a:t>Review of Lecture </a:t>
            </a: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en-GB" altLang="zh-CN" sz="32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Dynamic Programming (DP)</a:t>
            </a:r>
          </a:p>
          <a:p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</a:rPr>
              <a:t>Uniform-cost Search</a:t>
            </a:r>
          </a:p>
          <a:p>
            <a:r>
              <a:rPr lang="en-US" altLang="en-US" sz="3200" dirty="0"/>
              <a:t>8 Puzzle Problem</a:t>
            </a:r>
          </a:p>
          <a:p>
            <a:r>
              <a:rPr lang="en-GB" altLang="en-US" sz="3200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70015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FD64-E783-0D48-8AE5-E120C110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Puzzle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81CBE-C719-B948-9ACC-3D55CDB13B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 Assignment 1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DUE DATE: Sunday 2/13 11:59pm</a:t>
            </a:r>
          </a:p>
          <a:p>
            <a:r>
              <a:rPr lang="en-US" dirty="0"/>
              <a:t>Use DFS, BFS, UCS to solve the problem</a:t>
            </a:r>
          </a:p>
          <a:p>
            <a:r>
              <a:rPr lang="en-US" dirty="0"/>
              <a:t>Submit TWO files:</a:t>
            </a:r>
          </a:p>
          <a:p>
            <a:pPr lvl="1"/>
            <a:r>
              <a:rPr lang="en-US" dirty="0"/>
              <a:t>Written report: pdf file</a:t>
            </a:r>
          </a:p>
          <a:p>
            <a:pPr lvl="1"/>
            <a:r>
              <a:rPr lang="en-US" dirty="0"/>
              <a:t>Source code</a:t>
            </a:r>
          </a:p>
          <a:p>
            <a:r>
              <a:rPr lang="en-US" dirty="0"/>
              <a:t>Your code should be well-commented to show your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1884519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187E-3B47-7940-B076-206370EC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Puzzle Problem: </a:t>
            </a:r>
            <a:r>
              <a:rPr lang="en-GB" altLang="en-US" dirty="0"/>
              <a:t>BFS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FD1C53-1626-ED40-B876-5355443342D2}"/>
              </a:ext>
            </a:extLst>
          </p:cNvPr>
          <p:cNvSpPr txBox="1">
            <a:spLocks noChangeArrowheads="1"/>
          </p:cNvSpPr>
          <p:nvPr/>
        </p:nvSpPr>
        <p:spPr>
          <a:xfrm>
            <a:off x="1196050" y="2880678"/>
            <a:ext cx="10147139" cy="3323352"/>
          </a:xfr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dirty="0"/>
              <a:t>Try to generate a state space of the 8-puzzle by using </a:t>
            </a:r>
            <a:r>
              <a:rPr lang="en-GB" altLang="en-US" dirty="0">
                <a:solidFill>
                  <a:srgbClr val="FF0000"/>
                </a:solidFill>
              </a:rPr>
              <a:t>“move blank” operations</a:t>
            </a:r>
            <a:r>
              <a:rPr lang="en-GB" altLang="en-US" dirty="0"/>
              <a:t>.</a:t>
            </a:r>
          </a:p>
          <a:p>
            <a:pPr>
              <a:spcBef>
                <a:spcPct val="50000"/>
              </a:spcBef>
            </a:pPr>
            <a:r>
              <a:rPr lang="en-GB" altLang="en-US" dirty="0"/>
              <a:t>State: The current puzzle board.</a:t>
            </a:r>
          </a:p>
          <a:p>
            <a:pPr>
              <a:spcBef>
                <a:spcPct val="50000"/>
              </a:spcBef>
            </a:pPr>
            <a:r>
              <a:rPr lang="en-GB" altLang="en-US" dirty="0"/>
              <a:t>4 actions: Move the blank tile </a:t>
            </a:r>
            <a:r>
              <a:rPr lang="en-GB" altLang="en-US" b="1" dirty="0">
                <a:solidFill>
                  <a:srgbClr val="FF0000"/>
                </a:solidFill>
              </a:rPr>
              <a:t>DOWN, UP, RIGHT, or LEFT</a:t>
            </a:r>
            <a:r>
              <a:rPr lang="en-GB" altLang="en-US" dirty="0"/>
              <a:t>. </a:t>
            </a:r>
          </a:p>
          <a:p>
            <a:pPr>
              <a:spcBef>
                <a:spcPct val="50000"/>
              </a:spcBef>
            </a:pPr>
            <a:r>
              <a:rPr lang="en-GB" altLang="en-US" dirty="0"/>
              <a:t>Cost: Each move will cost 1.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7A318C-D3E1-774F-A4EE-68687C418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06128"/>
              </p:ext>
            </p:extLst>
          </p:nvPr>
        </p:nvGraphicFramePr>
        <p:xfrm>
          <a:off x="3997125" y="1473200"/>
          <a:ext cx="1770064" cy="11128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7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67" marR="91467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BK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91467" marR="91467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67" marR="91467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2">
            <a:extLst>
              <a:ext uri="{FF2B5EF4-FFF2-40B4-BE49-F238E27FC236}">
                <a16:creationId xmlns:a16="http://schemas.microsoft.com/office/drawing/2014/main" id="{AF28992C-582C-1E48-BD43-B59FB8D9B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650" y="1552575"/>
            <a:ext cx="16621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0000"/>
                </a:solidFill>
              </a:rPr>
              <a:t>Initial State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FEEE896D-BE29-6246-9D1E-F5BC4EB16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551" y="1714501"/>
            <a:ext cx="1662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0000"/>
                </a:solidFill>
              </a:rPr>
              <a:t>Goal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AC6C60-C09C-F54B-9D52-77080AB36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4513"/>
              </p:ext>
            </p:extLst>
          </p:nvPr>
        </p:nvGraphicFramePr>
        <p:xfrm>
          <a:off x="8150026" y="1473200"/>
          <a:ext cx="1770064" cy="11128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7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67" marR="91467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BK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67" marR="91467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91467" marR="91467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27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65E5-929B-8C4E-AD46-61A52AF4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1DA7-B168-6E44-B597-055DBDADA8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en-US" sz="3200" dirty="0"/>
              <a:t>Review of Lecture </a:t>
            </a:r>
            <a:r>
              <a:rPr lang="en-US" altLang="en-US" sz="3200" dirty="0"/>
              <a:t>6</a:t>
            </a:r>
            <a:endParaRPr lang="en-GB" altLang="zh-CN" sz="3200" dirty="0"/>
          </a:p>
          <a:p>
            <a:pPr lvl="1"/>
            <a:r>
              <a:rPr lang="en-US" altLang="en-US" sz="2800" dirty="0"/>
              <a:t>Dynamic Programming (DP)</a:t>
            </a:r>
          </a:p>
          <a:p>
            <a:r>
              <a:rPr lang="en-US" altLang="en-US" sz="3200" dirty="0"/>
              <a:t>Uniform-cost Search</a:t>
            </a:r>
          </a:p>
          <a:p>
            <a:r>
              <a:rPr lang="en-US" altLang="en-US" sz="3200" dirty="0"/>
              <a:t>8 Puzzle Problem</a:t>
            </a:r>
          </a:p>
          <a:p>
            <a:r>
              <a:rPr lang="en-GB" altLang="en-US" sz="32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678691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4A7911-0B78-044D-B384-FA2BD0129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533010"/>
            <a:ext cx="74009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362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7CD11333-C305-0944-B41F-0392FD7AC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439596"/>
            <a:ext cx="729615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5562474C-2982-4248-90F6-EABC35DA5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154" y="439596"/>
            <a:ext cx="30711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800" dirty="0">
                <a:solidFill>
                  <a:srgbClr val="FF0000"/>
                </a:solidFill>
                <a:ea typeface="MS PGothic" panose="020B0600070205080204" pitchFamily="34" charset="-128"/>
              </a:rPr>
              <a:t>BFS</a:t>
            </a:r>
            <a:r>
              <a:rPr lang="en-GB" altLang="en-US" sz="2000" dirty="0">
                <a:ea typeface="MS PGothic" panose="020B0600070205080204" pitchFamily="34" charset="-128"/>
              </a:rPr>
              <a:t> </a:t>
            </a:r>
            <a:r>
              <a:rPr lang="en-GB" altLang="en-US" sz="2400" dirty="0">
                <a:ea typeface="MS PGothic" panose="020B0600070205080204" pitchFamily="34" charset="-128"/>
              </a:rPr>
              <a:t>of the 8-puzzle</a:t>
            </a:r>
          </a:p>
        </p:txBody>
      </p:sp>
    </p:spTree>
    <p:extLst>
      <p:ext uri="{BB962C8B-B14F-4D97-AF65-F5344CB8AC3E}">
        <p14:creationId xmlns:p14="http://schemas.microsoft.com/office/powerpoint/2010/main" val="1329355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187E-3B47-7940-B076-206370EC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Puzzle Problem: </a:t>
            </a:r>
            <a:r>
              <a:rPr lang="en-GB" dirty="0"/>
              <a:t>D</a:t>
            </a:r>
            <a:r>
              <a:rPr lang="en-GB" altLang="en-US" dirty="0"/>
              <a:t>FS Example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FD1C53-1626-ED40-B876-5355443342D2}"/>
              </a:ext>
            </a:extLst>
          </p:cNvPr>
          <p:cNvSpPr txBox="1">
            <a:spLocks noChangeArrowheads="1"/>
          </p:cNvSpPr>
          <p:nvPr/>
        </p:nvSpPr>
        <p:spPr>
          <a:xfrm>
            <a:off x="1196050" y="2880678"/>
            <a:ext cx="10147139" cy="3323352"/>
          </a:xfr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dirty="0"/>
              <a:t>Try to generate a state space of the 8-puzzle by using </a:t>
            </a:r>
            <a:r>
              <a:rPr lang="en-GB" altLang="en-US" dirty="0">
                <a:solidFill>
                  <a:srgbClr val="FF0000"/>
                </a:solidFill>
              </a:rPr>
              <a:t>“move blank” operations</a:t>
            </a:r>
            <a:r>
              <a:rPr lang="en-GB" altLang="en-US" dirty="0"/>
              <a:t>.</a:t>
            </a:r>
          </a:p>
          <a:p>
            <a:pPr>
              <a:spcBef>
                <a:spcPct val="50000"/>
              </a:spcBef>
            </a:pPr>
            <a:r>
              <a:rPr lang="en-GB" altLang="en-US" dirty="0"/>
              <a:t>State: The current puzzle board.</a:t>
            </a:r>
          </a:p>
          <a:p>
            <a:pPr>
              <a:spcBef>
                <a:spcPct val="50000"/>
              </a:spcBef>
            </a:pPr>
            <a:r>
              <a:rPr lang="en-GB" altLang="en-US" dirty="0"/>
              <a:t>4 actions: Move the blank tile </a:t>
            </a:r>
            <a:r>
              <a:rPr lang="en-GB" altLang="en-US" b="1" dirty="0">
                <a:solidFill>
                  <a:srgbClr val="FF0000"/>
                </a:solidFill>
              </a:rPr>
              <a:t>DOWN, UP, RIGHT, or LEFT</a:t>
            </a:r>
            <a:r>
              <a:rPr lang="en-GB" altLang="en-US" dirty="0"/>
              <a:t>. </a:t>
            </a:r>
          </a:p>
          <a:p>
            <a:pPr>
              <a:spcBef>
                <a:spcPct val="50000"/>
              </a:spcBef>
            </a:pPr>
            <a:r>
              <a:rPr lang="en-GB" altLang="en-US" dirty="0"/>
              <a:t>Cost: Each move will cost 1.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7A318C-D3E1-774F-A4EE-68687C418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52869"/>
              </p:ext>
            </p:extLst>
          </p:nvPr>
        </p:nvGraphicFramePr>
        <p:xfrm>
          <a:off x="3997125" y="1473200"/>
          <a:ext cx="1770064" cy="11128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7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67" marR="91467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67" marR="91467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BK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91467" marR="91467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2">
            <a:extLst>
              <a:ext uri="{FF2B5EF4-FFF2-40B4-BE49-F238E27FC236}">
                <a16:creationId xmlns:a16="http://schemas.microsoft.com/office/drawing/2014/main" id="{AF28992C-582C-1E48-BD43-B59FB8D9B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650" y="1552575"/>
            <a:ext cx="16621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0000"/>
                </a:solidFill>
              </a:rPr>
              <a:t>Initial State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FEEE896D-BE29-6246-9D1E-F5BC4EB16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551" y="1714501"/>
            <a:ext cx="1662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0000"/>
                </a:solidFill>
              </a:rPr>
              <a:t>Goal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AC6C60-C09C-F54B-9D52-77080AB369E5}"/>
              </a:ext>
            </a:extLst>
          </p:cNvPr>
          <p:cNvGraphicFramePr>
            <a:graphicFrameLocks noGrp="1"/>
          </p:cNvGraphicFramePr>
          <p:nvPr/>
        </p:nvGraphicFramePr>
        <p:xfrm>
          <a:off x="8150026" y="1473200"/>
          <a:ext cx="1770064" cy="11128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7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67" marR="91467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BK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67" marR="91467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91467" marR="91467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060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28B7D4-559B-774E-8283-3A89C2A77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331" y="237321"/>
            <a:ext cx="6781800" cy="561657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EF57FA60-68E5-D140-B4CB-436775679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154" y="439596"/>
            <a:ext cx="30711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800" dirty="0">
                <a:solidFill>
                  <a:srgbClr val="FF0000"/>
                </a:solidFill>
                <a:ea typeface="MS PGothic" panose="020B0600070205080204" pitchFamily="34" charset="-128"/>
              </a:rPr>
              <a:t>DFS</a:t>
            </a:r>
            <a:r>
              <a:rPr lang="en-GB" altLang="en-US" sz="2000" dirty="0">
                <a:ea typeface="MS PGothic" panose="020B0600070205080204" pitchFamily="34" charset="-128"/>
              </a:rPr>
              <a:t> </a:t>
            </a:r>
            <a:r>
              <a:rPr lang="en-GB" altLang="en-US" sz="2400" dirty="0">
                <a:ea typeface="MS PGothic" panose="020B0600070205080204" pitchFamily="34" charset="-128"/>
              </a:rPr>
              <a:t>of the 8-puzzle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5715F-C104-D547-ACCC-525EB512EE94}"/>
              </a:ext>
            </a:extLst>
          </p:cNvPr>
          <p:cNvSpPr txBox="1"/>
          <p:nvPr/>
        </p:nvSpPr>
        <p:spPr>
          <a:xfrm>
            <a:off x="4381956" y="5853896"/>
            <a:ext cx="303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better to set a </a:t>
            </a:r>
            <a:r>
              <a:rPr lang="en-US" b="1" dirty="0"/>
              <a:t>depth limit.</a:t>
            </a:r>
          </a:p>
        </p:txBody>
      </p:sp>
    </p:spTree>
    <p:extLst>
      <p:ext uri="{BB962C8B-B14F-4D97-AF65-F5344CB8AC3E}">
        <p14:creationId xmlns:p14="http://schemas.microsoft.com/office/powerpoint/2010/main" val="898429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D69D-5799-8A4D-A161-70DCA388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947B-6DA2-7647-9D8A-275D064146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Understand and be able to implement the following search algorithms</a:t>
            </a:r>
          </a:p>
          <a:p>
            <a:pPr lvl="1"/>
            <a:r>
              <a:rPr lang="en-US" altLang="en-US" dirty="0"/>
              <a:t>Uniformed-Cost Search</a:t>
            </a:r>
          </a:p>
          <a:p>
            <a:r>
              <a:rPr lang="en-US" altLang="en-US" dirty="0"/>
              <a:t>Uninformed Search Strategies</a:t>
            </a:r>
          </a:p>
          <a:p>
            <a:r>
              <a:rPr lang="en-US" altLang="en-US" dirty="0"/>
              <a:t>8-Puzzle Problem Hints</a:t>
            </a:r>
          </a:p>
          <a:p>
            <a:r>
              <a:rPr lang="en-US" altLang="en-US" dirty="0"/>
              <a:t>Code is available on D2L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11775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Millennial Fundraising Q&amp;amp;A | Blog | Accelevents">
            <a:extLst>
              <a:ext uri="{FF2B5EF4-FFF2-40B4-BE49-F238E27FC236}">
                <a16:creationId xmlns:a16="http://schemas.microsoft.com/office/drawing/2014/main" id="{1C3DA977-6735-4D48-9591-BB82CA7FC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59" y="165602"/>
            <a:ext cx="9453282" cy="494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032761-44BD-274F-8647-A4F17438F947}"/>
              </a:ext>
            </a:extLst>
          </p:cNvPr>
          <p:cNvSpPr txBox="1"/>
          <p:nvPr/>
        </p:nvSpPr>
        <p:spPr>
          <a:xfrm>
            <a:off x="4463822" y="5298141"/>
            <a:ext cx="3264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Email: </a:t>
            </a:r>
            <a:r>
              <a:rPr lang="en-US">
                <a:hlinkClick r:id="rId3"/>
              </a:rPr>
              <a:t>xzhang48@kennesaw.edu</a:t>
            </a:r>
            <a:endParaRPr lang="en-US"/>
          </a:p>
          <a:p>
            <a:r>
              <a:rPr lang="en-US"/>
              <a:t>Teams: </a:t>
            </a:r>
            <a:r>
              <a:rPr lang="en-US" err="1"/>
              <a:t>Xinyue</a:t>
            </a:r>
            <a:r>
              <a:rPr lang="en-US"/>
              <a:t> Zhang (xzhang48)</a:t>
            </a:r>
          </a:p>
        </p:txBody>
      </p:sp>
    </p:spTree>
    <p:extLst>
      <p:ext uri="{BB962C8B-B14F-4D97-AF65-F5344CB8AC3E}">
        <p14:creationId xmlns:p14="http://schemas.microsoft.com/office/powerpoint/2010/main" val="365424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4E21-BF6E-3D4E-83FB-7EE5B275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2EED-8E93-9B48-8C14-4D37CEF875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marR="1462405">
              <a:lnSpc>
                <a:spcPct val="121100"/>
              </a:lnSpc>
              <a:spcBef>
                <a:spcPts val="0"/>
              </a:spcBef>
            </a:pPr>
            <a:r>
              <a:rPr lang="en-US" spc="-90" dirty="0">
                <a:latin typeface="Avenir Book" panose="02000503020000020003" pitchFamily="2" charset="0"/>
                <a:cs typeface="Trebuchet MS"/>
              </a:rPr>
              <a:t>Street</a:t>
            </a:r>
            <a:r>
              <a:rPr lang="en-US" spc="8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95" dirty="0">
                <a:latin typeface="Avenir Book" panose="02000503020000020003" pitchFamily="2" charset="0"/>
                <a:cs typeface="Trebuchet MS"/>
              </a:rPr>
              <a:t>with</a:t>
            </a:r>
            <a:r>
              <a:rPr lang="en-US" spc="9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65" dirty="0">
                <a:latin typeface="Avenir Book" panose="02000503020000020003" pitchFamily="2" charset="0"/>
                <a:cs typeface="Trebuchet MS"/>
              </a:rPr>
              <a:t>blocks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10" dirty="0">
                <a:latin typeface="Avenir Book" panose="02000503020000020003" pitchFamily="2" charset="0"/>
                <a:cs typeface="Trebuchet MS"/>
              </a:rPr>
              <a:t>numbered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95" dirty="0">
                <a:latin typeface="Avenir Book" panose="02000503020000020003" pitchFamily="2" charset="0"/>
                <a:cs typeface="PMingLiU"/>
              </a:rPr>
              <a:t>1</a:t>
            </a:r>
            <a:r>
              <a:rPr lang="en-US" spc="190" dirty="0">
                <a:latin typeface="Avenir Book" panose="02000503020000020003" pitchFamily="2" charset="0"/>
                <a:cs typeface="PMingLiU"/>
              </a:rPr>
              <a:t> </a:t>
            </a:r>
            <a:r>
              <a:rPr lang="en-US" spc="-75" dirty="0">
                <a:latin typeface="Avenir Book" panose="02000503020000020003" pitchFamily="2" charset="0"/>
                <a:cs typeface="Trebuchet MS"/>
              </a:rPr>
              <a:t>to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i="1" spc="-30" dirty="0">
                <a:latin typeface="Avenir Book" panose="02000503020000020003" pitchFamily="2" charset="0"/>
                <a:cs typeface="Trebuchet MS"/>
              </a:rPr>
              <a:t>n</a:t>
            </a:r>
            <a:r>
              <a:rPr lang="en-US" spc="-30" dirty="0">
                <a:latin typeface="Avenir Book" panose="02000503020000020003" pitchFamily="2" charset="0"/>
                <a:cs typeface="Trebuchet MS"/>
              </a:rPr>
              <a:t>. </a:t>
            </a:r>
            <a:r>
              <a:rPr lang="en-US" spc="-25" dirty="0">
                <a:latin typeface="Avenir Book" panose="02000503020000020003" pitchFamily="2" charset="0"/>
                <a:cs typeface="Trebuchet MS"/>
              </a:rPr>
              <a:t> </a:t>
            </a:r>
          </a:p>
          <a:p>
            <a:pPr marL="0" marR="1462405">
              <a:lnSpc>
                <a:spcPct val="121100"/>
              </a:lnSpc>
              <a:spcBef>
                <a:spcPts val="0"/>
              </a:spcBef>
            </a:pPr>
            <a:r>
              <a:rPr lang="en-US" spc="190" dirty="0">
                <a:latin typeface="Avenir Book" panose="02000503020000020003" pitchFamily="2" charset="0"/>
                <a:cs typeface="Trebuchet MS"/>
              </a:rPr>
              <a:t>W</a:t>
            </a:r>
            <a:r>
              <a:rPr lang="en-US" spc="-70" dirty="0">
                <a:latin typeface="Avenir Book" panose="02000503020000020003" pitchFamily="2" charset="0"/>
                <a:cs typeface="Trebuchet MS"/>
              </a:rPr>
              <a:t>alking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00" dirty="0">
                <a:latin typeface="Avenir Book" panose="02000503020000020003" pitchFamily="2" charset="0"/>
                <a:cs typeface="Trebuchet MS"/>
              </a:rPr>
              <a:t>from</a:t>
            </a:r>
            <a:r>
              <a:rPr lang="en-US" spc="9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i="1" spc="175" dirty="0">
                <a:latin typeface="Avenir Book" panose="02000503020000020003" pitchFamily="2" charset="0"/>
                <a:cs typeface="Trebuchet MS"/>
              </a:rPr>
              <a:t>s</a:t>
            </a:r>
            <a:r>
              <a:rPr lang="en-US" i="1" spc="9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75" dirty="0">
                <a:latin typeface="Avenir Book" panose="02000503020000020003" pitchFamily="2" charset="0"/>
                <a:cs typeface="Trebuchet MS"/>
              </a:rPr>
              <a:t>to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i="1" spc="175" dirty="0">
                <a:latin typeface="Avenir Book" panose="02000503020000020003" pitchFamily="2" charset="0"/>
                <a:cs typeface="Trebuchet MS"/>
              </a:rPr>
              <a:t>s</a:t>
            </a:r>
            <a:r>
              <a:rPr lang="en-US" i="1" spc="-1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645" dirty="0">
                <a:latin typeface="Avenir Book" panose="02000503020000020003" pitchFamily="2" charset="0"/>
                <a:cs typeface="PMingLiU"/>
              </a:rPr>
              <a:t>+</a:t>
            </a:r>
            <a:r>
              <a:rPr lang="en-US" spc="95" dirty="0">
                <a:latin typeface="Avenir Book" panose="02000503020000020003" pitchFamily="2" charset="0"/>
                <a:cs typeface="PMingLiU"/>
              </a:rPr>
              <a:t>1</a:t>
            </a:r>
            <a:r>
              <a:rPr lang="en-US" spc="195" dirty="0">
                <a:latin typeface="Avenir Book" panose="02000503020000020003" pitchFamily="2" charset="0"/>
                <a:cs typeface="PMingLiU"/>
              </a:rPr>
              <a:t> </a:t>
            </a:r>
            <a:r>
              <a:rPr lang="en-US" spc="-65" dirty="0">
                <a:latin typeface="Avenir Book" panose="02000503020000020003" pitchFamily="2" charset="0"/>
                <a:cs typeface="Trebuchet MS"/>
              </a:rPr>
              <a:t>ta</a:t>
            </a:r>
            <a:r>
              <a:rPr lang="en-US" spc="-145" dirty="0">
                <a:latin typeface="Avenir Book" panose="02000503020000020003" pitchFamily="2" charset="0"/>
                <a:cs typeface="Trebuchet MS"/>
              </a:rPr>
              <a:t>k</a:t>
            </a:r>
            <a:r>
              <a:rPr lang="en-US" spc="-140" dirty="0">
                <a:latin typeface="Avenir Book" panose="02000503020000020003" pitchFamily="2" charset="0"/>
                <a:cs typeface="Trebuchet MS"/>
              </a:rPr>
              <a:t>es</a:t>
            </a:r>
            <a:r>
              <a:rPr lang="en-US" spc="9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45" dirty="0">
                <a:latin typeface="Avenir Book" panose="02000503020000020003" pitchFamily="2" charset="0"/>
                <a:cs typeface="Trebuchet MS"/>
              </a:rPr>
              <a:t>1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14" dirty="0">
                <a:latin typeface="Avenir Book" panose="02000503020000020003" pitchFamily="2" charset="0"/>
                <a:cs typeface="Trebuchet MS"/>
              </a:rPr>
              <a:t>minute.</a:t>
            </a:r>
            <a:endParaRPr lang="en-US" dirty="0">
              <a:latin typeface="Avenir Book" panose="02000503020000020003" pitchFamily="2" charset="0"/>
              <a:cs typeface="Trebuchet MS"/>
            </a:endParaRPr>
          </a:p>
          <a:p>
            <a:pPr marL="0" marR="5080">
              <a:lnSpc>
                <a:spcPct val="121100"/>
              </a:lnSpc>
              <a:spcBef>
                <a:spcPts val="0"/>
              </a:spcBef>
            </a:pPr>
            <a:r>
              <a:rPr lang="en-US" spc="-35" dirty="0">
                <a:latin typeface="Avenir Book" panose="02000503020000020003" pitchFamily="2" charset="0"/>
                <a:cs typeface="Trebuchet MS"/>
              </a:rPr>
              <a:t>Taking</a:t>
            </a:r>
            <a:r>
              <a:rPr lang="en-US" spc="8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95" dirty="0">
                <a:latin typeface="Avenir Book" panose="02000503020000020003" pitchFamily="2" charset="0"/>
                <a:cs typeface="Trebuchet MS"/>
              </a:rPr>
              <a:t>a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75" dirty="0">
                <a:latin typeface="Avenir Book" panose="02000503020000020003" pitchFamily="2" charset="0"/>
                <a:cs typeface="Trebuchet MS"/>
              </a:rPr>
              <a:t>magic</a:t>
            </a:r>
            <a:r>
              <a:rPr lang="en-US" spc="9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85" dirty="0">
                <a:latin typeface="Avenir Book" panose="02000503020000020003" pitchFamily="2" charset="0"/>
                <a:cs typeface="Trebuchet MS"/>
              </a:rPr>
              <a:t>tram</a:t>
            </a:r>
            <a:r>
              <a:rPr lang="en-US" spc="9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00" dirty="0">
                <a:latin typeface="Avenir Book" panose="02000503020000020003" pitchFamily="2" charset="0"/>
                <a:cs typeface="Trebuchet MS"/>
              </a:rPr>
              <a:t>from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i="1" spc="175" dirty="0">
                <a:latin typeface="Avenir Book" panose="02000503020000020003" pitchFamily="2" charset="0"/>
                <a:cs typeface="Trebuchet MS"/>
              </a:rPr>
              <a:t>s</a:t>
            </a:r>
            <a:r>
              <a:rPr lang="en-US" i="1" spc="9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75" dirty="0">
                <a:latin typeface="Avenir Book" panose="02000503020000020003" pitchFamily="2" charset="0"/>
                <a:cs typeface="Trebuchet MS"/>
              </a:rPr>
              <a:t>to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135" dirty="0">
                <a:latin typeface="Avenir Book" panose="02000503020000020003" pitchFamily="2" charset="0"/>
                <a:cs typeface="PMingLiU"/>
              </a:rPr>
              <a:t>2</a:t>
            </a:r>
            <a:r>
              <a:rPr lang="en-US" i="1" spc="135" dirty="0">
                <a:latin typeface="Avenir Book" panose="02000503020000020003" pitchFamily="2" charset="0"/>
                <a:cs typeface="Trebuchet MS"/>
              </a:rPr>
              <a:t>s</a:t>
            </a:r>
            <a:r>
              <a:rPr lang="en-US" i="1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10" dirty="0">
                <a:latin typeface="Avenir Book" panose="02000503020000020003" pitchFamily="2" charset="0"/>
                <a:cs typeface="Trebuchet MS"/>
              </a:rPr>
              <a:t>takes</a:t>
            </a:r>
            <a:r>
              <a:rPr lang="en-US" spc="9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45" dirty="0">
                <a:latin typeface="Avenir Book" panose="02000503020000020003" pitchFamily="2" charset="0"/>
                <a:cs typeface="Trebuchet MS"/>
              </a:rPr>
              <a:t>2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10" dirty="0">
                <a:latin typeface="Avenir Book" panose="02000503020000020003" pitchFamily="2" charset="0"/>
                <a:cs typeface="Trebuchet MS"/>
              </a:rPr>
              <a:t>minutes. </a:t>
            </a:r>
          </a:p>
          <a:p>
            <a:pPr marL="0" marR="5080">
              <a:lnSpc>
                <a:spcPct val="121100"/>
              </a:lnSpc>
              <a:spcBef>
                <a:spcPts val="0"/>
              </a:spcBef>
            </a:pPr>
            <a:r>
              <a:rPr lang="en-US" spc="-74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4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How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7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to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12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travel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10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from</a:t>
            </a:r>
            <a:r>
              <a:rPr lang="en-US" b="1" u="sng" spc="9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95" dirty="0">
                <a:solidFill>
                  <a:srgbClr val="FF0000"/>
                </a:solidFill>
                <a:latin typeface="Avenir Book" panose="02000503020000020003" pitchFamily="2" charset="0"/>
                <a:cs typeface="PMingLiU"/>
              </a:rPr>
              <a:t>1</a:t>
            </a:r>
            <a:r>
              <a:rPr lang="en-US" b="1" u="sng" spc="195" dirty="0">
                <a:solidFill>
                  <a:srgbClr val="FF0000"/>
                </a:solidFill>
                <a:latin typeface="Avenir Book" panose="02000503020000020003" pitchFamily="2" charset="0"/>
                <a:cs typeface="PMingLiU"/>
              </a:rPr>
              <a:t> </a:t>
            </a:r>
            <a:r>
              <a:rPr lang="en-US" b="1" u="sng" spc="-7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to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i="1" u="sng" spc="15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n</a:t>
            </a:r>
            <a:r>
              <a:rPr lang="en-US" b="1" i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8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in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12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the</a:t>
            </a:r>
            <a:r>
              <a:rPr lang="en-US" b="1" u="sng" spc="95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12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least</a:t>
            </a:r>
            <a:r>
              <a:rPr lang="en-US" b="1" u="sng" spc="9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 </a:t>
            </a:r>
            <a:r>
              <a:rPr lang="en-US" b="1" u="sng" spc="-40" dirty="0">
                <a:solidFill>
                  <a:srgbClr val="FF0000"/>
                </a:solidFill>
                <a:latin typeface="Avenir Book" panose="02000503020000020003" pitchFamily="2" charset="0"/>
                <a:cs typeface="Trebuchet MS"/>
              </a:rPr>
              <a:t>time?</a:t>
            </a:r>
            <a:endParaRPr lang="en-US" b="1" u="sng" dirty="0">
              <a:solidFill>
                <a:srgbClr val="FF0000"/>
              </a:solidFill>
              <a:latin typeface="Avenir Book" panose="02000503020000020003" pitchFamily="2" charset="0"/>
              <a:cs typeface="Trebuchet MS"/>
            </a:endParaRPr>
          </a:p>
          <a:p>
            <a:pPr marL="0">
              <a:spcBef>
                <a:spcPts val="0"/>
              </a:spcBef>
            </a:pPr>
            <a:endParaRPr lang="en-US" dirty="0">
              <a:latin typeface="Avenir Book" panose="02000503020000020003" pitchFamily="2" charset="0"/>
            </a:endParaRPr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136F6200-5355-A243-82A2-01D3CC6038D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99231" y="588614"/>
            <a:ext cx="956841" cy="6389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3FEB19-08FD-594A-8480-48ECA082950F}"/>
              </a:ext>
            </a:extLst>
          </p:cNvPr>
          <p:cNvSpPr/>
          <p:nvPr/>
        </p:nvSpPr>
        <p:spPr>
          <a:xfrm>
            <a:off x="1532965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367EB7-D772-DB4B-81A0-478984C37C41}"/>
              </a:ext>
            </a:extLst>
          </p:cNvPr>
          <p:cNvSpPr/>
          <p:nvPr/>
        </p:nvSpPr>
        <p:spPr>
          <a:xfrm>
            <a:off x="2380129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CCDBA2-C28D-2B44-956F-1922F828E07D}"/>
              </a:ext>
            </a:extLst>
          </p:cNvPr>
          <p:cNvSpPr/>
          <p:nvPr/>
        </p:nvSpPr>
        <p:spPr>
          <a:xfrm>
            <a:off x="3212726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C5B69-C4D8-D043-A48D-85B8BB1BC6A4}"/>
              </a:ext>
            </a:extLst>
          </p:cNvPr>
          <p:cNvSpPr/>
          <p:nvPr/>
        </p:nvSpPr>
        <p:spPr>
          <a:xfrm>
            <a:off x="4059890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FF4FFC-26A7-FE4F-A71F-558AC02AAE8A}"/>
              </a:ext>
            </a:extLst>
          </p:cNvPr>
          <p:cNvSpPr/>
          <p:nvPr/>
        </p:nvSpPr>
        <p:spPr>
          <a:xfrm>
            <a:off x="4907054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C29C3-8059-A54F-9ABE-9C55A0016A60}"/>
              </a:ext>
            </a:extLst>
          </p:cNvPr>
          <p:cNvSpPr/>
          <p:nvPr/>
        </p:nvSpPr>
        <p:spPr>
          <a:xfrm>
            <a:off x="5754218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50F3CD-F3DD-B741-9E0D-E7DE6BA611AD}"/>
              </a:ext>
            </a:extLst>
          </p:cNvPr>
          <p:cNvSpPr/>
          <p:nvPr/>
        </p:nvSpPr>
        <p:spPr>
          <a:xfrm>
            <a:off x="6586815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26BA39-4C2D-0F44-9780-8834DA528239}"/>
              </a:ext>
            </a:extLst>
          </p:cNvPr>
          <p:cNvSpPr/>
          <p:nvPr/>
        </p:nvSpPr>
        <p:spPr>
          <a:xfrm>
            <a:off x="7433979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17AFD-70F3-8541-A0AB-A67FDF0E01BB}"/>
              </a:ext>
            </a:extLst>
          </p:cNvPr>
          <p:cNvSpPr/>
          <p:nvPr/>
        </p:nvSpPr>
        <p:spPr>
          <a:xfrm>
            <a:off x="8281143" y="3603812"/>
            <a:ext cx="847164" cy="847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4" name="Curved Right Arrow 13">
            <a:extLst>
              <a:ext uri="{FF2B5EF4-FFF2-40B4-BE49-F238E27FC236}">
                <a16:creationId xmlns:a16="http://schemas.microsoft.com/office/drawing/2014/main" id="{A9D0A359-2CA3-4346-A121-9B61395520E6}"/>
              </a:ext>
            </a:extLst>
          </p:cNvPr>
          <p:cNvSpPr/>
          <p:nvPr/>
        </p:nvSpPr>
        <p:spPr>
          <a:xfrm rot="16200000">
            <a:off x="2139921" y="4325065"/>
            <a:ext cx="507315" cy="874059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AC6A53-6D12-2D40-A697-BB64C225178A}"/>
              </a:ext>
            </a:extLst>
          </p:cNvPr>
          <p:cNvSpPr txBox="1"/>
          <p:nvPr/>
        </p:nvSpPr>
        <p:spPr>
          <a:xfrm>
            <a:off x="1805263" y="5073213"/>
            <a:ext cx="10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minute</a:t>
            </a:r>
          </a:p>
        </p:txBody>
      </p:sp>
      <p:sp>
        <p:nvSpPr>
          <p:cNvPr id="16" name="Curved Right Arrow 15">
            <a:extLst>
              <a:ext uri="{FF2B5EF4-FFF2-40B4-BE49-F238E27FC236}">
                <a16:creationId xmlns:a16="http://schemas.microsoft.com/office/drawing/2014/main" id="{A72A9B34-477A-6C45-B709-B1226EC68171}"/>
              </a:ext>
            </a:extLst>
          </p:cNvPr>
          <p:cNvSpPr/>
          <p:nvPr/>
        </p:nvSpPr>
        <p:spPr>
          <a:xfrm rot="16200000">
            <a:off x="4599867" y="3403077"/>
            <a:ext cx="670407" cy="2931459"/>
          </a:xfrm>
          <a:prstGeom prst="curvedRightArrow">
            <a:avLst>
              <a:gd name="adj1" fmla="val 49458"/>
              <a:gd name="adj2" fmla="val 90078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4D891-53CF-1042-8E79-3C31F1F1F7B7}"/>
              </a:ext>
            </a:extLst>
          </p:cNvPr>
          <p:cNvSpPr txBox="1"/>
          <p:nvPr/>
        </p:nvSpPr>
        <p:spPr>
          <a:xfrm>
            <a:off x="4353471" y="5257879"/>
            <a:ext cx="111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minutes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331269-91AA-9D45-AB2C-90E8715C4383}"/>
              </a:ext>
            </a:extLst>
          </p:cNvPr>
          <p:cNvSpPr txBox="1"/>
          <p:nvPr/>
        </p:nvSpPr>
        <p:spPr>
          <a:xfrm>
            <a:off x="9466765" y="5785922"/>
            <a:ext cx="236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*Code available on D2L</a:t>
            </a:r>
          </a:p>
        </p:txBody>
      </p:sp>
    </p:spTree>
    <p:extLst>
      <p:ext uri="{BB962C8B-B14F-4D97-AF65-F5344CB8AC3E}">
        <p14:creationId xmlns:p14="http://schemas.microsoft.com/office/powerpoint/2010/main" val="106641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FDC3-D3FD-3D40-A029-5D54F544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98" dirty="0"/>
              <a:t>Tree</a:t>
            </a:r>
            <a:r>
              <a:rPr lang="en-US" spc="81" dirty="0"/>
              <a:t> </a:t>
            </a:r>
            <a:r>
              <a:rPr lang="en-US" spc="-183" dirty="0"/>
              <a:t>search</a:t>
            </a:r>
            <a:r>
              <a:rPr lang="en-US" spc="85" dirty="0"/>
              <a:t> </a:t>
            </a:r>
            <a:r>
              <a:rPr lang="en-US" spc="-130" dirty="0"/>
              <a:t>algorithms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D4C52-7D7E-CA42-B8C8-BE83FED4546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pc="-94" dirty="0">
                <a:solidFill>
                  <a:srgbClr val="0000A0"/>
                </a:solidFill>
                <a:latin typeface="Trebuchet MS"/>
                <a:cs typeface="Trebuchet MS"/>
              </a:rPr>
              <a:t>Legend</a:t>
            </a:r>
            <a:r>
              <a:rPr lang="en-US" spc="-94" dirty="0">
                <a:latin typeface="Trebuchet MS"/>
                <a:cs typeface="Trebuchet MS"/>
              </a:rPr>
              <a:t>:	</a:t>
            </a:r>
            <a:r>
              <a:rPr lang="en-US" i="1" spc="-148" dirty="0">
                <a:latin typeface="Times New Roman"/>
                <a:cs typeface="Times New Roman"/>
              </a:rPr>
              <a:t>b</a:t>
            </a:r>
            <a:r>
              <a:rPr lang="en-US" i="1" spc="202" dirty="0">
                <a:latin typeface="Times New Roman"/>
                <a:cs typeface="Times New Roman"/>
              </a:rPr>
              <a:t> </a:t>
            </a:r>
            <a:r>
              <a:rPr lang="en-US" spc="-90" dirty="0">
                <a:latin typeface="Trebuchet MS"/>
                <a:cs typeface="Trebuchet MS"/>
              </a:rPr>
              <a:t>actions/state,</a:t>
            </a:r>
            <a:r>
              <a:rPr lang="en-US" spc="85" dirty="0">
                <a:latin typeface="Trebuchet MS"/>
                <a:cs typeface="Trebuchet MS"/>
              </a:rPr>
              <a:t> </a:t>
            </a:r>
            <a:r>
              <a:rPr lang="en-US" spc="-72" dirty="0">
                <a:latin typeface="Trebuchet MS"/>
                <a:cs typeface="Trebuchet MS"/>
              </a:rPr>
              <a:t>solution</a:t>
            </a:r>
            <a:r>
              <a:rPr lang="en-US" spc="94" dirty="0">
                <a:latin typeface="Trebuchet MS"/>
                <a:cs typeface="Trebuchet MS"/>
              </a:rPr>
              <a:t> </a:t>
            </a:r>
            <a:r>
              <a:rPr lang="en-US" spc="-99" dirty="0">
                <a:latin typeface="Trebuchet MS"/>
                <a:cs typeface="Trebuchet MS"/>
              </a:rPr>
              <a:t>depth</a:t>
            </a:r>
            <a:r>
              <a:rPr lang="en-US" spc="81" dirty="0">
                <a:latin typeface="Trebuchet MS"/>
                <a:cs typeface="Trebuchet MS"/>
              </a:rPr>
              <a:t> </a:t>
            </a:r>
            <a:r>
              <a:rPr lang="en-US" i="1" spc="-67" dirty="0">
                <a:latin typeface="Times New Roman"/>
                <a:cs typeface="Times New Roman"/>
              </a:rPr>
              <a:t>d</a:t>
            </a:r>
            <a:r>
              <a:rPr lang="en-US" spc="-67" dirty="0">
                <a:latin typeface="Trebuchet MS"/>
                <a:cs typeface="Trebuchet MS"/>
              </a:rPr>
              <a:t>,</a:t>
            </a:r>
            <a:r>
              <a:rPr lang="en-US" spc="90" dirty="0">
                <a:latin typeface="Trebuchet MS"/>
                <a:cs typeface="Trebuchet MS"/>
              </a:rPr>
              <a:t> </a:t>
            </a:r>
            <a:r>
              <a:rPr lang="en-US" spc="-67" dirty="0">
                <a:latin typeface="Trebuchet MS"/>
                <a:cs typeface="Trebuchet MS"/>
              </a:rPr>
              <a:t>maximum</a:t>
            </a:r>
            <a:r>
              <a:rPr lang="en-US" spc="90" dirty="0">
                <a:latin typeface="Trebuchet MS"/>
                <a:cs typeface="Trebuchet MS"/>
              </a:rPr>
              <a:t> </a:t>
            </a:r>
            <a:r>
              <a:rPr lang="en-US" spc="-99" dirty="0">
                <a:latin typeface="Trebuchet MS"/>
                <a:cs typeface="Trebuchet MS"/>
              </a:rPr>
              <a:t>depth</a:t>
            </a:r>
            <a:r>
              <a:rPr lang="en-US" spc="90" dirty="0">
                <a:latin typeface="Trebuchet MS"/>
                <a:cs typeface="Trebuchet MS"/>
              </a:rPr>
              <a:t> </a:t>
            </a:r>
            <a:r>
              <a:rPr lang="en-US" i="1" spc="261" dirty="0">
                <a:latin typeface="Times New Roman"/>
                <a:cs typeface="Times New Roman"/>
              </a:rPr>
              <a:t>D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87AFF7-BD40-384F-BADE-B8200916B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23352"/>
              </p:ext>
            </p:extLst>
          </p:nvPr>
        </p:nvGraphicFramePr>
        <p:xfrm>
          <a:off x="1103312" y="2002505"/>
          <a:ext cx="9580124" cy="344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031">
                  <a:extLst>
                    <a:ext uri="{9D8B030D-6E8A-4147-A177-3AD203B41FA5}">
                      <a16:colId xmlns:a16="http://schemas.microsoft.com/office/drawing/2014/main" val="3214039587"/>
                    </a:ext>
                  </a:extLst>
                </a:gridCol>
                <a:gridCol w="2395031">
                  <a:extLst>
                    <a:ext uri="{9D8B030D-6E8A-4147-A177-3AD203B41FA5}">
                      <a16:colId xmlns:a16="http://schemas.microsoft.com/office/drawing/2014/main" val="2782120313"/>
                    </a:ext>
                  </a:extLst>
                </a:gridCol>
                <a:gridCol w="2395031">
                  <a:extLst>
                    <a:ext uri="{9D8B030D-6E8A-4147-A177-3AD203B41FA5}">
                      <a16:colId xmlns:a16="http://schemas.microsoft.com/office/drawing/2014/main" val="2413779618"/>
                    </a:ext>
                  </a:extLst>
                </a:gridCol>
                <a:gridCol w="2395031">
                  <a:extLst>
                    <a:ext uri="{9D8B030D-6E8A-4147-A177-3AD203B41FA5}">
                      <a16:colId xmlns:a16="http://schemas.microsoft.com/office/drawing/2014/main" val="2566176456"/>
                    </a:ext>
                  </a:extLst>
                </a:gridCol>
              </a:tblGrid>
              <a:tr h="602382">
                <a:tc>
                  <a:txBody>
                    <a:bodyPr/>
                    <a:lstStyle/>
                    <a:p>
                      <a:r>
                        <a:rPr lang="en-US" sz="2400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Action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Space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Time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72529"/>
                  </a:ext>
                </a:extLst>
              </a:tr>
              <a:tr h="602382">
                <a:tc>
                  <a:txBody>
                    <a:bodyPr/>
                    <a:lstStyle/>
                    <a:p>
                      <a:r>
                        <a:rPr lang="en-US" sz="2400" dirty="0"/>
                        <a:t>Backtracking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</a:t>
                      </a:r>
                      <a:r>
                        <a:rPr lang="en-US" sz="2400" dirty="0" err="1"/>
                        <a:t>b</a:t>
                      </a:r>
                      <a:r>
                        <a:rPr lang="en-US" sz="2400" baseline="30000" dirty="0" err="1"/>
                        <a:t>D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31670"/>
                  </a:ext>
                </a:extLst>
              </a:tr>
              <a:tr h="602382">
                <a:tc>
                  <a:txBody>
                    <a:bodyPr/>
                    <a:lstStyle/>
                    <a:p>
                      <a:r>
                        <a:rPr lang="en-US" sz="2400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</a:t>
                      </a:r>
                      <a:r>
                        <a:rPr lang="en-US" sz="2400" dirty="0" err="1"/>
                        <a:t>b</a:t>
                      </a:r>
                      <a:r>
                        <a:rPr lang="en-US" sz="2400" baseline="30000" dirty="0" err="1"/>
                        <a:t>D</a:t>
                      </a:r>
                      <a:r>
                        <a:rPr lang="en-US" sz="2400" dirty="0"/>
                        <a:t>) worst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92916"/>
                  </a:ext>
                </a:extLst>
              </a:tr>
              <a:tr h="602382">
                <a:tc>
                  <a:txBody>
                    <a:bodyPr/>
                    <a:lstStyle/>
                    <a:p>
                      <a:r>
                        <a:rPr lang="en-US" sz="2400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Constant </a:t>
                      </a:r>
                      <a:r>
                        <a:rPr lang="en-US" sz="2400" spc="720" dirty="0">
                          <a:latin typeface="MS Gothic"/>
                          <a:cs typeface="MS Gothic"/>
                        </a:rPr>
                        <a:t>≥</a:t>
                      </a:r>
                      <a:r>
                        <a:rPr lang="en-US" sz="2400" spc="-130" dirty="0">
                          <a:latin typeface="Trebuchet MS"/>
                          <a:cs typeface="Trebuchet MS"/>
                        </a:rPr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O(b</a:t>
                      </a:r>
                      <a:r>
                        <a:rPr lang="en-US" sz="2400" baseline="30000" dirty="0"/>
                        <a:t>d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O(b</a:t>
                      </a:r>
                      <a:r>
                        <a:rPr lang="en-US" sz="2400" baseline="30000" dirty="0"/>
                        <a:t>d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303990"/>
                  </a:ext>
                </a:extLst>
              </a:tr>
              <a:tr h="1039727">
                <a:tc>
                  <a:txBody>
                    <a:bodyPr/>
                    <a:lstStyle/>
                    <a:p>
                      <a:r>
                        <a:rPr lang="en-US" sz="2400" dirty="0"/>
                        <a:t>Iterative deepening 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Constant </a:t>
                      </a:r>
                      <a:r>
                        <a:rPr lang="en-US" sz="2400" spc="720" dirty="0">
                          <a:latin typeface="MS Gothic"/>
                          <a:cs typeface="MS Gothic"/>
                        </a:rPr>
                        <a:t>≥</a:t>
                      </a:r>
                      <a:r>
                        <a:rPr lang="en-US" sz="2400" spc="-130" dirty="0">
                          <a:latin typeface="Trebuchet MS"/>
                          <a:cs typeface="Trebuchet MS"/>
                        </a:rPr>
                        <a:t>0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O(b</a:t>
                      </a:r>
                      <a:r>
                        <a:rPr lang="en-US" sz="2400" baseline="30000" dirty="0"/>
                        <a:t>d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392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31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7294917-768C-8F41-8DE8-35646BEB1B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3425" y="1178560"/>
            <a:ext cx="10355263" cy="4792028"/>
          </a:xfrm>
        </p:spPr>
        <p:txBody>
          <a:bodyPr/>
          <a:lstStyle/>
          <a:p>
            <a:endParaRPr lang="en-US" dirty="0">
              <a:solidFill>
                <a:srgbClr val="0000A0"/>
              </a:solidFill>
              <a:latin typeface="Trebuchet MS"/>
              <a:cs typeface="Trebuchet MS"/>
            </a:endParaRPr>
          </a:p>
          <a:p>
            <a:endParaRPr lang="en-US" dirty="0">
              <a:solidFill>
                <a:srgbClr val="0000A0"/>
              </a:solidFill>
              <a:latin typeface="Trebuchet MS"/>
              <a:cs typeface="Trebuchet MS"/>
            </a:endParaRPr>
          </a:p>
          <a:p>
            <a:endParaRPr lang="en-US" dirty="0">
              <a:solidFill>
                <a:srgbClr val="0000A0"/>
              </a:solidFill>
              <a:latin typeface="Trebuchet MS"/>
              <a:cs typeface="Trebuchet MS"/>
            </a:endParaRPr>
          </a:p>
          <a:p>
            <a:endParaRPr lang="en-US" dirty="0">
              <a:solidFill>
                <a:srgbClr val="0000A0"/>
              </a:solidFill>
              <a:latin typeface="Trebuchet MS"/>
              <a:cs typeface="Trebuchet MS"/>
            </a:endParaRPr>
          </a:p>
          <a:p>
            <a:endParaRPr lang="en-US" dirty="0">
              <a:solidFill>
                <a:srgbClr val="0000A0"/>
              </a:solidFill>
              <a:latin typeface="Trebuchet MS"/>
              <a:cs typeface="Trebuchet MS"/>
            </a:endParaRPr>
          </a:p>
          <a:p>
            <a:endParaRPr lang="en-US" dirty="0">
              <a:solidFill>
                <a:srgbClr val="0000A0"/>
              </a:solidFill>
              <a:latin typeface="Trebuchet MS"/>
              <a:cs typeface="Trebuchet MS"/>
            </a:endParaRPr>
          </a:p>
          <a:p>
            <a:endParaRPr lang="en-US" dirty="0">
              <a:solidFill>
                <a:srgbClr val="0000A0"/>
              </a:solidFill>
              <a:latin typeface="Trebuchet MS"/>
              <a:cs typeface="Trebuchet MS"/>
            </a:endParaRPr>
          </a:p>
          <a:p>
            <a:r>
              <a:rPr lang="en-US" b="1" dirty="0">
                <a:solidFill>
                  <a:srgbClr val="0000A0"/>
                </a:solidFill>
                <a:latin typeface="Trebuchet MS"/>
                <a:cs typeface="Trebuchet MS"/>
              </a:rPr>
              <a:t>Objective: </a:t>
            </a:r>
            <a:r>
              <a:rPr lang="en-US" dirty="0">
                <a:solidFill>
                  <a:srgbClr val="0000A0"/>
                </a:solidFill>
                <a:latin typeface="Trebuchet MS"/>
                <a:cs typeface="Trebuchet MS"/>
              </a:rPr>
              <a:t>Minimum</a:t>
            </a:r>
            <a:r>
              <a:rPr lang="en-US" spc="76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pc="-67" dirty="0">
                <a:solidFill>
                  <a:srgbClr val="0000A0"/>
                </a:solidFill>
                <a:latin typeface="Trebuchet MS"/>
                <a:cs typeface="Trebuchet MS"/>
              </a:rPr>
              <a:t>cost</a:t>
            </a:r>
            <a:r>
              <a:rPr lang="en-US" spc="81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pc="-72" dirty="0">
                <a:solidFill>
                  <a:srgbClr val="0000A0"/>
                </a:solidFill>
                <a:latin typeface="Trebuchet MS"/>
                <a:cs typeface="Trebuchet MS"/>
              </a:rPr>
              <a:t>path</a:t>
            </a:r>
            <a:r>
              <a:rPr lang="en-US" spc="76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pc="-90" dirty="0">
                <a:solidFill>
                  <a:srgbClr val="0000A0"/>
                </a:solidFill>
                <a:latin typeface="Trebuchet MS"/>
                <a:cs typeface="Trebuchet MS"/>
              </a:rPr>
              <a:t>from</a:t>
            </a:r>
            <a:r>
              <a:rPr lang="en-US" spc="76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pc="-94" dirty="0">
                <a:solidFill>
                  <a:srgbClr val="0000A0"/>
                </a:solidFill>
                <a:latin typeface="Trebuchet MS"/>
                <a:cs typeface="Trebuchet MS"/>
              </a:rPr>
              <a:t>state</a:t>
            </a:r>
            <a:r>
              <a:rPr lang="en-US" spc="81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i="1" spc="157" dirty="0">
                <a:solidFill>
                  <a:srgbClr val="0000A0"/>
                </a:solidFill>
                <a:latin typeface="Trebuchet MS"/>
                <a:cs typeface="Trebuchet MS"/>
              </a:rPr>
              <a:t>s</a:t>
            </a:r>
            <a:r>
              <a:rPr lang="en-US" i="1" spc="81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pc="-67" dirty="0">
                <a:solidFill>
                  <a:srgbClr val="0000A0"/>
                </a:solidFill>
                <a:latin typeface="Trebuchet MS"/>
                <a:cs typeface="Trebuchet MS"/>
              </a:rPr>
              <a:t>to</a:t>
            </a:r>
            <a:r>
              <a:rPr lang="en-US" spc="76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pc="-85" dirty="0">
                <a:solidFill>
                  <a:srgbClr val="0000A0"/>
                </a:solidFill>
                <a:latin typeface="Trebuchet MS"/>
                <a:cs typeface="Trebuchet MS"/>
              </a:rPr>
              <a:t>the </a:t>
            </a:r>
            <a:r>
              <a:rPr lang="en-US" spc="-112" dirty="0">
                <a:solidFill>
                  <a:srgbClr val="0000A0"/>
                </a:solidFill>
                <a:latin typeface="Trebuchet MS"/>
                <a:cs typeface="Trebuchet MS"/>
              </a:rPr>
              <a:t>end</a:t>
            </a:r>
            <a:r>
              <a:rPr lang="en-US" spc="76" dirty="0">
                <a:solidFill>
                  <a:srgbClr val="0000A0"/>
                </a:solidFill>
                <a:latin typeface="Trebuchet MS"/>
                <a:cs typeface="Trebuchet MS"/>
              </a:rPr>
              <a:t> </a:t>
            </a:r>
            <a:r>
              <a:rPr lang="en-US" spc="-112" dirty="0">
                <a:solidFill>
                  <a:srgbClr val="0000A0"/>
                </a:solidFill>
                <a:latin typeface="Trebuchet MS"/>
                <a:cs typeface="Trebuchet MS"/>
              </a:rPr>
              <a:t>state</a:t>
            </a:r>
            <a:r>
              <a:rPr lang="en-US" spc="-112" dirty="0">
                <a:latin typeface="Trebuchet MS"/>
                <a:cs typeface="Trebuchet MS"/>
              </a:rPr>
              <a:t>:</a:t>
            </a:r>
            <a:endParaRPr lang="en-US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69E23-59EF-3640-8FBF-172A3A05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8CE6910A-CAFB-D440-9682-161B8FECC80B}"/>
              </a:ext>
            </a:extLst>
          </p:cNvPr>
          <p:cNvSpPr txBox="1"/>
          <p:nvPr/>
        </p:nvSpPr>
        <p:spPr>
          <a:xfrm>
            <a:off x="1921398" y="5476693"/>
            <a:ext cx="2348180" cy="321615"/>
          </a:xfrm>
          <a:prstGeom prst="rect">
            <a:avLst/>
          </a:prstGeom>
        </p:spPr>
        <p:txBody>
          <a:bodyPr vert="horz" wrap="square" lIns="0" tIns="13705" rIns="0" bIns="0" rtlCol="0">
            <a:spAutoFit/>
          </a:bodyPr>
          <a:lstStyle/>
          <a:p>
            <a:pPr marL="11421">
              <a:spcBef>
                <a:spcPts val="108"/>
              </a:spcBef>
            </a:pPr>
            <a:r>
              <a:rPr sz="2000" spc="27" dirty="0">
                <a:latin typeface="Trebuchet MS"/>
                <a:cs typeface="Trebuchet MS"/>
              </a:rPr>
              <a:t>F</a:t>
            </a:r>
            <a:r>
              <a:rPr sz="2000" spc="-36" dirty="0">
                <a:latin typeface="Trebuchet MS"/>
                <a:cs typeface="Trebuchet MS"/>
              </a:rPr>
              <a:t>utureCost</a:t>
            </a:r>
            <a:r>
              <a:rPr sz="2000" spc="13" dirty="0">
                <a:latin typeface="Tahoma"/>
                <a:cs typeface="Tahoma"/>
              </a:rPr>
              <a:t>(</a:t>
            </a:r>
            <a:r>
              <a:rPr sz="2000" i="1" spc="94" dirty="0">
                <a:latin typeface="Trebuchet MS"/>
                <a:cs typeface="Trebuchet MS"/>
              </a:rPr>
              <a:t>s</a:t>
            </a:r>
            <a:r>
              <a:rPr sz="2000" spc="13" dirty="0">
                <a:latin typeface="Tahoma"/>
                <a:cs typeface="Tahoma"/>
              </a:rPr>
              <a:t>)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81" dirty="0">
                <a:latin typeface="Tahoma"/>
                <a:cs typeface="Tahoma"/>
              </a:rPr>
              <a:t>=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A6A15D6F-3ADD-8C4D-980F-BAB92B321802}"/>
              </a:ext>
            </a:extLst>
          </p:cNvPr>
          <p:cNvSpPr txBox="1"/>
          <p:nvPr/>
        </p:nvSpPr>
        <p:spPr>
          <a:xfrm>
            <a:off x="4294877" y="5040276"/>
            <a:ext cx="163313" cy="221460"/>
          </a:xfrm>
          <a:prstGeom prst="rect">
            <a:avLst/>
          </a:prstGeom>
        </p:spPr>
        <p:txBody>
          <a:bodyPr vert="horz" wrap="square" lIns="0" tIns="13705" rIns="0" bIns="0" rtlCol="0">
            <a:spAutoFit/>
          </a:bodyPr>
          <a:lstStyle/>
          <a:p>
            <a:pPr marL="11421">
              <a:spcBef>
                <a:spcPts val="108"/>
              </a:spcBef>
            </a:pPr>
            <a:r>
              <a:rPr sz="1349" spc="724" dirty="0">
                <a:latin typeface="Arial"/>
                <a:cs typeface="Arial"/>
              </a:rPr>
              <a:t> </a:t>
            </a:r>
            <a:endParaRPr sz="1349">
              <a:latin typeface="Arial"/>
              <a:cs typeface="Arial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FB622273-AD7E-0E43-9414-E1F8EAF8AA4B}"/>
              </a:ext>
            </a:extLst>
          </p:cNvPr>
          <p:cNvSpPr txBox="1"/>
          <p:nvPr/>
        </p:nvSpPr>
        <p:spPr>
          <a:xfrm>
            <a:off x="3927641" y="5323318"/>
            <a:ext cx="6836815" cy="321615"/>
          </a:xfrm>
          <a:prstGeom prst="rect">
            <a:avLst/>
          </a:prstGeom>
        </p:spPr>
        <p:txBody>
          <a:bodyPr vert="horz" wrap="square" lIns="0" tIns="13705" rIns="0" bIns="0" rtlCol="0">
            <a:spAutoFit/>
          </a:bodyPr>
          <a:lstStyle/>
          <a:p>
            <a:pPr marL="11421">
              <a:spcBef>
                <a:spcPts val="108"/>
              </a:spcBef>
            </a:pPr>
            <a:r>
              <a:rPr sz="2000" spc="-54" dirty="0">
                <a:latin typeface="Tahoma"/>
                <a:cs typeface="Tahoma"/>
              </a:rPr>
              <a:t>0</a:t>
            </a:r>
            <a:r>
              <a:rPr lang="en-US" sz="2000" spc="-54" dirty="0">
                <a:latin typeface="Tahoma"/>
                <a:cs typeface="Tahoma"/>
              </a:rPr>
              <a:t>, if the current state is the end state, </a:t>
            </a:r>
            <a:r>
              <a:rPr lang="en-US" sz="2000" spc="-54" dirty="0" err="1">
                <a:latin typeface="Tahoma"/>
                <a:cs typeface="Tahoma"/>
              </a:rPr>
              <a:t>IsEnd</a:t>
            </a:r>
            <a:r>
              <a:rPr lang="en-US" sz="2000" spc="-54" dirty="0">
                <a:latin typeface="Tahoma"/>
                <a:cs typeface="Tahoma"/>
              </a:rPr>
              <a:t>(s).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D48A1B96-BCA1-F54A-B8AD-066ECD438836}"/>
              </a:ext>
            </a:extLst>
          </p:cNvPr>
          <p:cNvSpPr txBox="1"/>
          <p:nvPr/>
        </p:nvSpPr>
        <p:spPr>
          <a:xfrm>
            <a:off x="3882219" y="5656406"/>
            <a:ext cx="7286473" cy="321615"/>
          </a:xfrm>
          <a:prstGeom prst="rect">
            <a:avLst/>
          </a:prstGeom>
        </p:spPr>
        <p:txBody>
          <a:bodyPr vert="horz" wrap="square" lIns="0" tIns="13705" rIns="0" bIns="0" rtlCol="0">
            <a:spAutoFit/>
          </a:bodyPr>
          <a:lstStyle/>
          <a:p>
            <a:pPr marL="34263">
              <a:spcBef>
                <a:spcPts val="108"/>
              </a:spcBef>
            </a:pPr>
            <a:r>
              <a:rPr sz="2000" spc="-4" dirty="0">
                <a:latin typeface="Tahoma"/>
                <a:cs typeface="Tahoma"/>
              </a:rPr>
              <a:t>min</a:t>
            </a:r>
            <a:r>
              <a:rPr sz="2000" i="1" spc="-6" baseline="-15873" dirty="0">
                <a:latin typeface="Trebuchet MS"/>
                <a:cs typeface="Trebuchet MS"/>
              </a:rPr>
              <a:t>a</a:t>
            </a:r>
            <a:r>
              <a:rPr sz="2000" spc="-6" baseline="-15873" dirty="0">
                <a:latin typeface="Lucida Sans Unicode"/>
                <a:cs typeface="Lucida Sans Unicode"/>
              </a:rPr>
              <a:t>∈Actions</a:t>
            </a:r>
            <a:r>
              <a:rPr sz="2000" spc="-6" baseline="-15873" dirty="0">
                <a:latin typeface="Arno Pro Caption"/>
                <a:cs typeface="Arno Pro Caption"/>
              </a:rPr>
              <a:t>(</a:t>
            </a:r>
            <a:r>
              <a:rPr sz="2000" i="1" spc="-6" baseline="-15873" dirty="0">
                <a:latin typeface="Trebuchet MS"/>
                <a:cs typeface="Trebuchet MS"/>
              </a:rPr>
              <a:t>s</a:t>
            </a:r>
            <a:r>
              <a:rPr sz="2000" spc="-6" baseline="-15873" dirty="0">
                <a:latin typeface="Arno Pro Caption"/>
                <a:cs typeface="Arno Pro Caption"/>
              </a:rPr>
              <a:t>)</a:t>
            </a:r>
            <a:r>
              <a:rPr sz="2000" spc="-4" dirty="0">
                <a:latin typeface="Tahoma"/>
                <a:cs typeface="Tahoma"/>
              </a:rPr>
              <a:t>[</a:t>
            </a:r>
            <a:r>
              <a:rPr sz="2000" spc="-4" dirty="0">
                <a:solidFill>
                  <a:srgbClr val="FF0000"/>
                </a:solidFill>
                <a:latin typeface="Trebuchet MS"/>
                <a:cs typeface="Trebuchet MS"/>
              </a:rPr>
              <a:t>Cost</a:t>
            </a:r>
            <a:r>
              <a:rPr sz="2000" spc="-4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00" i="1" spc="-4" dirty="0">
                <a:solidFill>
                  <a:srgbClr val="FF0000"/>
                </a:solidFill>
                <a:latin typeface="Trebuchet MS"/>
                <a:cs typeface="Trebuchet MS"/>
              </a:rPr>
              <a:t>s,</a:t>
            </a:r>
            <a:r>
              <a:rPr sz="2000" i="1" spc="-1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i="1" spc="13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2000" spc="13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2000" spc="-11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81" dirty="0">
                <a:latin typeface="Tahoma"/>
                <a:cs typeface="Tahoma"/>
              </a:rPr>
              <a:t>+</a:t>
            </a:r>
            <a:r>
              <a:rPr sz="2000" spc="-117" dirty="0">
                <a:latin typeface="Tahoma"/>
                <a:cs typeface="Tahoma"/>
              </a:rPr>
              <a:t> </a:t>
            </a:r>
            <a:r>
              <a:rPr sz="2000" spc="-18" dirty="0">
                <a:solidFill>
                  <a:srgbClr val="0000FF"/>
                </a:solidFill>
                <a:latin typeface="Trebuchet MS"/>
                <a:cs typeface="Trebuchet MS"/>
              </a:rPr>
              <a:t>FutureCost</a:t>
            </a:r>
            <a:r>
              <a:rPr sz="2000" spc="-18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2000" spc="-18" dirty="0">
                <a:solidFill>
                  <a:srgbClr val="0000FF"/>
                </a:solidFill>
                <a:latin typeface="Trebuchet MS"/>
                <a:cs typeface="Trebuchet MS"/>
              </a:rPr>
              <a:t>Succ</a:t>
            </a:r>
            <a:r>
              <a:rPr sz="2000" spc="-18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2000" i="1" spc="-18" dirty="0">
                <a:solidFill>
                  <a:srgbClr val="0000FF"/>
                </a:solidFill>
                <a:latin typeface="Trebuchet MS"/>
                <a:cs typeface="Trebuchet MS"/>
              </a:rPr>
              <a:t>s,</a:t>
            </a:r>
            <a:r>
              <a:rPr sz="2000" i="1" spc="-17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i="1" spc="-27" dirty="0">
                <a:solidFill>
                  <a:srgbClr val="0000FF"/>
                </a:solidFill>
                <a:latin typeface="Trebuchet MS"/>
                <a:cs typeface="Trebuchet MS"/>
              </a:rPr>
              <a:t>a</a:t>
            </a:r>
            <a:r>
              <a:rPr sz="2000" spc="-27" dirty="0">
                <a:solidFill>
                  <a:srgbClr val="0000FF"/>
                </a:solidFill>
                <a:latin typeface="Tahoma"/>
                <a:cs typeface="Tahoma"/>
              </a:rPr>
              <a:t>))</a:t>
            </a:r>
            <a:r>
              <a:rPr sz="2000" spc="-27" dirty="0">
                <a:latin typeface="Tahoma"/>
                <a:cs typeface="Tahoma"/>
              </a:rPr>
              <a:t>]</a:t>
            </a:r>
            <a:r>
              <a:rPr lang="en-US" sz="2000" spc="-27" dirty="0">
                <a:latin typeface="Tahoma"/>
                <a:cs typeface="Tahoma"/>
              </a:rPr>
              <a:t>, Otherwise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2571160-892F-5545-9956-4C963462F19B}"/>
              </a:ext>
            </a:extLst>
          </p:cNvPr>
          <p:cNvSpPr/>
          <p:nvPr/>
        </p:nvSpPr>
        <p:spPr>
          <a:xfrm>
            <a:off x="4629873" y="1071040"/>
            <a:ext cx="2060294" cy="7182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State 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761C3DB-B7EE-354F-8CD4-30A1C407641F}"/>
              </a:ext>
            </a:extLst>
          </p:cNvPr>
          <p:cNvSpPr/>
          <p:nvPr/>
        </p:nvSpPr>
        <p:spPr>
          <a:xfrm>
            <a:off x="4629873" y="2174581"/>
            <a:ext cx="2060294" cy="7182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Successor State s’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1DA68E-1A17-1D45-B919-B50E19F4EA3F}"/>
              </a:ext>
            </a:extLst>
          </p:cNvPr>
          <p:cNvSpPr/>
          <p:nvPr/>
        </p:nvSpPr>
        <p:spPr>
          <a:xfrm>
            <a:off x="4629873" y="3965157"/>
            <a:ext cx="2060294" cy="7182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State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07D55A-F65E-CF47-B876-E51F0B4B963C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5660020" y="1789303"/>
            <a:ext cx="0" cy="3852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3E6D23-6A9B-4E47-85B8-5F8BE7403B0F}"/>
              </a:ext>
            </a:extLst>
          </p:cNvPr>
          <p:cNvSpPr txBox="1"/>
          <p:nvPr/>
        </p:nvSpPr>
        <p:spPr>
          <a:xfrm>
            <a:off x="5679311" y="1797816"/>
            <a:ext cx="104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Cost(s, 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F97565-38BA-AF46-A88A-531F533586CC}"/>
              </a:ext>
            </a:extLst>
          </p:cNvPr>
          <p:cNvSpPr txBox="1"/>
          <p:nvPr/>
        </p:nvSpPr>
        <p:spPr>
          <a:xfrm>
            <a:off x="5679311" y="3205242"/>
            <a:ext cx="149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FutureCost</a:t>
            </a:r>
            <a:r>
              <a:rPr lang="en-US" dirty="0"/>
              <a:t>(s’)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7CAAD1-80DB-0B47-8BE0-8DA13C333A58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5660020" y="2892844"/>
            <a:ext cx="0" cy="107231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6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365E-264F-794C-A8A5-DF662A32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A65FFA77-206A-9F48-99FF-BFE8A769C8B6}"/>
              </a:ext>
            </a:extLst>
          </p:cNvPr>
          <p:cNvGrpSpPr/>
          <p:nvPr/>
        </p:nvGrpSpPr>
        <p:grpSpPr>
          <a:xfrm>
            <a:off x="2805871" y="1192599"/>
            <a:ext cx="6586193" cy="2249835"/>
            <a:chOff x="1421255" y="1326214"/>
            <a:chExt cx="7324090" cy="2501900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EA0B0A2A-0169-1E4F-99DD-AB80F681AAB0}"/>
                </a:ext>
              </a:extLst>
            </p:cNvPr>
            <p:cNvSpPr/>
            <p:nvPr/>
          </p:nvSpPr>
          <p:spPr>
            <a:xfrm>
              <a:off x="1432699" y="1615172"/>
              <a:ext cx="7301230" cy="2201545"/>
            </a:xfrm>
            <a:custGeom>
              <a:avLst/>
              <a:gdLst/>
              <a:ahLst/>
              <a:cxnLst/>
              <a:rect l="l" t="t" r="r" b="b"/>
              <a:pathLst>
                <a:path w="7301230" h="2201545">
                  <a:moveTo>
                    <a:pt x="0" y="0"/>
                  </a:moveTo>
                  <a:lnTo>
                    <a:pt x="0" y="2201376"/>
                  </a:lnTo>
                  <a:lnTo>
                    <a:pt x="7300958" y="2201376"/>
                  </a:lnTo>
                  <a:lnTo>
                    <a:pt x="7300958" y="0"/>
                  </a:lnTo>
                  <a:lnTo>
                    <a:pt x="0" y="0"/>
                  </a:lnTo>
                  <a:close/>
                </a:path>
              </a:pathLst>
            </a:custGeom>
            <a:ln w="22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2AE81A6B-4E1B-164F-BC3F-45CEBB43BCA0}"/>
                </a:ext>
              </a:extLst>
            </p:cNvPr>
            <p:cNvSpPr/>
            <p:nvPr/>
          </p:nvSpPr>
          <p:spPr>
            <a:xfrm>
              <a:off x="1547137" y="1326214"/>
              <a:ext cx="5172710" cy="578485"/>
            </a:xfrm>
            <a:custGeom>
              <a:avLst/>
              <a:gdLst/>
              <a:ahLst/>
              <a:cxnLst/>
              <a:rect l="l" t="t" r="r" b="b"/>
              <a:pathLst>
                <a:path w="5172709" h="578485">
                  <a:moveTo>
                    <a:pt x="5172496" y="0"/>
                  </a:moveTo>
                  <a:lnTo>
                    <a:pt x="0" y="0"/>
                  </a:lnTo>
                  <a:lnTo>
                    <a:pt x="0" y="577915"/>
                  </a:lnTo>
                  <a:lnTo>
                    <a:pt x="5172496" y="577915"/>
                  </a:lnTo>
                  <a:lnTo>
                    <a:pt x="5172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6FD346BA-6365-5C47-943A-FB4E52C7F32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137" y="1326214"/>
              <a:ext cx="577915" cy="577915"/>
            </a:xfrm>
            <a:prstGeom prst="rect">
              <a:avLst/>
            </a:prstGeom>
          </p:spPr>
        </p:pic>
      </p:grpSp>
      <p:grpSp>
        <p:nvGrpSpPr>
          <p:cNvPr id="8" name="object 7">
            <a:extLst>
              <a:ext uri="{FF2B5EF4-FFF2-40B4-BE49-F238E27FC236}">
                <a16:creationId xmlns:a16="http://schemas.microsoft.com/office/drawing/2014/main" id="{C308BC26-F62A-A743-BA55-195DF63E8DD9}"/>
              </a:ext>
            </a:extLst>
          </p:cNvPr>
          <p:cNvGrpSpPr/>
          <p:nvPr/>
        </p:nvGrpSpPr>
        <p:grpSpPr>
          <a:xfrm>
            <a:off x="1912817" y="4331241"/>
            <a:ext cx="8372356" cy="1312785"/>
            <a:chOff x="428146" y="4816500"/>
            <a:chExt cx="9310370" cy="1459865"/>
          </a:xfrm>
        </p:grpSpPr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76352B69-3627-BE4C-BCCB-F9F873C4A3F6}"/>
                </a:ext>
              </a:extLst>
            </p:cNvPr>
            <p:cNvSpPr/>
            <p:nvPr/>
          </p:nvSpPr>
          <p:spPr>
            <a:xfrm>
              <a:off x="440862" y="5093062"/>
              <a:ext cx="9284970" cy="1170305"/>
            </a:xfrm>
            <a:custGeom>
              <a:avLst/>
              <a:gdLst/>
              <a:ahLst/>
              <a:cxnLst/>
              <a:rect l="l" t="t" r="r" b="b"/>
              <a:pathLst>
                <a:path w="9284970" h="1170304">
                  <a:moveTo>
                    <a:pt x="0" y="0"/>
                  </a:moveTo>
                  <a:lnTo>
                    <a:pt x="0" y="1170184"/>
                  </a:lnTo>
                  <a:lnTo>
                    <a:pt x="9284633" y="1170184"/>
                  </a:lnTo>
                  <a:lnTo>
                    <a:pt x="9284633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1DEFEFE1-A46A-7346-8A6E-85742D5CB079}"/>
                </a:ext>
              </a:extLst>
            </p:cNvPr>
            <p:cNvSpPr/>
            <p:nvPr/>
          </p:nvSpPr>
          <p:spPr>
            <a:xfrm>
              <a:off x="568017" y="4816500"/>
              <a:ext cx="4079240" cy="553720"/>
            </a:xfrm>
            <a:custGeom>
              <a:avLst/>
              <a:gdLst/>
              <a:ahLst/>
              <a:cxnLst/>
              <a:rect l="l" t="t" r="r" b="b"/>
              <a:pathLst>
                <a:path w="4079240" h="553720">
                  <a:moveTo>
                    <a:pt x="4078618" y="0"/>
                  </a:moveTo>
                  <a:lnTo>
                    <a:pt x="0" y="0"/>
                  </a:lnTo>
                  <a:lnTo>
                    <a:pt x="0" y="553124"/>
                  </a:lnTo>
                  <a:lnTo>
                    <a:pt x="4078618" y="553124"/>
                  </a:lnTo>
                  <a:lnTo>
                    <a:pt x="40786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0838A5C5-9AF5-734F-AA25-5FD0AC85526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017" y="4816500"/>
              <a:ext cx="642132" cy="553124"/>
            </a:xfrm>
            <a:prstGeom prst="rect">
              <a:avLst/>
            </a:prstGeom>
          </p:spPr>
        </p:pic>
      </p:grpSp>
      <p:sp>
        <p:nvSpPr>
          <p:cNvPr id="12" name="object 11">
            <a:extLst>
              <a:ext uri="{FF2B5EF4-FFF2-40B4-BE49-F238E27FC236}">
                <a16:creationId xmlns:a16="http://schemas.microsoft.com/office/drawing/2014/main" id="{EED66825-A528-0B4F-AD3E-7A1D640B1159}"/>
              </a:ext>
            </a:extLst>
          </p:cNvPr>
          <p:cNvSpPr txBox="1"/>
          <p:nvPr/>
        </p:nvSpPr>
        <p:spPr>
          <a:xfrm>
            <a:off x="2095782" y="1265229"/>
            <a:ext cx="7753366" cy="4199984"/>
          </a:xfrm>
          <a:prstGeom prst="rect">
            <a:avLst/>
          </a:prstGeom>
        </p:spPr>
        <p:txBody>
          <a:bodyPr vert="horz" wrap="square" lIns="0" tIns="15418" rIns="0" bIns="0" rtlCol="0">
            <a:spAutoFit/>
          </a:bodyPr>
          <a:lstStyle/>
          <a:p>
            <a:pPr marL="1445913">
              <a:spcBef>
                <a:spcPts val="121"/>
              </a:spcBef>
              <a:tabLst>
                <a:tab pos="2831864" algn="l"/>
              </a:tabLst>
            </a:pPr>
            <a:r>
              <a:rPr sz="2023" b="1" spc="-9" dirty="0">
                <a:solidFill>
                  <a:srgbClr val="0000FF"/>
                </a:solidFill>
                <a:latin typeface="Trebuchet MS"/>
                <a:cs typeface="Trebuchet MS"/>
              </a:rPr>
              <a:t>Algorithm:	</a:t>
            </a:r>
            <a:r>
              <a:rPr sz="2023" b="1" spc="-27" dirty="0">
                <a:solidFill>
                  <a:srgbClr val="0000FF"/>
                </a:solidFill>
                <a:latin typeface="Trebuchet MS"/>
                <a:cs typeface="Trebuchet MS"/>
              </a:rPr>
              <a:t>dynamic</a:t>
            </a:r>
            <a:r>
              <a:rPr sz="2023" b="1" spc="112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23" b="1" spc="-13" dirty="0">
                <a:solidFill>
                  <a:srgbClr val="0000FF"/>
                </a:solidFill>
                <a:latin typeface="Trebuchet MS"/>
                <a:cs typeface="Trebuchet MS"/>
              </a:rPr>
              <a:t>programming</a:t>
            </a:r>
            <a:endParaRPr sz="2023" dirty="0">
              <a:latin typeface="Trebuchet MS"/>
              <a:cs typeface="Trebuchet MS"/>
            </a:endParaRPr>
          </a:p>
          <a:p>
            <a:pPr>
              <a:spcBef>
                <a:spcPts val="36"/>
              </a:spcBef>
            </a:pPr>
            <a:endParaRPr sz="1709" dirty="0">
              <a:latin typeface="Trebuchet MS"/>
              <a:cs typeface="Trebuchet MS"/>
            </a:endParaRPr>
          </a:p>
          <a:p>
            <a:pPr marL="884565"/>
            <a:r>
              <a:rPr sz="2023" spc="-130" dirty="0">
                <a:latin typeface="Trebuchet MS"/>
                <a:cs typeface="Trebuchet MS"/>
              </a:rPr>
              <a:t>def</a:t>
            </a:r>
            <a:r>
              <a:rPr sz="2023" spc="81" dirty="0">
                <a:latin typeface="Trebuchet MS"/>
                <a:cs typeface="Trebuchet MS"/>
              </a:rPr>
              <a:t> </a:t>
            </a:r>
            <a:r>
              <a:rPr sz="2023" spc="-22" dirty="0">
                <a:latin typeface="Trebuchet MS"/>
                <a:cs typeface="Trebuchet MS"/>
              </a:rPr>
              <a:t>DynamicProgramming(</a:t>
            </a:r>
            <a:r>
              <a:rPr sz="2023" i="1" spc="-22" dirty="0">
                <a:latin typeface="Trebuchet MS"/>
                <a:cs typeface="Trebuchet MS"/>
              </a:rPr>
              <a:t>s</a:t>
            </a:r>
            <a:r>
              <a:rPr sz="2023" spc="-22" dirty="0">
                <a:latin typeface="Trebuchet MS"/>
                <a:cs typeface="Trebuchet MS"/>
              </a:rPr>
              <a:t>):</a:t>
            </a:r>
            <a:endParaRPr sz="2023" dirty="0">
              <a:latin typeface="Trebuchet MS"/>
              <a:cs typeface="Trebuchet MS"/>
            </a:endParaRPr>
          </a:p>
          <a:p>
            <a:pPr marL="1296296">
              <a:spcBef>
                <a:spcPts val="508"/>
              </a:spcBef>
            </a:pPr>
            <a:r>
              <a:rPr sz="2023" b="1" spc="27" dirty="0">
                <a:solidFill>
                  <a:srgbClr val="008000"/>
                </a:solidFill>
                <a:latin typeface="Trebuchet MS"/>
                <a:cs typeface="Trebuchet MS"/>
              </a:rPr>
              <a:t>If</a:t>
            </a:r>
            <a:r>
              <a:rPr sz="2023" b="1" spc="144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023" b="1" spc="-54" dirty="0">
                <a:solidFill>
                  <a:srgbClr val="008000"/>
                </a:solidFill>
                <a:latin typeface="Trebuchet MS"/>
                <a:cs typeface="Trebuchet MS"/>
              </a:rPr>
              <a:t>already</a:t>
            </a:r>
            <a:r>
              <a:rPr sz="2023" b="1" spc="144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023" b="1" spc="-27" dirty="0">
                <a:solidFill>
                  <a:srgbClr val="008000"/>
                </a:solidFill>
                <a:latin typeface="Trebuchet MS"/>
                <a:cs typeface="Trebuchet MS"/>
              </a:rPr>
              <a:t>computed</a:t>
            </a:r>
            <a:r>
              <a:rPr sz="2023" b="1" spc="144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023" b="1" spc="-81" dirty="0">
                <a:solidFill>
                  <a:srgbClr val="008000"/>
                </a:solidFill>
                <a:latin typeface="Trebuchet MS"/>
                <a:cs typeface="Trebuchet MS"/>
              </a:rPr>
              <a:t>for</a:t>
            </a:r>
            <a:r>
              <a:rPr sz="2023" b="1" spc="139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023" i="1" spc="9" dirty="0">
                <a:solidFill>
                  <a:srgbClr val="008000"/>
                </a:solidFill>
                <a:latin typeface="Trebuchet MS"/>
                <a:cs typeface="Trebuchet MS"/>
              </a:rPr>
              <a:t>s</a:t>
            </a:r>
            <a:r>
              <a:rPr sz="2023" b="1" spc="9" dirty="0">
                <a:solidFill>
                  <a:srgbClr val="008000"/>
                </a:solidFill>
                <a:latin typeface="Trebuchet MS"/>
                <a:cs typeface="Trebuchet MS"/>
              </a:rPr>
              <a:t>,</a:t>
            </a:r>
            <a:r>
              <a:rPr sz="2023" b="1" spc="144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023" b="1" spc="-63" dirty="0">
                <a:solidFill>
                  <a:srgbClr val="008000"/>
                </a:solidFill>
                <a:latin typeface="Trebuchet MS"/>
                <a:cs typeface="Trebuchet MS"/>
              </a:rPr>
              <a:t>return</a:t>
            </a:r>
            <a:r>
              <a:rPr sz="2023" b="1" spc="144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023" b="1" spc="-45" dirty="0">
                <a:solidFill>
                  <a:srgbClr val="008000"/>
                </a:solidFill>
                <a:latin typeface="Trebuchet MS"/>
                <a:cs typeface="Trebuchet MS"/>
              </a:rPr>
              <a:t>cached</a:t>
            </a:r>
            <a:r>
              <a:rPr sz="2023" b="1" spc="144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023" b="1" spc="-72" dirty="0">
                <a:solidFill>
                  <a:srgbClr val="008000"/>
                </a:solidFill>
                <a:latin typeface="Trebuchet MS"/>
                <a:cs typeface="Trebuchet MS"/>
              </a:rPr>
              <a:t>answer.</a:t>
            </a:r>
            <a:endParaRPr sz="2023" dirty="0">
              <a:latin typeface="Trebuchet MS"/>
              <a:cs typeface="Trebuchet MS"/>
            </a:endParaRPr>
          </a:p>
          <a:p>
            <a:pPr marL="1296296">
              <a:spcBef>
                <a:spcPts val="513"/>
              </a:spcBef>
            </a:pPr>
            <a:r>
              <a:rPr sz="2023" spc="-58" dirty="0">
                <a:latin typeface="Trebuchet MS"/>
                <a:cs typeface="Trebuchet MS"/>
              </a:rPr>
              <a:t>If</a:t>
            </a:r>
            <a:r>
              <a:rPr sz="2023" spc="67" dirty="0">
                <a:latin typeface="Trebuchet MS"/>
                <a:cs typeface="Trebuchet MS"/>
              </a:rPr>
              <a:t> </a:t>
            </a:r>
            <a:r>
              <a:rPr sz="2023" spc="4" dirty="0">
                <a:latin typeface="Trebuchet MS"/>
                <a:cs typeface="Trebuchet MS"/>
              </a:rPr>
              <a:t>IsEnd(</a:t>
            </a:r>
            <a:r>
              <a:rPr sz="2023" i="1" spc="4" dirty="0">
                <a:latin typeface="Trebuchet MS"/>
                <a:cs typeface="Trebuchet MS"/>
              </a:rPr>
              <a:t>s</a:t>
            </a:r>
            <a:r>
              <a:rPr sz="2023" spc="4" dirty="0">
                <a:latin typeface="Trebuchet MS"/>
                <a:cs typeface="Trebuchet MS"/>
              </a:rPr>
              <a:t>):</a:t>
            </a:r>
            <a:r>
              <a:rPr sz="2023" spc="297" dirty="0">
                <a:latin typeface="Trebuchet MS"/>
                <a:cs typeface="Trebuchet MS"/>
              </a:rPr>
              <a:t> </a:t>
            </a:r>
            <a:r>
              <a:rPr sz="2023" spc="-90" dirty="0">
                <a:latin typeface="Trebuchet MS"/>
                <a:cs typeface="Trebuchet MS"/>
              </a:rPr>
              <a:t>return</a:t>
            </a:r>
            <a:r>
              <a:rPr sz="2023" spc="72" dirty="0">
                <a:latin typeface="Trebuchet MS"/>
                <a:cs typeface="Trebuchet MS"/>
              </a:rPr>
              <a:t> </a:t>
            </a:r>
            <a:r>
              <a:rPr sz="2023" spc="-63" dirty="0">
                <a:latin typeface="Trebuchet MS"/>
                <a:cs typeface="Trebuchet MS"/>
              </a:rPr>
              <a:t>solution</a:t>
            </a:r>
            <a:endParaRPr sz="2023" dirty="0">
              <a:latin typeface="Trebuchet MS"/>
              <a:cs typeface="Trebuchet MS"/>
            </a:endParaRPr>
          </a:p>
          <a:p>
            <a:pPr marL="1296296">
              <a:spcBef>
                <a:spcPts val="513"/>
              </a:spcBef>
            </a:pPr>
            <a:r>
              <a:rPr sz="2023" spc="45" dirty="0">
                <a:latin typeface="Trebuchet MS"/>
                <a:cs typeface="Trebuchet MS"/>
              </a:rPr>
              <a:t>F</a:t>
            </a:r>
            <a:r>
              <a:rPr sz="2023" spc="-117" dirty="0">
                <a:latin typeface="Trebuchet MS"/>
                <a:cs typeface="Trebuchet MS"/>
              </a:rPr>
              <a:t>o</a:t>
            </a:r>
            <a:r>
              <a:rPr sz="2023" spc="-90" dirty="0">
                <a:latin typeface="Trebuchet MS"/>
                <a:cs typeface="Trebuchet MS"/>
              </a:rPr>
              <a:t>r</a:t>
            </a:r>
            <a:r>
              <a:rPr sz="2023" spc="76" dirty="0">
                <a:latin typeface="Trebuchet MS"/>
                <a:cs typeface="Trebuchet MS"/>
              </a:rPr>
              <a:t> </a:t>
            </a:r>
            <a:r>
              <a:rPr sz="2023" spc="-103" dirty="0">
                <a:latin typeface="Trebuchet MS"/>
                <a:cs typeface="Trebuchet MS"/>
              </a:rPr>
              <a:t>each</a:t>
            </a:r>
            <a:r>
              <a:rPr sz="2023" spc="72" dirty="0">
                <a:latin typeface="Trebuchet MS"/>
                <a:cs typeface="Trebuchet MS"/>
              </a:rPr>
              <a:t> </a:t>
            </a:r>
            <a:r>
              <a:rPr sz="2023" spc="-72" dirty="0">
                <a:latin typeface="Trebuchet MS"/>
                <a:cs typeface="Trebuchet MS"/>
              </a:rPr>
              <a:t>action</a:t>
            </a:r>
            <a:r>
              <a:rPr sz="2023" spc="72" dirty="0">
                <a:latin typeface="Trebuchet MS"/>
                <a:cs typeface="Trebuchet MS"/>
              </a:rPr>
              <a:t> </a:t>
            </a:r>
            <a:r>
              <a:rPr sz="2023" i="1" spc="18" dirty="0">
                <a:latin typeface="Trebuchet MS"/>
                <a:cs typeface="Trebuchet MS"/>
              </a:rPr>
              <a:t>a</a:t>
            </a:r>
            <a:r>
              <a:rPr sz="2023" i="1" spc="-40" dirty="0">
                <a:latin typeface="Trebuchet MS"/>
                <a:cs typeface="Trebuchet MS"/>
              </a:rPr>
              <a:t> </a:t>
            </a:r>
            <a:r>
              <a:rPr sz="2023" spc="-243" dirty="0">
                <a:latin typeface="Lucida Sans Unicode"/>
                <a:cs typeface="Lucida Sans Unicode"/>
              </a:rPr>
              <a:t>∈</a:t>
            </a:r>
            <a:r>
              <a:rPr sz="2023" spc="-72" dirty="0">
                <a:latin typeface="Lucida Sans Unicode"/>
                <a:cs typeface="Lucida Sans Unicode"/>
              </a:rPr>
              <a:t> </a:t>
            </a:r>
            <a:r>
              <a:rPr sz="2023" spc="-31" dirty="0">
                <a:latin typeface="Trebuchet MS"/>
                <a:cs typeface="Trebuchet MS"/>
              </a:rPr>
              <a:t>Actions</a:t>
            </a:r>
            <a:r>
              <a:rPr sz="2023" spc="54" dirty="0">
                <a:latin typeface="Trebuchet MS"/>
                <a:cs typeface="Trebuchet MS"/>
              </a:rPr>
              <a:t>(</a:t>
            </a:r>
            <a:r>
              <a:rPr sz="2023" i="1" spc="139" dirty="0">
                <a:latin typeface="Trebuchet MS"/>
                <a:cs typeface="Trebuchet MS"/>
              </a:rPr>
              <a:t>s</a:t>
            </a:r>
            <a:r>
              <a:rPr sz="2023" spc="54" dirty="0">
                <a:latin typeface="Trebuchet MS"/>
                <a:cs typeface="Trebuchet MS"/>
              </a:rPr>
              <a:t>)</a:t>
            </a:r>
            <a:r>
              <a:rPr sz="2023" spc="-175" dirty="0">
                <a:latin typeface="Trebuchet MS"/>
                <a:cs typeface="Trebuchet MS"/>
              </a:rPr>
              <a:t>:</a:t>
            </a:r>
            <a:r>
              <a:rPr sz="2023" spc="301" dirty="0">
                <a:latin typeface="Trebuchet MS"/>
                <a:cs typeface="Trebuchet MS"/>
              </a:rPr>
              <a:t> </a:t>
            </a:r>
            <a:r>
              <a:rPr sz="2023" spc="-175" dirty="0">
                <a:latin typeface="Trebuchet MS"/>
                <a:cs typeface="Trebuchet MS"/>
              </a:rPr>
              <a:t>...</a:t>
            </a:r>
            <a:endParaRPr sz="2023" dirty="0">
              <a:latin typeface="Trebuchet MS"/>
              <a:cs typeface="Trebuchet MS"/>
            </a:endParaRPr>
          </a:p>
          <a:p>
            <a:pPr>
              <a:spcBef>
                <a:spcPts val="31"/>
              </a:spcBef>
            </a:pPr>
            <a:endParaRPr sz="2833" dirty="0">
              <a:latin typeface="Trebuchet MS"/>
              <a:cs typeface="Trebuchet MS"/>
            </a:endParaRPr>
          </a:p>
          <a:p>
            <a:pPr>
              <a:spcBef>
                <a:spcPts val="45"/>
              </a:spcBef>
            </a:pPr>
            <a:endParaRPr lang="en-US" sz="2338" dirty="0">
              <a:latin typeface="Trebuchet MS"/>
              <a:cs typeface="Trebuchet MS"/>
            </a:endParaRPr>
          </a:p>
          <a:p>
            <a:pPr>
              <a:spcBef>
                <a:spcPts val="45"/>
              </a:spcBef>
            </a:pPr>
            <a:endParaRPr sz="2338" dirty="0">
              <a:latin typeface="Trebuchet MS"/>
              <a:cs typeface="Trebuchet MS"/>
            </a:endParaRPr>
          </a:p>
          <a:p>
            <a:pPr marL="634443">
              <a:tabLst>
                <a:tab pos="2412138" algn="l"/>
              </a:tabLst>
            </a:pPr>
            <a:r>
              <a:rPr sz="2248" b="1" spc="-4" dirty="0">
                <a:solidFill>
                  <a:srgbClr val="FF0000"/>
                </a:solidFill>
                <a:latin typeface="Trebuchet MS"/>
                <a:cs typeface="Trebuchet MS"/>
              </a:rPr>
              <a:t>Assumption:	</a:t>
            </a:r>
            <a:r>
              <a:rPr sz="2248" b="1" spc="-54" dirty="0">
                <a:solidFill>
                  <a:srgbClr val="FF0000"/>
                </a:solidFill>
                <a:latin typeface="Trebuchet MS"/>
                <a:cs typeface="Trebuchet MS"/>
              </a:rPr>
              <a:t>acyclicity</a:t>
            </a:r>
            <a:endParaRPr sz="2248" dirty="0">
              <a:latin typeface="Trebuchet MS"/>
              <a:cs typeface="Trebuchet MS"/>
            </a:endParaRPr>
          </a:p>
          <a:p>
            <a:pPr>
              <a:spcBef>
                <a:spcPts val="13"/>
              </a:spcBef>
            </a:pPr>
            <a:endParaRPr sz="2113" dirty="0">
              <a:latin typeface="Trebuchet MS"/>
              <a:cs typeface="Trebuchet MS"/>
            </a:endParaRPr>
          </a:p>
          <a:p>
            <a:pPr marL="11421"/>
            <a:r>
              <a:rPr sz="2248" spc="-9" dirty="0">
                <a:latin typeface="Trebuchet MS"/>
                <a:cs typeface="Trebuchet MS"/>
              </a:rPr>
              <a:t>The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94" dirty="0">
                <a:latin typeface="Trebuchet MS"/>
                <a:cs typeface="Trebuchet MS"/>
              </a:rPr>
              <a:t>state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58" dirty="0">
                <a:latin typeface="Trebuchet MS"/>
                <a:cs typeface="Trebuchet MS"/>
              </a:rPr>
              <a:t>graph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126" dirty="0">
                <a:latin typeface="Trebuchet MS"/>
                <a:cs typeface="Trebuchet MS"/>
              </a:rPr>
              <a:t>defined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99" dirty="0">
                <a:latin typeface="Trebuchet MS"/>
                <a:cs typeface="Trebuchet MS"/>
              </a:rPr>
              <a:t>by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4" dirty="0">
                <a:latin typeface="Trebuchet MS"/>
                <a:cs typeface="Trebuchet MS"/>
              </a:rPr>
              <a:t>Actions(</a:t>
            </a:r>
            <a:r>
              <a:rPr sz="2248" i="1" spc="4" dirty="0">
                <a:latin typeface="Trebuchet MS"/>
                <a:cs typeface="Trebuchet MS"/>
              </a:rPr>
              <a:t>s</a:t>
            </a:r>
            <a:r>
              <a:rPr sz="2248" spc="4" dirty="0">
                <a:latin typeface="Trebuchet MS"/>
                <a:cs typeface="Trebuchet MS"/>
              </a:rPr>
              <a:t>)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72" dirty="0">
                <a:latin typeface="Trebuchet MS"/>
                <a:cs typeface="Trebuchet MS"/>
              </a:rPr>
              <a:t>and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9" dirty="0">
                <a:latin typeface="Trebuchet MS"/>
                <a:cs typeface="Trebuchet MS"/>
              </a:rPr>
              <a:t>Succ(</a:t>
            </a:r>
            <a:r>
              <a:rPr sz="2248" i="1" spc="-9" dirty="0">
                <a:latin typeface="Trebuchet MS"/>
                <a:cs typeface="Trebuchet MS"/>
              </a:rPr>
              <a:t>s,</a:t>
            </a:r>
            <a:r>
              <a:rPr sz="2248" i="1" spc="-297" dirty="0">
                <a:latin typeface="Trebuchet MS"/>
                <a:cs typeface="Trebuchet MS"/>
              </a:rPr>
              <a:t> </a:t>
            </a:r>
            <a:r>
              <a:rPr sz="2248" i="1" spc="40" dirty="0">
                <a:latin typeface="Trebuchet MS"/>
                <a:cs typeface="Trebuchet MS"/>
              </a:rPr>
              <a:t>a</a:t>
            </a:r>
            <a:r>
              <a:rPr sz="2248" spc="40" dirty="0">
                <a:latin typeface="Trebuchet MS"/>
                <a:cs typeface="Trebuchet MS"/>
              </a:rPr>
              <a:t>)</a:t>
            </a:r>
            <a:r>
              <a:rPr sz="2248" spc="85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is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108" dirty="0">
                <a:latin typeface="Trebuchet MS"/>
                <a:cs typeface="Trebuchet MS"/>
              </a:rPr>
              <a:t>acyclic.</a:t>
            </a:r>
            <a:endParaRPr sz="2248" dirty="0">
              <a:latin typeface="Trebuchet MS"/>
              <a:cs typeface="Trebuchet MS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FDF33EF-AFCF-BF47-A4AB-E31AC6423D2D}"/>
              </a:ext>
            </a:extLst>
          </p:cNvPr>
          <p:cNvSpPr/>
          <p:nvPr/>
        </p:nvSpPr>
        <p:spPr>
          <a:xfrm>
            <a:off x="2816162" y="3703899"/>
            <a:ext cx="6663504" cy="544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is available on D2L.</a:t>
            </a:r>
          </a:p>
        </p:txBody>
      </p:sp>
    </p:spTree>
    <p:extLst>
      <p:ext uri="{BB962C8B-B14F-4D97-AF65-F5344CB8AC3E}">
        <p14:creationId xmlns:p14="http://schemas.microsoft.com/office/powerpoint/2010/main" val="360999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AC02-496D-904E-B595-DE28ACE5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85" dirty="0"/>
              <a:t>Handling</a:t>
            </a:r>
            <a:r>
              <a:rPr lang="en-US" spc="103" dirty="0"/>
              <a:t> </a:t>
            </a:r>
            <a:r>
              <a:rPr lang="en-US" spc="-144" dirty="0"/>
              <a:t>additional</a:t>
            </a:r>
            <a:r>
              <a:rPr lang="en-US" spc="108" dirty="0"/>
              <a:t> </a:t>
            </a:r>
            <a:r>
              <a:rPr lang="en-US" spc="-126" dirty="0"/>
              <a:t>constraints</a:t>
            </a:r>
            <a:endParaRPr lang="en-US" dirty="0"/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51B592C0-4F34-FB42-A80C-FC425DEFB869}"/>
              </a:ext>
            </a:extLst>
          </p:cNvPr>
          <p:cNvGrpSpPr/>
          <p:nvPr/>
        </p:nvGrpSpPr>
        <p:grpSpPr>
          <a:xfrm>
            <a:off x="1909822" y="931934"/>
            <a:ext cx="8372356" cy="2024852"/>
            <a:chOff x="428146" y="1326214"/>
            <a:chExt cx="9310370" cy="2251710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EDCD8C83-77FD-CD45-ABD9-F11198731D7B}"/>
                </a:ext>
              </a:extLst>
            </p:cNvPr>
            <p:cNvSpPr/>
            <p:nvPr/>
          </p:nvSpPr>
          <p:spPr>
            <a:xfrm>
              <a:off x="440862" y="1647280"/>
              <a:ext cx="9284970" cy="1918335"/>
            </a:xfrm>
            <a:custGeom>
              <a:avLst/>
              <a:gdLst/>
              <a:ahLst/>
              <a:cxnLst/>
              <a:rect l="l" t="t" r="r" b="b"/>
              <a:pathLst>
                <a:path w="9284970" h="1918335">
                  <a:moveTo>
                    <a:pt x="0" y="0"/>
                  </a:moveTo>
                  <a:lnTo>
                    <a:pt x="0" y="1917827"/>
                  </a:lnTo>
                  <a:lnTo>
                    <a:pt x="9284633" y="1917827"/>
                  </a:lnTo>
                  <a:lnTo>
                    <a:pt x="9284633" y="0"/>
                  </a:lnTo>
                  <a:lnTo>
                    <a:pt x="0" y="0"/>
                  </a:lnTo>
                  <a:close/>
                </a:path>
              </a:pathLst>
            </a:custGeom>
            <a:ln w="25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98CA039D-6BDE-3E45-951A-94360D6C57C5}"/>
                </a:ext>
              </a:extLst>
            </p:cNvPr>
            <p:cNvSpPr/>
            <p:nvPr/>
          </p:nvSpPr>
          <p:spPr>
            <a:xfrm>
              <a:off x="568017" y="1326214"/>
              <a:ext cx="4154170" cy="642620"/>
            </a:xfrm>
            <a:custGeom>
              <a:avLst/>
              <a:gdLst/>
              <a:ahLst/>
              <a:cxnLst/>
              <a:rect l="l" t="t" r="r" b="b"/>
              <a:pathLst>
                <a:path w="4154170" h="642619">
                  <a:moveTo>
                    <a:pt x="4153770" y="0"/>
                  </a:moveTo>
                  <a:lnTo>
                    <a:pt x="0" y="0"/>
                  </a:lnTo>
                  <a:lnTo>
                    <a:pt x="0" y="642132"/>
                  </a:lnTo>
                  <a:lnTo>
                    <a:pt x="4153770" y="642132"/>
                  </a:lnTo>
                  <a:lnTo>
                    <a:pt x="41537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5DCDA27D-933B-B342-8750-DB6E564C61D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017" y="1326214"/>
              <a:ext cx="642132" cy="642132"/>
            </a:xfrm>
            <a:prstGeom prst="rect">
              <a:avLst/>
            </a:prstGeom>
          </p:spPr>
        </p:pic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4326AB10-D655-2149-B967-AE2D38E2DD52}"/>
              </a:ext>
            </a:extLst>
          </p:cNvPr>
          <p:cNvSpPr txBox="1"/>
          <p:nvPr/>
        </p:nvSpPr>
        <p:spPr>
          <a:xfrm>
            <a:off x="1713667" y="950837"/>
            <a:ext cx="8439737" cy="3834498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010768">
              <a:spcBef>
                <a:spcPts val="126"/>
              </a:spcBef>
              <a:tabLst>
                <a:tab pos="2361314" algn="l"/>
              </a:tabLst>
            </a:pPr>
            <a:r>
              <a:rPr sz="2248" b="1" spc="-31" dirty="0">
                <a:solidFill>
                  <a:srgbClr val="FFA500"/>
                </a:solidFill>
                <a:latin typeface="Trebuchet MS"/>
                <a:cs typeface="Trebuchet MS"/>
              </a:rPr>
              <a:t>Example:	</a:t>
            </a:r>
            <a:r>
              <a:rPr sz="2248" b="1" spc="-54" dirty="0">
                <a:solidFill>
                  <a:srgbClr val="FFA500"/>
                </a:solidFill>
                <a:latin typeface="Trebuchet MS"/>
                <a:cs typeface="Trebuchet MS"/>
              </a:rPr>
              <a:t>route</a:t>
            </a:r>
            <a:r>
              <a:rPr sz="2248" b="1" spc="112" dirty="0">
                <a:solidFill>
                  <a:srgbClr val="FFA500"/>
                </a:solidFill>
                <a:latin typeface="Trebuchet MS"/>
                <a:cs typeface="Trebuchet MS"/>
              </a:rPr>
              <a:t> </a:t>
            </a:r>
            <a:r>
              <a:rPr sz="2248" b="1" spc="-36" dirty="0">
                <a:solidFill>
                  <a:srgbClr val="FFA500"/>
                </a:solidFill>
                <a:latin typeface="Trebuchet MS"/>
                <a:cs typeface="Trebuchet MS"/>
              </a:rPr>
              <a:t>finding</a:t>
            </a:r>
            <a:endParaRPr sz="2248" dirty="0">
              <a:latin typeface="Trebuchet MS"/>
              <a:cs typeface="Trebuchet MS"/>
            </a:endParaRPr>
          </a:p>
          <a:p>
            <a:pPr marL="387176" marR="61674">
              <a:lnSpc>
                <a:spcPct val="101600"/>
              </a:lnSpc>
              <a:spcBef>
                <a:spcPts val="1947"/>
              </a:spcBef>
              <a:tabLst>
                <a:tab pos="2897536" algn="l"/>
              </a:tabLst>
            </a:pPr>
            <a:r>
              <a:rPr sz="2248" spc="-27" dirty="0">
                <a:latin typeface="Trebuchet MS"/>
                <a:cs typeface="Trebuchet MS"/>
              </a:rPr>
              <a:t>Find</a:t>
            </a:r>
            <a:r>
              <a:rPr sz="2248" spc="279" dirty="0">
                <a:latin typeface="Trebuchet MS"/>
                <a:cs typeface="Trebuchet MS"/>
              </a:rPr>
              <a:t> </a:t>
            </a:r>
            <a:r>
              <a:rPr sz="2248" spc="-112" dirty="0">
                <a:latin typeface="Trebuchet MS"/>
                <a:cs typeface="Trebuchet MS"/>
              </a:rPr>
              <a:t>the</a:t>
            </a:r>
            <a:r>
              <a:rPr sz="2248" spc="279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minimum</a:t>
            </a:r>
            <a:r>
              <a:rPr sz="2248" spc="279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cost</a:t>
            </a:r>
            <a:r>
              <a:rPr sz="2248" spc="283" dirty="0">
                <a:latin typeface="Trebuchet MS"/>
                <a:cs typeface="Trebuchet MS"/>
              </a:rPr>
              <a:t> </a:t>
            </a:r>
            <a:r>
              <a:rPr sz="2248" spc="-72" dirty="0">
                <a:latin typeface="Trebuchet MS"/>
                <a:cs typeface="Trebuchet MS"/>
              </a:rPr>
              <a:t>path</a:t>
            </a:r>
            <a:r>
              <a:rPr sz="2248" spc="274" dirty="0">
                <a:latin typeface="Trebuchet MS"/>
                <a:cs typeface="Trebuchet MS"/>
              </a:rPr>
              <a:t> </a:t>
            </a:r>
            <a:r>
              <a:rPr sz="2248" spc="-90" dirty="0">
                <a:latin typeface="Trebuchet MS"/>
                <a:cs typeface="Trebuchet MS"/>
              </a:rPr>
              <a:t>from</a:t>
            </a:r>
            <a:r>
              <a:rPr sz="2248" spc="283" dirty="0">
                <a:latin typeface="Trebuchet MS"/>
                <a:cs typeface="Trebuchet MS"/>
              </a:rPr>
              <a:t> </a:t>
            </a:r>
            <a:r>
              <a:rPr sz="2248" spc="-99" dirty="0">
                <a:latin typeface="Trebuchet MS"/>
                <a:cs typeface="Trebuchet MS"/>
              </a:rPr>
              <a:t>city</a:t>
            </a:r>
            <a:r>
              <a:rPr sz="2248" spc="279" dirty="0">
                <a:latin typeface="Trebuchet MS"/>
                <a:cs typeface="Trebuchet MS"/>
              </a:rPr>
              <a:t> </a:t>
            </a:r>
            <a:r>
              <a:rPr sz="2248" spc="13" dirty="0">
                <a:latin typeface="SimSun"/>
                <a:cs typeface="SimSun"/>
              </a:rPr>
              <a:t>1</a:t>
            </a:r>
            <a:r>
              <a:rPr sz="2248" spc="-166" dirty="0">
                <a:latin typeface="SimSun"/>
                <a:cs typeface="SimSun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to</a:t>
            </a:r>
            <a:r>
              <a:rPr sz="2248" spc="279" dirty="0">
                <a:latin typeface="Trebuchet MS"/>
                <a:cs typeface="Trebuchet MS"/>
              </a:rPr>
              <a:t> </a:t>
            </a:r>
            <a:r>
              <a:rPr sz="2248" spc="-99" dirty="0">
                <a:latin typeface="Trebuchet MS"/>
                <a:cs typeface="Trebuchet MS"/>
              </a:rPr>
              <a:t>city</a:t>
            </a:r>
            <a:r>
              <a:rPr sz="2248" spc="283" dirty="0">
                <a:latin typeface="Trebuchet MS"/>
                <a:cs typeface="Trebuchet MS"/>
              </a:rPr>
              <a:t> </a:t>
            </a:r>
            <a:r>
              <a:rPr sz="2248" i="1" spc="-27" dirty="0">
                <a:latin typeface="Trebuchet MS"/>
                <a:cs typeface="Trebuchet MS"/>
              </a:rPr>
              <a:t>n</a:t>
            </a:r>
            <a:r>
              <a:rPr sz="2248" spc="-27" dirty="0">
                <a:latin typeface="Trebuchet MS"/>
                <a:cs typeface="Trebuchet MS"/>
              </a:rPr>
              <a:t>,</a:t>
            </a:r>
            <a:r>
              <a:rPr sz="2248" spc="328" dirty="0">
                <a:latin typeface="Trebuchet MS"/>
                <a:cs typeface="Trebuchet MS"/>
              </a:rPr>
              <a:t> </a:t>
            </a:r>
            <a:r>
              <a:rPr sz="2248" spc="-76" dirty="0">
                <a:latin typeface="Trebuchet MS"/>
                <a:cs typeface="Trebuchet MS"/>
              </a:rPr>
              <a:t>only</a:t>
            </a:r>
            <a:r>
              <a:rPr sz="2248" spc="283" dirty="0">
                <a:latin typeface="Trebuchet MS"/>
                <a:cs typeface="Trebuchet MS"/>
              </a:rPr>
              <a:t> </a:t>
            </a:r>
            <a:r>
              <a:rPr sz="2248" spc="-54" dirty="0">
                <a:latin typeface="Trebuchet MS"/>
                <a:cs typeface="Trebuchet MS"/>
              </a:rPr>
              <a:t>moving </a:t>
            </a:r>
            <a:r>
              <a:rPr sz="2248" spc="-665" dirty="0">
                <a:latin typeface="Trebuchet MS"/>
                <a:cs typeface="Trebuchet MS"/>
              </a:rPr>
              <a:t> </a:t>
            </a:r>
            <a:r>
              <a:rPr sz="2248" spc="-135" dirty="0">
                <a:latin typeface="Trebuchet MS"/>
                <a:cs typeface="Trebuchet MS"/>
              </a:rPr>
              <a:t>forward.</a:t>
            </a:r>
            <a:r>
              <a:rPr sz="2248" spc="351" dirty="0">
                <a:latin typeface="Trebuchet MS"/>
                <a:cs typeface="Trebuchet MS"/>
              </a:rPr>
              <a:t> </a:t>
            </a:r>
            <a:r>
              <a:rPr sz="2248" spc="-31" dirty="0">
                <a:latin typeface="Trebuchet MS"/>
                <a:cs typeface="Trebuchet MS"/>
              </a:rPr>
              <a:t>It</a:t>
            </a:r>
            <a:r>
              <a:rPr sz="2248" spc="94" dirty="0">
                <a:latin typeface="Trebuchet MS"/>
                <a:cs typeface="Trebuchet MS"/>
              </a:rPr>
              <a:t> </a:t>
            </a:r>
            <a:r>
              <a:rPr sz="2248" spc="-63" dirty="0">
                <a:latin typeface="Trebuchet MS"/>
                <a:cs typeface="Trebuchet MS"/>
              </a:rPr>
              <a:t>costs</a:t>
            </a:r>
            <a:r>
              <a:rPr sz="2248" spc="90" dirty="0">
                <a:latin typeface="Trebuchet MS"/>
                <a:cs typeface="Trebuchet MS"/>
              </a:rPr>
              <a:t> </a:t>
            </a:r>
            <a:r>
              <a:rPr sz="2248" i="1" spc="166" dirty="0">
                <a:latin typeface="Trebuchet MS"/>
                <a:cs typeface="Trebuchet MS"/>
              </a:rPr>
              <a:t>c</a:t>
            </a:r>
            <a:r>
              <a:rPr sz="2361" i="1" spc="249" baseline="-12698" dirty="0">
                <a:latin typeface="Cambria"/>
                <a:cs typeface="Cambria"/>
              </a:rPr>
              <a:t>ij	</a:t>
            </a:r>
            <a:r>
              <a:rPr sz="2248" spc="-67" dirty="0">
                <a:latin typeface="Trebuchet MS"/>
                <a:cs typeface="Trebuchet MS"/>
              </a:rPr>
              <a:t>to</a:t>
            </a:r>
            <a:r>
              <a:rPr sz="2248" spc="76" dirty="0">
                <a:latin typeface="Trebuchet MS"/>
                <a:cs typeface="Trebuchet MS"/>
              </a:rPr>
              <a:t> </a:t>
            </a:r>
            <a:r>
              <a:rPr sz="2248" spc="-27" dirty="0">
                <a:latin typeface="Trebuchet MS"/>
                <a:cs typeface="Trebuchet MS"/>
              </a:rPr>
              <a:t>go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spc="-90" dirty="0">
                <a:latin typeface="Trebuchet MS"/>
                <a:cs typeface="Trebuchet MS"/>
              </a:rPr>
              <a:t>from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i="1" spc="94" dirty="0">
                <a:latin typeface="Trebuchet MS"/>
                <a:cs typeface="Trebuchet MS"/>
              </a:rPr>
              <a:t>i</a:t>
            </a:r>
            <a:r>
              <a:rPr sz="2248" i="1" spc="76" dirty="0">
                <a:latin typeface="Trebuchet MS"/>
                <a:cs typeface="Trebuchet MS"/>
              </a:rPr>
              <a:t> </a:t>
            </a:r>
            <a:r>
              <a:rPr sz="2248" spc="-67" dirty="0">
                <a:latin typeface="Trebuchet MS"/>
                <a:cs typeface="Trebuchet MS"/>
              </a:rPr>
              <a:t>to</a:t>
            </a:r>
            <a:r>
              <a:rPr sz="2248" spc="81" dirty="0">
                <a:latin typeface="Trebuchet MS"/>
                <a:cs typeface="Trebuchet MS"/>
              </a:rPr>
              <a:t> </a:t>
            </a:r>
            <a:r>
              <a:rPr sz="2248" i="1" spc="22" dirty="0">
                <a:latin typeface="Trebuchet MS"/>
                <a:cs typeface="Trebuchet MS"/>
              </a:rPr>
              <a:t>j</a:t>
            </a:r>
            <a:r>
              <a:rPr sz="2248" spc="22" dirty="0">
                <a:latin typeface="Trebuchet MS"/>
                <a:cs typeface="Trebuchet MS"/>
              </a:rPr>
              <a:t>.</a:t>
            </a:r>
            <a:endParaRPr sz="2248" dirty="0">
              <a:latin typeface="Trebuchet MS"/>
              <a:cs typeface="Trebuchet MS"/>
            </a:endParaRPr>
          </a:p>
          <a:p>
            <a:pPr marL="387176">
              <a:spcBef>
                <a:spcPts val="871"/>
              </a:spcBef>
              <a:tabLst>
                <a:tab pos="1996410" algn="l"/>
              </a:tabLst>
            </a:pPr>
            <a:r>
              <a:rPr sz="2248" b="1" spc="-18" dirty="0">
                <a:solidFill>
                  <a:srgbClr val="FF0000"/>
                </a:solidFill>
                <a:latin typeface="Trebuchet MS"/>
                <a:cs typeface="Trebuchet MS"/>
              </a:rPr>
              <a:t>Constraint:	</a:t>
            </a:r>
            <a:r>
              <a:rPr sz="2248" b="1" spc="13" dirty="0">
                <a:solidFill>
                  <a:srgbClr val="FF0000"/>
                </a:solidFill>
                <a:latin typeface="Trebuchet MS"/>
                <a:cs typeface="Trebuchet MS"/>
              </a:rPr>
              <a:t>Can’t</a:t>
            </a:r>
            <a:r>
              <a:rPr sz="2248" b="1" spc="14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48" b="1" spc="-40" dirty="0">
                <a:solidFill>
                  <a:srgbClr val="FF0000"/>
                </a:solidFill>
                <a:latin typeface="Trebuchet MS"/>
                <a:cs typeface="Trebuchet MS"/>
              </a:rPr>
              <a:t>visit</a:t>
            </a:r>
            <a:r>
              <a:rPr sz="2248" b="1" spc="14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48" b="1" spc="-76" dirty="0">
                <a:solidFill>
                  <a:srgbClr val="FF0000"/>
                </a:solidFill>
                <a:latin typeface="Trebuchet MS"/>
                <a:cs typeface="Trebuchet MS"/>
              </a:rPr>
              <a:t>three</a:t>
            </a:r>
            <a:r>
              <a:rPr sz="2248" b="1" spc="14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48" b="1" dirty="0">
                <a:solidFill>
                  <a:srgbClr val="FF0000"/>
                </a:solidFill>
                <a:latin typeface="Trebuchet MS"/>
                <a:cs typeface="Trebuchet MS"/>
              </a:rPr>
              <a:t>odd</a:t>
            </a:r>
            <a:r>
              <a:rPr sz="2248" b="1" spc="14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48" b="1" spc="-54" dirty="0">
                <a:solidFill>
                  <a:srgbClr val="FF0000"/>
                </a:solidFill>
                <a:latin typeface="Trebuchet MS"/>
                <a:cs typeface="Trebuchet MS"/>
              </a:rPr>
              <a:t>cities</a:t>
            </a:r>
            <a:r>
              <a:rPr sz="2248" b="1" spc="14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48" b="1" spc="-67" dirty="0">
                <a:solidFill>
                  <a:srgbClr val="FF0000"/>
                </a:solidFill>
                <a:latin typeface="Trebuchet MS"/>
                <a:cs typeface="Trebuchet MS"/>
              </a:rPr>
              <a:t>in</a:t>
            </a:r>
            <a:r>
              <a:rPr sz="2248" b="1" spc="15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48" b="1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2248" b="1" spc="14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48" b="1" spc="-99" dirty="0">
                <a:solidFill>
                  <a:srgbClr val="FF0000"/>
                </a:solidFill>
                <a:latin typeface="Trebuchet MS"/>
                <a:cs typeface="Trebuchet MS"/>
              </a:rPr>
              <a:t>row.</a:t>
            </a:r>
            <a:endParaRPr sz="2248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58" dirty="0">
              <a:latin typeface="Trebuchet MS"/>
              <a:cs typeface="Trebuchet MS"/>
            </a:endParaRPr>
          </a:p>
          <a:p>
            <a:pPr marL="34263"/>
            <a:r>
              <a:rPr lang="en-US" sz="2248" b="1" spc="-4" dirty="0">
                <a:solidFill>
                  <a:srgbClr val="0000FF"/>
                </a:solidFill>
                <a:latin typeface="Trebuchet MS"/>
                <a:cs typeface="Trebuchet MS"/>
              </a:rPr>
              <a:t>How to define a state in this example?</a:t>
            </a:r>
          </a:p>
          <a:p>
            <a:pPr marL="34263"/>
            <a:r>
              <a:rPr lang="en-US" sz="2248" spc="-4" dirty="0">
                <a:latin typeface="Trebuchet MS"/>
                <a:cs typeface="Trebuchet MS"/>
              </a:rPr>
              <a:t>First Choice:</a:t>
            </a:r>
          </a:p>
          <a:p>
            <a:pPr marL="377163" indent="-342900">
              <a:buFont typeface="Arial" panose="020B0604020202020204" pitchFamily="34" charset="0"/>
              <a:buChar char="•"/>
            </a:pPr>
            <a:r>
              <a:rPr lang="en-US" sz="2248" spc="-4" dirty="0">
                <a:latin typeface="Trebuchet MS"/>
                <a:cs typeface="Trebuchet MS"/>
              </a:rPr>
              <a:t>State: (previous city, current city)</a:t>
            </a:r>
          </a:p>
          <a:p>
            <a:pPr marL="377163" indent="-342900">
              <a:buFont typeface="Arial" panose="020B0604020202020204" pitchFamily="34" charset="0"/>
              <a:buChar char="•"/>
            </a:pPr>
            <a:r>
              <a:rPr lang="en-US" sz="2248" spc="-4" dirty="0">
                <a:latin typeface="Trebuchet MS"/>
                <a:cs typeface="Trebuchet MS"/>
              </a:rPr>
              <a:t>The size of the state:</a:t>
            </a:r>
          </a:p>
          <a:p>
            <a:pPr marL="834363" lvl="1" indent="-342900">
              <a:buFont typeface="Arial" panose="020B0604020202020204" pitchFamily="34" charset="0"/>
              <a:buChar char="•"/>
            </a:pPr>
            <a:r>
              <a:rPr lang="en-US" sz="2248" spc="-4" dirty="0">
                <a:latin typeface="Trebuchet MS"/>
                <a:cs typeface="Trebuchet MS"/>
              </a:rPr>
              <a:t>|S| = n</a:t>
            </a:r>
            <a:r>
              <a:rPr lang="en-US" sz="2248" spc="-4" baseline="30000" dirty="0">
                <a:latin typeface="Trebuchet MS"/>
                <a:cs typeface="Trebuchet MS"/>
              </a:rPr>
              <a:t>2</a:t>
            </a:r>
            <a:endParaRPr lang="en-US" sz="2248" spc="-4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268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65E5-929B-8C4E-AD46-61A52AF4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1DA7-B168-6E44-B597-055DBDADA8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en-US" sz="3200" dirty="0">
                <a:solidFill>
                  <a:schemeClr val="bg1">
                    <a:lumMod val="65000"/>
                  </a:schemeClr>
                </a:solidFill>
              </a:rPr>
              <a:t>Review of Lecture </a:t>
            </a: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en-GB" altLang="zh-CN" sz="32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Dynamic Programming (DP)</a:t>
            </a:r>
          </a:p>
          <a:p>
            <a:r>
              <a:rPr lang="en-US" altLang="en-US" sz="3200" dirty="0"/>
              <a:t>Uniform-cost Search</a:t>
            </a:r>
          </a:p>
          <a:p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</a:rPr>
              <a:t>8 Puzzle Problem</a:t>
            </a:r>
          </a:p>
          <a:p>
            <a:r>
              <a:rPr lang="en-GB" altLang="en-US" sz="3200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02759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F505-2794-D54B-AC2E-3065B3AF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8" dirty="0"/>
              <a:t>Ordering</a:t>
            </a:r>
            <a:r>
              <a:rPr lang="en-US" spc="81" dirty="0"/>
              <a:t> </a:t>
            </a:r>
            <a:r>
              <a:rPr lang="en-US" spc="-189" dirty="0"/>
              <a:t>the</a:t>
            </a:r>
            <a:r>
              <a:rPr lang="en-US" spc="90" dirty="0"/>
              <a:t> </a:t>
            </a:r>
            <a:r>
              <a:rPr lang="en-US" spc="-148" dirty="0"/>
              <a:t>states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BFB93-656D-2E44-92D1-E89233A52F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pc="-72" dirty="0">
                <a:solidFill>
                  <a:srgbClr val="0000A0"/>
                </a:solidFill>
                <a:latin typeface="Avenir Book" panose="02000503020000020003" pitchFamily="2" charset="0"/>
                <a:cs typeface="Trebuchet MS"/>
              </a:rPr>
              <a:t>Observation</a:t>
            </a:r>
            <a:r>
              <a:rPr lang="en-US" spc="-72" dirty="0">
                <a:latin typeface="Avenir Book" panose="02000503020000020003" pitchFamily="2" charset="0"/>
                <a:cs typeface="Trebuchet MS"/>
              </a:rPr>
              <a:t>:</a:t>
            </a:r>
            <a:r>
              <a:rPr lang="en-US" spc="333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30" dirty="0">
                <a:latin typeface="Avenir Book" panose="02000503020000020003" pitchFamily="2" charset="0"/>
                <a:cs typeface="Trebuchet MS"/>
              </a:rPr>
              <a:t>prefixes</a:t>
            </a:r>
            <a:r>
              <a:rPr lang="en-US" spc="76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03" dirty="0">
                <a:latin typeface="Avenir Book" panose="02000503020000020003" pitchFamily="2" charset="0"/>
                <a:cs typeface="Trebuchet MS"/>
              </a:rPr>
              <a:t>of</a:t>
            </a:r>
            <a:r>
              <a:rPr lang="en-US" spc="76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81" dirty="0">
                <a:latin typeface="Avenir Book" panose="02000503020000020003" pitchFamily="2" charset="0"/>
                <a:cs typeface="Trebuchet MS"/>
              </a:rPr>
              <a:t>optimal</a:t>
            </a:r>
            <a:r>
              <a:rPr lang="en-US" spc="76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72" dirty="0">
                <a:latin typeface="Avenir Book" panose="02000503020000020003" pitchFamily="2" charset="0"/>
                <a:cs typeface="Trebuchet MS"/>
              </a:rPr>
              <a:t>path</a:t>
            </a:r>
            <a:r>
              <a:rPr lang="en-US" spc="81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53" dirty="0">
                <a:latin typeface="Avenir Book" panose="02000503020000020003" pitchFamily="2" charset="0"/>
                <a:cs typeface="Trebuchet MS"/>
              </a:rPr>
              <a:t>are</a:t>
            </a:r>
            <a:r>
              <a:rPr lang="en-US" spc="76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81" dirty="0">
                <a:latin typeface="Avenir Book" panose="02000503020000020003" pitchFamily="2" charset="0"/>
                <a:cs typeface="Trebuchet MS"/>
              </a:rPr>
              <a:t>optimal</a:t>
            </a:r>
          </a:p>
          <a:p>
            <a:endParaRPr lang="en-US" spc="-81" dirty="0">
              <a:latin typeface="Avenir Book" panose="02000503020000020003" pitchFamily="2" charset="0"/>
              <a:cs typeface="Trebuchet MS"/>
            </a:endParaRPr>
          </a:p>
          <a:p>
            <a:endParaRPr lang="en-US" spc="-81" dirty="0">
              <a:latin typeface="Avenir Book" panose="02000503020000020003" pitchFamily="2" charset="0"/>
              <a:cs typeface="Trebuchet MS"/>
            </a:endParaRPr>
          </a:p>
          <a:p>
            <a:endParaRPr lang="en-US" spc="-81" dirty="0">
              <a:latin typeface="Avenir Book" panose="02000503020000020003" pitchFamily="2" charset="0"/>
              <a:cs typeface="Trebuchet MS"/>
            </a:endParaRPr>
          </a:p>
          <a:p>
            <a:endParaRPr lang="en-US" spc="-81" dirty="0">
              <a:latin typeface="Avenir Book" panose="02000503020000020003" pitchFamily="2" charset="0"/>
              <a:cs typeface="Trebuchet MS"/>
            </a:endParaRPr>
          </a:p>
          <a:p>
            <a:pPr marL="45684" marR="38832">
              <a:lnSpc>
                <a:spcPct val="101600"/>
              </a:lnSpc>
              <a:spcBef>
                <a:spcPts val="81"/>
              </a:spcBef>
              <a:tabLst>
                <a:tab pos="725812" algn="l"/>
              </a:tabLst>
            </a:pPr>
            <a:r>
              <a:rPr lang="en-US" spc="-45" dirty="0">
                <a:solidFill>
                  <a:srgbClr val="0000A0"/>
                </a:solidFill>
                <a:latin typeface="Avenir Book" panose="02000503020000020003" pitchFamily="2" charset="0"/>
                <a:cs typeface="Trebuchet MS"/>
              </a:rPr>
              <a:t>Key</a:t>
            </a:r>
            <a:r>
              <a:rPr lang="en-US" spc="-45" dirty="0">
                <a:latin typeface="Avenir Book" panose="02000503020000020003" pitchFamily="2" charset="0"/>
                <a:cs typeface="Trebuchet MS"/>
              </a:rPr>
              <a:t>:	</a:t>
            </a:r>
            <a:r>
              <a:rPr lang="en-US" spc="-117" dirty="0">
                <a:latin typeface="Avenir Book" panose="02000503020000020003" pitchFamily="2" charset="0"/>
                <a:cs typeface="Trebuchet MS"/>
              </a:rPr>
              <a:t>if</a:t>
            </a:r>
            <a:r>
              <a:rPr lang="en-US" spc="112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63" dirty="0">
                <a:latin typeface="Avenir Book" panose="02000503020000020003" pitchFamily="2" charset="0"/>
                <a:cs typeface="Trebuchet MS"/>
              </a:rPr>
              <a:t>graph</a:t>
            </a:r>
            <a:r>
              <a:rPr lang="en-US" spc="117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67" dirty="0">
                <a:latin typeface="Avenir Book" panose="02000503020000020003" pitchFamily="2" charset="0"/>
                <a:cs typeface="Trebuchet MS"/>
              </a:rPr>
              <a:t>is</a:t>
            </a:r>
            <a:r>
              <a:rPr lang="en-US" spc="117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08" dirty="0">
                <a:latin typeface="Avenir Book" panose="02000503020000020003" pitchFamily="2" charset="0"/>
                <a:cs typeface="Trebuchet MS"/>
              </a:rPr>
              <a:t>acyclic,</a:t>
            </a:r>
            <a:r>
              <a:rPr lang="en-US" spc="121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76" dirty="0">
                <a:latin typeface="Avenir Book" panose="02000503020000020003" pitchFamily="2" charset="0"/>
                <a:cs typeface="Trebuchet MS"/>
              </a:rPr>
              <a:t>dynamic</a:t>
            </a:r>
            <a:r>
              <a:rPr lang="en-US" spc="117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67" dirty="0">
                <a:latin typeface="Avenir Book" panose="02000503020000020003" pitchFamily="2" charset="0"/>
                <a:cs typeface="Trebuchet MS"/>
              </a:rPr>
              <a:t>programming</a:t>
            </a:r>
            <a:r>
              <a:rPr lang="en-US" spc="117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99" dirty="0">
                <a:latin typeface="Avenir Book" panose="02000503020000020003" pitchFamily="2" charset="0"/>
                <a:cs typeface="Trebuchet MS"/>
              </a:rPr>
              <a:t>makes</a:t>
            </a:r>
            <a:r>
              <a:rPr lang="en-US" spc="112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99" dirty="0">
                <a:latin typeface="Avenir Book" panose="02000503020000020003" pitchFamily="2" charset="0"/>
                <a:cs typeface="Trebuchet MS"/>
              </a:rPr>
              <a:t>sure</a:t>
            </a:r>
            <a:r>
              <a:rPr lang="en-US" spc="112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98" dirty="0">
                <a:latin typeface="Avenir Book" panose="02000503020000020003" pitchFamily="2" charset="0"/>
                <a:cs typeface="Trebuchet MS"/>
              </a:rPr>
              <a:t>we</a:t>
            </a:r>
            <a:r>
              <a:rPr lang="en-US" spc="112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90" dirty="0">
                <a:latin typeface="Avenir Book" panose="02000503020000020003" pitchFamily="2" charset="0"/>
                <a:cs typeface="Trebuchet MS"/>
              </a:rPr>
              <a:t>compute </a:t>
            </a:r>
            <a:r>
              <a:rPr lang="en-US" spc="-66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13" dirty="0" err="1">
                <a:latin typeface="Avenir Book" panose="02000503020000020003" pitchFamily="2" charset="0"/>
                <a:cs typeface="Trebuchet MS"/>
              </a:rPr>
              <a:t>PastCost</a:t>
            </a:r>
            <a:r>
              <a:rPr lang="en-US" spc="13" dirty="0">
                <a:latin typeface="Avenir Book" panose="02000503020000020003" pitchFamily="2" charset="0"/>
                <a:cs typeface="Trebuchet MS"/>
              </a:rPr>
              <a:t>(</a:t>
            </a:r>
            <a:r>
              <a:rPr lang="en-US" i="1" spc="13" dirty="0">
                <a:latin typeface="Avenir Book" panose="02000503020000020003" pitchFamily="2" charset="0"/>
                <a:cs typeface="Trebuchet MS"/>
              </a:rPr>
              <a:t>s</a:t>
            </a:r>
            <a:r>
              <a:rPr lang="en-US" spc="13" dirty="0">
                <a:latin typeface="Avenir Book" panose="02000503020000020003" pitchFamily="2" charset="0"/>
                <a:cs typeface="Trebuchet MS"/>
              </a:rPr>
              <a:t>)</a:t>
            </a:r>
            <a:r>
              <a:rPr lang="en-US" spc="81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35" dirty="0">
                <a:latin typeface="Avenir Book" panose="02000503020000020003" pitchFamily="2" charset="0"/>
                <a:cs typeface="Trebuchet MS"/>
              </a:rPr>
              <a:t>before</a:t>
            </a:r>
            <a:r>
              <a:rPr lang="en-US" spc="81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27" dirty="0" err="1">
                <a:latin typeface="Avenir Book" panose="02000503020000020003" pitchFamily="2" charset="0"/>
                <a:cs typeface="Trebuchet MS"/>
              </a:rPr>
              <a:t>PastCost</a:t>
            </a:r>
            <a:r>
              <a:rPr lang="en-US" spc="27" dirty="0">
                <a:latin typeface="Avenir Book" panose="02000503020000020003" pitchFamily="2" charset="0"/>
                <a:cs typeface="Trebuchet MS"/>
              </a:rPr>
              <a:t>(</a:t>
            </a:r>
            <a:r>
              <a:rPr lang="en-US" i="1" spc="27" dirty="0">
                <a:latin typeface="Avenir Book" panose="02000503020000020003" pitchFamily="2" charset="0"/>
                <a:cs typeface="Trebuchet MS"/>
              </a:rPr>
              <a:t>s</a:t>
            </a:r>
            <a:r>
              <a:rPr lang="en-US" spc="27" dirty="0">
                <a:latin typeface="Avenir Book" panose="02000503020000020003" pitchFamily="2" charset="0"/>
                <a:cs typeface="Trebuchet MS"/>
              </a:rPr>
              <a:t>’)</a:t>
            </a:r>
            <a:endParaRPr lang="en-US" sz="4800" dirty="0">
              <a:latin typeface="Avenir Book" panose="02000503020000020003" pitchFamily="2" charset="0"/>
              <a:cs typeface="Trebuchet MS"/>
            </a:endParaRPr>
          </a:p>
          <a:p>
            <a:pPr marL="45684"/>
            <a:r>
              <a:rPr lang="en-US" spc="-67" dirty="0">
                <a:latin typeface="Avenir Book" panose="02000503020000020003" pitchFamily="2" charset="0"/>
                <a:cs typeface="Trebuchet MS"/>
              </a:rPr>
              <a:t>If</a:t>
            </a:r>
            <a:r>
              <a:rPr lang="en-US" spc="81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58" dirty="0">
                <a:latin typeface="Avenir Book" panose="02000503020000020003" pitchFamily="2" charset="0"/>
                <a:cs typeface="Trebuchet MS"/>
              </a:rPr>
              <a:t>graph</a:t>
            </a:r>
            <a:r>
              <a:rPr lang="en-US" spc="8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67" dirty="0">
                <a:latin typeface="Avenir Book" panose="02000503020000020003" pitchFamily="2" charset="0"/>
                <a:cs typeface="Trebuchet MS"/>
              </a:rPr>
              <a:t>is</a:t>
            </a:r>
            <a:r>
              <a:rPr lang="en-US" spc="8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12" dirty="0">
                <a:latin typeface="Avenir Book" panose="02000503020000020003" pitchFamily="2" charset="0"/>
                <a:cs typeface="Trebuchet MS"/>
              </a:rPr>
              <a:t>cyclic,</a:t>
            </a:r>
            <a:r>
              <a:rPr lang="en-US" spc="8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99" dirty="0">
                <a:latin typeface="Avenir Book" panose="02000503020000020003" pitchFamily="2" charset="0"/>
                <a:cs typeface="Trebuchet MS"/>
              </a:rPr>
              <a:t>then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98" dirty="0">
                <a:latin typeface="Avenir Book" panose="02000503020000020003" pitchFamily="2" charset="0"/>
                <a:cs typeface="Trebuchet MS"/>
              </a:rPr>
              <a:t>we</a:t>
            </a:r>
            <a:r>
              <a:rPr lang="en-US" spc="81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39" dirty="0">
                <a:latin typeface="Avenir Book" panose="02000503020000020003" pitchFamily="2" charset="0"/>
                <a:cs typeface="Trebuchet MS"/>
              </a:rPr>
              <a:t>need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90" dirty="0">
                <a:latin typeface="Avenir Book" panose="02000503020000020003" pitchFamily="2" charset="0"/>
                <a:cs typeface="Trebuchet MS"/>
              </a:rPr>
              <a:t>another</a:t>
            </a:r>
            <a:r>
              <a:rPr lang="en-US" spc="85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85" dirty="0">
                <a:latin typeface="Avenir Book" panose="02000503020000020003" pitchFamily="2" charset="0"/>
                <a:cs typeface="Trebuchet MS"/>
              </a:rPr>
              <a:t>mechanism</a:t>
            </a:r>
            <a:r>
              <a:rPr lang="en-US" spc="81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67" dirty="0">
                <a:latin typeface="Avenir Book" panose="02000503020000020003" pitchFamily="2" charset="0"/>
                <a:cs typeface="Trebuchet MS"/>
              </a:rPr>
              <a:t>to</a:t>
            </a:r>
            <a:r>
              <a:rPr lang="en-US" spc="90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26" dirty="0">
                <a:latin typeface="Avenir Book" panose="02000503020000020003" pitchFamily="2" charset="0"/>
                <a:cs typeface="Trebuchet MS"/>
              </a:rPr>
              <a:t>order</a:t>
            </a:r>
            <a:r>
              <a:rPr lang="en-US" spc="81" dirty="0">
                <a:latin typeface="Avenir Book" panose="02000503020000020003" pitchFamily="2" charset="0"/>
                <a:cs typeface="Trebuchet MS"/>
              </a:rPr>
              <a:t> </a:t>
            </a:r>
            <a:r>
              <a:rPr lang="en-US" spc="-121" dirty="0">
                <a:latin typeface="Avenir Book" panose="02000503020000020003" pitchFamily="2" charset="0"/>
                <a:cs typeface="Trebuchet MS"/>
              </a:rPr>
              <a:t>states...</a:t>
            </a:r>
            <a:endParaRPr lang="en-US" dirty="0">
              <a:latin typeface="Avenir Book" panose="02000503020000020003" pitchFamily="2" charset="0"/>
              <a:cs typeface="Trebuchet MS"/>
            </a:endParaRPr>
          </a:p>
          <a:p>
            <a:endParaRPr lang="en-US" dirty="0">
              <a:latin typeface="Avenir Book" panose="02000503020000020003" pitchFamily="2" charset="0"/>
              <a:cs typeface="Trebuchet MS"/>
            </a:endParaRPr>
          </a:p>
          <a:p>
            <a:endParaRPr lang="en-US" dirty="0">
              <a:latin typeface="Avenir Book" panose="02000503020000020003" pitchFamily="2" charset="0"/>
            </a:endParaRP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89B92EBD-386C-8541-A0F7-6B8C6549AA12}"/>
              </a:ext>
            </a:extLst>
          </p:cNvPr>
          <p:cNvGrpSpPr/>
          <p:nvPr/>
        </p:nvGrpSpPr>
        <p:grpSpPr>
          <a:xfrm>
            <a:off x="2281150" y="2319044"/>
            <a:ext cx="7684272" cy="463100"/>
            <a:chOff x="837745" y="2578863"/>
            <a:chExt cx="8545195" cy="514984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A8E4AC5-9357-BB48-99E1-66866A6FF5CF}"/>
                </a:ext>
              </a:extLst>
            </p:cNvPr>
            <p:cNvSpPr/>
            <p:nvPr/>
          </p:nvSpPr>
          <p:spPr>
            <a:xfrm>
              <a:off x="840924" y="2582042"/>
              <a:ext cx="6116320" cy="508634"/>
            </a:xfrm>
            <a:custGeom>
              <a:avLst/>
              <a:gdLst/>
              <a:ahLst/>
              <a:cxnLst/>
              <a:rect l="l" t="t" r="r" b="b"/>
              <a:pathLst>
                <a:path w="6116320" h="508635">
                  <a:moveTo>
                    <a:pt x="508619" y="254309"/>
                  </a:moveTo>
                  <a:lnTo>
                    <a:pt x="503687" y="204463"/>
                  </a:lnTo>
                  <a:lnTo>
                    <a:pt x="489259" y="156989"/>
                  </a:lnTo>
                  <a:lnTo>
                    <a:pt x="465889" y="113220"/>
                  </a:lnTo>
                  <a:lnTo>
                    <a:pt x="434130" y="74489"/>
                  </a:lnTo>
                  <a:lnTo>
                    <a:pt x="395399" y="42730"/>
                  </a:lnTo>
                  <a:lnTo>
                    <a:pt x="351629" y="19360"/>
                  </a:lnTo>
                  <a:lnTo>
                    <a:pt x="304155" y="4932"/>
                  </a:lnTo>
                  <a:lnTo>
                    <a:pt x="254309" y="0"/>
                  </a:lnTo>
                  <a:lnTo>
                    <a:pt x="204463" y="4932"/>
                  </a:lnTo>
                  <a:lnTo>
                    <a:pt x="156989" y="19360"/>
                  </a:lnTo>
                  <a:lnTo>
                    <a:pt x="113220" y="42730"/>
                  </a:lnTo>
                  <a:lnTo>
                    <a:pt x="74489" y="74489"/>
                  </a:lnTo>
                  <a:lnTo>
                    <a:pt x="42730" y="113220"/>
                  </a:lnTo>
                  <a:lnTo>
                    <a:pt x="19360" y="156989"/>
                  </a:lnTo>
                  <a:lnTo>
                    <a:pt x="4932" y="204463"/>
                  </a:lnTo>
                  <a:lnTo>
                    <a:pt x="0" y="254309"/>
                  </a:lnTo>
                  <a:lnTo>
                    <a:pt x="4932" y="304155"/>
                  </a:lnTo>
                  <a:lnTo>
                    <a:pt x="19360" y="351629"/>
                  </a:lnTo>
                  <a:lnTo>
                    <a:pt x="42730" y="395399"/>
                  </a:lnTo>
                  <a:lnTo>
                    <a:pt x="74489" y="434130"/>
                  </a:lnTo>
                  <a:lnTo>
                    <a:pt x="113220" y="465889"/>
                  </a:lnTo>
                  <a:lnTo>
                    <a:pt x="156989" y="489259"/>
                  </a:lnTo>
                  <a:lnTo>
                    <a:pt x="204463" y="503687"/>
                  </a:lnTo>
                  <a:lnTo>
                    <a:pt x="254309" y="508619"/>
                  </a:lnTo>
                  <a:lnTo>
                    <a:pt x="304155" y="503687"/>
                  </a:lnTo>
                  <a:lnTo>
                    <a:pt x="351629" y="489259"/>
                  </a:lnTo>
                  <a:lnTo>
                    <a:pt x="395399" y="465889"/>
                  </a:lnTo>
                  <a:lnTo>
                    <a:pt x="434130" y="434130"/>
                  </a:lnTo>
                  <a:lnTo>
                    <a:pt x="465889" y="395399"/>
                  </a:lnTo>
                  <a:lnTo>
                    <a:pt x="489259" y="351629"/>
                  </a:lnTo>
                  <a:lnTo>
                    <a:pt x="503687" y="304155"/>
                  </a:lnTo>
                  <a:lnTo>
                    <a:pt x="508619" y="254309"/>
                  </a:lnTo>
                  <a:close/>
                </a:path>
                <a:path w="6116320" h="508635">
                  <a:moveTo>
                    <a:pt x="254309" y="254309"/>
                  </a:moveTo>
                  <a:lnTo>
                    <a:pt x="254309" y="254309"/>
                  </a:lnTo>
                  <a:lnTo>
                    <a:pt x="254309" y="254309"/>
                  </a:lnTo>
                  <a:close/>
                </a:path>
                <a:path w="6116320" h="508635">
                  <a:moveTo>
                    <a:pt x="508613" y="254309"/>
                  </a:moveTo>
                  <a:lnTo>
                    <a:pt x="5476136" y="254309"/>
                  </a:lnTo>
                </a:path>
                <a:path w="6116320" h="508635">
                  <a:moveTo>
                    <a:pt x="6116154" y="254309"/>
                  </a:moveTo>
                  <a:lnTo>
                    <a:pt x="6111222" y="204463"/>
                  </a:lnTo>
                  <a:lnTo>
                    <a:pt x="6096794" y="156989"/>
                  </a:lnTo>
                  <a:lnTo>
                    <a:pt x="6073423" y="113220"/>
                  </a:lnTo>
                  <a:lnTo>
                    <a:pt x="6041665" y="74489"/>
                  </a:lnTo>
                  <a:lnTo>
                    <a:pt x="6002933" y="42730"/>
                  </a:lnTo>
                  <a:lnTo>
                    <a:pt x="5959164" y="19360"/>
                  </a:lnTo>
                  <a:lnTo>
                    <a:pt x="5911690" y="4932"/>
                  </a:lnTo>
                  <a:lnTo>
                    <a:pt x="5861844" y="0"/>
                  </a:lnTo>
                  <a:lnTo>
                    <a:pt x="5811998" y="4932"/>
                  </a:lnTo>
                  <a:lnTo>
                    <a:pt x="5764524" y="19360"/>
                  </a:lnTo>
                  <a:lnTo>
                    <a:pt x="5720755" y="42730"/>
                  </a:lnTo>
                  <a:lnTo>
                    <a:pt x="5682024" y="74489"/>
                  </a:lnTo>
                  <a:lnTo>
                    <a:pt x="5650265" y="113220"/>
                  </a:lnTo>
                  <a:lnTo>
                    <a:pt x="5626895" y="156989"/>
                  </a:lnTo>
                  <a:lnTo>
                    <a:pt x="5612467" y="204463"/>
                  </a:lnTo>
                  <a:lnTo>
                    <a:pt x="5607534" y="254309"/>
                  </a:lnTo>
                  <a:lnTo>
                    <a:pt x="5612467" y="304155"/>
                  </a:lnTo>
                  <a:lnTo>
                    <a:pt x="5626895" y="351629"/>
                  </a:lnTo>
                  <a:lnTo>
                    <a:pt x="5650265" y="395399"/>
                  </a:lnTo>
                  <a:lnTo>
                    <a:pt x="5682024" y="434130"/>
                  </a:lnTo>
                  <a:lnTo>
                    <a:pt x="5720755" y="465889"/>
                  </a:lnTo>
                  <a:lnTo>
                    <a:pt x="5764524" y="489259"/>
                  </a:lnTo>
                  <a:lnTo>
                    <a:pt x="5811998" y="503687"/>
                  </a:lnTo>
                  <a:lnTo>
                    <a:pt x="5861844" y="508619"/>
                  </a:lnTo>
                  <a:lnTo>
                    <a:pt x="5911690" y="503687"/>
                  </a:lnTo>
                  <a:lnTo>
                    <a:pt x="5959164" y="489259"/>
                  </a:lnTo>
                  <a:lnTo>
                    <a:pt x="6002933" y="465889"/>
                  </a:lnTo>
                  <a:lnTo>
                    <a:pt x="6041665" y="434130"/>
                  </a:lnTo>
                  <a:lnTo>
                    <a:pt x="6073423" y="395399"/>
                  </a:lnTo>
                  <a:lnTo>
                    <a:pt x="6096794" y="351629"/>
                  </a:lnTo>
                  <a:lnTo>
                    <a:pt x="6111222" y="304155"/>
                  </a:lnTo>
                  <a:lnTo>
                    <a:pt x="6116154" y="254309"/>
                  </a:lnTo>
                  <a:close/>
                </a:path>
                <a:path w="6116320" h="508635">
                  <a:moveTo>
                    <a:pt x="5861844" y="254309"/>
                  </a:moveTo>
                  <a:lnTo>
                    <a:pt x="5861844" y="254309"/>
                  </a:lnTo>
                  <a:lnTo>
                    <a:pt x="5861844" y="254309"/>
                  </a:lnTo>
                  <a:close/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51BF62E4-68F6-1443-B558-56E52612749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3910" y="2800016"/>
              <a:ext cx="115871" cy="72672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30C50DAA-0647-A746-8B85-1BD4AD7A52AA}"/>
                </a:ext>
              </a:extLst>
            </p:cNvPr>
            <p:cNvSpPr/>
            <p:nvPr/>
          </p:nvSpPr>
          <p:spPr>
            <a:xfrm>
              <a:off x="6957071" y="2582042"/>
              <a:ext cx="2422525" cy="508634"/>
            </a:xfrm>
            <a:custGeom>
              <a:avLst/>
              <a:gdLst/>
              <a:ahLst/>
              <a:cxnLst/>
              <a:rect l="l" t="t" r="r" b="b"/>
              <a:pathLst>
                <a:path w="2422525" h="508635">
                  <a:moveTo>
                    <a:pt x="0" y="254309"/>
                  </a:moveTo>
                  <a:lnTo>
                    <a:pt x="1782305" y="254309"/>
                  </a:lnTo>
                </a:path>
                <a:path w="2422525" h="508635">
                  <a:moveTo>
                    <a:pt x="2422310" y="254309"/>
                  </a:moveTo>
                  <a:lnTo>
                    <a:pt x="2417377" y="204463"/>
                  </a:lnTo>
                  <a:lnTo>
                    <a:pt x="2402949" y="156989"/>
                  </a:lnTo>
                  <a:lnTo>
                    <a:pt x="2379579" y="113220"/>
                  </a:lnTo>
                  <a:lnTo>
                    <a:pt x="2347820" y="74489"/>
                  </a:lnTo>
                  <a:lnTo>
                    <a:pt x="2309089" y="42730"/>
                  </a:lnTo>
                  <a:lnTo>
                    <a:pt x="2265320" y="19360"/>
                  </a:lnTo>
                  <a:lnTo>
                    <a:pt x="2217846" y="4932"/>
                  </a:lnTo>
                  <a:lnTo>
                    <a:pt x="2168000" y="0"/>
                  </a:lnTo>
                  <a:lnTo>
                    <a:pt x="2118154" y="4932"/>
                  </a:lnTo>
                  <a:lnTo>
                    <a:pt x="2070680" y="19360"/>
                  </a:lnTo>
                  <a:lnTo>
                    <a:pt x="2026910" y="42730"/>
                  </a:lnTo>
                  <a:lnTo>
                    <a:pt x="1988179" y="74489"/>
                  </a:lnTo>
                  <a:lnTo>
                    <a:pt x="1956421" y="113220"/>
                  </a:lnTo>
                  <a:lnTo>
                    <a:pt x="1933050" y="156989"/>
                  </a:lnTo>
                  <a:lnTo>
                    <a:pt x="1918622" y="204463"/>
                  </a:lnTo>
                  <a:lnTo>
                    <a:pt x="1913690" y="254309"/>
                  </a:lnTo>
                  <a:lnTo>
                    <a:pt x="1918622" y="304155"/>
                  </a:lnTo>
                  <a:lnTo>
                    <a:pt x="1933050" y="351629"/>
                  </a:lnTo>
                  <a:lnTo>
                    <a:pt x="1956421" y="395399"/>
                  </a:lnTo>
                  <a:lnTo>
                    <a:pt x="1988179" y="434130"/>
                  </a:lnTo>
                  <a:lnTo>
                    <a:pt x="2026910" y="465889"/>
                  </a:lnTo>
                  <a:lnTo>
                    <a:pt x="2070680" y="489259"/>
                  </a:lnTo>
                  <a:lnTo>
                    <a:pt x="2118154" y="503687"/>
                  </a:lnTo>
                  <a:lnTo>
                    <a:pt x="2168000" y="508619"/>
                  </a:lnTo>
                  <a:lnTo>
                    <a:pt x="2217846" y="503687"/>
                  </a:lnTo>
                  <a:lnTo>
                    <a:pt x="2265320" y="489259"/>
                  </a:lnTo>
                  <a:lnTo>
                    <a:pt x="2309089" y="465889"/>
                  </a:lnTo>
                  <a:lnTo>
                    <a:pt x="2347820" y="434130"/>
                  </a:lnTo>
                  <a:lnTo>
                    <a:pt x="2379579" y="395399"/>
                  </a:lnTo>
                  <a:lnTo>
                    <a:pt x="2402949" y="351629"/>
                  </a:lnTo>
                  <a:lnTo>
                    <a:pt x="2417377" y="304155"/>
                  </a:lnTo>
                  <a:lnTo>
                    <a:pt x="2422310" y="254309"/>
                  </a:lnTo>
                  <a:close/>
                </a:path>
                <a:path w="2422525" h="508635">
                  <a:moveTo>
                    <a:pt x="2168000" y="254309"/>
                  </a:moveTo>
                  <a:lnTo>
                    <a:pt x="2168000" y="254309"/>
                  </a:lnTo>
                  <a:lnTo>
                    <a:pt x="2168000" y="254309"/>
                  </a:lnTo>
                  <a:close/>
                </a:path>
              </a:pathLst>
            </a:custGeom>
            <a:ln w="6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19"/>
            </a:p>
          </p:txBody>
        </p:sp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39B0625B-B789-9743-A9D3-69B072B4262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36200" y="2800014"/>
              <a:ext cx="115876" cy="72675"/>
            </a:xfrm>
            <a:prstGeom prst="rect">
              <a:avLst/>
            </a:prstGeom>
          </p:spPr>
        </p:pic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390953BC-F650-D64C-8A61-554D78BE6C38}"/>
              </a:ext>
            </a:extLst>
          </p:cNvPr>
          <p:cNvSpPr txBox="1"/>
          <p:nvPr/>
        </p:nvSpPr>
        <p:spPr>
          <a:xfrm>
            <a:off x="2198374" y="2883468"/>
            <a:ext cx="614422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34263">
              <a:spcBef>
                <a:spcPts val="126"/>
              </a:spcBef>
            </a:pPr>
            <a:r>
              <a:rPr sz="3372" i="1" spc="13" baseline="8888" dirty="0">
                <a:latin typeface="Trebuchet MS"/>
                <a:cs typeface="Trebuchet MS"/>
              </a:rPr>
              <a:t>s</a:t>
            </a:r>
            <a:r>
              <a:rPr sz="1574" spc="9" dirty="0">
                <a:latin typeface="Trebuchet MS"/>
                <a:cs typeface="Trebuchet MS"/>
              </a:rPr>
              <a:t>start</a:t>
            </a:r>
            <a:endParaRPr sz="1574">
              <a:latin typeface="Trebuchet MS"/>
              <a:cs typeface="Trebuchet MS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5704321-2577-304B-9CA6-4CD96EC87198}"/>
              </a:ext>
            </a:extLst>
          </p:cNvPr>
          <p:cNvSpPr txBox="1"/>
          <p:nvPr/>
        </p:nvSpPr>
        <p:spPr>
          <a:xfrm>
            <a:off x="7475893" y="2839973"/>
            <a:ext cx="158745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i="1" spc="157" dirty="0">
                <a:latin typeface="Trebuchet MS"/>
                <a:cs typeface="Trebuchet MS"/>
              </a:rPr>
              <a:t>s</a:t>
            </a:r>
            <a:endParaRPr sz="2248" dirty="0">
              <a:latin typeface="Trebuchet MS"/>
              <a:cs typeface="Trebuchet MS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0660748-89F5-0846-AB37-24D07A29DDC7}"/>
              </a:ext>
            </a:extLst>
          </p:cNvPr>
          <p:cNvSpPr txBox="1"/>
          <p:nvPr/>
        </p:nvSpPr>
        <p:spPr>
          <a:xfrm>
            <a:off x="9590632" y="2734743"/>
            <a:ext cx="614421" cy="508588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34263">
              <a:spcBef>
                <a:spcPts val="126"/>
              </a:spcBef>
            </a:pPr>
            <a:r>
              <a:rPr lang="en-US" sz="3200" i="1" spc="168" baseline="-20000" dirty="0">
                <a:latin typeface="Trebuchet MS"/>
                <a:cs typeface="Trebuchet MS"/>
              </a:rPr>
              <a:t>s’</a:t>
            </a:r>
            <a:endParaRPr sz="3200" dirty="0">
              <a:latin typeface="Lucida Sans Unicode"/>
              <a:cs typeface="Lucida Sans Unicode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4B888A12-CA87-F849-93FB-9873F0FC2456}"/>
              </a:ext>
            </a:extLst>
          </p:cNvPr>
          <p:cNvSpPr txBox="1"/>
          <p:nvPr/>
        </p:nvSpPr>
        <p:spPr>
          <a:xfrm>
            <a:off x="4292740" y="2046585"/>
            <a:ext cx="1462964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13" dirty="0">
                <a:latin typeface="Trebuchet MS"/>
                <a:cs typeface="Trebuchet MS"/>
              </a:rPr>
              <a:t>PastCost(</a:t>
            </a:r>
            <a:r>
              <a:rPr sz="2248" i="1" spc="13" dirty="0">
                <a:latin typeface="Trebuchet MS"/>
                <a:cs typeface="Trebuchet MS"/>
              </a:rPr>
              <a:t>s</a:t>
            </a:r>
            <a:r>
              <a:rPr sz="2248" spc="13" dirty="0">
                <a:latin typeface="Trebuchet MS"/>
                <a:cs typeface="Trebuchet MS"/>
              </a:rPr>
              <a:t>)</a:t>
            </a:r>
            <a:endParaRPr sz="2248">
              <a:latin typeface="Trebuchet MS"/>
              <a:cs typeface="Trebuchet MS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A404C48A-C42B-824C-9FC9-D96CC3D3C262}"/>
              </a:ext>
            </a:extLst>
          </p:cNvPr>
          <p:cNvSpPr txBox="1"/>
          <p:nvPr/>
        </p:nvSpPr>
        <p:spPr>
          <a:xfrm>
            <a:off x="8028290" y="2046584"/>
            <a:ext cx="1212855" cy="362074"/>
          </a:xfrm>
          <a:prstGeom prst="rect">
            <a:avLst/>
          </a:prstGeom>
        </p:spPr>
        <p:txBody>
          <a:bodyPr vert="horz" wrap="square" lIns="0" tIns="15989" rIns="0" bIns="0" rtlCol="0">
            <a:spAutoFit/>
          </a:bodyPr>
          <a:lstStyle/>
          <a:p>
            <a:pPr marL="11421">
              <a:spcBef>
                <a:spcPts val="126"/>
              </a:spcBef>
            </a:pPr>
            <a:r>
              <a:rPr sz="2248" spc="-22" dirty="0">
                <a:latin typeface="Trebuchet MS"/>
                <a:cs typeface="Trebuchet MS"/>
              </a:rPr>
              <a:t>Cos</a:t>
            </a:r>
            <a:r>
              <a:rPr sz="2248" spc="-13" dirty="0">
                <a:latin typeface="Trebuchet MS"/>
                <a:cs typeface="Trebuchet MS"/>
              </a:rPr>
              <a:t>t</a:t>
            </a:r>
            <a:r>
              <a:rPr sz="2248" spc="58" dirty="0">
                <a:latin typeface="Trebuchet MS"/>
                <a:cs typeface="Trebuchet MS"/>
              </a:rPr>
              <a:t>(</a:t>
            </a:r>
            <a:r>
              <a:rPr sz="2248" i="1" spc="-18" dirty="0">
                <a:latin typeface="Trebuchet MS"/>
                <a:cs typeface="Trebuchet MS"/>
              </a:rPr>
              <a:t>s,</a:t>
            </a:r>
            <a:r>
              <a:rPr sz="2248" i="1" spc="-297" dirty="0">
                <a:latin typeface="Trebuchet MS"/>
                <a:cs typeface="Trebuchet MS"/>
              </a:rPr>
              <a:t> </a:t>
            </a:r>
            <a:r>
              <a:rPr sz="2248" i="1" spc="22" dirty="0">
                <a:latin typeface="Trebuchet MS"/>
                <a:cs typeface="Trebuchet MS"/>
              </a:rPr>
              <a:t>a</a:t>
            </a:r>
            <a:r>
              <a:rPr sz="2248" spc="58" dirty="0">
                <a:latin typeface="Trebuchet MS"/>
                <a:cs typeface="Trebuchet MS"/>
              </a:rPr>
              <a:t>)</a:t>
            </a:r>
            <a:endParaRPr sz="2248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4866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2543</TotalTime>
  <Words>1310</Words>
  <Application>Microsoft Macintosh PowerPoint</Application>
  <PresentationFormat>Widescreen</PresentationFormat>
  <Paragraphs>314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2" baseType="lpstr">
      <vt:lpstr>Arno Pro Caption</vt:lpstr>
      <vt:lpstr>MS Gothic</vt:lpstr>
      <vt:lpstr>SimSun</vt:lpstr>
      <vt:lpstr>Arial</vt:lpstr>
      <vt:lpstr>Avenir 55 Roman</vt:lpstr>
      <vt:lpstr>Avenir 65 Medium</vt:lpstr>
      <vt:lpstr>Avenir 95 Black</vt:lpstr>
      <vt:lpstr>Avenir Book</vt:lpstr>
      <vt:lpstr>Calibri</vt:lpstr>
      <vt:lpstr>Cambria</vt:lpstr>
      <vt:lpstr>Cambria Math</vt:lpstr>
      <vt:lpstr>Georgia</vt:lpstr>
      <vt:lpstr>Lucida Sans Unicode</vt:lpstr>
      <vt:lpstr>Tahoma</vt:lpstr>
      <vt:lpstr>Times New Roman</vt:lpstr>
      <vt:lpstr>Trebuchet MS</vt:lpstr>
      <vt:lpstr>Office Theme</vt:lpstr>
      <vt:lpstr>CS 7375 Artificial Intelligence Spring 2022  Instructor: Xinyue Zhang</vt:lpstr>
      <vt:lpstr>Outline</vt:lpstr>
      <vt:lpstr>Transportation Example</vt:lpstr>
      <vt:lpstr>Tree search algorithms summary</vt:lpstr>
      <vt:lpstr>Dynamic Programming</vt:lpstr>
      <vt:lpstr>Dynamic Programming</vt:lpstr>
      <vt:lpstr>Handling additional constraints</vt:lpstr>
      <vt:lpstr>Outline</vt:lpstr>
      <vt:lpstr>Ordering the states</vt:lpstr>
      <vt:lpstr>Uniform cost search (UCS)</vt:lpstr>
      <vt:lpstr>High-level strategy</vt:lpstr>
      <vt:lpstr>Uniform cost search example</vt:lpstr>
      <vt:lpstr>Uniform cost search (UCS)</vt:lpstr>
      <vt:lpstr>Analysis of uniform cost search</vt:lpstr>
      <vt:lpstr>DP versus UCS</vt:lpstr>
      <vt:lpstr>Uninformed Search Strategies</vt:lpstr>
      <vt:lpstr>Outline</vt:lpstr>
      <vt:lpstr>8 Puzzle Problem</vt:lpstr>
      <vt:lpstr>8 Puzzle Problem: BFS</vt:lpstr>
      <vt:lpstr>PowerPoint Presentation</vt:lpstr>
      <vt:lpstr>PowerPoint Presentation</vt:lpstr>
      <vt:lpstr>8 Puzzle Problem: DFS Example</vt:lpstr>
      <vt:lpstr>PowerPoint Presentation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Lindy Taylor</dc:creator>
  <cp:lastModifiedBy>Xinyue Zhang</cp:lastModifiedBy>
  <cp:revision>184</cp:revision>
  <dcterms:created xsi:type="dcterms:W3CDTF">2019-08-07T15:31:06Z</dcterms:created>
  <dcterms:modified xsi:type="dcterms:W3CDTF">2022-02-01T23:48:59Z</dcterms:modified>
</cp:coreProperties>
</file>