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774" r:id="rId3"/>
    <p:sldId id="871" r:id="rId4"/>
    <p:sldId id="898" r:id="rId5"/>
    <p:sldId id="907" r:id="rId6"/>
    <p:sldId id="910" r:id="rId7"/>
    <p:sldId id="912" r:id="rId8"/>
    <p:sldId id="947" r:id="rId9"/>
    <p:sldId id="914" r:id="rId10"/>
    <p:sldId id="915" r:id="rId11"/>
    <p:sldId id="916" r:id="rId12"/>
    <p:sldId id="917" r:id="rId13"/>
    <p:sldId id="918" r:id="rId14"/>
    <p:sldId id="920" r:id="rId15"/>
    <p:sldId id="921" r:id="rId16"/>
    <p:sldId id="922" r:id="rId17"/>
    <p:sldId id="923" r:id="rId18"/>
    <p:sldId id="924" r:id="rId19"/>
    <p:sldId id="948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936" r:id="rId31"/>
    <p:sldId id="937" r:id="rId32"/>
    <p:sldId id="938" r:id="rId33"/>
    <p:sldId id="939" r:id="rId34"/>
    <p:sldId id="940" r:id="rId35"/>
    <p:sldId id="941" r:id="rId36"/>
    <p:sldId id="942" r:id="rId37"/>
    <p:sldId id="949" r:id="rId38"/>
    <p:sldId id="943" r:id="rId39"/>
    <p:sldId id="945" r:id="rId40"/>
    <p:sldId id="946" r:id="rId41"/>
    <p:sldId id="874" r:id="rId42"/>
    <p:sldId id="7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20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096" y="354615"/>
            <a:ext cx="10515600" cy="823945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xzhang48@kennesaw.edu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64254-2E9C-FE43-85BF-FED1965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7375 Artificial Intelligence</a:t>
            </a:r>
            <a:br>
              <a:rPr lang="en-US" dirty="0"/>
            </a:br>
            <a:r>
              <a:rPr lang="en-US" dirty="0"/>
              <a:t>Spring 2022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Instructor: </a:t>
            </a:r>
            <a:r>
              <a:rPr lang="en-US" sz="2400" b="0" dirty="0" err="1"/>
              <a:t>Xinyue</a:t>
            </a:r>
            <a:r>
              <a:rPr lang="en-US" sz="2400" b="0"/>
              <a:t> Zhang</a:t>
            </a:r>
            <a:endParaRPr lang="en-US" b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FCF317-D240-C248-9E83-02D2143043BE}"/>
              </a:ext>
            </a:extLst>
          </p:cNvPr>
          <p:cNvSpPr/>
          <p:nvPr/>
        </p:nvSpPr>
        <p:spPr>
          <a:xfrm>
            <a:off x="5040406" y="484094"/>
            <a:ext cx="2111188" cy="797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7060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792A-F7FC-A347-AEC3-6BCC19DE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Best-first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5073-4192-2947-B951-47BC02AB6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Idea: use an </a:t>
            </a:r>
            <a:r>
              <a:rPr lang="en-US" altLang="en-US" dirty="0">
                <a:solidFill>
                  <a:srgbClr val="FF0000"/>
                </a:solidFill>
              </a:rPr>
              <a:t>evaluation function</a:t>
            </a:r>
            <a:r>
              <a:rPr lang="en-US" altLang="en-US" dirty="0"/>
              <a:t> </a:t>
            </a:r>
            <a:r>
              <a:rPr lang="en-US" altLang="en-US" i="1" dirty="0"/>
              <a:t>f(n) </a:t>
            </a:r>
            <a:r>
              <a:rPr lang="en-US" altLang="en-US" dirty="0"/>
              <a:t>for each node</a:t>
            </a:r>
          </a:p>
          <a:p>
            <a:pPr lvl="1">
              <a:defRPr/>
            </a:pPr>
            <a:r>
              <a:rPr lang="en-US" altLang="en-US" dirty="0"/>
              <a:t>f(n) provides an estimate for the total cost.</a:t>
            </a:r>
          </a:p>
          <a:p>
            <a:pPr lvl="1">
              <a:buFont typeface="Wingdings" panose="05000000000000000000" pitchFamily="2" charset="2"/>
              <a:buChar char="à"/>
              <a:defRPr/>
            </a:pPr>
            <a:r>
              <a:rPr lang="en-US" altLang="en-US" dirty="0"/>
              <a:t>Expand the node n with </a:t>
            </a:r>
            <a:r>
              <a:rPr lang="en-US" altLang="en-US" dirty="0">
                <a:solidFill>
                  <a:srgbClr val="FF0000"/>
                </a:solidFill>
              </a:rPr>
              <a:t>smallest f(n)</a:t>
            </a:r>
            <a:r>
              <a:rPr lang="en-US" altLang="en-US" dirty="0"/>
              <a:t>.</a:t>
            </a:r>
          </a:p>
          <a:p>
            <a:pPr marL="457200" lvl="1" indent="0">
              <a:buNone/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dirty="0"/>
              <a:t>Implementation:</a:t>
            </a:r>
          </a:p>
          <a:p>
            <a:pPr lvl="1">
              <a:defRPr/>
            </a:pPr>
            <a:r>
              <a:rPr lang="en-US" altLang="en-US" sz="2000" dirty="0"/>
              <a:t>Order the nodes in the frontier increasing order of cost.</a:t>
            </a:r>
          </a:p>
          <a:p>
            <a:pPr>
              <a:defRPr/>
            </a:pPr>
            <a:r>
              <a:rPr lang="en-US" sz="2400" dirty="0"/>
              <a:t>Special cases: </a:t>
            </a:r>
          </a:p>
          <a:p>
            <a:pPr lvl="1">
              <a:defRPr/>
            </a:pPr>
            <a:r>
              <a:rPr lang="en-US" sz="2000" dirty="0"/>
              <a:t>– Greedy best-first search </a:t>
            </a:r>
          </a:p>
          <a:p>
            <a:pPr lvl="1">
              <a:defRPr/>
            </a:pPr>
            <a:r>
              <a:rPr lang="en-US" sz="2000" dirty="0"/>
              <a:t>– A* search</a:t>
            </a:r>
            <a:endParaRPr lang="en-US" altLang="en-US" sz="2000" dirty="0"/>
          </a:p>
          <a:p>
            <a:pPr>
              <a:buNone/>
              <a:defRPr/>
            </a:pPr>
            <a:endParaRPr lang="en-US" alt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2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792A-F7FC-A347-AEC3-6BCC19DE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 (GBFS)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5073-4192-2947-B951-47BC02AB6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Expand the node that is </a:t>
            </a:r>
            <a:r>
              <a:rPr lang="en-US" dirty="0">
                <a:solidFill>
                  <a:srgbClr val="FF0000"/>
                </a:solidFill>
              </a:rPr>
              <a:t>closest</a:t>
            </a:r>
            <a:r>
              <a:rPr lang="en-US" dirty="0"/>
              <a:t> to the goal, </a:t>
            </a:r>
          </a:p>
          <a:p>
            <a:pPr lvl="1"/>
            <a:r>
              <a:rPr lang="en-US" dirty="0"/>
              <a:t>The node is likely to lead to a solution quickly.</a:t>
            </a:r>
          </a:p>
          <a:p>
            <a:r>
              <a:rPr lang="en-US" dirty="0"/>
              <a:t>Evaluation function f(n) = h(n) (heuristic), the estimate of cost from n to goal.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romania2">
            <a:extLst>
              <a:ext uri="{FF2B5EF4-FFF2-40B4-BE49-F238E27FC236}">
                <a16:creationId xmlns:a16="http://schemas.microsoft.com/office/drawing/2014/main" id="{C81D098F-13A2-0D44-86CA-E815D007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31" y="2893102"/>
            <a:ext cx="9101138" cy="39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D94C8-B33C-524F-B2AB-C99050668880}"/>
              </a:ext>
            </a:extLst>
          </p:cNvPr>
          <p:cNvSpPr txBox="1"/>
          <p:nvPr/>
        </p:nvSpPr>
        <p:spPr>
          <a:xfrm>
            <a:off x="4990355" y="2893102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Route in Romania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C8580-81F6-2147-9338-EEC2D542A57A}"/>
              </a:ext>
            </a:extLst>
          </p:cNvPr>
          <p:cNvSpPr/>
          <p:nvPr/>
        </p:nvSpPr>
        <p:spPr>
          <a:xfrm>
            <a:off x="8877782" y="2893102"/>
            <a:ext cx="176878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B4D7-A942-7C40-9164-4A22036E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 (GBFS)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2CB5-5434-EB43-A1D2-33D4CE5EB6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the previous example, We use the straight-line distance heuristic: </a:t>
            </a:r>
          </a:p>
          <a:p>
            <a:pPr lvl="1"/>
            <a:r>
              <a:rPr lang="en-US" dirty="0"/>
              <a:t>h(n) = straight-line distance from n to Bucharest. </a:t>
            </a:r>
          </a:p>
          <a:p>
            <a:r>
              <a:rPr lang="en-US" dirty="0"/>
              <a:t>Note that the heuristic values cannot be computed from the problem description itself! </a:t>
            </a:r>
          </a:p>
          <a:p>
            <a:r>
              <a:rPr lang="en-US" dirty="0"/>
              <a:t>In addition, we require </a:t>
            </a:r>
            <a:r>
              <a:rPr lang="en-US" b="1" dirty="0">
                <a:solidFill>
                  <a:srgbClr val="FF0000"/>
                </a:solidFill>
              </a:rPr>
              <a:t>extrinsic knowledge </a:t>
            </a:r>
            <a:r>
              <a:rPr lang="en-US" dirty="0"/>
              <a:t>to understand that h(n) in this example is correlated with the actual road distances, making it a useful heuristic. </a:t>
            </a:r>
            <a:endParaRPr lang="en-US" alt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ECE-7330-0948-9827-32B76FB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 example</a:t>
            </a:r>
            <a:endParaRPr lang="en-US" dirty="0"/>
          </a:p>
        </p:txBody>
      </p:sp>
      <p:pic>
        <p:nvPicPr>
          <p:cNvPr id="4" name="Picture 4" descr="greedy-progress01c">
            <a:extLst>
              <a:ext uri="{FF2B5EF4-FFF2-40B4-BE49-F238E27FC236}">
                <a16:creationId xmlns:a16="http://schemas.microsoft.com/office/drawing/2014/main" id="{FAD6BB43-3FE4-3645-A98F-4B7AA6BA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094150"/>
            <a:ext cx="6945313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romania2">
            <a:extLst>
              <a:ext uri="{FF2B5EF4-FFF2-40B4-BE49-F238E27FC236}">
                <a16:creationId xmlns:a16="http://schemas.microsoft.com/office/drawing/2014/main" id="{1F5581AA-7D8D-7343-A389-E692F6C8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90" y="3733198"/>
            <a:ext cx="6373219" cy="312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9EE690-98D2-6940-9291-93AFF717D148}"/>
              </a:ext>
            </a:extLst>
          </p:cNvPr>
          <p:cNvSpPr/>
          <p:nvPr/>
        </p:nvSpPr>
        <p:spPr>
          <a:xfrm>
            <a:off x="371853" y="1166401"/>
            <a:ext cx="2199189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path from Arad to Bucharest.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A715CA-3852-3C4E-815F-03111668FB92}"/>
              </a:ext>
            </a:extLst>
          </p:cNvPr>
          <p:cNvSpPr/>
          <p:nvPr/>
        </p:nvSpPr>
        <p:spPr>
          <a:xfrm>
            <a:off x="2789499" y="4467828"/>
            <a:ext cx="706055" cy="3588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CEAFB8-0F10-4B4B-8BB4-ACBD5613C0C2}"/>
              </a:ext>
            </a:extLst>
          </p:cNvPr>
          <p:cNvSpPr/>
          <p:nvPr/>
        </p:nvSpPr>
        <p:spPr>
          <a:xfrm>
            <a:off x="5990896" y="6056142"/>
            <a:ext cx="757145" cy="3588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eedy-progress02c">
            <a:extLst>
              <a:ext uri="{FF2B5EF4-FFF2-40B4-BE49-F238E27FC236}">
                <a16:creationId xmlns:a16="http://schemas.microsoft.com/office/drawing/2014/main" id="{2E69BCB9-DE4B-E346-A955-7CD37DBB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63" y="1178560"/>
            <a:ext cx="80010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31ECE-7330-0948-9827-32B76FB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 example</a:t>
            </a:r>
            <a:endParaRPr lang="en-US" dirty="0"/>
          </a:p>
        </p:txBody>
      </p:sp>
      <p:pic>
        <p:nvPicPr>
          <p:cNvPr id="5" name="Picture 7" descr="romania2">
            <a:extLst>
              <a:ext uri="{FF2B5EF4-FFF2-40B4-BE49-F238E27FC236}">
                <a16:creationId xmlns:a16="http://schemas.microsoft.com/office/drawing/2014/main" id="{1F5581AA-7D8D-7343-A389-E692F6C8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90" y="3733198"/>
            <a:ext cx="6373219" cy="312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CBC68F-3078-C64E-8A2D-15E1D02F9BAC}"/>
              </a:ext>
            </a:extLst>
          </p:cNvPr>
          <p:cNvSpPr/>
          <p:nvPr/>
        </p:nvSpPr>
        <p:spPr>
          <a:xfrm>
            <a:off x="371853" y="1166401"/>
            <a:ext cx="2199189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path from Arad to Bucharest.</a:t>
            </a:r>
          </a:p>
        </p:txBody>
      </p:sp>
    </p:spTree>
    <p:extLst>
      <p:ext uri="{BB962C8B-B14F-4D97-AF65-F5344CB8AC3E}">
        <p14:creationId xmlns:p14="http://schemas.microsoft.com/office/powerpoint/2010/main" val="278814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greedy-progress03c">
            <a:extLst>
              <a:ext uri="{FF2B5EF4-FFF2-40B4-BE49-F238E27FC236}">
                <a16:creationId xmlns:a16="http://schemas.microsoft.com/office/drawing/2014/main" id="{80CB7363-1ED1-3440-8BC6-F65B37FD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47" y="1178560"/>
            <a:ext cx="7989887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31ECE-7330-0948-9827-32B76FB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 example</a:t>
            </a:r>
            <a:endParaRPr lang="en-US" dirty="0"/>
          </a:p>
        </p:txBody>
      </p:sp>
      <p:pic>
        <p:nvPicPr>
          <p:cNvPr id="5" name="Picture 7" descr="romania2">
            <a:extLst>
              <a:ext uri="{FF2B5EF4-FFF2-40B4-BE49-F238E27FC236}">
                <a16:creationId xmlns:a16="http://schemas.microsoft.com/office/drawing/2014/main" id="{1F5581AA-7D8D-7343-A389-E692F6C8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90" y="3733198"/>
            <a:ext cx="6373219" cy="312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CBC68F-3078-C64E-8A2D-15E1D02F9BAC}"/>
              </a:ext>
            </a:extLst>
          </p:cNvPr>
          <p:cNvSpPr/>
          <p:nvPr/>
        </p:nvSpPr>
        <p:spPr>
          <a:xfrm>
            <a:off x="371853" y="1166401"/>
            <a:ext cx="2199189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path from Arad to Bucharest.</a:t>
            </a:r>
          </a:p>
        </p:txBody>
      </p:sp>
    </p:spTree>
    <p:extLst>
      <p:ext uri="{BB962C8B-B14F-4D97-AF65-F5344CB8AC3E}">
        <p14:creationId xmlns:p14="http://schemas.microsoft.com/office/powerpoint/2010/main" val="391943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eedy-progress04c">
            <a:extLst>
              <a:ext uri="{FF2B5EF4-FFF2-40B4-BE49-F238E27FC236}">
                <a16:creationId xmlns:a16="http://schemas.microsoft.com/office/drawing/2014/main" id="{6A97DA64-DCA9-134E-B7CC-0941068E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04" y="1166401"/>
            <a:ext cx="85486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31ECE-7330-0948-9827-32B76FB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 example</a:t>
            </a:r>
            <a:endParaRPr lang="en-US" dirty="0"/>
          </a:p>
        </p:txBody>
      </p:sp>
      <p:pic>
        <p:nvPicPr>
          <p:cNvPr id="5" name="Picture 7" descr="romania2">
            <a:extLst>
              <a:ext uri="{FF2B5EF4-FFF2-40B4-BE49-F238E27FC236}">
                <a16:creationId xmlns:a16="http://schemas.microsoft.com/office/drawing/2014/main" id="{1F5581AA-7D8D-7343-A389-E692F6C8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47" y="3733198"/>
            <a:ext cx="6373219" cy="312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CBC68F-3078-C64E-8A2D-15E1D02F9BAC}"/>
              </a:ext>
            </a:extLst>
          </p:cNvPr>
          <p:cNvSpPr/>
          <p:nvPr/>
        </p:nvSpPr>
        <p:spPr>
          <a:xfrm>
            <a:off x="371853" y="1166401"/>
            <a:ext cx="2199189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path from Arad to Bucharest.</a:t>
            </a:r>
          </a:p>
        </p:txBody>
      </p:sp>
    </p:spTree>
    <p:extLst>
      <p:ext uri="{BB962C8B-B14F-4D97-AF65-F5344CB8AC3E}">
        <p14:creationId xmlns:p14="http://schemas.microsoft.com/office/powerpoint/2010/main" val="308044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ECE-7330-0948-9827-32B76FB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best-first search</a:t>
            </a:r>
            <a:endParaRPr 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8B71AEB-4491-3E4B-BDFA-01FCD9A1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914" y="3243805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  <a:ea typeface="MS PGothic" panose="020B0600070205080204" pitchFamily="34" charset="-128"/>
              </a:rPr>
              <a:t>g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48B3CFB6-63C4-0941-B306-A9F3E5B8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714" y="3015205"/>
            <a:ext cx="381000" cy="381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C5C6DDFC-BAEA-FB48-A13C-7D2A61BD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314" y="3320005"/>
            <a:ext cx="381000" cy="381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48665CD-99BC-9F43-A7C7-55122050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514" y="3701005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CEF74C29-854A-C845-A152-C5822163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14" y="2024605"/>
            <a:ext cx="381000" cy="381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  <a:ea typeface="MS PGothic" panose="020B0600070205080204" pitchFamily="34" charset="-128"/>
              </a:rPr>
              <a:t>d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C56688C7-CDFD-354F-87B9-595D8E3C3C1B}"/>
              </a:ext>
            </a:extLst>
          </p:cNvPr>
          <p:cNvCxnSpPr>
            <a:cxnSpLocks noChangeShapeType="1"/>
            <a:stCxn id="9" idx="4"/>
            <a:endCxn id="11" idx="0"/>
          </p:cNvCxnSpPr>
          <p:nvPr/>
        </p:nvCxnSpPr>
        <p:spPr bwMode="auto">
          <a:xfrm rot="5400000">
            <a:off x="3681714" y="3510505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1B9D3496-72C1-654A-B867-B484CECF007F}"/>
              </a:ext>
            </a:extLst>
          </p:cNvPr>
          <p:cNvCxnSpPr>
            <a:cxnSpLocks noChangeShapeType="1"/>
            <a:stCxn id="9" idx="5"/>
            <a:endCxn id="10" idx="2"/>
          </p:cNvCxnSpPr>
          <p:nvPr/>
        </p:nvCxnSpPr>
        <p:spPr bwMode="auto">
          <a:xfrm rot="16200000" flipH="1">
            <a:off x="4064302" y="3283493"/>
            <a:ext cx="169862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688BF-AE51-F34C-8C53-0AB22ED75FC8}"/>
              </a:ext>
            </a:extLst>
          </p:cNvPr>
          <p:cNvCxnSpPr>
            <a:cxnSpLocks noChangeShapeType="1"/>
            <a:stCxn id="11" idx="6"/>
            <a:endCxn id="10" idx="3"/>
          </p:cNvCxnSpPr>
          <p:nvPr/>
        </p:nvCxnSpPr>
        <p:spPr bwMode="auto">
          <a:xfrm flipV="1">
            <a:off x="3986515" y="3645443"/>
            <a:ext cx="360363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D31A762E-5EA8-4442-AA67-2DD7B4226B29}"/>
              </a:ext>
            </a:extLst>
          </p:cNvPr>
          <p:cNvCxnSpPr>
            <a:cxnSpLocks noChangeShapeType="1"/>
            <a:stCxn id="9" idx="7"/>
            <a:endCxn id="12" idx="2"/>
          </p:cNvCxnSpPr>
          <p:nvPr/>
        </p:nvCxnSpPr>
        <p:spPr bwMode="auto">
          <a:xfrm rot="5400000" flipH="1" flipV="1">
            <a:off x="5588302" y="633956"/>
            <a:ext cx="855663" cy="401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91320A2A-DC3B-8649-BC96-E31D84A8FD41}"/>
              </a:ext>
            </a:extLst>
          </p:cNvPr>
          <p:cNvCxnSpPr>
            <a:cxnSpLocks noChangeShapeType="1"/>
            <a:stCxn id="12" idx="3"/>
            <a:endCxn id="8" idx="7"/>
          </p:cNvCxnSpPr>
          <p:nvPr/>
        </p:nvCxnSpPr>
        <p:spPr bwMode="auto">
          <a:xfrm rot="5400000">
            <a:off x="6369353" y="1588044"/>
            <a:ext cx="949325" cy="247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F9D44600-2AC2-264D-904C-7377714E8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115" y="4082006"/>
            <a:ext cx="1795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  <a:ea typeface="MS PGothic" panose="020B0600070205080204" pitchFamily="34" charset="-128"/>
              </a:rPr>
              <a:t>start state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326EE42-831F-694D-AE01-68DCB8BF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114" y="3701006"/>
            <a:ext cx="1741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  <a:ea typeface="MS PGothic" panose="020B0600070205080204" pitchFamily="34" charset="-128"/>
              </a:rPr>
              <a:t>goal state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C46E9065-AEC5-964D-8545-CF286A4B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902" y="4986881"/>
            <a:ext cx="463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  <a:ea typeface="MS PGothic" panose="020B0600070205080204" pitchFamily="34" charset="-128"/>
              </a:rPr>
              <a:t>h(n) = straight-line distance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29E689-285A-AA49-8908-97C43480D1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</p:spPr>
        <p:txBody>
          <a:bodyPr/>
          <a:lstStyle/>
          <a:p>
            <a:r>
              <a:rPr lang="en-US" dirty="0"/>
              <a:t>In GBFS, with the heuristic h(n) defined before, the search will get stuck in the loops of a-b-c.</a:t>
            </a:r>
          </a:p>
        </p:txBody>
      </p:sp>
    </p:spTree>
    <p:extLst>
      <p:ext uri="{BB962C8B-B14F-4D97-AF65-F5344CB8AC3E}">
        <p14:creationId xmlns:p14="http://schemas.microsoft.com/office/powerpoint/2010/main" val="414889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FF0F-9142-0A40-912C-36E706AA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Adobe Gothic Std B" panose="020B0800000000000000" pitchFamily="34" charset="-128"/>
              </a:rPr>
              <a:t>Properties of greedy best-first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5F88-E75D-C64E-A462-7C10AB1DC7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FF0000"/>
                </a:solidFill>
              </a:rPr>
              <a:t>Complete?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No – can get stuck in loops.</a:t>
            </a:r>
          </a:p>
          <a:p>
            <a:endParaRPr lang="en-US" altLang="en-US" sz="1200" dirty="0"/>
          </a:p>
          <a:p>
            <a:r>
              <a:rPr lang="en-US" altLang="en-US" u="sng" dirty="0">
                <a:solidFill>
                  <a:srgbClr val="FF0000"/>
                </a:solidFill>
              </a:rPr>
              <a:t>Time?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/>
              <a:t>O(b</a:t>
            </a:r>
            <a:r>
              <a:rPr lang="en-US" altLang="en-US" i="1" baseline="30000" dirty="0"/>
              <a:t>m</a:t>
            </a:r>
            <a:r>
              <a:rPr lang="en-US" altLang="en-US" i="1" dirty="0"/>
              <a:t>)</a:t>
            </a:r>
            <a:r>
              <a:rPr lang="en-US" altLang="en-US" dirty="0"/>
              <a:t>, but a good heuristic can give dramatic improvement.</a:t>
            </a:r>
          </a:p>
          <a:p>
            <a:endParaRPr lang="en-US" altLang="en-US" sz="1200" dirty="0"/>
          </a:p>
          <a:p>
            <a:r>
              <a:rPr lang="en-US" altLang="en-US" u="sng" dirty="0">
                <a:solidFill>
                  <a:srgbClr val="FF0000"/>
                </a:solidFill>
              </a:rPr>
              <a:t>Space?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/>
              <a:t>O(b</a:t>
            </a:r>
            <a:r>
              <a:rPr lang="en-US" altLang="en-US" i="1" baseline="30000" dirty="0"/>
              <a:t>m</a:t>
            </a:r>
            <a:r>
              <a:rPr lang="en-US" altLang="en-US" i="1" dirty="0"/>
              <a:t>) </a:t>
            </a:r>
            <a:r>
              <a:rPr lang="en-US" altLang="en-US" dirty="0"/>
              <a:t>- keeps all nodes in memory.</a:t>
            </a:r>
          </a:p>
          <a:p>
            <a:endParaRPr lang="en-US" altLang="en-US" sz="1200" dirty="0"/>
          </a:p>
          <a:p>
            <a:r>
              <a:rPr lang="en-US" altLang="en-US" u="sng" dirty="0">
                <a:solidFill>
                  <a:srgbClr val="FF0000"/>
                </a:solidFill>
              </a:rPr>
              <a:t>Optimal?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No</a:t>
            </a:r>
          </a:p>
          <a:p>
            <a:pPr>
              <a:buNone/>
            </a:pPr>
            <a:r>
              <a:rPr lang="en-US" altLang="en-US" dirty="0"/>
              <a:t>   e.g. </a:t>
            </a:r>
            <a:r>
              <a:rPr lang="en-US" altLang="en-US" dirty="0" err="1"/>
              <a:t>Arad</a:t>
            </a:r>
            <a:r>
              <a:rPr lang="en-US" altLang="en-US" dirty="0" err="1">
                <a:sym typeface="Wingdings" pitchFamily="2" charset="2"/>
              </a:rPr>
              <a:t>SibiuRimnicu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VireaPitestiBucharest</a:t>
            </a:r>
            <a:r>
              <a:rPr lang="en-US" altLang="en-US" dirty="0">
                <a:sym typeface="Wingdings" pitchFamily="2" charset="2"/>
              </a:rPr>
              <a:t> is shorter!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/>
              <a:t>Review of Lecture </a:t>
            </a:r>
            <a:r>
              <a:rPr lang="en-US" altLang="en-US" sz="3200" dirty="0"/>
              <a:t>7</a:t>
            </a:r>
          </a:p>
          <a:p>
            <a:pPr lvl="1"/>
            <a:r>
              <a:rPr lang="en-US" altLang="zh-CN" sz="2800" dirty="0"/>
              <a:t>Uninformed Search</a:t>
            </a:r>
            <a:endParaRPr lang="en-GB" altLang="zh-CN" sz="2800" dirty="0"/>
          </a:p>
          <a:p>
            <a:r>
              <a:rPr lang="en-US" altLang="en-US" sz="3200" dirty="0"/>
              <a:t>Informed (Heuristic) Search</a:t>
            </a:r>
          </a:p>
          <a:p>
            <a:pPr lvl="1"/>
            <a:r>
              <a:rPr lang="en-US" altLang="en-US" sz="2800" dirty="0"/>
              <a:t>Greedy best-first Search</a:t>
            </a:r>
          </a:p>
          <a:p>
            <a:pPr lvl="1"/>
            <a:r>
              <a:rPr lang="en-US" altLang="en-US" sz="2800" dirty="0"/>
              <a:t>A* Search</a:t>
            </a:r>
          </a:p>
          <a:p>
            <a:pPr lvl="1"/>
            <a:r>
              <a:rPr lang="en-US" altLang="en-US" sz="2800" dirty="0"/>
              <a:t>Relaxation</a:t>
            </a:r>
          </a:p>
          <a:p>
            <a:r>
              <a:rPr lang="en-GB" alt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3872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/>
              <a:t>Review of Lecture </a:t>
            </a:r>
            <a:r>
              <a:rPr lang="en-US" altLang="en-US" sz="3200" dirty="0"/>
              <a:t>7</a:t>
            </a:r>
          </a:p>
          <a:p>
            <a:pPr lvl="1"/>
            <a:r>
              <a:rPr lang="en-US" altLang="zh-CN" sz="2800" dirty="0"/>
              <a:t>Uninformed Search</a:t>
            </a:r>
            <a:endParaRPr lang="en-GB" altLang="zh-CN" sz="2800" dirty="0"/>
          </a:p>
          <a:p>
            <a:r>
              <a:rPr lang="en-US" altLang="en-US" sz="3200" dirty="0"/>
              <a:t>Informed (Heuristic) Search</a:t>
            </a:r>
          </a:p>
          <a:p>
            <a:pPr lvl="1"/>
            <a:r>
              <a:rPr lang="en-US" altLang="en-US" sz="2800" dirty="0"/>
              <a:t>Greedy best-first Search</a:t>
            </a:r>
          </a:p>
          <a:p>
            <a:pPr lvl="1"/>
            <a:r>
              <a:rPr lang="en-US" altLang="en-US" sz="2800" dirty="0"/>
              <a:t>A* Search</a:t>
            </a:r>
          </a:p>
          <a:p>
            <a:pPr lvl="1"/>
            <a:r>
              <a:rPr lang="en-US" altLang="en-US" sz="2800" dirty="0"/>
              <a:t>Relaxation</a:t>
            </a:r>
          </a:p>
          <a:p>
            <a:r>
              <a:rPr lang="en-GB" alt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7869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2570-6B8E-964E-A2F4-D2AFDCB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FE1F-A96B-734C-8019-6671B59E13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Idea: avoid expanding paths that are already expensive </a:t>
            </a:r>
            <a:r>
              <a:rPr lang="en-US" altLang="en-US" sz="2400" dirty="0"/>
              <a:t>(In Best-First Search, we do not have path cost information)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Evaluation function </a:t>
            </a:r>
            <a:r>
              <a:rPr lang="en-US" altLang="en-US" i="1" dirty="0">
                <a:solidFill>
                  <a:srgbClr val="FF0000"/>
                </a:solidFill>
              </a:rPr>
              <a:t>f(n) = g(n) + h(n)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i="1" dirty="0"/>
              <a:t>g(n)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7030A0"/>
                </a:solidFill>
              </a:rPr>
              <a:t>cost</a:t>
            </a:r>
            <a:r>
              <a:rPr lang="en-US" altLang="en-US" dirty="0"/>
              <a:t> so far to reach </a:t>
            </a:r>
            <a:r>
              <a:rPr lang="en-US" altLang="en-US" i="1" dirty="0"/>
              <a:t>n</a:t>
            </a:r>
          </a:p>
          <a:p>
            <a:r>
              <a:rPr lang="en-US" altLang="en-US" i="1" dirty="0"/>
              <a:t>h(n)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7030A0"/>
                </a:solidFill>
              </a:rPr>
              <a:t>estimated cost </a:t>
            </a:r>
            <a:r>
              <a:rPr lang="en-US" altLang="en-US" dirty="0"/>
              <a:t>from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  <a:p>
            <a:r>
              <a:rPr lang="en-US" altLang="en-US" i="1" dirty="0"/>
              <a:t>f(n) </a:t>
            </a:r>
            <a:r>
              <a:rPr lang="en-US" altLang="en-US" dirty="0"/>
              <a:t>= estimated </a:t>
            </a:r>
            <a:r>
              <a:rPr lang="en-US" altLang="en-US" dirty="0">
                <a:solidFill>
                  <a:srgbClr val="7030A0"/>
                </a:solidFill>
              </a:rPr>
              <a:t>total cost</a:t>
            </a:r>
            <a:r>
              <a:rPr lang="en-US" altLang="en-US" dirty="0"/>
              <a:t> of path through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Uniform Cost search </a:t>
            </a:r>
            <a:r>
              <a:rPr lang="en-US" altLang="en-US" dirty="0"/>
              <a:t>has </a:t>
            </a:r>
            <a:r>
              <a:rPr lang="en-US" altLang="en-US" i="1" dirty="0"/>
              <a:t>f(n)=g(n)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Greedy Best-First search </a:t>
            </a:r>
            <a:r>
              <a:rPr lang="en-US" altLang="en-US" dirty="0"/>
              <a:t>has </a:t>
            </a:r>
            <a:r>
              <a:rPr lang="en-US" altLang="en-US" i="1" dirty="0"/>
              <a:t>f(n)=h(n)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2570-6B8E-964E-A2F4-D2AFDCB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FE1F-A96B-734C-8019-6671B59E13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-387350">
              <a:spcBef>
                <a:spcPct val="0"/>
              </a:spcBef>
            </a:pPr>
            <a:r>
              <a:rPr lang="en-US" alt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</a:t>
            </a:r>
            <a:r>
              <a:rPr lang="en-US" altLang="en-US" baseline="30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*</a:t>
            </a:r>
            <a:r>
              <a:rPr lang="en-US" alt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search</a:t>
            </a:r>
            <a:r>
              <a:rPr lang="en-US" altLang="en-US" b="1" i="1" dirty="0">
                <a:solidFill>
                  <a:schemeClr val="bg2"/>
                </a:solidFill>
              </a:rPr>
              <a:t> </a:t>
            </a:r>
            <a:r>
              <a:rPr lang="en-US" altLang="en-US" i="1" dirty="0"/>
              <a:t>algorithm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C00000"/>
                </a:solidFill>
              </a:rPr>
              <a:t>best-first search </a:t>
            </a:r>
            <a:r>
              <a:rPr lang="en-US" altLang="en-US" dirty="0"/>
              <a:t>algorithm that aims at minimizing the </a:t>
            </a:r>
            <a:r>
              <a:rPr lang="en-US" altLang="en-US" b="1" dirty="0">
                <a:solidFill>
                  <a:schemeClr val="accent1"/>
                </a:solidFill>
              </a:rPr>
              <a:t>total cost</a:t>
            </a:r>
            <a:r>
              <a:rPr lang="en-US" altLang="en-US" dirty="0"/>
              <a:t> along a path from start to goal. </a:t>
            </a:r>
          </a:p>
          <a:p>
            <a:pPr marL="0" indent="0" algn="ctr">
              <a:spcBef>
                <a:spcPct val="0"/>
              </a:spcBef>
              <a:buNone/>
            </a:pPr>
            <a:endParaRPr lang="en-US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f(n)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g(n)</a:t>
            </a:r>
            <a:r>
              <a:rPr lang="en-US" altLang="en-US" dirty="0">
                <a:latin typeface="Arial" panose="020B0604020202020204" pitchFamily="34" charset="0"/>
              </a:rPr>
              <a:t> + </a:t>
            </a: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</a:rPr>
              <a:t>h(n)</a:t>
            </a:r>
            <a:endParaRPr lang="en-US" altLang="en-US" dirty="0">
              <a:solidFill>
                <a:srgbClr val="00B050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2A251019-011D-8F40-AAC0-3FE3599D2EAA}"/>
              </a:ext>
            </a:extLst>
          </p:cNvPr>
          <p:cNvGrpSpPr>
            <a:grpSpLocks/>
          </p:cNvGrpSpPr>
          <p:nvPr/>
        </p:nvGrpSpPr>
        <p:grpSpPr bwMode="auto">
          <a:xfrm>
            <a:off x="2061203" y="3006927"/>
            <a:ext cx="2624138" cy="2009775"/>
            <a:chOff x="655" y="1595"/>
            <a:chExt cx="1501" cy="92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4708FD8-51D1-0840-959B-7D2F2EF5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1970"/>
              <a:ext cx="1360" cy="5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defTabSz="76200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estimate of total cost along path through n</a:t>
              </a: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39FE770-6FC3-2248-B5C1-5BA9509D5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0" y="1595"/>
              <a:ext cx="336" cy="328"/>
            </a:xfrm>
            <a:prstGeom prst="line">
              <a:avLst/>
            </a:prstGeom>
            <a:noFill/>
            <a:ln w="12700">
              <a:solidFill>
                <a:srgbClr val="9B9B9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5">
            <a:extLst>
              <a:ext uri="{FF2B5EF4-FFF2-40B4-BE49-F238E27FC236}">
                <a16:creationId xmlns:a16="http://schemas.microsoft.com/office/drawing/2014/main" id="{1A6B5B13-6CAE-B944-93F3-C7589B095823}"/>
              </a:ext>
            </a:extLst>
          </p:cNvPr>
          <p:cNvGrpSpPr>
            <a:grpSpLocks/>
          </p:cNvGrpSpPr>
          <p:nvPr/>
        </p:nvGrpSpPr>
        <p:grpSpPr bwMode="auto">
          <a:xfrm>
            <a:off x="7301541" y="2998989"/>
            <a:ext cx="2246312" cy="2163762"/>
            <a:chOff x="3565" y="1595"/>
            <a:chExt cx="1535" cy="13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64E4A-AB22-8C4B-BEFC-B77BDCCC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970"/>
              <a:ext cx="1168" cy="9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defTabSz="762000">
                <a:defRPr/>
              </a:pPr>
              <a:r>
                <a:rPr lang="en-US" sz="24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estimate of cost to reach goal from n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E9AEFE36-588F-DB4D-BCDF-140DDDB2B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595"/>
              <a:ext cx="376" cy="376"/>
            </a:xfrm>
            <a:prstGeom prst="line">
              <a:avLst/>
            </a:prstGeom>
            <a:noFill/>
            <a:ln w="12700">
              <a:solidFill>
                <a:srgbClr val="9B9B9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4BE42607-1FAA-CD47-BFC5-D8B990CDDCBD}"/>
              </a:ext>
            </a:extLst>
          </p:cNvPr>
          <p:cNvGrpSpPr>
            <a:grpSpLocks/>
          </p:cNvGrpSpPr>
          <p:nvPr/>
        </p:nvGrpSpPr>
        <p:grpSpPr bwMode="auto">
          <a:xfrm>
            <a:off x="5098092" y="3083127"/>
            <a:ext cx="2327275" cy="1501775"/>
            <a:chOff x="2396" y="1643"/>
            <a:chExt cx="1590" cy="943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908CC0B-CBD9-624E-8551-76073F0B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066"/>
              <a:ext cx="1590" cy="5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defTabSz="762000"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actual cost to reach n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079DFE36-31E0-334F-AD2D-9DE9105C0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1" y="1643"/>
              <a:ext cx="0" cy="376"/>
            </a:xfrm>
            <a:prstGeom prst="line">
              <a:avLst/>
            </a:prstGeom>
            <a:noFill/>
            <a:ln w="12700">
              <a:solidFill>
                <a:srgbClr val="9B9B9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0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AD2-DDBF-AA48-A71F-25200ED7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D12F43A-EB4B-624B-A68D-F4657677A6CB}"/>
              </a:ext>
            </a:extLst>
          </p:cNvPr>
          <p:cNvSpPr/>
          <p:nvPr/>
        </p:nvSpPr>
        <p:spPr>
          <a:xfrm>
            <a:off x="2896564" y="3638265"/>
            <a:ext cx="5864352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DDD29C-526B-DE47-BFEE-0D8B998D55D8}"/>
              </a:ext>
            </a:extLst>
          </p:cNvPr>
          <p:cNvGrpSpPr/>
          <p:nvPr/>
        </p:nvGrpSpPr>
        <p:grpSpPr>
          <a:xfrm>
            <a:off x="2896564" y="1178560"/>
            <a:ext cx="5410200" cy="2219325"/>
            <a:chOff x="1905000" y="1219200"/>
            <a:chExt cx="5410200" cy="221932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96216313-2A2D-AD4E-933A-1C3155A84B82}"/>
                </a:ext>
              </a:extLst>
            </p:cNvPr>
            <p:cNvSpPr/>
            <p:nvPr/>
          </p:nvSpPr>
          <p:spPr>
            <a:xfrm>
              <a:off x="1905000" y="1219200"/>
              <a:ext cx="5410200" cy="2218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E271D04D-F7B0-1448-B4C2-2F938D51580C}"/>
                </a:ext>
              </a:extLst>
            </p:cNvPr>
            <p:cNvSpPr/>
            <p:nvPr/>
          </p:nvSpPr>
          <p:spPr>
            <a:xfrm>
              <a:off x="3902710" y="1557020"/>
              <a:ext cx="864235" cy="520065"/>
            </a:xfrm>
            <a:custGeom>
              <a:avLst/>
              <a:gdLst/>
              <a:ahLst/>
              <a:cxnLst/>
              <a:rect l="l" t="t" r="r" b="b"/>
              <a:pathLst>
                <a:path w="864235" h="520064">
                  <a:moveTo>
                    <a:pt x="740155" y="0"/>
                  </a:moveTo>
                  <a:lnTo>
                    <a:pt x="761491" y="40639"/>
                  </a:lnTo>
                  <a:lnTo>
                    <a:pt x="0" y="438022"/>
                  </a:lnTo>
                  <a:lnTo>
                    <a:pt x="42544" y="519556"/>
                  </a:lnTo>
                  <a:lnTo>
                    <a:pt x="804037" y="122174"/>
                  </a:lnTo>
                  <a:lnTo>
                    <a:pt x="825245" y="162940"/>
                  </a:lnTo>
                  <a:lnTo>
                    <a:pt x="864235" y="38862"/>
                  </a:lnTo>
                  <a:lnTo>
                    <a:pt x="7401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03BAE63E-266B-DE4B-B9D0-BB0D8EA6EBBD}"/>
                </a:ext>
              </a:extLst>
            </p:cNvPr>
            <p:cNvSpPr/>
            <p:nvPr/>
          </p:nvSpPr>
          <p:spPr>
            <a:xfrm>
              <a:off x="3902710" y="1557020"/>
              <a:ext cx="864235" cy="520065"/>
            </a:xfrm>
            <a:custGeom>
              <a:avLst/>
              <a:gdLst/>
              <a:ahLst/>
              <a:cxnLst/>
              <a:rect l="l" t="t" r="r" b="b"/>
              <a:pathLst>
                <a:path w="864235" h="520064">
                  <a:moveTo>
                    <a:pt x="0" y="438022"/>
                  </a:moveTo>
                  <a:lnTo>
                    <a:pt x="761491" y="40639"/>
                  </a:lnTo>
                  <a:lnTo>
                    <a:pt x="740155" y="0"/>
                  </a:lnTo>
                  <a:lnTo>
                    <a:pt x="864235" y="38862"/>
                  </a:lnTo>
                  <a:lnTo>
                    <a:pt x="825245" y="162940"/>
                  </a:lnTo>
                  <a:lnTo>
                    <a:pt x="804037" y="122174"/>
                  </a:lnTo>
                  <a:lnTo>
                    <a:pt x="42544" y="519556"/>
                  </a:lnTo>
                  <a:lnTo>
                    <a:pt x="0" y="438022"/>
                  </a:lnTo>
                  <a:close/>
                </a:path>
              </a:pathLst>
            </a:custGeom>
            <a:ln w="127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1A9A58ED-6CF1-AE4B-8DEA-60ED402A96B2}"/>
              </a:ext>
            </a:extLst>
          </p:cNvPr>
          <p:cNvSpPr txBox="1"/>
          <p:nvPr/>
        </p:nvSpPr>
        <p:spPr>
          <a:xfrm>
            <a:off x="3851858" y="1990293"/>
            <a:ext cx="144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f(n)=g(n)+h(n)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91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AD2-DDBF-AA48-A71F-25200ED7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D12F43A-EB4B-624B-A68D-F4657677A6CB}"/>
              </a:ext>
            </a:extLst>
          </p:cNvPr>
          <p:cNvSpPr/>
          <p:nvPr/>
        </p:nvSpPr>
        <p:spPr>
          <a:xfrm>
            <a:off x="2896564" y="3638265"/>
            <a:ext cx="5864352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168F2F0-A0DB-2B45-8841-3F535B494365}"/>
              </a:ext>
            </a:extLst>
          </p:cNvPr>
          <p:cNvSpPr/>
          <p:nvPr/>
        </p:nvSpPr>
        <p:spPr>
          <a:xfrm>
            <a:off x="2896564" y="1298940"/>
            <a:ext cx="5410200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4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AD2-DDBF-AA48-A71F-25200ED7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D12F43A-EB4B-624B-A68D-F4657677A6CB}"/>
              </a:ext>
            </a:extLst>
          </p:cNvPr>
          <p:cNvSpPr/>
          <p:nvPr/>
        </p:nvSpPr>
        <p:spPr>
          <a:xfrm>
            <a:off x="2896564" y="3638265"/>
            <a:ext cx="5864352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49DF607-ECBA-8E4E-BE18-1EB56254B903}"/>
              </a:ext>
            </a:extLst>
          </p:cNvPr>
          <p:cNvSpPr/>
          <p:nvPr/>
        </p:nvSpPr>
        <p:spPr>
          <a:xfrm>
            <a:off x="3123640" y="1210056"/>
            <a:ext cx="5410200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73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3356-6984-EC41-B58E-B784EE9C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EED6469-3443-AF44-A59C-1FBBC19DCBA9}"/>
              </a:ext>
            </a:extLst>
          </p:cNvPr>
          <p:cNvSpPr/>
          <p:nvPr/>
        </p:nvSpPr>
        <p:spPr>
          <a:xfrm>
            <a:off x="3181109" y="1210056"/>
            <a:ext cx="5410200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D4CCA3D-C2FC-AB4F-9C83-919FB2673117}"/>
              </a:ext>
            </a:extLst>
          </p:cNvPr>
          <p:cNvSpPr/>
          <p:nvPr/>
        </p:nvSpPr>
        <p:spPr>
          <a:xfrm>
            <a:off x="2954032" y="3648456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14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3356-6984-EC41-B58E-B784EE9C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Example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D4CCA3D-C2FC-AB4F-9C83-919FB2673117}"/>
              </a:ext>
            </a:extLst>
          </p:cNvPr>
          <p:cNvSpPr/>
          <p:nvPr/>
        </p:nvSpPr>
        <p:spPr>
          <a:xfrm>
            <a:off x="2954032" y="3648456"/>
            <a:ext cx="5864352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B8DC9E4-ED78-A54F-AE00-07C67BC0C970}"/>
              </a:ext>
            </a:extLst>
          </p:cNvPr>
          <p:cNvSpPr/>
          <p:nvPr/>
        </p:nvSpPr>
        <p:spPr>
          <a:xfrm>
            <a:off x="3181108" y="1178560"/>
            <a:ext cx="5410200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77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3356-6984-EC41-B58E-B784EE9C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Example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D4CCA3D-C2FC-AB4F-9C83-919FB2673117}"/>
              </a:ext>
            </a:extLst>
          </p:cNvPr>
          <p:cNvSpPr/>
          <p:nvPr/>
        </p:nvSpPr>
        <p:spPr>
          <a:xfrm>
            <a:off x="2954032" y="3648456"/>
            <a:ext cx="5864352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41621CA-4F39-2947-A087-B9EA1CF7AF22}"/>
              </a:ext>
            </a:extLst>
          </p:cNvPr>
          <p:cNvSpPr/>
          <p:nvPr/>
        </p:nvSpPr>
        <p:spPr>
          <a:xfrm>
            <a:off x="3181108" y="1304036"/>
            <a:ext cx="5410200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74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746-FA9A-7549-825C-342A2E03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0" dirty="0"/>
              <a:t>Admissible</a:t>
            </a:r>
            <a:r>
              <a:rPr lang="en-US" spc="-55" dirty="0"/>
              <a:t> </a:t>
            </a:r>
            <a:r>
              <a:rPr lang="en-US" spc="-90" dirty="0"/>
              <a:t>heuristics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811A-F5D2-9E4B-AFDD-CB658E1F52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93700" indent="-342900">
              <a:spcBef>
                <a:spcPts val="770"/>
              </a:spcBef>
              <a:tabLst>
                <a:tab pos="393065" algn="l"/>
                <a:tab pos="393700" algn="l"/>
                <a:tab pos="4709795" algn="l"/>
              </a:tabLst>
            </a:pPr>
            <a:r>
              <a:rPr lang="en-US" spc="-130" dirty="0">
                <a:latin typeface="Avenir Book" panose="02000503020000020003" pitchFamily="2" charset="0"/>
                <a:cs typeface="Times New Roman"/>
              </a:rPr>
              <a:t>A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heuristic </a:t>
            </a:r>
            <a:r>
              <a:rPr lang="en-US" i="1" spc="-200" dirty="0">
                <a:latin typeface="Avenir Book" panose="02000503020000020003" pitchFamily="2" charset="0"/>
                <a:cs typeface="Times New Roman"/>
              </a:rPr>
              <a:t>h(n)  </a:t>
            </a:r>
            <a:r>
              <a:rPr lang="en-US" spc="-105" dirty="0">
                <a:latin typeface="Avenir Book" panose="02000503020000020003" pitchFamily="2" charset="0"/>
                <a:cs typeface="Times New Roman"/>
              </a:rPr>
              <a:t>is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75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admissible</a:t>
            </a:r>
            <a:r>
              <a:rPr lang="en-US" spc="15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85" dirty="0">
                <a:latin typeface="Avenir Book" panose="02000503020000020003" pitchFamily="2" charset="0"/>
                <a:cs typeface="Times New Roman"/>
              </a:rPr>
              <a:t>if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for </a:t>
            </a:r>
            <a:r>
              <a:rPr lang="en-US" spc="-95" dirty="0">
                <a:latin typeface="Avenir Book" panose="02000503020000020003" pitchFamily="2" charset="0"/>
                <a:cs typeface="Times New Roman"/>
              </a:rPr>
              <a:t>every </a:t>
            </a:r>
            <a:r>
              <a:rPr lang="en-US" spc="-15" dirty="0">
                <a:latin typeface="Avenir Book" panose="02000503020000020003" pitchFamily="2" charset="0"/>
                <a:cs typeface="Times New Roman"/>
              </a:rPr>
              <a:t>node</a:t>
            </a:r>
            <a:r>
              <a:rPr lang="en-US" spc="8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i="1" spc="-145" dirty="0">
                <a:latin typeface="Avenir Book" panose="02000503020000020003" pitchFamily="2" charset="0"/>
                <a:cs typeface="Times New Roman"/>
              </a:rPr>
              <a:t>n</a:t>
            </a:r>
            <a:r>
              <a:rPr lang="en-US" spc="-145" dirty="0">
                <a:latin typeface="Avenir Book" panose="02000503020000020003" pitchFamily="2" charset="0"/>
                <a:cs typeface="Times New Roman"/>
              </a:rPr>
              <a:t>,</a:t>
            </a:r>
            <a:r>
              <a:rPr lang="en-US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i="1" spc="-200" dirty="0">
                <a:latin typeface="Avenir Book" panose="02000503020000020003" pitchFamily="2" charset="0"/>
                <a:cs typeface="Times New Roman"/>
              </a:rPr>
              <a:t>h(n) </a:t>
            </a:r>
            <a:r>
              <a:rPr lang="en-US" i="1" spc="325" dirty="0">
                <a:latin typeface="Avenir Book" panose="02000503020000020003" pitchFamily="2" charset="0"/>
                <a:cs typeface="Times New Roman"/>
              </a:rPr>
              <a:t>≤</a:t>
            </a:r>
            <a:r>
              <a:rPr lang="en-US" i="1" spc="-170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sz="2775" i="1" spc="-254" baseline="25525" dirty="0">
                <a:latin typeface="Avenir Book" panose="02000503020000020003" pitchFamily="2" charset="0"/>
                <a:cs typeface="Times New Roman"/>
              </a:rPr>
              <a:t>*</a:t>
            </a:r>
            <a:r>
              <a:rPr lang="en-US" i="1" spc="-170" dirty="0">
                <a:latin typeface="Avenir Book" panose="02000503020000020003" pitchFamily="2" charset="0"/>
                <a:cs typeface="Times New Roman"/>
              </a:rPr>
              <a:t>(n),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where </a:t>
            </a:r>
            <a:r>
              <a:rPr lang="en-US" i="1" spc="-18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sz="2775" i="1" spc="-277" baseline="25525" dirty="0">
                <a:latin typeface="Avenir Book" panose="02000503020000020003" pitchFamily="2" charset="0"/>
                <a:cs typeface="Times New Roman"/>
              </a:rPr>
              <a:t>*</a:t>
            </a:r>
            <a:r>
              <a:rPr lang="en-US" i="1" spc="-18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spc="-105" dirty="0">
                <a:latin typeface="Avenir Book" panose="02000503020000020003" pitchFamily="2" charset="0"/>
                <a:cs typeface="Times New Roman"/>
              </a:rPr>
              <a:t>is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true </a:t>
            </a:r>
            <a:r>
              <a:rPr lang="en-US" spc="-25" dirty="0">
                <a:latin typeface="Avenir Book" panose="02000503020000020003" pitchFamily="2" charset="0"/>
                <a:cs typeface="Times New Roman"/>
              </a:rPr>
              <a:t>cost </a:t>
            </a:r>
            <a:r>
              <a:rPr lang="en-US" spc="25" dirty="0">
                <a:latin typeface="Avenir Book" panose="02000503020000020003" pitchFamily="2" charset="0"/>
                <a:cs typeface="Times New Roman"/>
              </a:rPr>
              <a:t>to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reach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the </a:t>
            </a:r>
            <a:r>
              <a:rPr lang="en-US" spc="-85" dirty="0">
                <a:latin typeface="Avenir Book" panose="02000503020000020003" pitchFamily="2" charset="0"/>
                <a:cs typeface="Times New Roman"/>
              </a:rPr>
              <a:t>goal  </a:t>
            </a:r>
            <a:r>
              <a:rPr lang="en-US" spc="-40" dirty="0">
                <a:latin typeface="Avenir Book" panose="02000503020000020003" pitchFamily="2" charset="0"/>
                <a:cs typeface="Times New Roman"/>
              </a:rPr>
              <a:t>state </a:t>
            </a:r>
            <a:r>
              <a:rPr lang="en-US" spc="-10" dirty="0">
                <a:latin typeface="Avenir Book" panose="02000503020000020003" pitchFamily="2" charset="0"/>
                <a:cs typeface="Times New Roman"/>
              </a:rPr>
              <a:t>from</a:t>
            </a:r>
            <a:r>
              <a:rPr lang="en-US" spc="3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i="1" spc="-145" dirty="0">
                <a:latin typeface="Avenir Book" panose="02000503020000020003" pitchFamily="2" charset="0"/>
                <a:cs typeface="Times New Roman"/>
              </a:rPr>
              <a:t>n</a:t>
            </a:r>
            <a:r>
              <a:rPr lang="en-US" spc="-145" dirty="0">
                <a:latin typeface="Avenir Book" panose="02000503020000020003" pitchFamily="2" charset="0"/>
                <a:cs typeface="Times New Roman"/>
              </a:rPr>
              <a:t>.</a:t>
            </a:r>
            <a:endParaRPr lang="en-US" sz="4050" dirty="0">
              <a:latin typeface="Avenir Book" panose="02000503020000020003" pitchFamily="2" charset="0"/>
              <a:cs typeface="Times New Roman"/>
            </a:endParaRPr>
          </a:p>
          <a:p>
            <a:pPr marL="393700" marR="187960" indent="-342900">
              <a:tabLst>
                <a:tab pos="393065" algn="l"/>
                <a:tab pos="393700" algn="l"/>
              </a:tabLst>
            </a:pPr>
            <a:r>
              <a:rPr lang="en-US" spc="-55" dirty="0">
                <a:latin typeface="Avenir Book" panose="02000503020000020003" pitchFamily="2" charset="0"/>
                <a:cs typeface="Times New Roman"/>
              </a:rPr>
              <a:t>An </a:t>
            </a:r>
            <a:r>
              <a:rPr lang="en-US" spc="-80" dirty="0">
                <a:latin typeface="Avenir Book" panose="02000503020000020003" pitchFamily="2" charset="0"/>
                <a:cs typeface="Times New Roman"/>
              </a:rPr>
              <a:t>admissible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heuristic </a:t>
            </a:r>
            <a:r>
              <a:rPr lang="en-US" spc="-55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never overestimates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the </a:t>
            </a:r>
            <a:r>
              <a:rPr lang="en-US" spc="-30" dirty="0">
                <a:latin typeface="Avenir Book" panose="02000503020000020003" pitchFamily="2" charset="0"/>
                <a:cs typeface="Times New Roman"/>
              </a:rPr>
              <a:t>cost </a:t>
            </a:r>
            <a:r>
              <a:rPr lang="en-US" spc="30" dirty="0">
                <a:latin typeface="Avenir Book" panose="02000503020000020003" pitchFamily="2" charset="0"/>
                <a:cs typeface="Times New Roman"/>
              </a:rPr>
              <a:t>to 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reach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the </a:t>
            </a:r>
            <a:r>
              <a:rPr lang="en-US" spc="-85" dirty="0">
                <a:latin typeface="Avenir Book" panose="02000503020000020003" pitchFamily="2" charset="0"/>
                <a:cs typeface="Times New Roman"/>
              </a:rPr>
              <a:t>goal, </a:t>
            </a:r>
            <a:r>
              <a:rPr lang="en-US" spc="-110" dirty="0">
                <a:latin typeface="Avenir Book" panose="02000503020000020003" pitchFamily="2" charset="0"/>
                <a:cs typeface="Times New Roman"/>
              </a:rPr>
              <a:t>i.e., </a:t>
            </a:r>
            <a:r>
              <a:rPr lang="en-US" spc="-55" dirty="0">
                <a:latin typeface="Avenir Book" panose="02000503020000020003" pitchFamily="2" charset="0"/>
                <a:cs typeface="Times New Roman"/>
              </a:rPr>
              <a:t>it </a:t>
            </a:r>
            <a:r>
              <a:rPr lang="en-US" spc="-105" dirty="0">
                <a:latin typeface="Avenir Book" panose="02000503020000020003" pitchFamily="2" charset="0"/>
                <a:cs typeface="Times New Roman"/>
              </a:rPr>
              <a:t>is</a:t>
            </a:r>
            <a:r>
              <a:rPr lang="en-US" spc="29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65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optimistic.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sz="4050" dirty="0">
              <a:latin typeface="Avenir Book" panose="02000503020000020003" pitchFamily="2" charset="0"/>
              <a:cs typeface="Times New Roman"/>
            </a:endParaRPr>
          </a:p>
          <a:p>
            <a:pPr marL="393700" marR="378460" indent="-342900">
              <a:tabLst>
                <a:tab pos="393065" algn="l"/>
                <a:tab pos="393700" algn="l"/>
              </a:tabLst>
            </a:pPr>
            <a:r>
              <a:rPr lang="en-US" spc="-65" dirty="0">
                <a:latin typeface="Avenir Book" panose="02000503020000020003" pitchFamily="2" charset="0"/>
                <a:cs typeface="Times New Roman"/>
              </a:rPr>
              <a:t>Example: </a:t>
            </a:r>
            <a:r>
              <a:rPr lang="en-US" i="1" spc="-85" dirty="0" err="1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sz="2775" i="1" spc="-127" baseline="-21021" dirty="0" err="1">
                <a:latin typeface="Avenir Book" panose="02000503020000020003" pitchFamily="2" charset="0"/>
                <a:cs typeface="Times New Roman"/>
              </a:rPr>
              <a:t>SLD</a:t>
            </a:r>
            <a:r>
              <a:rPr lang="en-US" i="1" spc="-8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(never </a:t>
            </a:r>
            <a:r>
              <a:rPr lang="en-US" spc="-55" dirty="0">
                <a:latin typeface="Avenir Book" panose="02000503020000020003" pitchFamily="2" charset="0"/>
                <a:cs typeface="Times New Roman"/>
              </a:rPr>
              <a:t>overestimates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the </a:t>
            </a:r>
            <a:r>
              <a:rPr lang="en-US" spc="-75" dirty="0">
                <a:latin typeface="Avenir Book" panose="02000503020000020003" pitchFamily="2" charset="0"/>
                <a:cs typeface="Times New Roman"/>
              </a:rPr>
              <a:t>actual </a:t>
            </a:r>
            <a:r>
              <a:rPr lang="en-US" spc="-30" dirty="0">
                <a:latin typeface="Avenir Book" panose="02000503020000020003" pitchFamily="2" charset="0"/>
                <a:cs typeface="Times New Roman"/>
              </a:rPr>
              <a:t>road 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distance)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393700" marR="1172845" indent="-342900">
              <a:spcBef>
                <a:spcPts val="675"/>
              </a:spcBef>
              <a:tabLst>
                <a:tab pos="393065" algn="l"/>
                <a:tab pos="393700" algn="l"/>
                <a:tab pos="2210435" algn="l"/>
              </a:tabLst>
            </a:pPr>
            <a:r>
              <a:rPr lang="en-US" spc="-35" dirty="0">
                <a:solidFill>
                  <a:srgbClr val="333399"/>
                </a:solidFill>
                <a:latin typeface="Avenir Book" panose="02000503020000020003" pitchFamily="2" charset="0"/>
                <a:cs typeface="Times New Roman"/>
              </a:rPr>
              <a:t>Theorem</a:t>
            </a:r>
            <a:r>
              <a:rPr lang="en-US" spc="-35" dirty="0">
                <a:latin typeface="Avenir Book" panose="02000503020000020003" pitchFamily="2" charset="0"/>
                <a:cs typeface="Times New Roman"/>
              </a:rPr>
              <a:t>:</a:t>
            </a:r>
            <a:r>
              <a:rPr lang="en-US" spc="1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5" dirty="0">
                <a:latin typeface="Avenir Book" panose="02000503020000020003" pitchFamily="2" charset="0"/>
                <a:cs typeface="Times New Roman"/>
              </a:rPr>
              <a:t>If	</a:t>
            </a:r>
            <a:r>
              <a:rPr lang="en-US" i="1" spc="-200" dirty="0">
                <a:latin typeface="Avenir Book" panose="02000503020000020003" pitchFamily="2" charset="0"/>
                <a:cs typeface="Times New Roman"/>
              </a:rPr>
              <a:t>h(n) </a:t>
            </a:r>
            <a:r>
              <a:rPr lang="en-US" spc="-105" dirty="0">
                <a:latin typeface="Avenir Book" panose="02000503020000020003" pitchFamily="2" charset="0"/>
                <a:cs typeface="Times New Roman"/>
              </a:rPr>
              <a:t>is </a:t>
            </a:r>
            <a:r>
              <a:rPr lang="en-US" spc="-80" dirty="0">
                <a:latin typeface="Avenir Book" panose="02000503020000020003" pitchFamily="2" charset="0"/>
                <a:cs typeface="Times New Roman"/>
              </a:rPr>
              <a:t>admissible, </a:t>
            </a:r>
            <a:r>
              <a:rPr lang="en-US" spc="-125" dirty="0">
                <a:latin typeface="Avenir Book" panose="02000503020000020003" pitchFamily="2" charset="0"/>
                <a:cs typeface="Times New Roman"/>
              </a:rPr>
              <a:t>A</a:t>
            </a:r>
            <a:r>
              <a:rPr lang="en-US" sz="2775" spc="-187" baseline="25525" dirty="0">
                <a:latin typeface="Avenir Book" panose="02000503020000020003" pitchFamily="2" charset="0"/>
                <a:cs typeface="Times New Roman"/>
              </a:rPr>
              <a:t>* </a:t>
            </a:r>
            <a:r>
              <a:rPr lang="en-US" sz="2775" spc="-75" dirty="0">
                <a:latin typeface="Avenir Book" panose="02000503020000020003" pitchFamily="2" charset="0"/>
                <a:cs typeface="Times New Roman"/>
              </a:rPr>
              <a:t> in</a:t>
            </a:r>
            <a:r>
              <a:rPr lang="en-US" spc="-7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15" dirty="0">
                <a:latin typeface="Avenir Book" panose="02000503020000020003" pitchFamily="2" charset="0"/>
                <a:cs typeface="Times New Roman"/>
              </a:rPr>
              <a:t>TREE-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SEARCH </a:t>
            </a:r>
            <a:r>
              <a:rPr lang="en-US" spc="-105" dirty="0">
                <a:latin typeface="Avenir Book" panose="02000503020000020003" pitchFamily="2" charset="0"/>
                <a:cs typeface="Times New Roman"/>
              </a:rPr>
              <a:t>is</a:t>
            </a:r>
            <a:r>
              <a:rPr lang="en-US" spc="6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55" dirty="0">
                <a:latin typeface="Avenir Book" panose="02000503020000020003" pitchFamily="2" charset="0"/>
                <a:cs typeface="Times New Roman"/>
              </a:rPr>
              <a:t>optimal.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60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746-FA9A-7549-825C-342A2E03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Optimality</a:t>
            </a:r>
            <a:r>
              <a:rPr lang="en-US" spc="10" dirty="0"/>
              <a:t> </a:t>
            </a:r>
            <a:r>
              <a:rPr lang="en-US" spc="-5" dirty="0"/>
              <a:t>of </a:t>
            </a:r>
            <a:r>
              <a:rPr lang="en-US" spc="-175" dirty="0"/>
              <a:t>A</a:t>
            </a:r>
            <a:r>
              <a:rPr lang="en-US" sz="4350" spc="-262" baseline="24904" dirty="0"/>
              <a:t>*</a:t>
            </a:r>
            <a:r>
              <a:rPr lang="en-US" sz="4350" spc="442" baseline="24904" dirty="0"/>
              <a:t> </a:t>
            </a:r>
            <a:r>
              <a:rPr lang="en-US" spc="-45" dirty="0"/>
              <a:t>(proof)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811A-F5D2-9E4B-AFDD-CB658E1F52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40" dirty="0">
                <a:latin typeface="Times New Roman"/>
                <a:cs typeface="Times New Roman"/>
              </a:rPr>
              <a:t>Suppose </a:t>
            </a:r>
            <a:r>
              <a:rPr lang="en-US" spc="-30" dirty="0">
                <a:latin typeface="Times New Roman"/>
                <a:cs typeface="Times New Roman"/>
              </a:rPr>
              <a:t>some </a:t>
            </a:r>
            <a:r>
              <a:rPr lang="en-US" b="1" spc="-10" dirty="0">
                <a:latin typeface="Times New Roman"/>
                <a:cs typeface="Times New Roman"/>
              </a:rPr>
              <a:t>suboptimal </a:t>
            </a:r>
            <a:r>
              <a:rPr lang="en-US" b="1" spc="10" dirty="0">
                <a:latin typeface="Times New Roman"/>
                <a:cs typeface="Times New Roman"/>
              </a:rPr>
              <a:t>goal </a:t>
            </a:r>
            <a:r>
              <a:rPr lang="en-US" i="1" spc="-45" dirty="0">
                <a:latin typeface="Times New Roman"/>
                <a:cs typeface="Times New Roman"/>
              </a:rPr>
              <a:t>G</a:t>
            </a:r>
            <a:r>
              <a:rPr lang="en-US" i="1" spc="-67" baseline="-20833" dirty="0">
                <a:latin typeface="Times New Roman"/>
                <a:cs typeface="Times New Roman"/>
              </a:rPr>
              <a:t>2 </a:t>
            </a:r>
            <a:r>
              <a:rPr lang="en-US" spc="-45" dirty="0">
                <a:latin typeface="Times New Roman"/>
                <a:cs typeface="Times New Roman"/>
              </a:rPr>
              <a:t>has </a:t>
            </a:r>
            <a:r>
              <a:rPr lang="en-US" spc="-25" dirty="0">
                <a:latin typeface="Times New Roman"/>
                <a:cs typeface="Times New Roman"/>
              </a:rPr>
              <a:t>been </a:t>
            </a:r>
            <a:r>
              <a:rPr lang="en-US" spc="-40" dirty="0">
                <a:latin typeface="Times New Roman"/>
                <a:cs typeface="Times New Roman"/>
              </a:rPr>
              <a:t>generated </a:t>
            </a:r>
            <a:r>
              <a:rPr lang="en-US" spc="-30" dirty="0">
                <a:latin typeface="Times New Roman"/>
                <a:cs typeface="Times New Roman"/>
              </a:rPr>
              <a:t>and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spc="-5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40" dirty="0">
                <a:latin typeface="Times New Roman"/>
                <a:cs typeface="Times New Roman"/>
              </a:rPr>
              <a:t>frontier. </a:t>
            </a:r>
            <a:r>
              <a:rPr lang="en-US" spc="-45" dirty="0">
                <a:latin typeface="Times New Roman"/>
                <a:cs typeface="Times New Roman"/>
              </a:rPr>
              <a:t>Let </a:t>
            </a:r>
            <a:r>
              <a:rPr lang="en-US" i="1" spc="-175" dirty="0">
                <a:latin typeface="Times New Roman"/>
                <a:cs typeface="Times New Roman"/>
              </a:rPr>
              <a:t>n </a:t>
            </a:r>
            <a:r>
              <a:rPr lang="en-US" spc="-25" dirty="0">
                <a:latin typeface="Times New Roman"/>
                <a:cs typeface="Times New Roman"/>
              </a:rPr>
              <a:t>be </a:t>
            </a:r>
            <a:r>
              <a:rPr lang="en-US" spc="-40" dirty="0">
                <a:latin typeface="Times New Roman"/>
                <a:cs typeface="Times New Roman"/>
              </a:rPr>
              <a:t>an </a:t>
            </a:r>
            <a:r>
              <a:rPr lang="en-US" spc="-30" dirty="0">
                <a:latin typeface="Times New Roman"/>
                <a:cs typeface="Times New Roman"/>
              </a:rPr>
              <a:t>unexpanded </a:t>
            </a:r>
            <a:r>
              <a:rPr lang="en-US" spc="-10" dirty="0">
                <a:latin typeface="Times New Roman"/>
                <a:cs typeface="Times New Roman"/>
              </a:rPr>
              <a:t>node </a:t>
            </a:r>
            <a:r>
              <a:rPr lang="en-US" spc="-5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20" dirty="0">
                <a:latin typeface="Times New Roman"/>
                <a:cs typeface="Times New Roman"/>
              </a:rPr>
              <a:t>frontier </a:t>
            </a:r>
            <a:r>
              <a:rPr lang="en-US" spc="-45" dirty="0">
                <a:latin typeface="Times New Roman"/>
                <a:cs typeface="Times New Roman"/>
              </a:rPr>
              <a:t>such </a:t>
            </a:r>
            <a:r>
              <a:rPr lang="en-US" spc="-5" dirty="0">
                <a:latin typeface="Times New Roman"/>
                <a:cs typeface="Times New Roman"/>
              </a:rPr>
              <a:t>that  </a:t>
            </a:r>
            <a:r>
              <a:rPr lang="en-US" i="1" spc="-175" dirty="0">
                <a:latin typeface="Times New Roman"/>
                <a:cs typeface="Times New Roman"/>
              </a:rPr>
              <a:t>n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spc="20" dirty="0">
                <a:latin typeface="Times New Roman"/>
                <a:cs typeface="Times New Roman"/>
              </a:rPr>
              <a:t>on </a:t>
            </a:r>
            <a:r>
              <a:rPr lang="en-US" spc="-90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shortest </a:t>
            </a:r>
            <a:r>
              <a:rPr lang="en-US" spc="-10" dirty="0">
                <a:latin typeface="Times New Roman"/>
                <a:cs typeface="Times New Roman"/>
              </a:rPr>
              <a:t>path </a:t>
            </a:r>
            <a:r>
              <a:rPr lang="en-US" spc="25" dirty="0">
                <a:latin typeface="Times New Roman"/>
                <a:cs typeface="Times New Roman"/>
              </a:rPr>
              <a:t>to </a:t>
            </a:r>
            <a:r>
              <a:rPr lang="en-US" spc="-35" dirty="0">
                <a:latin typeface="Times New Roman"/>
                <a:cs typeface="Times New Roman"/>
              </a:rPr>
              <a:t>an </a:t>
            </a:r>
            <a:r>
              <a:rPr lang="en-US" spc="-45" dirty="0">
                <a:latin typeface="Times New Roman"/>
                <a:cs typeface="Times New Roman"/>
              </a:rPr>
              <a:t>optimal </a:t>
            </a:r>
            <a:r>
              <a:rPr lang="en-US" spc="-65" dirty="0">
                <a:latin typeface="Times New Roman"/>
                <a:cs typeface="Times New Roman"/>
              </a:rPr>
              <a:t>goal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i="1" spc="-55" dirty="0">
                <a:latin typeface="Times New Roman"/>
                <a:cs typeface="Times New Roman"/>
              </a:rPr>
              <a:t>G</a:t>
            </a:r>
            <a:r>
              <a:rPr lang="en-US" spc="-5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2665142-009A-0E45-8607-6E2D842C2C0F}"/>
              </a:ext>
            </a:extLst>
          </p:cNvPr>
          <p:cNvSpPr txBox="1"/>
          <p:nvPr/>
        </p:nvSpPr>
        <p:spPr>
          <a:xfrm>
            <a:off x="1920241" y="4520943"/>
            <a:ext cx="212661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0" indent="-342900">
              <a:spcBef>
                <a:spcPts val="670"/>
              </a:spcBef>
              <a:buChar char="•"/>
              <a:tabLst>
                <a:tab pos="380365" algn="l"/>
                <a:tab pos="381000" algn="l"/>
                <a:tab pos="1139190" algn="l"/>
              </a:tabLst>
            </a:pPr>
            <a:r>
              <a:rPr sz="2400" spc="-35" dirty="0">
                <a:latin typeface="Times New Roman"/>
                <a:cs typeface="Times New Roman"/>
              </a:rPr>
              <a:t>f(G</a:t>
            </a:r>
            <a:r>
              <a:rPr sz="2400" spc="-52" baseline="-20833" dirty="0">
                <a:latin typeface="Times New Roman"/>
                <a:cs typeface="Times New Roman"/>
              </a:rPr>
              <a:t>2</a:t>
            </a:r>
            <a:r>
              <a:rPr sz="2400" spc="-35" dirty="0">
                <a:latin typeface="Times New Roman"/>
                <a:cs typeface="Times New Roman"/>
              </a:rPr>
              <a:t>)	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g(G</a:t>
            </a:r>
            <a:r>
              <a:rPr sz="2400" spc="-82" baseline="-20833" dirty="0">
                <a:latin typeface="Times New Roman"/>
                <a:cs typeface="Times New Roman"/>
              </a:rPr>
              <a:t>2</a:t>
            </a:r>
            <a:r>
              <a:rPr sz="2400" spc="-5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spcBef>
                <a:spcPts val="58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5" dirty="0">
                <a:latin typeface="Times New Roman"/>
                <a:cs typeface="Times New Roman"/>
              </a:rPr>
              <a:t>g(G</a:t>
            </a:r>
            <a:r>
              <a:rPr sz="2400" spc="-82" baseline="-20833" dirty="0">
                <a:latin typeface="Times New Roman"/>
                <a:cs typeface="Times New Roman"/>
              </a:rPr>
              <a:t>2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g(G)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spcBef>
                <a:spcPts val="575"/>
              </a:spcBef>
              <a:buChar char="•"/>
              <a:tabLst>
                <a:tab pos="380365" algn="l"/>
                <a:tab pos="381000" algn="l"/>
                <a:tab pos="1119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f(G)	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g(G)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spcBef>
                <a:spcPts val="575"/>
              </a:spcBef>
              <a:buChar char="•"/>
              <a:tabLst>
                <a:tab pos="380365" algn="l"/>
                <a:tab pos="381000" algn="l"/>
                <a:tab pos="1139190" algn="l"/>
              </a:tabLst>
            </a:pPr>
            <a:r>
              <a:rPr sz="2400" spc="-35" dirty="0">
                <a:latin typeface="Times New Roman"/>
                <a:cs typeface="Times New Roman"/>
              </a:rPr>
              <a:t>f(G</a:t>
            </a:r>
            <a:r>
              <a:rPr sz="2400" spc="-52" baseline="-20833" dirty="0">
                <a:latin typeface="Times New Roman"/>
                <a:cs typeface="Times New Roman"/>
              </a:rPr>
              <a:t>2</a:t>
            </a:r>
            <a:r>
              <a:rPr sz="2400" spc="-35" dirty="0">
                <a:latin typeface="Times New Roman"/>
                <a:cs typeface="Times New Roman"/>
              </a:rPr>
              <a:t>)	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f(G)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C74C79C-2D1A-C04C-9921-F9B6903059E6}"/>
              </a:ext>
            </a:extLst>
          </p:cNvPr>
          <p:cNvSpPr txBox="1"/>
          <p:nvPr/>
        </p:nvSpPr>
        <p:spPr>
          <a:xfrm>
            <a:off x="5578475" y="4520943"/>
            <a:ext cx="2721610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spcBef>
                <a:spcPts val="670"/>
              </a:spcBef>
            </a:pPr>
            <a:r>
              <a:rPr sz="2400" spc="-60" dirty="0">
                <a:latin typeface="Times New Roman"/>
                <a:cs typeface="Times New Roman"/>
              </a:rPr>
              <a:t>since </a:t>
            </a:r>
            <a:r>
              <a:rPr sz="2400" i="1" spc="-75" dirty="0">
                <a:latin typeface="Times New Roman"/>
                <a:cs typeface="Times New Roman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(G</a:t>
            </a:r>
            <a:r>
              <a:rPr sz="2400" spc="-112" baseline="-20833" dirty="0">
                <a:latin typeface="Times New Roman"/>
                <a:cs typeface="Times New Roman"/>
              </a:rPr>
              <a:t>2</a:t>
            </a:r>
            <a:r>
              <a:rPr sz="2400" spc="-75" dirty="0">
                <a:latin typeface="Times New Roman"/>
                <a:cs typeface="Times New Roman"/>
              </a:rPr>
              <a:t>)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8100">
              <a:spcBef>
                <a:spcPts val="580"/>
              </a:spcBef>
            </a:pPr>
            <a:r>
              <a:rPr sz="2400" spc="-60" dirty="0">
                <a:latin typeface="Times New Roman"/>
                <a:cs typeface="Times New Roman"/>
              </a:rPr>
              <a:t>since 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37" baseline="-20833" dirty="0">
                <a:latin typeface="Times New Roman"/>
                <a:cs typeface="Times New Roman"/>
              </a:rPr>
              <a:t>2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suboptimal</a:t>
            </a:r>
            <a:endParaRPr sz="2400">
              <a:latin typeface="Times New Roman"/>
              <a:cs typeface="Times New Roman"/>
            </a:endParaRPr>
          </a:p>
          <a:p>
            <a:pPr marL="38100" marR="969644">
              <a:lnSpc>
                <a:spcPct val="120000"/>
              </a:lnSpc>
            </a:pPr>
            <a:r>
              <a:rPr sz="2400" spc="-60" dirty="0">
                <a:latin typeface="Times New Roman"/>
                <a:cs typeface="Times New Roman"/>
              </a:rPr>
              <a:t>since </a:t>
            </a:r>
            <a:r>
              <a:rPr sz="2400" i="1" spc="-75" dirty="0">
                <a:latin typeface="Times New Roman"/>
                <a:cs typeface="Times New Roman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(G)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0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52FCB46-4ED9-5C48-8EFB-9ADFFF524A78}"/>
              </a:ext>
            </a:extLst>
          </p:cNvPr>
          <p:cNvSpPr/>
          <p:nvPr/>
        </p:nvSpPr>
        <p:spPr>
          <a:xfrm>
            <a:off x="4114800" y="2438400"/>
            <a:ext cx="4305300" cy="205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12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E21-BF6E-3D4E-83FB-7EE5B27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2EED-8E93-9B48-8C14-4D37CEF87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-90" dirty="0">
                <a:latin typeface="Avenir Book" panose="02000503020000020003" pitchFamily="2" charset="0"/>
                <a:cs typeface="Trebuchet MS"/>
              </a:rPr>
              <a:t>Street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with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blocks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numbered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0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-30" dirty="0"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pc="-30" dirty="0">
                <a:latin typeface="Avenir Book" panose="02000503020000020003" pitchFamily="2" charset="0"/>
                <a:cs typeface="Trebuchet MS"/>
              </a:rPr>
              <a:t>. </a:t>
            </a:r>
            <a:r>
              <a:rPr lang="en-US" spc="-25" dirty="0">
                <a:latin typeface="Avenir Book" panose="02000503020000020003" pitchFamily="2" charset="0"/>
                <a:cs typeface="Trebuchet MS"/>
              </a:rPr>
              <a:t> </a:t>
            </a:r>
          </a:p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190" dirty="0">
                <a:latin typeface="Avenir Book" panose="02000503020000020003" pitchFamily="2" charset="0"/>
                <a:cs typeface="Trebuchet MS"/>
              </a:rPr>
              <a:t>W</a:t>
            </a:r>
            <a:r>
              <a:rPr lang="en-US" spc="-70" dirty="0">
                <a:latin typeface="Avenir Book" panose="02000503020000020003" pitchFamily="2" charset="0"/>
                <a:cs typeface="Trebuchet MS"/>
              </a:rPr>
              <a:t>alking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-1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645" dirty="0">
                <a:latin typeface="Avenir Book" panose="02000503020000020003" pitchFamily="2" charset="0"/>
                <a:cs typeface="PMingLiU"/>
              </a:rPr>
              <a:t>+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5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ta</a:t>
            </a:r>
            <a:r>
              <a:rPr lang="en-US" spc="-145" dirty="0">
                <a:latin typeface="Avenir Book" panose="02000503020000020003" pitchFamily="2" charset="0"/>
                <a:cs typeface="Trebuchet MS"/>
              </a:rPr>
              <a:t>k</a:t>
            </a:r>
            <a:r>
              <a:rPr lang="en-US" spc="-140" dirty="0">
                <a:latin typeface="Avenir Book" panose="02000503020000020003" pitchFamily="2" charset="0"/>
                <a:cs typeface="Trebuchet MS"/>
              </a:rPr>
              <a:t>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1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4" dirty="0">
                <a:latin typeface="Avenir Book" panose="02000503020000020003" pitchFamily="2" charset="0"/>
                <a:cs typeface="Trebuchet MS"/>
              </a:rPr>
              <a:t>minute.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35" dirty="0">
                <a:latin typeface="Avenir Book" panose="02000503020000020003" pitchFamily="2" charset="0"/>
                <a:cs typeface="Trebuchet MS"/>
              </a:rPr>
              <a:t>Taking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magic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5" dirty="0">
                <a:latin typeface="Avenir Book" panose="02000503020000020003" pitchFamily="2" charset="0"/>
                <a:cs typeface="Trebuchet MS"/>
              </a:rPr>
              <a:t>tram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135" dirty="0">
                <a:latin typeface="Avenir Book" panose="02000503020000020003" pitchFamily="2" charset="0"/>
                <a:cs typeface="PMingLiU"/>
              </a:rPr>
              <a:t>2</a:t>
            </a:r>
            <a:r>
              <a:rPr lang="en-US" i="1" spc="13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takes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2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minutes. </a:t>
            </a: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74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How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travel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0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1</a:t>
            </a:r>
            <a:r>
              <a:rPr lang="en-US" b="1" u="sng" spc="1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i="1" u="sng" spc="15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b="1" i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8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in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time?</a:t>
            </a:r>
            <a:endParaRPr lang="en-US" b="1" u="sng" dirty="0">
              <a:solidFill>
                <a:srgbClr val="FF0000"/>
              </a:solidFill>
              <a:latin typeface="Avenir Book" panose="02000503020000020003" pitchFamily="2" charset="0"/>
              <a:cs typeface="Trebuchet MS"/>
            </a:endParaRPr>
          </a:p>
          <a:p>
            <a:pPr marL="0">
              <a:spcBef>
                <a:spcPts val="0"/>
              </a:spcBef>
            </a:pPr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136F6200-5355-A243-82A2-01D3CC6038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9231" y="588614"/>
            <a:ext cx="956841" cy="638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3FEB19-08FD-594A-8480-48ECA082950F}"/>
              </a:ext>
            </a:extLst>
          </p:cNvPr>
          <p:cNvSpPr/>
          <p:nvPr/>
        </p:nvSpPr>
        <p:spPr>
          <a:xfrm>
            <a:off x="153296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7EB7-D772-DB4B-81A0-478984C37C41}"/>
              </a:ext>
            </a:extLst>
          </p:cNvPr>
          <p:cNvSpPr/>
          <p:nvPr/>
        </p:nvSpPr>
        <p:spPr>
          <a:xfrm>
            <a:off x="238012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DBA2-C28D-2B44-956F-1922F828E07D}"/>
              </a:ext>
            </a:extLst>
          </p:cNvPr>
          <p:cNvSpPr/>
          <p:nvPr/>
        </p:nvSpPr>
        <p:spPr>
          <a:xfrm>
            <a:off x="3212726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C5B69-C4D8-D043-A48D-85B8BB1BC6A4}"/>
              </a:ext>
            </a:extLst>
          </p:cNvPr>
          <p:cNvSpPr/>
          <p:nvPr/>
        </p:nvSpPr>
        <p:spPr>
          <a:xfrm>
            <a:off x="4059890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F4FFC-26A7-FE4F-A71F-558AC02AAE8A}"/>
              </a:ext>
            </a:extLst>
          </p:cNvPr>
          <p:cNvSpPr/>
          <p:nvPr/>
        </p:nvSpPr>
        <p:spPr>
          <a:xfrm>
            <a:off x="4907054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C29C3-8059-A54F-9ABE-9C55A0016A60}"/>
              </a:ext>
            </a:extLst>
          </p:cNvPr>
          <p:cNvSpPr/>
          <p:nvPr/>
        </p:nvSpPr>
        <p:spPr>
          <a:xfrm>
            <a:off x="5754218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F3CD-F3DD-B741-9E0D-E7DE6BA611AD}"/>
              </a:ext>
            </a:extLst>
          </p:cNvPr>
          <p:cNvSpPr/>
          <p:nvPr/>
        </p:nvSpPr>
        <p:spPr>
          <a:xfrm>
            <a:off x="658681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6BA39-4C2D-0F44-9780-8834DA528239}"/>
              </a:ext>
            </a:extLst>
          </p:cNvPr>
          <p:cNvSpPr/>
          <p:nvPr/>
        </p:nvSpPr>
        <p:spPr>
          <a:xfrm>
            <a:off x="743397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17AFD-70F3-8541-A0AB-A67FDF0E01BB}"/>
              </a:ext>
            </a:extLst>
          </p:cNvPr>
          <p:cNvSpPr/>
          <p:nvPr/>
        </p:nvSpPr>
        <p:spPr>
          <a:xfrm>
            <a:off x="8281143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A9D0A359-2CA3-4346-A121-9B61395520E6}"/>
              </a:ext>
            </a:extLst>
          </p:cNvPr>
          <p:cNvSpPr/>
          <p:nvPr/>
        </p:nvSpPr>
        <p:spPr>
          <a:xfrm rot="16200000">
            <a:off x="2139921" y="4325065"/>
            <a:ext cx="507315" cy="87405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6A53-6D12-2D40-A697-BB64C225178A}"/>
              </a:ext>
            </a:extLst>
          </p:cNvPr>
          <p:cNvSpPr txBox="1"/>
          <p:nvPr/>
        </p:nvSpPr>
        <p:spPr>
          <a:xfrm>
            <a:off x="1805263" y="5073213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minute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72A9B34-477A-6C45-B709-B1226EC68171}"/>
              </a:ext>
            </a:extLst>
          </p:cNvPr>
          <p:cNvSpPr/>
          <p:nvPr/>
        </p:nvSpPr>
        <p:spPr>
          <a:xfrm rot="16200000">
            <a:off x="4599867" y="3403077"/>
            <a:ext cx="670407" cy="2931459"/>
          </a:xfrm>
          <a:prstGeom prst="curvedRightArrow">
            <a:avLst>
              <a:gd name="adj1" fmla="val 49458"/>
              <a:gd name="adj2" fmla="val 90078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4D891-53CF-1042-8E79-3C31F1F1F7B7}"/>
              </a:ext>
            </a:extLst>
          </p:cNvPr>
          <p:cNvSpPr txBox="1"/>
          <p:nvPr/>
        </p:nvSpPr>
        <p:spPr>
          <a:xfrm>
            <a:off x="4353471" y="525787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31269-91AA-9D45-AB2C-90E8715C4383}"/>
              </a:ext>
            </a:extLst>
          </p:cNvPr>
          <p:cNvSpPr txBox="1"/>
          <p:nvPr/>
        </p:nvSpPr>
        <p:spPr>
          <a:xfrm>
            <a:off x="9466765" y="5785922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*Code available on D2L</a:t>
            </a:r>
          </a:p>
        </p:txBody>
      </p:sp>
    </p:spTree>
    <p:extLst>
      <p:ext uri="{BB962C8B-B14F-4D97-AF65-F5344CB8AC3E}">
        <p14:creationId xmlns:p14="http://schemas.microsoft.com/office/powerpoint/2010/main" val="1066414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746-FA9A-7549-825C-342A2E03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Optimality</a:t>
            </a:r>
            <a:r>
              <a:rPr lang="en-US" spc="10" dirty="0"/>
              <a:t> </a:t>
            </a:r>
            <a:r>
              <a:rPr lang="en-US" spc="-5" dirty="0"/>
              <a:t>of </a:t>
            </a:r>
            <a:r>
              <a:rPr lang="en-US" spc="-175" dirty="0"/>
              <a:t>A</a:t>
            </a:r>
            <a:r>
              <a:rPr lang="en-US" sz="4350" spc="-262" baseline="24904" dirty="0"/>
              <a:t>*</a:t>
            </a:r>
            <a:r>
              <a:rPr lang="en-US" sz="4350" spc="442" baseline="24904" dirty="0"/>
              <a:t> </a:t>
            </a:r>
            <a:r>
              <a:rPr lang="en-US" spc="-45" dirty="0"/>
              <a:t>(proof)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811A-F5D2-9E4B-AFDD-CB658E1F52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40" dirty="0">
                <a:latin typeface="Times New Roman"/>
                <a:cs typeface="Times New Roman"/>
              </a:rPr>
              <a:t>Suppose </a:t>
            </a:r>
            <a:r>
              <a:rPr lang="en-US" spc="-30" dirty="0">
                <a:latin typeface="Times New Roman"/>
                <a:cs typeface="Times New Roman"/>
              </a:rPr>
              <a:t>some </a:t>
            </a:r>
            <a:r>
              <a:rPr lang="en-US" b="1" spc="-10" dirty="0">
                <a:latin typeface="Times New Roman"/>
                <a:cs typeface="Times New Roman"/>
              </a:rPr>
              <a:t>suboptimal </a:t>
            </a:r>
            <a:r>
              <a:rPr lang="en-US" b="1" spc="10" dirty="0">
                <a:latin typeface="Times New Roman"/>
                <a:cs typeface="Times New Roman"/>
              </a:rPr>
              <a:t>goal </a:t>
            </a:r>
            <a:r>
              <a:rPr lang="en-US" i="1" spc="-45" dirty="0">
                <a:latin typeface="Times New Roman"/>
                <a:cs typeface="Times New Roman"/>
              </a:rPr>
              <a:t>G</a:t>
            </a:r>
            <a:r>
              <a:rPr lang="en-US" i="1" spc="-67" baseline="-20833" dirty="0">
                <a:latin typeface="Times New Roman"/>
                <a:cs typeface="Times New Roman"/>
              </a:rPr>
              <a:t>2 </a:t>
            </a:r>
            <a:r>
              <a:rPr lang="en-US" spc="-45" dirty="0">
                <a:latin typeface="Times New Roman"/>
                <a:cs typeface="Times New Roman"/>
              </a:rPr>
              <a:t>has </a:t>
            </a:r>
            <a:r>
              <a:rPr lang="en-US" spc="-25" dirty="0">
                <a:latin typeface="Times New Roman"/>
                <a:cs typeface="Times New Roman"/>
              </a:rPr>
              <a:t>been </a:t>
            </a:r>
            <a:r>
              <a:rPr lang="en-US" spc="-40" dirty="0">
                <a:latin typeface="Times New Roman"/>
                <a:cs typeface="Times New Roman"/>
              </a:rPr>
              <a:t>generated </a:t>
            </a:r>
            <a:r>
              <a:rPr lang="en-US" spc="-30" dirty="0">
                <a:latin typeface="Times New Roman"/>
                <a:cs typeface="Times New Roman"/>
              </a:rPr>
              <a:t>and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spc="-5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40" dirty="0">
                <a:latin typeface="Times New Roman"/>
                <a:cs typeface="Times New Roman"/>
              </a:rPr>
              <a:t>frontier. </a:t>
            </a:r>
            <a:r>
              <a:rPr lang="en-US" spc="-45" dirty="0">
                <a:latin typeface="Times New Roman"/>
                <a:cs typeface="Times New Roman"/>
              </a:rPr>
              <a:t>Let </a:t>
            </a:r>
            <a:r>
              <a:rPr lang="en-US" i="1" spc="-175" dirty="0">
                <a:latin typeface="Times New Roman"/>
                <a:cs typeface="Times New Roman"/>
              </a:rPr>
              <a:t>n </a:t>
            </a:r>
            <a:r>
              <a:rPr lang="en-US" spc="-25" dirty="0">
                <a:latin typeface="Times New Roman"/>
                <a:cs typeface="Times New Roman"/>
              </a:rPr>
              <a:t>be </a:t>
            </a:r>
            <a:r>
              <a:rPr lang="en-US" spc="-40" dirty="0">
                <a:latin typeface="Times New Roman"/>
                <a:cs typeface="Times New Roman"/>
              </a:rPr>
              <a:t>an </a:t>
            </a:r>
            <a:r>
              <a:rPr lang="en-US" spc="-30" dirty="0">
                <a:latin typeface="Times New Roman"/>
                <a:cs typeface="Times New Roman"/>
              </a:rPr>
              <a:t>unexpanded </a:t>
            </a:r>
            <a:r>
              <a:rPr lang="en-US" spc="-10" dirty="0">
                <a:latin typeface="Times New Roman"/>
                <a:cs typeface="Times New Roman"/>
              </a:rPr>
              <a:t>node </a:t>
            </a:r>
            <a:r>
              <a:rPr lang="en-US" spc="-5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20" dirty="0">
                <a:latin typeface="Times New Roman"/>
                <a:cs typeface="Times New Roman"/>
              </a:rPr>
              <a:t>frontier </a:t>
            </a:r>
            <a:r>
              <a:rPr lang="en-US" spc="-45" dirty="0">
                <a:latin typeface="Times New Roman"/>
                <a:cs typeface="Times New Roman"/>
              </a:rPr>
              <a:t>such </a:t>
            </a:r>
            <a:r>
              <a:rPr lang="en-US" spc="-5" dirty="0">
                <a:latin typeface="Times New Roman"/>
                <a:cs typeface="Times New Roman"/>
              </a:rPr>
              <a:t>that  </a:t>
            </a:r>
            <a:r>
              <a:rPr lang="en-US" i="1" spc="-175" dirty="0">
                <a:latin typeface="Times New Roman"/>
                <a:cs typeface="Times New Roman"/>
              </a:rPr>
              <a:t>n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spc="20" dirty="0">
                <a:latin typeface="Times New Roman"/>
                <a:cs typeface="Times New Roman"/>
              </a:rPr>
              <a:t>on </a:t>
            </a:r>
            <a:r>
              <a:rPr lang="en-US" spc="-90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shortest </a:t>
            </a:r>
            <a:r>
              <a:rPr lang="en-US" spc="-10" dirty="0">
                <a:latin typeface="Times New Roman"/>
                <a:cs typeface="Times New Roman"/>
              </a:rPr>
              <a:t>path </a:t>
            </a:r>
            <a:r>
              <a:rPr lang="en-US" spc="25" dirty="0">
                <a:latin typeface="Times New Roman"/>
                <a:cs typeface="Times New Roman"/>
              </a:rPr>
              <a:t>to </a:t>
            </a:r>
            <a:r>
              <a:rPr lang="en-US" spc="-35" dirty="0">
                <a:latin typeface="Times New Roman"/>
                <a:cs typeface="Times New Roman"/>
              </a:rPr>
              <a:t>an </a:t>
            </a:r>
            <a:r>
              <a:rPr lang="en-US" spc="-45" dirty="0">
                <a:latin typeface="Times New Roman"/>
                <a:cs typeface="Times New Roman"/>
              </a:rPr>
              <a:t>optimal </a:t>
            </a:r>
            <a:r>
              <a:rPr lang="en-US" spc="-65" dirty="0">
                <a:latin typeface="Times New Roman"/>
                <a:cs typeface="Times New Roman"/>
              </a:rPr>
              <a:t>goal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i="1" spc="-55" dirty="0">
                <a:latin typeface="Times New Roman"/>
                <a:cs typeface="Times New Roman"/>
              </a:rPr>
              <a:t>G</a:t>
            </a:r>
            <a:r>
              <a:rPr lang="en-US" spc="-5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52FCB46-4ED9-5C48-8EFB-9ADFFF524A78}"/>
              </a:ext>
            </a:extLst>
          </p:cNvPr>
          <p:cNvSpPr/>
          <p:nvPr/>
        </p:nvSpPr>
        <p:spPr>
          <a:xfrm>
            <a:off x="4114800" y="2438400"/>
            <a:ext cx="4305300" cy="205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AEEE0FA-6262-804D-B2AF-9E29EC5C0568}"/>
              </a:ext>
            </a:extLst>
          </p:cNvPr>
          <p:cNvSpPr txBox="1"/>
          <p:nvPr/>
        </p:nvSpPr>
        <p:spPr>
          <a:xfrm>
            <a:off x="2034540" y="4448022"/>
            <a:ext cx="17919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0" indent="-342900">
              <a:spcBef>
                <a:spcPts val="580"/>
              </a:spcBef>
              <a:buChar char="•"/>
              <a:tabLst>
                <a:tab pos="380365" algn="l"/>
                <a:tab pos="381000" algn="l"/>
                <a:tab pos="1016635" algn="l"/>
              </a:tabLst>
            </a:pPr>
            <a:r>
              <a:rPr sz="2000" spc="-25" dirty="0">
                <a:latin typeface="Times New Roman"/>
                <a:cs typeface="Times New Roman"/>
              </a:rPr>
              <a:t>f(G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)	</a:t>
            </a:r>
            <a:r>
              <a:rPr sz="2000" spc="204" dirty="0">
                <a:latin typeface="Times New Roman"/>
                <a:cs typeface="Times New Roman"/>
              </a:rPr>
              <a:t>&gt;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f(G)</a:t>
            </a:r>
            <a:endParaRPr sz="2000" dirty="0">
              <a:latin typeface="Times New Roman"/>
              <a:cs typeface="Times New Roman"/>
            </a:endParaRPr>
          </a:p>
          <a:p>
            <a:pPr marL="381000" indent="-342900">
              <a:spcBef>
                <a:spcPts val="480"/>
              </a:spcBef>
              <a:buChar char="•"/>
              <a:tabLst>
                <a:tab pos="380365" algn="l"/>
                <a:tab pos="381000" algn="l"/>
                <a:tab pos="952500" algn="l"/>
              </a:tabLst>
            </a:pPr>
            <a:r>
              <a:rPr sz="2000" spc="-35" dirty="0">
                <a:latin typeface="Times New Roman"/>
                <a:cs typeface="Times New Roman"/>
              </a:rPr>
              <a:t>h(n)	</a:t>
            </a:r>
            <a:r>
              <a:rPr sz="2000" spc="235" dirty="0">
                <a:latin typeface="Times New Roman"/>
                <a:cs typeface="Times New Roman"/>
              </a:rPr>
              <a:t>≤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</a:t>
            </a:r>
            <a:r>
              <a:rPr sz="1950" spc="-67" baseline="25641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(n)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608E729-69C9-FE4B-9D65-ECF02458C5A6}"/>
              </a:ext>
            </a:extLst>
          </p:cNvPr>
          <p:cNvSpPr txBox="1"/>
          <p:nvPr/>
        </p:nvSpPr>
        <p:spPr>
          <a:xfrm>
            <a:off x="4803776" y="4448022"/>
            <a:ext cx="22980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spc="-20" dirty="0">
                <a:latin typeface="Times New Roman"/>
                <a:cs typeface="Times New Roman"/>
              </a:rPr>
              <a:t>(from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above)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2000" spc="-55" dirty="0">
                <a:latin typeface="Times New Roman"/>
                <a:cs typeface="Times New Roman"/>
              </a:rPr>
              <a:t>(since </a:t>
            </a:r>
            <a:r>
              <a:rPr sz="2000" spc="20" dirty="0">
                <a:latin typeface="Times New Roman"/>
                <a:cs typeface="Times New Roman"/>
              </a:rPr>
              <a:t>h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admissible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CE78FEF-A628-7442-9754-BE6B3FA8F010}"/>
              </a:ext>
            </a:extLst>
          </p:cNvPr>
          <p:cNvSpPr txBox="1"/>
          <p:nvPr/>
        </p:nvSpPr>
        <p:spPr>
          <a:xfrm>
            <a:off x="2034541" y="5179975"/>
            <a:ext cx="6195695" cy="11258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28600">
              <a:spcBef>
                <a:spcPts val="575"/>
              </a:spcBef>
              <a:tabLst>
                <a:tab pos="604520" algn="l"/>
                <a:tab pos="1866900" algn="l"/>
                <a:tab pos="2164080" algn="l"/>
              </a:tabLst>
            </a:pPr>
            <a:r>
              <a:rPr sz="2000" spc="80" dirty="0">
                <a:latin typeface="Times New Roman"/>
                <a:cs typeface="Times New Roman"/>
              </a:rPr>
              <a:t>-&gt;	</a:t>
            </a:r>
            <a:r>
              <a:rPr sz="2000" spc="-60" dirty="0">
                <a:latin typeface="Times New Roman"/>
                <a:cs typeface="Times New Roman"/>
              </a:rPr>
              <a:t>g(n)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h(n)	</a:t>
            </a:r>
            <a:r>
              <a:rPr sz="2000" spc="235" dirty="0">
                <a:latin typeface="Times New Roman"/>
                <a:cs typeface="Times New Roman"/>
              </a:rPr>
              <a:t>≤	</a:t>
            </a:r>
            <a:r>
              <a:rPr sz="2000" spc="-65" dirty="0">
                <a:latin typeface="Times New Roman"/>
                <a:cs typeface="Times New Roman"/>
              </a:rPr>
              <a:t>g(n)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</a:t>
            </a:r>
            <a:r>
              <a:rPr sz="1950" spc="-67" baseline="25641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(n)</a:t>
            </a:r>
            <a:endParaRPr sz="2000" dirty="0">
              <a:latin typeface="Times New Roman"/>
              <a:cs typeface="Times New Roman"/>
            </a:endParaRPr>
          </a:p>
          <a:p>
            <a:pPr marL="381000" indent="-342900">
              <a:spcBef>
                <a:spcPts val="480"/>
              </a:spcBef>
              <a:buChar char="•"/>
              <a:tabLst>
                <a:tab pos="380365" algn="l"/>
                <a:tab pos="381000" algn="l"/>
                <a:tab pos="869950" algn="l"/>
              </a:tabLst>
            </a:pPr>
            <a:r>
              <a:rPr sz="2000" spc="-45" dirty="0">
                <a:latin typeface="Times New Roman"/>
                <a:cs typeface="Times New Roman"/>
              </a:rPr>
              <a:t>f(n)	</a:t>
            </a:r>
            <a:r>
              <a:rPr sz="2000" spc="235" dirty="0">
                <a:latin typeface="Times New Roman"/>
                <a:cs typeface="Times New Roman"/>
              </a:rPr>
              <a:t>≤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g(n)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</a:t>
            </a:r>
            <a:r>
              <a:rPr sz="1950" spc="-67" baseline="25641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(n)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&lt;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f(G) </a:t>
            </a:r>
            <a:r>
              <a:rPr sz="2000" spc="204" dirty="0">
                <a:latin typeface="Times New Roman"/>
                <a:cs typeface="Times New Roman"/>
              </a:rPr>
              <a:t>&lt;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f(G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64465">
              <a:spcBef>
                <a:spcPts val="505"/>
              </a:spcBef>
            </a:pPr>
            <a:r>
              <a:rPr sz="2000" spc="-15" dirty="0">
                <a:latin typeface="Times New Roman"/>
                <a:cs typeface="Times New Roman"/>
              </a:rPr>
              <a:t>Hence </a:t>
            </a:r>
            <a:r>
              <a:rPr sz="2000" i="1" spc="-85" dirty="0">
                <a:latin typeface="Times New Roman"/>
                <a:cs typeface="Times New Roman"/>
              </a:rPr>
              <a:t>f(G</a:t>
            </a:r>
            <a:r>
              <a:rPr sz="1950" i="1" spc="-127" baseline="-21367" dirty="0">
                <a:latin typeface="Times New Roman"/>
                <a:cs typeface="Times New Roman"/>
              </a:rPr>
              <a:t>2</a:t>
            </a:r>
            <a:r>
              <a:rPr sz="2000" i="1" spc="-85" dirty="0">
                <a:latin typeface="Times New Roman"/>
                <a:cs typeface="Times New Roman"/>
              </a:rPr>
              <a:t>) </a:t>
            </a:r>
            <a:r>
              <a:rPr sz="2000" i="1" spc="-15" dirty="0">
                <a:latin typeface="Times New Roman"/>
                <a:cs typeface="Times New Roman"/>
              </a:rPr>
              <a:t>&gt; </a:t>
            </a:r>
            <a:r>
              <a:rPr sz="2000" i="1" spc="-114" dirty="0">
                <a:latin typeface="Times New Roman"/>
                <a:cs typeface="Times New Roman"/>
              </a:rPr>
              <a:t>f(n)</a:t>
            </a:r>
            <a:r>
              <a:rPr sz="2000" spc="-114" dirty="0">
                <a:latin typeface="Times New Roman"/>
                <a:cs typeface="Times New Roman"/>
              </a:rPr>
              <a:t>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85" dirty="0">
                <a:latin typeface="Times New Roman"/>
                <a:cs typeface="Times New Roman"/>
              </a:rPr>
              <a:t>A</a:t>
            </a:r>
            <a:r>
              <a:rPr sz="1950" spc="-127" baseline="25641" dirty="0">
                <a:latin typeface="Times New Roman"/>
                <a:cs typeface="Times New Roman"/>
              </a:rPr>
              <a:t>* </a:t>
            </a:r>
            <a:r>
              <a:rPr sz="2000" spc="-105" dirty="0">
                <a:latin typeface="Times New Roman"/>
                <a:cs typeface="Times New Roman"/>
              </a:rPr>
              <a:t>will </a:t>
            </a:r>
            <a:r>
              <a:rPr sz="2000" spc="-40" dirty="0">
                <a:latin typeface="Times New Roman"/>
                <a:cs typeface="Times New Roman"/>
              </a:rPr>
              <a:t>never </a:t>
            </a:r>
            <a:r>
              <a:rPr sz="2000" spc="-50" dirty="0">
                <a:latin typeface="Times New Roman"/>
                <a:cs typeface="Times New Roman"/>
              </a:rPr>
              <a:t>select </a:t>
            </a:r>
            <a:r>
              <a:rPr sz="2000" spc="40" dirty="0">
                <a:latin typeface="Times New Roman"/>
                <a:cs typeface="Times New Roman"/>
              </a:rPr>
              <a:t>G</a:t>
            </a:r>
            <a:r>
              <a:rPr sz="1950" spc="60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expansion.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D16B4A3-F6FF-BB4D-9D6C-D9D711EC260E}"/>
              </a:ext>
            </a:extLst>
          </p:cNvPr>
          <p:cNvSpPr/>
          <p:nvPr/>
        </p:nvSpPr>
        <p:spPr>
          <a:xfrm>
            <a:off x="7848600" y="2466339"/>
            <a:ext cx="2679192" cy="1704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360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9B0D-2BE4-D440-A42C-F57ABDC1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Consistent</a:t>
            </a:r>
            <a:r>
              <a:rPr lang="en-US" spc="-15" dirty="0"/>
              <a:t> </a:t>
            </a:r>
            <a:r>
              <a:rPr lang="en-US" spc="-75" dirty="0"/>
              <a:t>Heuristics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124B-2228-0747-872A-665AC0C7C4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5600" indent="-342900">
              <a:lnSpc>
                <a:spcPts val="2595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110" dirty="0">
                <a:latin typeface="Times New Roman"/>
                <a:cs typeface="Times New Roman"/>
              </a:rPr>
              <a:t>A </a:t>
            </a:r>
            <a:r>
              <a:rPr lang="en-US" spc="-45" dirty="0">
                <a:latin typeface="Times New Roman"/>
                <a:cs typeface="Times New Roman"/>
              </a:rPr>
              <a:t>heuristic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spc="-25" dirty="0">
                <a:solidFill>
                  <a:srgbClr val="FF0000"/>
                </a:solidFill>
                <a:latin typeface="Times New Roman"/>
                <a:cs typeface="Times New Roman"/>
              </a:rPr>
              <a:t>consistent </a:t>
            </a:r>
            <a:r>
              <a:rPr lang="en-US" spc="-25" dirty="0">
                <a:latin typeface="Times New Roman"/>
                <a:cs typeface="Times New Roman"/>
              </a:rPr>
              <a:t>(or </a:t>
            </a:r>
            <a:r>
              <a:rPr lang="en-US" b="1" spc="5" dirty="0">
                <a:latin typeface="Times New Roman"/>
                <a:cs typeface="Times New Roman"/>
              </a:rPr>
              <a:t>monotonic</a:t>
            </a:r>
            <a:r>
              <a:rPr lang="en-US" spc="5" dirty="0">
                <a:latin typeface="Times New Roman"/>
                <a:cs typeface="Times New Roman"/>
              </a:rPr>
              <a:t>) </a:t>
            </a:r>
            <a:r>
              <a:rPr lang="en-US" spc="-75" dirty="0">
                <a:latin typeface="Times New Roman"/>
                <a:cs typeface="Times New Roman"/>
              </a:rPr>
              <a:t>if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80" dirty="0">
                <a:latin typeface="Times New Roman"/>
                <a:cs typeface="Times New Roman"/>
              </a:rPr>
              <a:t>every </a:t>
            </a:r>
            <a:r>
              <a:rPr lang="en-US" spc="-10" dirty="0">
                <a:latin typeface="Times New Roman"/>
                <a:cs typeface="Times New Roman"/>
              </a:rPr>
              <a:t>node</a:t>
            </a:r>
            <a:r>
              <a:rPr lang="en-US" spc="180" dirty="0">
                <a:latin typeface="Times New Roman"/>
                <a:cs typeface="Times New Roman"/>
              </a:rPr>
              <a:t> </a:t>
            </a:r>
            <a:r>
              <a:rPr lang="en-US" i="1" spc="-130" dirty="0">
                <a:latin typeface="Times New Roman"/>
                <a:cs typeface="Times New Roman"/>
              </a:rPr>
              <a:t>n</a:t>
            </a:r>
            <a:r>
              <a:rPr lang="en-US" spc="-130" dirty="0">
                <a:latin typeface="Times New Roman"/>
                <a:cs typeface="Times New Roman"/>
              </a:rPr>
              <a:t>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Times New Roman"/>
                <a:cs typeface="Times New Roman"/>
              </a:rPr>
              <a:t>every </a:t>
            </a:r>
            <a:r>
              <a:rPr lang="en-US" spc="-45" dirty="0">
                <a:latin typeface="Times New Roman"/>
                <a:cs typeface="Times New Roman"/>
              </a:rPr>
              <a:t>successor </a:t>
            </a:r>
            <a:r>
              <a:rPr lang="en-US" i="1" spc="-90" dirty="0">
                <a:latin typeface="Times New Roman"/>
                <a:cs typeface="Times New Roman"/>
              </a:rPr>
              <a:t>n' </a:t>
            </a:r>
            <a:r>
              <a:rPr lang="en-US" spc="-5" dirty="0">
                <a:latin typeface="Times New Roman"/>
                <a:cs typeface="Times New Roman"/>
              </a:rPr>
              <a:t>of </a:t>
            </a:r>
            <a:r>
              <a:rPr lang="en-US" i="1" spc="-175" dirty="0">
                <a:latin typeface="Times New Roman"/>
                <a:cs typeface="Times New Roman"/>
              </a:rPr>
              <a:t>n </a:t>
            </a:r>
            <a:r>
              <a:rPr lang="en-US" spc="-40" dirty="0">
                <a:latin typeface="Times New Roman"/>
                <a:cs typeface="Times New Roman"/>
              </a:rPr>
              <a:t>generated </a:t>
            </a:r>
            <a:r>
              <a:rPr lang="en-US" spc="-110" dirty="0">
                <a:latin typeface="Times New Roman"/>
                <a:cs typeface="Times New Roman"/>
              </a:rPr>
              <a:t>by </a:t>
            </a:r>
            <a:r>
              <a:rPr lang="en-US" spc="-95" dirty="0">
                <a:latin typeface="Times New Roman"/>
                <a:cs typeface="Times New Roman"/>
              </a:rPr>
              <a:t>any </a:t>
            </a:r>
            <a:r>
              <a:rPr lang="en-US" spc="-40" dirty="0">
                <a:latin typeface="Times New Roman"/>
                <a:cs typeface="Times New Roman"/>
              </a:rPr>
              <a:t>action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i="1" spc="-254" dirty="0">
                <a:latin typeface="Times New Roman"/>
                <a:cs typeface="Times New Roman"/>
              </a:rPr>
              <a:t>a:</a:t>
            </a:r>
            <a:endParaRPr lang="en-US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ts val="2595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i="1" spc="-175" dirty="0">
                <a:latin typeface="Times New Roman"/>
                <a:cs typeface="Times New Roman"/>
              </a:rPr>
              <a:t>h(n) </a:t>
            </a:r>
            <a:r>
              <a:rPr lang="en-US" i="1" spc="280" dirty="0">
                <a:latin typeface="Times New Roman"/>
                <a:cs typeface="Times New Roman"/>
              </a:rPr>
              <a:t>≤ </a:t>
            </a:r>
            <a:r>
              <a:rPr lang="en-US" i="1" spc="-165" dirty="0">
                <a:latin typeface="Times New Roman"/>
                <a:cs typeface="Times New Roman"/>
              </a:rPr>
              <a:t>c(</a:t>
            </a:r>
            <a:r>
              <a:rPr lang="en-US" i="1" spc="-165" dirty="0" err="1">
                <a:latin typeface="Times New Roman"/>
                <a:cs typeface="Times New Roman"/>
              </a:rPr>
              <a:t>n,a,n</a:t>
            </a:r>
            <a:r>
              <a:rPr lang="en-US" i="1" spc="-165" dirty="0">
                <a:latin typeface="Times New Roman"/>
                <a:cs typeface="Times New Roman"/>
              </a:rPr>
              <a:t>') </a:t>
            </a:r>
            <a:r>
              <a:rPr lang="en-US" i="1" spc="-20" dirty="0">
                <a:latin typeface="Times New Roman"/>
                <a:cs typeface="Times New Roman"/>
              </a:rPr>
              <a:t>+</a:t>
            </a:r>
            <a:r>
              <a:rPr lang="en-US" i="1" spc="-355" dirty="0">
                <a:latin typeface="Times New Roman"/>
                <a:cs typeface="Times New Roman"/>
              </a:rPr>
              <a:t> </a:t>
            </a:r>
            <a:r>
              <a:rPr lang="en-US" i="1" spc="-140" dirty="0">
                <a:latin typeface="Times New Roman"/>
                <a:cs typeface="Times New Roman"/>
              </a:rPr>
              <a:t>h(n’)</a:t>
            </a:r>
          </a:p>
          <a:p>
            <a:pPr marL="812800" lvl="1" indent="-342900">
              <a:lnSpc>
                <a:spcPts val="2595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355600" indent="-342900">
              <a:tabLst>
                <a:tab pos="354965" algn="l"/>
                <a:tab pos="355600" algn="l"/>
              </a:tabLst>
            </a:pPr>
            <a:r>
              <a:rPr lang="en-US" spc="10" dirty="0">
                <a:latin typeface="Times New Roman"/>
                <a:cs typeface="Times New Roman"/>
              </a:rPr>
              <a:t>If </a:t>
            </a:r>
            <a:r>
              <a:rPr lang="en-US" i="1" spc="-204" dirty="0">
                <a:latin typeface="Times New Roman"/>
                <a:cs typeface="Times New Roman"/>
              </a:rPr>
              <a:t>h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b="1" spc="5" dirty="0">
                <a:latin typeface="Times New Roman"/>
                <a:cs typeface="Times New Roman"/>
              </a:rPr>
              <a:t>consistent</a:t>
            </a:r>
            <a:r>
              <a:rPr lang="en-US" spc="5" dirty="0">
                <a:latin typeface="Times New Roman"/>
                <a:cs typeface="Times New Roman"/>
              </a:rPr>
              <a:t>, </a:t>
            </a:r>
            <a:r>
              <a:rPr lang="en-US" spc="-120" dirty="0">
                <a:latin typeface="Times New Roman"/>
                <a:cs typeface="Times New Roman"/>
              </a:rPr>
              <a:t>we</a:t>
            </a:r>
            <a:r>
              <a:rPr lang="en-US" spc="-409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have: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2700">
              <a:spcBef>
                <a:spcPts val="100"/>
              </a:spcBef>
            </a:pPr>
            <a:endParaRPr lang="en-US" spc="-95" dirty="0"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US" spc="-95" dirty="0">
                <a:latin typeface="Times New Roman"/>
                <a:cs typeface="Times New Roman"/>
              </a:rPr>
              <a:t>i.e., </a:t>
            </a:r>
            <a:r>
              <a:rPr lang="en-US" i="1" spc="-155" dirty="0">
                <a:latin typeface="Times New Roman"/>
                <a:cs typeface="Times New Roman"/>
              </a:rPr>
              <a:t>f(n)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b="1" dirty="0">
                <a:latin typeface="Times New Roman"/>
                <a:cs typeface="Times New Roman"/>
              </a:rPr>
              <a:t>non-decreasing </a:t>
            </a:r>
            <a:r>
              <a:rPr lang="en-US" b="1" spc="5" dirty="0">
                <a:latin typeface="Times New Roman"/>
                <a:cs typeface="Times New Roman"/>
              </a:rPr>
              <a:t>along </a:t>
            </a:r>
            <a:r>
              <a:rPr lang="en-US" b="1" spc="-60" dirty="0">
                <a:latin typeface="Times New Roman"/>
                <a:cs typeface="Times New Roman"/>
              </a:rPr>
              <a:t>any</a:t>
            </a:r>
            <a:r>
              <a:rPr lang="en-US" b="1" spc="335" dirty="0">
                <a:latin typeface="Times New Roman"/>
                <a:cs typeface="Times New Roman"/>
              </a:rPr>
              <a:t> </a:t>
            </a:r>
            <a:r>
              <a:rPr lang="en-US" b="1" spc="-40" dirty="0">
                <a:latin typeface="Times New Roman"/>
                <a:cs typeface="Times New Roman"/>
              </a:rPr>
              <a:t>path</a:t>
            </a:r>
            <a:r>
              <a:rPr lang="en-US" spc="-4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lang="en-US" spc="-30" dirty="0">
                <a:solidFill>
                  <a:srgbClr val="333399"/>
                </a:solidFill>
                <a:latin typeface="Times New Roman"/>
                <a:cs typeface="Times New Roman"/>
              </a:rPr>
              <a:t>Theorem</a:t>
            </a:r>
            <a:r>
              <a:rPr lang="en-US" spc="-30" dirty="0">
                <a:latin typeface="Times New Roman"/>
                <a:cs typeface="Times New Roman"/>
              </a:rPr>
              <a:t>: </a:t>
            </a:r>
            <a:r>
              <a:rPr lang="en-US" spc="10" dirty="0">
                <a:latin typeface="Times New Roman"/>
                <a:cs typeface="Times New Roman"/>
              </a:rPr>
              <a:t>If </a:t>
            </a:r>
            <a:r>
              <a:rPr lang="en-US" i="1" spc="-175" dirty="0">
                <a:latin typeface="Times New Roman"/>
                <a:cs typeface="Times New Roman"/>
              </a:rPr>
              <a:t>h(n) </a:t>
            </a:r>
            <a:r>
              <a:rPr lang="en-US" spc="-90" dirty="0">
                <a:latin typeface="Times New Roman"/>
                <a:cs typeface="Times New Roman"/>
              </a:rPr>
              <a:t>is </a:t>
            </a:r>
            <a:r>
              <a:rPr lang="en-US" spc="-30" dirty="0">
                <a:latin typeface="Times New Roman"/>
                <a:cs typeface="Times New Roman"/>
              </a:rPr>
              <a:t>consistent, </a:t>
            </a:r>
            <a:r>
              <a:rPr lang="en-US" spc="-140" dirty="0">
                <a:latin typeface="Times New Roman"/>
                <a:cs typeface="Times New Roman"/>
              </a:rPr>
              <a:t>A</a:t>
            </a:r>
            <a:r>
              <a:rPr lang="en-US" i="1" spc="-140" dirty="0">
                <a:latin typeface="Times New Roman"/>
                <a:cs typeface="Times New Roman"/>
              </a:rPr>
              <a:t>* </a:t>
            </a:r>
            <a:r>
              <a:rPr lang="en-US" spc="-60" dirty="0">
                <a:latin typeface="Times New Roman"/>
                <a:cs typeface="Times New Roman"/>
              </a:rPr>
              <a:t>using </a:t>
            </a:r>
            <a:r>
              <a:rPr lang="en-US" spc="-35" dirty="0">
                <a:latin typeface="Times New Roman"/>
                <a:cs typeface="Times New Roman"/>
              </a:rPr>
              <a:t>GRAPH-SEARCH</a:t>
            </a:r>
            <a:r>
              <a:rPr lang="en-US" spc="-200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is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optimal.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9DB347D-5C3C-2F41-9AD5-C7A86CD8C090}"/>
              </a:ext>
            </a:extLst>
          </p:cNvPr>
          <p:cNvSpPr txBox="1"/>
          <p:nvPr/>
        </p:nvSpPr>
        <p:spPr>
          <a:xfrm>
            <a:off x="1975042" y="3212464"/>
            <a:ext cx="511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45" dirty="0">
                <a:latin typeface="Times New Roman"/>
                <a:cs typeface="Times New Roman"/>
              </a:rPr>
              <a:t>f(n')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D819515-B3D5-9B47-8167-D629873A9179}"/>
              </a:ext>
            </a:extLst>
          </p:cNvPr>
          <p:cNvSpPr txBox="1"/>
          <p:nvPr/>
        </p:nvSpPr>
        <p:spPr>
          <a:xfrm>
            <a:off x="2889695" y="3212465"/>
            <a:ext cx="29552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45" dirty="0">
                <a:latin typeface="Times New Roman"/>
                <a:cs typeface="Times New Roman"/>
              </a:rPr>
              <a:t>= </a:t>
            </a:r>
            <a:r>
              <a:rPr sz="2400" spc="-65" dirty="0">
                <a:latin typeface="Times New Roman"/>
                <a:cs typeface="Times New Roman"/>
              </a:rPr>
              <a:t>g(n')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h(n')</a:t>
            </a: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sz="2400" spc="245" dirty="0">
                <a:latin typeface="Times New Roman"/>
                <a:cs typeface="Times New Roman"/>
              </a:rPr>
              <a:t>= </a:t>
            </a:r>
            <a:r>
              <a:rPr sz="2400" spc="-80" dirty="0">
                <a:latin typeface="Times New Roman"/>
                <a:cs typeface="Times New Roman"/>
              </a:rPr>
              <a:t>g(n) </a:t>
            </a:r>
            <a:r>
              <a:rPr sz="2400" spc="245" dirty="0">
                <a:latin typeface="Times New Roman"/>
                <a:cs typeface="Times New Roman"/>
              </a:rPr>
              <a:t>+ </a:t>
            </a:r>
            <a:r>
              <a:rPr sz="2400" spc="-60" dirty="0">
                <a:latin typeface="Times New Roman"/>
                <a:cs typeface="Times New Roman"/>
              </a:rPr>
              <a:t>c(n,a,n')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h(n')</a:t>
            </a: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sz="2400" spc="280" dirty="0">
                <a:latin typeface="Times New Roman"/>
                <a:cs typeface="Times New Roman"/>
              </a:rPr>
              <a:t>≥ </a:t>
            </a:r>
            <a:r>
              <a:rPr sz="2400" spc="-75" dirty="0">
                <a:latin typeface="Times New Roman"/>
                <a:cs typeface="Times New Roman"/>
              </a:rPr>
              <a:t>g(n)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h(n)</a:t>
            </a: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f(n)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7B0B6A-F43C-3E46-B415-DD31D1E4496E}"/>
              </a:ext>
            </a:extLst>
          </p:cNvPr>
          <p:cNvSpPr/>
          <p:nvPr/>
        </p:nvSpPr>
        <p:spPr>
          <a:xfrm>
            <a:off x="7132900" y="2183130"/>
            <a:ext cx="2343911" cy="249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78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135-5AE6-E24F-8106-BF366181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Optimality</a:t>
            </a:r>
            <a:r>
              <a:rPr lang="en-US" spc="25" dirty="0"/>
              <a:t> </a:t>
            </a:r>
            <a:r>
              <a:rPr lang="en-US" spc="-5" dirty="0"/>
              <a:t>of </a:t>
            </a:r>
            <a:r>
              <a:rPr lang="en-US" spc="-175" dirty="0"/>
              <a:t>A</a:t>
            </a:r>
            <a:r>
              <a:rPr lang="en-US" sz="4350" spc="-262" baseline="24904" dirty="0"/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43F6-8B39-C246-992F-407660E8D3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93700" indent="-342900">
              <a:spcBef>
                <a:spcPts val="720"/>
              </a:spcBef>
              <a:tabLst>
                <a:tab pos="393065" algn="l"/>
                <a:tab pos="393700" algn="l"/>
                <a:tab pos="5709920" algn="l"/>
                <a:tab pos="6022340" algn="l"/>
              </a:tabLst>
            </a:pPr>
            <a:r>
              <a:rPr lang="en-US" spc="-114" dirty="0">
                <a:latin typeface="Times New Roman"/>
                <a:cs typeface="Times New Roman"/>
              </a:rPr>
              <a:t>A</a:t>
            </a:r>
            <a:r>
              <a:rPr lang="en-US" spc="-172" baseline="26143" dirty="0">
                <a:latin typeface="Times New Roman"/>
                <a:cs typeface="Times New Roman"/>
              </a:rPr>
              <a:t>*  </a:t>
            </a:r>
            <a:r>
              <a:rPr lang="en-US" spc="-45" dirty="0">
                <a:latin typeface="Times New Roman"/>
                <a:cs typeface="Times New Roman"/>
              </a:rPr>
              <a:t>expands </a:t>
            </a:r>
            <a:r>
              <a:rPr lang="en-US" spc="-20" dirty="0">
                <a:latin typeface="Times New Roman"/>
                <a:cs typeface="Times New Roman"/>
              </a:rPr>
              <a:t>nodes </a:t>
            </a:r>
            <a:r>
              <a:rPr lang="en-US" spc="-50" dirty="0">
                <a:latin typeface="Times New Roman"/>
                <a:cs typeface="Times New Roman"/>
              </a:rPr>
              <a:t>in </a:t>
            </a:r>
            <a:r>
              <a:rPr lang="en-US" spc="-10" dirty="0">
                <a:latin typeface="Times New Roman"/>
                <a:cs typeface="Times New Roman"/>
              </a:rPr>
              <a:t>order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of</a:t>
            </a:r>
            <a:r>
              <a:rPr lang="en-US" spc="35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increasing	</a:t>
            </a:r>
            <a:r>
              <a:rPr lang="en-US" i="1" spc="-155" dirty="0">
                <a:latin typeface="Times New Roman"/>
                <a:cs typeface="Times New Roman"/>
              </a:rPr>
              <a:t>f	</a:t>
            </a:r>
            <a:r>
              <a:rPr lang="en-US" spc="-100" dirty="0">
                <a:latin typeface="Times New Roman"/>
                <a:cs typeface="Times New Roman"/>
              </a:rPr>
              <a:t>value.</a:t>
            </a:r>
            <a:endParaRPr lang="en-US" dirty="0">
              <a:latin typeface="Times New Roman"/>
              <a:cs typeface="Times New Roman"/>
            </a:endParaRPr>
          </a:p>
          <a:p>
            <a:pPr marL="393700" indent="-342900">
              <a:spcBef>
                <a:spcPts val="625"/>
              </a:spcBef>
              <a:tabLst>
                <a:tab pos="393065" algn="l"/>
                <a:tab pos="393700" algn="l"/>
              </a:tabLst>
            </a:pPr>
            <a:r>
              <a:rPr lang="en-US" spc="-65" dirty="0">
                <a:latin typeface="Times New Roman"/>
                <a:cs typeface="Times New Roman"/>
              </a:rPr>
              <a:t>Gradually </a:t>
            </a:r>
            <a:r>
              <a:rPr lang="en-US" spc="-40" dirty="0">
                <a:latin typeface="Times New Roman"/>
                <a:cs typeface="Times New Roman"/>
              </a:rPr>
              <a:t>adds </a:t>
            </a:r>
            <a:r>
              <a:rPr lang="en-US" spc="-25" dirty="0">
                <a:latin typeface="Times New Roman"/>
                <a:cs typeface="Times New Roman"/>
              </a:rPr>
              <a:t>"</a:t>
            </a:r>
            <a:r>
              <a:rPr lang="en-US" i="1" spc="-25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-contours"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434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nodes.</a:t>
            </a:r>
            <a:endParaRPr lang="en-US" dirty="0">
              <a:latin typeface="Times New Roman"/>
              <a:cs typeface="Times New Roman"/>
            </a:endParaRPr>
          </a:p>
          <a:p>
            <a:pPr marL="393700" indent="-342900">
              <a:spcBef>
                <a:spcPts val="625"/>
              </a:spcBef>
              <a:tabLst>
                <a:tab pos="393065" algn="l"/>
                <a:tab pos="3937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Contour </a:t>
            </a:r>
            <a:r>
              <a:rPr lang="en-US" i="1" spc="-130" dirty="0" err="1">
                <a:latin typeface="Times New Roman"/>
                <a:cs typeface="Times New Roman"/>
              </a:rPr>
              <a:t>i</a:t>
            </a:r>
            <a:r>
              <a:rPr lang="en-US" i="1" spc="-13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has </a:t>
            </a:r>
            <a:r>
              <a:rPr lang="en-US" spc="-120" dirty="0">
                <a:latin typeface="Times New Roman"/>
                <a:cs typeface="Times New Roman"/>
              </a:rPr>
              <a:t>all </a:t>
            </a:r>
            <a:r>
              <a:rPr lang="en-US" spc="-15" dirty="0">
                <a:latin typeface="Times New Roman"/>
                <a:cs typeface="Times New Roman"/>
              </a:rPr>
              <a:t>nodes </a:t>
            </a:r>
            <a:r>
              <a:rPr lang="en-US" spc="-50" dirty="0">
                <a:latin typeface="Times New Roman"/>
                <a:cs typeface="Times New Roman"/>
              </a:rPr>
              <a:t>with </a:t>
            </a:r>
            <a:r>
              <a:rPr lang="en-US" i="1" spc="-100" dirty="0">
                <a:latin typeface="Times New Roman"/>
                <a:cs typeface="Times New Roman"/>
              </a:rPr>
              <a:t>f=f</a:t>
            </a:r>
            <a:r>
              <a:rPr lang="en-US" i="1" spc="-150" baseline="-21241" dirty="0">
                <a:latin typeface="Times New Roman"/>
                <a:cs typeface="Times New Roman"/>
              </a:rPr>
              <a:t>i</a:t>
            </a:r>
            <a:r>
              <a:rPr lang="en-US" spc="-100" dirty="0">
                <a:latin typeface="Times New Roman"/>
                <a:cs typeface="Times New Roman"/>
              </a:rPr>
              <a:t>, </a:t>
            </a:r>
            <a:r>
              <a:rPr lang="en-US" spc="-50" dirty="0">
                <a:latin typeface="Times New Roman"/>
                <a:cs typeface="Times New Roman"/>
              </a:rPr>
              <a:t>where </a:t>
            </a:r>
            <a:r>
              <a:rPr lang="en-US" i="1" spc="-120" dirty="0">
                <a:latin typeface="Times New Roman"/>
                <a:cs typeface="Times New Roman"/>
              </a:rPr>
              <a:t>f</a:t>
            </a:r>
            <a:r>
              <a:rPr lang="en-US" i="1" spc="-179" baseline="-21241" dirty="0">
                <a:latin typeface="Times New Roman"/>
                <a:cs typeface="Times New Roman"/>
              </a:rPr>
              <a:t>i </a:t>
            </a:r>
            <a:r>
              <a:rPr lang="en-US" i="1" spc="-20" dirty="0">
                <a:latin typeface="Times New Roman"/>
                <a:cs typeface="Times New Roman"/>
              </a:rPr>
              <a:t>&lt;</a:t>
            </a:r>
            <a:r>
              <a:rPr lang="en-US" i="1" spc="550" dirty="0">
                <a:latin typeface="Times New Roman"/>
                <a:cs typeface="Times New Roman"/>
              </a:rPr>
              <a:t> </a:t>
            </a:r>
            <a:r>
              <a:rPr lang="en-US" i="1" spc="-65" dirty="0">
                <a:latin typeface="Times New Roman"/>
                <a:cs typeface="Times New Roman"/>
              </a:rPr>
              <a:t>f</a:t>
            </a:r>
            <a:r>
              <a:rPr lang="en-US" i="1" spc="-97" baseline="-21241" dirty="0">
                <a:latin typeface="Times New Roman"/>
                <a:cs typeface="Times New Roman"/>
              </a:rPr>
              <a:t>i+1.</a:t>
            </a:r>
            <a:endParaRPr lang="en-US" baseline="-21241" dirty="0">
              <a:latin typeface="Times New Roman"/>
              <a:cs typeface="Times New Roman"/>
            </a:endParaRPr>
          </a:p>
          <a:p>
            <a:pPr marL="393700" marR="43180" indent="-342900">
              <a:spcBef>
                <a:spcPts val="625"/>
              </a:spcBef>
              <a:tabLst>
                <a:tab pos="393065" algn="l"/>
                <a:tab pos="3937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That </a:t>
            </a:r>
            <a:r>
              <a:rPr lang="en-US" spc="-95" dirty="0">
                <a:latin typeface="Times New Roman"/>
                <a:cs typeface="Times New Roman"/>
              </a:rPr>
              <a:t>is </a:t>
            </a:r>
            <a:r>
              <a:rPr lang="en-US" spc="30" dirty="0">
                <a:latin typeface="Times New Roman"/>
                <a:cs typeface="Times New Roman"/>
              </a:rPr>
              <a:t>to </a:t>
            </a:r>
            <a:r>
              <a:rPr lang="en-US" spc="-180" dirty="0">
                <a:latin typeface="Times New Roman"/>
                <a:cs typeface="Times New Roman"/>
              </a:rPr>
              <a:t>say, </a:t>
            </a:r>
            <a:r>
              <a:rPr lang="en-US" spc="-20" dirty="0">
                <a:latin typeface="Times New Roman"/>
                <a:cs typeface="Times New Roman"/>
              </a:rPr>
              <a:t>nodes </a:t>
            </a:r>
            <a:r>
              <a:rPr lang="en-US" spc="-60" dirty="0">
                <a:latin typeface="Times New Roman"/>
                <a:cs typeface="Times New Roman"/>
              </a:rPr>
              <a:t>inside </a:t>
            </a:r>
            <a:r>
              <a:rPr lang="en-US" spc="-100" dirty="0">
                <a:latin typeface="Times New Roman"/>
                <a:cs typeface="Times New Roman"/>
              </a:rPr>
              <a:t>a </a:t>
            </a:r>
            <a:r>
              <a:rPr lang="en-US" spc="-95" dirty="0">
                <a:latin typeface="Times New Roman"/>
                <a:cs typeface="Times New Roman"/>
              </a:rPr>
              <a:t>given </a:t>
            </a:r>
            <a:r>
              <a:rPr lang="en-US" dirty="0">
                <a:latin typeface="Times New Roman"/>
                <a:cs typeface="Times New Roman"/>
              </a:rPr>
              <a:t>contour </a:t>
            </a:r>
            <a:r>
              <a:rPr lang="en-US" spc="-80" dirty="0">
                <a:latin typeface="Times New Roman"/>
                <a:cs typeface="Times New Roman"/>
              </a:rPr>
              <a:t>have </a:t>
            </a:r>
            <a:r>
              <a:rPr lang="en-US" spc="-30" dirty="0">
                <a:latin typeface="Times New Roman"/>
                <a:cs typeface="Times New Roman"/>
              </a:rPr>
              <a:t>f-costs </a:t>
            </a:r>
            <a:r>
              <a:rPr lang="en-US" spc="-80" dirty="0">
                <a:latin typeface="Times New Roman"/>
                <a:cs typeface="Times New Roman"/>
              </a:rPr>
              <a:t>less  </a:t>
            </a:r>
            <a:r>
              <a:rPr lang="en-US" spc="-5" dirty="0">
                <a:latin typeface="Times New Roman"/>
                <a:cs typeface="Times New Roman"/>
              </a:rPr>
              <a:t>than </a:t>
            </a:r>
            <a:r>
              <a:rPr lang="en-US" spc="10" dirty="0">
                <a:latin typeface="Times New Roman"/>
                <a:cs typeface="Times New Roman"/>
              </a:rPr>
              <a:t>or </a:t>
            </a:r>
            <a:r>
              <a:rPr lang="en-US" spc="-75" dirty="0">
                <a:latin typeface="Times New Roman"/>
                <a:cs typeface="Times New Roman"/>
              </a:rPr>
              <a:t>equal </a:t>
            </a:r>
            <a:r>
              <a:rPr lang="en-US" spc="30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contour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value.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627A011-C907-484B-8F10-0F02B01613FB}"/>
              </a:ext>
            </a:extLst>
          </p:cNvPr>
          <p:cNvSpPr/>
          <p:nvPr/>
        </p:nvSpPr>
        <p:spPr>
          <a:xfrm>
            <a:off x="4783836" y="3288791"/>
            <a:ext cx="5300471" cy="335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23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FD1A-5EDC-FA4B-8AB4-9B77F8C0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Properties </a:t>
            </a:r>
            <a:r>
              <a:rPr lang="en-US" spc="-5" dirty="0"/>
              <a:t>of</a:t>
            </a:r>
            <a:r>
              <a:rPr lang="en-US" spc="520" dirty="0"/>
              <a:t> </a:t>
            </a:r>
            <a:r>
              <a:rPr lang="en-US" spc="-254" dirty="0"/>
              <a:t>A*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17A4-6B5D-1340-9111-52074EDC4A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u="sng" spc="-50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Complete:</a:t>
            </a:r>
            <a:r>
              <a:rPr lang="en-US" u="sng" spc="-5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170" dirty="0">
                <a:solidFill>
                  <a:srgbClr val="C00000"/>
                </a:solidFill>
                <a:latin typeface="Avenir Book" panose="02000503020000020003" pitchFamily="2" charset="0"/>
                <a:cs typeface="Times New Roman"/>
              </a:rPr>
              <a:t>Yes.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tabLst>
                <a:tab pos="354965" algn="l"/>
                <a:tab pos="355600" algn="l"/>
              </a:tabLst>
            </a:pPr>
            <a:r>
              <a:rPr lang="en-US" u="sng" spc="-75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Time:</a:t>
            </a:r>
            <a:r>
              <a:rPr lang="en-US" u="sng" spc="1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35" dirty="0">
                <a:solidFill>
                  <a:srgbClr val="C00000"/>
                </a:solidFill>
                <a:latin typeface="Avenir Book" panose="02000503020000020003" pitchFamily="2" charset="0"/>
                <a:cs typeface="Times New Roman"/>
              </a:rPr>
              <a:t>Exponential</a:t>
            </a:r>
            <a:r>
              <a:rPr lang="en-US" spc="-35" dirty="0">
                <a:latin typeface="Avenir Book" panose="02000503020000020003" pitchFamily="2" charset="0"/>
                <a:cs typeface="Times New Roman"/>
              </a:rPr>
              <a:t>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tabLst>
                <a:tab pos="354965" algn="l"/>
                <a:tab pos="355600" algn="l"/>
              </a:tabLst>
            </a:pPr>
            <a:r>
              <a:rPr lang="en-US" u="sng" spc="-95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Space:</a:t>
            </a:r>
            <a:r>
              <a:rPr lang="en-US" u="sng" spc="-9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30" dirty="0">
                <a:latin typeface="Avenir Book" panose="02000503020000020003" pitchFamily="2" charset="0"/>
                <a:cs typeface="Times New Roman"/>
              </a:rPr>
              <a:t>Keeps </a:t>
            </a:r>
            <a:r>
              <a:rPr lang="en-US" spc="-120" dirty="0">
                <a:latin typeface="Avenir Book" panose="02000503020000020003" pitchFamily="2" charset="0"/>
                <a:cs typeface="Times New Roman"/>
              </a:rPr>
              <a:t>all </a:t>
            </a:r>
            <a:r>
              <a:rPr lang="en-US" spc="-15" dirty="0">
                <a:latin typeface="Avenir Book" panose="02000503020000020003" pitchFamily="2" charset="0"/>
                <a:cs typeface="Times New Roman"/>
              </a:rPr>
              <a:t>nodes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in </a:t>
            </a:r>
            <a:r>
              <a:rPr lang="en-US" spc="-80" dirty="0">
                <a:latin typeface="Avenir Book" panose="02000503020000020003" pitchFamily="2" charset="0"/>
                <a:cs typeface="Times New Roman"/>
              </a:rPr>
              <a:t>memory,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so </a:t>
            </a:r>
            <a:r>
              <a:rPr lang="en-US" spc="-70" dirty="0">
                <a:latin typeface="Avenir Book" panose="02000503020000020003" pitchFamily="2" charset="0"/>
                <a:cs typeface="Times New Roman"/>
              </a:rPr>
              <a:t>also</a:t>
            </a:r>
            <a:r>
              <a:rPr lang="en-US" spc="44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50" dirty="0">
                <a:solidFill>
                  <a:srgbClr val="C00000"/>
                </a:solidFill>
                <a:latin typeface="Avenir Book" panose="02000503020000020003" pitchFamily="2" charset="0"/>
                <a:cs typeface="Times New Roman"/>
              </a:rPr>
              <a:t>exponential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u="sng" spc="-40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Optimal:</a:t>
            </a:r>
            <a:r>
              <a:rPr lang="en-US" u="sng" spc="-4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170" dirty="0">
                <a:solidFill>
                  <a:srgbClr val="C00000"/>
                </a:solidFill>
                <a:latin typeface="Avenir Book" panose="02000503020000020003" pitchFamily="2" charset="0"/>
                <a:cs typeface="Times New Roman"/>
              </a:rPr>
              <a:t>Yes </a:t>
            </a:r>
            <a:r>
              <a:rPr lang="en-US" spc="-40" dirty="0">
                <a:latin typeface="Avenir Book" panose="02000503020000020003" pitchFamily="2" charset="0"/>
                <a:cs typeface="Times New Roman"/>
              </a:rPr>
              <a:t>(provided </a:t>
            </a:r>
            <a:r>
              <a:rPr lang="en-US" i="1" spc="-220" dirty="0">
                <a:latin typeface="Avenir Book" panose="02000503020000020003" pitchFamily="2" charset="0"/>
                <a:cs typeface="Times New Roman"/>
              </a:rPr>
              <a:t>h </a:t>
            </a:r>
            <a:r>
              <a:rPr lang="en-US" spc="-70" dirty="0">
                <a:latin typeface="Avenir Book" panose="02000503020000020003" pitchFamily="2" charset="0"/>
                <a:cs typeface="Times New Roman"/>
              </a:rPr>
              <a:t>admissible </a:t>
            </a:r>
            <a:r>
              <a:rPr lang="en-US" spc="10" dirty="0">
                <a:latin typeface="Avenir Book" panose="02000503020000020003" pitchFamily="2" charset="0"/>
                <a:cs typeface="Times New Roman"/>
              </a:rPr>
              <a:t>or</a:t>
            </a:r>
            <a:r>
              <a:rPr lang="en-US" spc="-40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40" dirty="0">
                <a:latin typeface="Avenir Book" panose="02000503020000020003" pitchFamily="2" charset="0"/>
                <a:cs typeface="Times New Roman"/>
              </a:rPr>
              <a:t>consistent).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u="sng" spc="-190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Optimally </a:t>
            </a:r>
            <a:r>
              <a:rPr lang="en-US" u="sng" spc="-160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Efficient</a:t>
            </a:r>
            <a:r>
              <a:rPr lang="en-US" u="sng" spc="-160" dirty="0">
                <a:latin typeface="Avenir Book" panose="02000503020000020003" pitchFamily="2" charset="0"/>
                <a:cs typeface="Times New Roman"/>
              </a:rPr>
              <a:t>: </a:t>
            </a:r>
            <a:r>
              <a:rPr lang="en-US" spc="-170" dirty="0">
                <a:solidFill>
                  <a:srgbClr val="C00000"/>
                </a:solidFill>
                <a:latin typeface="Avenir Book" panose="02000503020000020003" pitchFamily="2" charset="0"/>
                <a:cs typeface="Times New Roman"/>
              </a:rPr>
              <a:t>Yes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(no </a:t>
            </a:r>
            <a:r>
              <a:rPr lang="en-US" spc="-45" dirty="0">
                <a:latin typeface="Avenir Book" panose="02000503020000020003" pitchFamily="2" charset="0"/>
                <a:cs typeface="Times New Roman"/>
              </a:rPr>
              <a:t>algorithm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with</a:t>
            </a:r>
            <a:r>
              <a:rPr lang="en-US" spc="15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the</a:t>
            </a:r>
            <a:r>
              <a:rPr lang="en-US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same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heuristic </a:t>
            </a:r>
            <a:r>
              <a:rPr lang="en-US" spc="-95" dirty="0">
                <a:latin typeface="Avenir Book" panose="02000503020000020003" pitchFamily="2" charset="0"/>
                <a:cs typeface="Times New Roman"/>
              </a:rPr>
              <a:t>is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guaranteed </a:t>
            </a:r>
            <a:r>
              <a:rPr lang="en-US" spc="30" dirty="0">
                <a:latin typeface="Avenir Book" panose="02000503020000020003" pitchFamily="2" charset="0"/>
                <a:cs typeface="Times New Roman"/>
              </a:rPr>
              <a:t>to </a:t>
            </a:r>
            <a:r>
              <a:rPr lang="en-US" spc="-40" dirty="0">
                <a:latin typeface="Avenir Book" panose="02000503020000020003" pitchFamily="2" charset="0"/>
                <a:cs typeface="Times New Roman"/>
              </a:rPr>
              <a:t>expand </a:t>
            </a:r>
            <a:r>
              <a:rPr lang="en-US" spc="-70" dirty="0">
                <a:latin typeface="Avenir Book" panose="02000503020000020003" pitchFamily="2" charset="0"/>
                <a:cs typeface="Times New Roman"/>
              </a:rPr>
              <a:t>fewer</a:t>
            </a:r>
            <a:r>
              <a:rPr lang="en-US" spc="29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40" dirty="0">
                <a:latin typeface="Avenir Book" panose="02000503020000020003" pitchFamily="2" charset="0"/>
                <a:cs typeface="Times New Roman"/>
              </a:rPr>
              <a:t>nodes).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41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357A-A1AC-2E41-8772-6C747536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0" dirty="0"/>
              <a:t>Admissible</a:t>
            </a:r>
            <a:r>
              <a:rPr lang="en-US" spc="-45" dirty="0"/>
              <a:t> </a:t>
            </a:r>
            <a:r>
              <a:rPr lang="en-US" spc="-75" dirty="0"/>
              <a:t>Heuristics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2324-91B0-BC41-B0CE-22E1AD6BB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80" dirty="0"/>
              <a:t>E.g., </a:t>
            </a:r>
            <a:r>
              <a:rPr lang="en-US" dirty="0"/>
              <a:t>for </a:t>
            </a:r>
            <a:r>
              <a:rPr lang="en-US" spc="-5" dirty="0"/>
              <a:t>the</a:t>
            </a:r>
            <a:r>
              <a:rPr lang="en-US" spc="80" dirty="0"/>
              <a:t> </a:t>
            </a:r>
            <a:r>
              <a:rPr lang="en-US" spc="-65" dirty="0"/>
              <a:t>8-puzzle:</a:t>
            </a:r>
          </a:p>
          <a:p>
            <a:pPr marL="393700" indent="-342900">
              <a:spcBef>
                <a:spcPts val="409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32" baseline="-21241" dirty="0">
                <a:latin typeface="Avenir Book" panose="02000503020000020003" pitchFamily="2" charset="0"/>
                <a:cs typeface="Times New Roman"/>
              </a:rPr>
              <a:t>1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number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of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misplaced</a:t>
            </a:r>
            <a:r>
              <a:rPr lang="en-US" spc="-42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70" dirty="0">
                <a:latin typeface="Avenir Book" panose="02000503020000020003" pitchFamily="2" charset="0"/>
                <a:cs typeface="Times New Roman"/>
              </a:rPr>
              <a:t>tiles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393700" indent="-342900">
              <a:spcBef>
                <a:spcPts val="31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32" baseline="-21241" dirty="0">
                <a:latin typeface="Avenir Book" panose="02000503020000020003" pitchFamily="2" charset="0"/>
                <a:cs typeface="Times New Roman"/>
              </a:rPr>
              <a:t>2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lang="en-US" spc="-25" dirty="0">
                <a:latin typeface="Avenir Book" panose="02000503020000020003" pitchFamily="2" charset="0"/>
                <a:cs typeface="Times New Roman"/>
              </a:rPr>
              <a:t>total </a:t>
            </a:r>
            <a:r>
              <a:rPr lang="en-US" spc="-35" dirty="0">
                <a:latin typeface="Avenir Book" panose="02000503020000020003" pitchFamily="2" charset="0"/>
                <a:cs typeface="Times New Roman"/>
              </a:rPr>
              <a:t>Manhattan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distance </a:t>
            </a:r>
            <a:r>
              <a:rPr lang="en-US" spc="-105" dirty="0">
                <a:latin typeface="Avenir Book" panose="02000503020000020003" pitchFamily="2" charset="0"/>
                <a:cs typeface="Times New Roman"/>
              </a:rPr>
              <a:t>(i.e.</a:t>
            </a:r>
            <a:r>
              <a:rPr lang="en-US" spc="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15" dirty="0">
                <a:latin typeface="Avenir Book" panose="02000503020000020003" pitchFamily="2" charset="0"/>
                <a:cs typeface="Times New Roman"/>
              </a:rPr>
              <a:t>1-norm)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50800">
              <a:spcBef>
                <a:spcPts val="315"/>
              </a:spcBef>
            </a:pPr>
            <a:endParaRPr lang="en-US" b="1" spc="-60" dirty="0">
              <a:latin typeface="Avenir Book" panose="02000503020000020003" pitchFamily="2" charset="0"/>
              <a:cs typeface="Times New Roman"/>
            </a:endParaRPr>
          </a:p>
          <a:p>
            <a:pPr marL="50800">
              <a:spcBef>
                <a:spcPts val="315"/>
              </a:spcBef>
            </a:pPr>
            <a:r>
              <a:rPr lang="en-US" b="1" spc="-60" dirty="0">
                <a:latin typeface="Avenir Book" panose="02000503020000020003" pitchFamily="2" charset="0"/>
                <a:cs typeface="Times New Roman"/>
              </a:rPr>
              <a:t>Q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: </a:t>
            </a:r>
            <a:r>
              <a:rPr lang="en-US" spc="-125" dirty="0">
                <a:latin typeface="Avenir Book" panose="02000503020000020003" pitchFamily="2" charset="0"/>
                <a:cs typeface="Times New Roman"/>
              </a:rPr>
              <a:t>Why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are </a:t>
            </a:r>
            <a:r>
              <a:rPr lang="en-US" spc="-30" dirty="0">
                <a:latin typeface="Avenir Book" panose="02000503020000020003" pitchFamily="2" charset="0"/>
                <a:cs typeface="Times New Roman"/>
              </a:rPr>
              <a:t>these </a:t>
            </a:r>
            <a:r>
              <a:rPr lang="en-US" spc="-70" dirty="0">
                <a:latin typeface="Avenir Book" panose="02000503020000020003" pitchFamily="2" charset="0"/>
                <a:cs typeface="Times New Roman"/>
              </a:rPr>
              <a:t>admissible</a:t>
            </a:r>
            <a:r>
              <a:rPr lang="en-US" spc="27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heuristics?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AE2F0E4-50AF-E345-88A2-49203B6C2DB1}"/>
              </a:ext>
            </a:extLst>
          </p:cNvPr>
          <p:cNvSpPr txBox="1"/>
          <p:nvPr/>
        </p:nvSpPr>
        <p:spPr>
          <a:xfrm>
            <a:off x="2294007" y="4937898"/>
            <a:ext cx="1737995" cy="897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0" indent="-342900">
              <a:spcBef>
                <a:spcPts val="405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h</a:t>
            </a:r>
            <a:r>
              <a:rPr sz="2550" u="heavy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1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(S) =</a:t>
            </a:r>
            <a:r>
              <a:rPr sz="2600" u="heavy" spc="-9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  <a:p>
            <a:pPr marL="381000" indent="-342900">
              <a:spcBef>
                <a:spcPts val="315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spc="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h</a:t>
            </a:r>
            <a:r>
              <a:rPr sz="2550" u="heavy" spc="7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2</a:t>
            </a:r>
            <a:r>
              <a:rPr sz="2600" u="heavy" spc="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(S) 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=</a:t>
            </a:r>
            <a:r>
              <a:rPr sz="2600" u="heavy" spc="-12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F1253D-C89F-944A-9FBB-7C4EA1F4A6A6}"/>
              </a:ext>
            </a:extLst>
          </p:cNvPr>
          <p:cNvSpPr/>
          <p:nvPr/>
        </p:nvSpPr>
        <p:spPr>
          <a:xfrm>
            <a:off x="5212466" y="3429000"/>
            <a:ext cx="4648200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4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357A-A1AC-2E41-8772-6C747536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0" dirty="0"/>
              <a:t>Admissible</a:t>
            </a:r>
            <a:r>
              <a:rPr lang="en-US" spc="-45" dirty="0"/>
              <a:t> </a:t>
            </a:r>
            <a:r>
              <a:rPr lang="en-US" spc="-75" dirty="0"/>
              <a:t>Heuristics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2324-91B0-BC41-B0CE-22E1AD6BB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80" dirty="0"/>
              <a:t>E.g., </a:t>
            </a:r>
            <a:r>
              <a:rPr lang="en-US" dirty="0"/>
              <a:t>for </a:t>
            </a:r>
            <a:r>
              <a:rPr lang="en-US" spc="-5" dirty="0"/>
              <a:t>the</a:t>
            </a:r>
            <a:r>
              <a:rPr lang="en-US" spc="80" dirty="0"/>
              <a:t> </a:t>
            </a:r>
            <a:r>
              <a:rPr lang="en-US" spc="-65" dirty="0"/>
              <a:t>8-puzzle:</a:t>
            </a:r>
          </a:p>
          <a:p>
            <a:pPr marL="393700" indent="-342900">
              <a:spcBef>
                <a:spcPts val="409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32" baseline="-21241" dirty="0">
                <a:latin typeface="Avenir Book" panose="02000503020000020003" pitchFamily="2" charset="0"/>
                <a:cs typeface="Times New Roman"/>
              </a:rPr>
              <a:t>1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number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of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misplaced</a:t>
            </a:r>
            <a:r>
              <a:rPr lang="en-US" spc="-420" dirty="0">
                <a:latin typeface="Avenir Book" panose="02000503020000020003" pitchFamily="2" charset="0"/>
                <a:cs typeface="Times New Roman"/>
              </a:rPr>
              <a:t>   </a:t>
            </a:r>
            <a:r>
              <a:rPr lang="en-US" spc="-70" dirty="0">
                <a:latin typeface="Avenir Book" panose="02000503020000020003" pitchFamily="2" charset="0"/>
                <a:cs typeface="Times New Roman"/>
              </a:rPr>
              <a:t>tiles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393700" indent="-342900">
              <a:spcBef>
                <a:spcPts val="31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32" baseline="-21241" dirty="0">
                <a:latin typeface="Avenir Book" panose="02000503020000020003" pitchFamily="2" charset="0"/>
                <a:cs typeface="Times New Roman"/>
              </a:rPr>
              <a:t>2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lang="en-US" spc="-25" dirty="0">
                <a:latin typeface="Avenir Book" panose="02000503020000020003" pitchFamily="2" charset="0"/>
                <a:cs typeface="Times New Roman"/>
              </a:rPr>
              <a:t>total </a:t>
            </a:r>
            <a:r>
              <a:rPr lang="en-US" spc="-35" dirty="0">
                <a:latin typeface="Avenir Book" panose="02000503020000020003" pitchFamily="2" charset="0"/>
                <a:cs typeface="Times New Roman"/>
              </a:rPr>
              <a:t>Manhattan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distance </a:t>
            </a:r>
            <a:r>
              <a:rPr lang="en-US" spc="-105" dirty="0">
                <a:latin typeface="Avenir Book" panose="02000503020000020003" pitchFamily="2" charset="0"/>
                <a:cs typeface="Times New Roman"/>
              </a:rPr>
              <a:t>(i.e.</a:t>
            </a:r>
            <a:r>
              <a:rPr lang="en-US" spc="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15" dirty="0">
                <a:latin typeface="Avenir Book" panose="02000503020000020003" pitchFamily="2" charset="0"/>
                <a:cs typeface="Times New Roman"/>
              </a:rPr>
              <a:t>1-norm)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508000" lvl="1" indent="0">
              <a:spcBef>
                <a:spcPts val="310"/>
              </a:spcBef>
              <a:buNone/>
              <a:tabLst>
                <a:tab pos="393065" algn="l"/>
                <a:tab pos="393700" algn="l"/>
              </a:tabLst>
            </a:pP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50800">
              <a:spcBef>
                <a:spcPts val="315"/>
              </a:spcBef>
            </a:pPr>
            <a:r>
              <a:rPr lang="en-US" b="1" spc="-60" dirty="0">
                <a:latin typeface="Avenir Book" panose="02000503020000020003" pitchFamily="2" charset="0"/>
                <a:cs typeface="Times New Roman"/>
              </a:rPr>
              <a:t>Q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: </a:t>
            </a:r>
            <a:r>
              <a:rPr lang="en-US" spc="-125" dirty="0">
                <a:latin typeface="Avenir Book" panose="02000503020000020003" pitchFamily="2" charset="0"/>
                <a:cs typeface="Times New Roman"/>
              </a:rPr>
              <a:t>Why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are </a:t>
            </a:r>
            <a:r>
              <a:rPr lang="en-US" spc="-30" dirty="0">
                <a:latin typeface="Avenir Book" panose="02000503020000020003" pitchFamily="2" charset="0"/>
                <a:cs typeface="Times New Roman"/>
              </a:rPr>
              <a:t>these </a:t>
            </a:r>
            <a:r>
              <a:rPr lang="en-US" spc="-70" dirty="0">
                <a:latin typeface="Avenir Book" panose="02000503020000020003" pitchFamily="2" charset="0"/>
                <a:cs typeface="Times New Roman"/>
              </a:rPr>
              <a:t>admissible</a:t>
            </a:r>
            <a:r>
              <a:rPr lang="en-US" spc="27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heuristics?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F1253D-C89F-944A-9FBB-7C4EA1F4A6A6}"/>
              </a:ext>
            </a:extLst>
          </p:cNvPr>
          <p:cNvSpPr/>
          <p:nvPr/>
        </p:nvSpPr>
        <p:spPr>
          <a:xfrm>
            <a:off x="5212466" y="3429000"/>
            <a:ext cx="4648200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C31B2D9-4B86-314D-A148-A49D79910282}"/>
              </a:ext>
            </a:extLst>
          </p:cNvPr>
          <p:cNvSpPr txBox="1"/>
          <p:nvPr/>
        </p:nvSpPr>
        <p:spPr>
          <a:xfrm>
            <a:off x="573417" y="5230812"/>
            <a:ext cx="5132705" cy="8972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0" indent="-342900">
              <a:spcBef>
                <a:spcPts val="409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550" u="heavy" spc="-127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(S) </a:t>
            </a:r>
            <a:r>
              <a:rPr sz="2600" u="heavy" spc="26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= </a:t>
            </a:r>
            <a:r>
              <a:rPr sz="2600" u="heavy" spc="-204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?</a:t>
            </a:r>
            <a:r>
              <a:rPr sz="2600" spc="-20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lang="en-US" sz="2600" spc="-80" dirty="0">
                <a:latin typeface="Times New Roman"/>
                <a:cs typeface="Times New Roman"/>
              </a:rPr>
              <a:t>9</a:t>
            </a:r>
            <a:endParaRPr sz="2600" dirty="0">
              <a:latin typeface="Times New Roman"/>
              <a:cs typeface="Times New Roman"/>
            </a:endParaRPr>
          </a:p>
          <a:p>
            <a:pPr marL="381000" indent="-342900">
              <a:spcBef>
                <a:spcPts val="310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550" u="heavy" spc="-127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(S) </a:t>
            </a:r>
            <a:r>
              <a:rPr sz="2600" u="heavy" spc="26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= </a:t>
            </a:r>
            <a:r>
              <a:rPr sz="2600" u="heavy" spc="-204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?</a:t>
            </a:r>
            <a:r>
              <a:rPr sz="2600" spc="-204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3+1+2+2+2+3+3+2 </a:t>
            </a:r>
            <a:r>
              <a:rPr sz="2600" spc="265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18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931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010C-A3C2-7F4B-9978-F1F7155F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/>
              <a:t>Dominance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A1C5-DBA8-8F40-8ABB-DDC4C3CD7E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-343535">
              <a:lnSpc>
                <a:spcPct val="100000"/>
              </a:lnSpc>
              <a:spcBef>
                <a:spcPts val="0"/>
              </a:spcBef>
              <a:tabLst>
                <a:tab pos="419100" algn="l"/>
                <a:tab pos="419734" algn="l"/>
              </a:tabLst>
            </a:pPr>
            <a:r>
              <a:rPr lang="en-US" spc="15" dirty="0">
                <a:latin typeface="Avenir Book" panose="02000503020000020003" pitchFamily="2" charset="0"/>
                <a:cs typeface="Times New Roman"/>
              </a:rPr>
              <a:t>If 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32" baseline="-21241" dirty="0">
                <a:latin typeface="Avenir Book" panose="02000503020000020003" pitchFamily="2" charset="0"/>
                <a:cs typeface="Times New Roman"/>
              </a:rPr>
              <a:t>2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i="1" spc="305" dirty="0">
                <a:latin typeface="Avenir Book" panose="02000503020000020003" pitchFamily="2" charset="0"/>
                <a:cs typeface="Times New Roman"/>
              </a:rPr>
              <a:t>≥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32" baseline="-21241" dirty="0">
                <a:latin typeface="Avenir Book" panose="02000503020000020003" pitchFamily="2" charset="0"/>
                <a:cs typeface="Times New Roman"/>
              </a:rPr>
              <a:t>1</a:t>
            </a:r>
            <a:r>
              <a:rPr lang="en-US" i="1" spc="-155" dirty="0">
                <a:latin typeface="Avenir Book" panose="02000503020000020003" pitchFamily="2" charset="0"/>
                <a:cs typeface="Times New Roman"/>
              </a:rPr>
              <a:t>(n)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for </a:t>
            </a:r>
            <a:r>
              <a:rPr lang="en-US" u="sng" spc="-120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all </a:t>
            </a:r>
            <a:r>
              <a:rPr lang="en-US" i="1" u="sng" spc="-190" dirty="0">
                <a:uFill>
                  <a:solidFill>
                    <a:srgbClr val="000000"/>
                  </a:solidFill>
                </a:uFill>
                <a:latin typeface="Avenir Book" panose="02000503020000020003" pitchFamily="2" charset="0"/>
                <a:cs typeface="Times New Roman"/>
              </a:rPr>
              <a:t>n</a:t>
            </a:r>
            <a:r>
              <a:rPr lang="en-US" i="1" u="sng" spc="-19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dirty="0">
                <a:latin typeface="Avenir Book" panose="02000503020000020003" pitchFamily="2" charset="0"/>
                <a:cs typeface="Times New Roman"/>
              </a:rPr>
              <a:t>(both </a:t>
            </a:r>
            <a:r>
              <a:rPr lang="en-US" spc="-75" dirty="0">
                <a:latin typeface="Avenir Book" panose="02000503020000020003" pitchFamily="2" charset="0"/>
                <a:cs typeface="Times New Roman"/>
              </a:rPr>
              <a:t>admissible), </a:t>
            </a:r>
            <a:r>
              <a:rPr lang="en-US" spc="5" dirty="0">
                <a:latin typeface="Avenir Book" panose="02000503020000020003" pitchFamily="2" charset="0"/>
                <a:cs typeface="Times New Roman"/>
              </a:rPr>
              <a:t>then </a:t>
            </a:r>
            <a:r>
              <a:rPr lang="en-US" i="1" spc="-13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02" baseline="-21241" dirty="0">
                <a:latin typeface="Avenir Book" panose="02000503020000020003" pitchFamily="2" charset="0"/>
                <a:cs typeface="Times New Roman"/>
              </a:rPr>
              <a:t>2</a:t>
            </a:r>
            <a:r>
              <a:rPr lang="en-US" i="1" spc="-337" baseline="-21241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i="1" spc="-337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30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dominates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i="1" spc="-13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i="1" spc="-202" baseline="-21241" dirty="0">
                <a:latin typeface="Avenir Book" panose="02000503020000020003" pitchFamily="2" charset="0"/>
                <a:cs typeface="Times New Roman"/>
              </a:rPr>
              <a:t>1</a:t>
            </a:r>
            <a:r>
              <a:rPr lang="en-US" i="1" spc="-104" baseline="-21241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i="1" spc="-85" dirty="0">
                <a:latin typeface="Avenir Book" panose="02000503020000020003" pitchFamily="2" charset="0"/>
                <a:cs typeface="Times New Roman"/>
              </a:rPr>
              <a:t>.</a:t>
            </a:r>
          </a:p>
          <a:p>
            <a:pPr marL="0" indent="-343535">
              <a:lnSpc>
                <a:spcPct val="100000"/>
              </a:lnSpc>
              <a:spcBef>
                <a:spcPts val="0"/>
              </a:spcBef>
              <a:tabLst>
                <a:tab pos="419100" algn="l"/>
                <a:tab pos="419734" algn="l"/>
              </a:tabLst>
            </a:pPr>
            <a:r>
              <a:rPr lang="en-US" spc="-85" dirty="0">
                <a:latin typeface="Avenir Book" panose="02000503020000020003" pitchFamily="2" charset="0"/>
                <a:cs typeface="Times New Roman"/>
              </a:rPr>
              <a:t>Domination = Efficiency</a:t>
            </a:r>
          </a:p>
          <a:p>
            <a:pPr marL="914400" lvl="2" indent="-343535">
              <a:lnSpc>
                <a:spcPct val="100000"/>
              </a:lnSpc>
              <a:spcBef>
                <a:spcPts val="0"/>
              </a:spcBef>
              <a:tabLst>
                <a:tab pos="419100" algn="l"/>
                <a:tab pos="419734" algn="l"/>
              </a:tabLst>
            </a:pPr>
            <a:r>
              <a:rPr lang="en-US" sz="2400" spc="-200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sz="2400" spc="-300" baseline="-21241" dirty="0">
                <a:latin typeface="Avenir Book" panose="02000503020000020003" pitchFamily="2" charset="0"/>
                <a:cs typeface="Times New Roman"/>
              </a:rPr>
              <a:t>2 </a:t>
            </a:r>
            <a:r>
              <a:rPr lang="en-US" sz="2400" spc="-95" dirty="0">
                <a:latin typeface="Avenir Book" panose="02000503020000020003" pitchFamily="2" charset="0"/>
                <a:cs typeface="Times New Roman"/>
              </a:rPr>
              <a:t>is </a:t>
            </a:r>
            <a:r>
              <a:rPr lang="en-US" sz="2400" spc="-15" dirty="0">
                <a:latin typeface="Avenir Book" panose="02000503020000020003" pitchFamily="2" charset="0"/>
                <a:cs typeface="Times New Roman"/>
              </a:rPr>
              <a:t>better </a:t>
            </a:r>
            <a:r>
              <a:rPr lang="en-US" sz="2400" dirty="0">
                <a:latin typeface="Avenir Book" panose="02000503020000020003" pitchFamily="2" charset="0"/>
                <a:cs typeface="Times New Roman"/>
              </a:rPr>
              <a:t>for</a:t>
            </a:r>
            <a:r>
              <a:rPr lang="en-US" sz="2400" spc="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z="2400" spc="-65" dirty="0">
                <a:latin typeface="Avenir Book" panose="02000503020000020003" pitchFamily="2" charset="0"/>
                <a:cs typeface="Times New Roman"/>
              </a:rPr>
              <a:t>search.</a:t>
            </a:r>
            <a:endParaRPr lang="en-US" sz="2400" spc="-225" dirty="0">
              <a:latin typeface="Avenir Book" panose="02000503020000020003" pitchFamily="2" charset="0"/>
              <a:cs typeface="Times New Roman"/>
            </a:endParaRPr>
          </a:p>
          <a:p>
            <a:pPr marL="0" indent="-343535">
              <a:lnSpc>
                <a:spcPct val="100000"/>
              </a:lnSpc>
              <a:spcBef>
                <a:spcPts val="0"/>
              </a:spcBef>
              <a:tabLst>
                <a:tab pos="419100" algn="l"/>
                <a:tab pos="419734" algn="l"/>
              </a:tabLst>
            </a:pPr>
            <a:r>
              <a:rPr lang="en-US" spc="-155" dirty="0">
                <a:latin typeface="Avenir Book" panose="02000503020000020003" pitchFamily="2" charset="0"/>
                <a:cs typeface="Times New Roman"/>
              </a:rPr>
              <a:t>A*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using </a:t>
            </a:r>
            <a:r>
              <a:rPr lang="en-US" spc="-10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spc="-15" baseline="-21241" dirty="0">
                <a:latin typeface="Avenir Book" panose="02000503020000020003" pitchFamily="2" charset="0"/>
                <a:cs typeface="Times New Roman"/>
              </a:rPr>
              <a:t>2 </a:t>
            </a:r>
            <a:r>
              <a:rPr lang="en-US" spc="-130" dirty="0">
                <a:latin typeface="Avenir Book" panose="02000503020000020003" pitchFamily="2" charset="0"/>
                <a:cs typeface="Times New Roman"/>
              </a:rPr>
              <a:t>will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never </a:t>
            </a:r>
            <a:r>
              <a:rPr lang="en-US" spc="-40" dirty="0">
                <a:latin typeface="Avenir Book" panose="02000503020000020003" pitchFamily="2" charset="0"/>
                <a:cs typeface="Times New Roman"/>
              </a:rPr>
              <a:t>expand </a:t>
            </a:r>
            <a:r>
              <a:rPr lang="en-US" spc="-15" dirty="0">
                <a:latin typeface="Avenir Book" panose="02000503020000020003" pitchFamily="2" charset="0"/>
                <a:cs typeface="Times New Roman"/>
              </a:rPr>
              <a:t>more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nodes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than </a:t>
            </a:r>
            <a:r>
              <a:rPr lang="en-US" spc="-155" dirty="0">
                <a:latin typeface="Avenir Book" panose="02000503020000020003" pitchFamily="2" charset="0"/>
                <a:cs typeface="Times New Roman"/>
              </a:rPr>
              <a:t>A* </a:t>
            </a:r>
            <a:r>
              <a:rPr lang="en-US" spc="-65" dirty="0">
                <a:latin typeface="Avenir Book" panose="02000503020000020003" pitchFamily="2" charset="0"/>
                <a:cs typeface="Times New Roman"/>
              </a:rPr>
              <a:t>using</a:t>
            </a:r>
            <a:r>
              <a:rPr lang="en-US" spc="38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35" dirty="0">
                <a:latin typeface="Avenir Book" panose="02000503020000020003" pitchFamily="2" charset="0"/>
                <a:cs typeface="Times New Roman"/>
              </a:rPr>
              <a:t>h</a:t>
            </a:r>
            <a:r>
              <a:rPr lang="en-US" spc="-52" baseline="-21241" dirty="0">
                <a:latin typeface="Avenir Book" panose="02000503020000020003" pitchFamily="2" charset="0"/>
                <a:cs typeface="Times New Roman"/>
              </a:rPr>
              <a:t>1</a:t>
            </a:r>
            <a:r>
              <a:rPr lang="en-US" spc="-35" dirty="0">
                <a:latin typeface="Avenir Book" panose="02000503020000020003" pitchFamily="2" charset="0"/>
                <a:cs typeface="Times New Roman"/>
              </a:rPr>
              <a:t>.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0" indent="-343535">
              <a:lnSpc>
                <a:spcPct val="100000"/>
              </a:lnSpc>
              <a:spcBef>
                <a:spcPts val="0"/>
              </a:spcBef>
              <a:tabLst>
                <a:tab pos="419100" algn="l"/>
                <a:tab pos="419734" algn="l"/>
              </a:tabLst>
            </a:pPr>
            <a:r>
              <a:rPr lang="en-US" spc="-114" dirty="0">
                <a:latin typeface="Avenir Book" panose="02000503020000020003" pitchFamily="2" charset="0"/>
                <a:cs typeface="Times New Roman"/>
              </a:rPr>
              <a:t>Typical </a:t>
            </a:r>
            <a:r>
              <a:rPr lang="en-US" spc="-60" dirty="0">
                <a:latin typeface="Avenir Book" panose="02000503020000020003" pitchFamily="2" charset="0"/>
                <a:cs typeface="Times New Roman"/>
              </a:rPr>
              <a:t>search </a:t>
            </a:r>
            <a:r>
              <a:rPr lang="en-US" spc="-30" dirty="0">
                <a:latin typeface="Avenir Book" panose="02000503020000020003" pitchFamily="2" charset="0"/>
                <a:cs typeface="Times New Roman"/>
              </a:rPr>
              <a:t>costs </a:t>
            </a:r>
            <a:r>
              <a:rPr lang="en-US" spc="-95" dirty="0">
                <a:latin typeface="Avenir Book" panose="02000503020000020003" pitchFamily="2" charset="0"/>
                <a:cs typeface="Times New Roman"/>
              </a:rPr>
              <a:t>(average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number </a:t>
            </a:r>
            <a:r>
              <a:rPr lang="en-US" dirty="0">
                <a:latin typeface="Avenir Book" panose="02000503020000020003" pitchFamily="2" charset="0"/>
                <a:cs typeface="Times New Roman"/>
              </a:rPr>
              <a:t>of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nodes</a:t>
            </a:r>
            <a:r>
              <a:rPr lang="en-US" spc="3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spc="-55" dirty="0">
                <a:latin typeface="Avenir Book" panose="02000503020000020003" pitchFamily="2" charset="0"/>
                <a:cs typeface="Times New Roman"/>
              </a:rPr>
              <a:t>expanded):</a:t>
            </a:r>
            <a:endParaRPr lang="en-US" dirty="0">
              <a:latin typeface="Avenir Book" panose="02000503020000020003" pitchFamily="2" charset="0"/>
              <a:cs typeface="Times New Roman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247E0A8-2219-2148-86EC-2ED1BB438944}"/>
              </a:ext>
            </a:extLst>
          </p:cNvPr>
          <p:cNvSpPr txBox="1"/>
          <p:nvPr/>
        </p:nvSpPr>
        <p:spPr>
          <a:xfrm>
            <a:off x="2133954" y="3527053"/>
            <a:ext cx="6921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i="1" spc="-245" dirty="0">
                <a:latin typeface="Times New Roman"/>
                <a:cs typeface="Times New Roman"/>
              </a:rPr>
              <a:t>d</a:t>
            </a:r>
            <a:r>
              <a:rPr sz="2600" i="1" spc="-60" dirty="0">
                <a:latin typeface="Times New Roman"/>
                <a:cs typeface="Times New Roman"/>
              </a:rPr>
              <a:t>=12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242F7B5-4954-D44D-A9C7-D24C3D95F7FF}"/>
              </a:ext>
            </a:extLst>
          </p:cNvPr>
          <p:cNvSpPr txBox="1"/>
          <p:nvPr/>
        </p:nvSpPr>
        <p:spPr>
          <a:xfrm>
            <a:off x="2133955" y="4636855"/>
            <a:ext cx="691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i="1" spc="-125" dirty="0">
                <a:latin typeface="Times New Roman"/>
                <a:cs typeface="Times New Roman"/>
              </a:rPr>
              <a:t>d=</a:t>
            </a:r>
            <a:r>
              <a:rPr sz="2600" i="1" spc="-100" dirty="0">
                <a:latin typeface="Times New Roman"/>
                <a:cs typeface="Times New Roman"/>
              </a:rPr>
              <a:t>2</a:t>
            </a:r>
            <a:r>
              <a:rPr sz="2600" i="1" spc="-8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1E7550-B19D-A24F-A779-C544426E79CE}"/>
              </a:ext>
            </a:extLst>
          </p:cNvPr>
          <p:cNvSpPr txBox="1"/>
          <p:nvPr/>
        </p:nvSpPr>
        <p:spPr>
          <a:xfrm>
            <a:off x="3023235" y="3527052"/>
            <a:ext cx="4743378" cy="2019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600" spc="-5" dirty="0">
                <a:latin typeface="Avenir Book" panose="02000503020000020003" pitchFamily="2" charset="0"/>
                <a:cs typeface="Times New Roman"/>
              </a:rPr>
              <a:t>IDS </a:t>
            </a:r>
            <a:r>
              <a:rPr sz="2600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sz="2600" spc="-80" dirty="0">
                <a:latin typeface="Avenir Book" panose="02000503020000020003" pitchFamily="2" charset="0"/>
                <a:cs typeface="Times New Roman"/>
              </a:rPr>
              <a:t>3,644,035</a:t>
            </a:r>
            <a:r>
              <a:rPr sz="2600" spc="-29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sz="2600" spc="-20" dirty="0">
                <a:latin typeface="Avenir Book" panose="02000503020000020003" pitchFamily="2" charset="0"/>
                <a:cs typeface="Times New Roman"/>
              </a:rPr>
              <a:t>nodes</a:t>
            </a:r>
            <a:endParaRPr sz="2600" dirty="0">
              <a:latin typeface="Avenir Book" panose="02000503020000020003" pitchFamily="2" charset="0"/>
              <a:cs typeface="Times New Roman"/>
            </a:endParaRPr>
          </a:p>
          <a:p>
            <a:pPr marL="38100" marR="545465">
              <a:lnSpc>
                <a:spcPct val="80000"/>
              </a:lnSpc>
              <a:spcBef>
                <a:spcPts val="625"/>
              </a:spcBef>
            </a:pPr>
            <a:r>
              <a:rPr sz="2600" spc="-75" dirty="0">
                <a:latin typeface="Avenir Book" panose="02000503020000020003" pitchFamily="2" charset="0"/>
                <a:cs typeface="Times New Roman"/>
              </a:rPr>
              <a:t>A</a:t>
            </a:r>
            <a:r>
              <a:rPr sz="2550" spc="-112" baseline="26143" dirty="0">
                <a:latin typeface="Avenir Book" panose="02000503020000020003" pitchFamily="2" charset="0"/>
                <a:cs typeface="Times New Roman"/>
              </a:rPr>
              <a:t>*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(h</a:t>
            </a:r>
            <a:r>
              <a:rPr sz="2550" spc="-112" baseline="-21241" dirty="0">
                <a:latin typeface="Avenir Book" panose="02000503020000020003" pitchFamily="2" charset="0"/>
                <a:cs typeface="Times New Roman"/>
              </a:rPr>
              <a:t>1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) </a:t>
            </a:r>
            <a:r>
              <a:rPr sz="2600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sz="2600" spc="-80" dirty="0">
                <a:latin typeface="Avenir Book" panose="02000503020000020003" pitchFamily="2" charset="0"/>
                <a:cs typeface="Times New Roman"/>
              </a:rPr>
              <a:t>227</a:t>
            </a:r>
            <a:r>
              <a:rPr sz="2600" spc="-254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sz="2600" spc="-20" dirty="0">
                <a:latin typeface="Avenir Book" panose="02000503020000020003" pitchFamily="2" charset="0"/>
                <a:cs typeface="Times New Roman"/>
              </a:rPr>
              <a:t>nodes  </a:t>
            </a:r>
            <a:endParaRPr lang="en-US" sz="2600" spc="-20" dirty="0">
              <a:latin typeface="Avenir Book" panose="02000503020000020003" pitchFamily="2" charset="0"/>
              <a:cs typeface="Times New Roman"/>
            </a:endParaRPr>
          </a:p>
          <a:p>
            <a:pPr marL="38100" marR="545465">
              <a:lnSpc>
                <a:spcPct val="80000"/>
              </a:lnSpc>
              <a:spcBef>
                <a:spcPts val="625"/>
              </a:spcBef>
            </a:pPr>
            <a:r>
              <a:rPr sz="2600" spc="-75" dirty="0">
                <a:latin typeface="Avenir Book" panose="02000503020000020003" pitchFamily="2" charset="0"/>
                <a:cs typeface="Times New Roman"/>
              </a:rPr>
              <a:t>A</a:t>
            </a:r>
            <a:r>
              <a:rPr sz="2550" spc="-112" baseline="26143" dirty="0">
                <a:latin typeface="Avenir Book" panose="02000503020000020003" pitchFamily="2" charset="0"/>
                <a:cs typeface="Times New Roman"/>
              </a:rPr>
              <a:t>*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(h</a:t>
            </a:r>
            <a:r>
              <a:rPr sz="2550" spc="-112" baseline="-21241" dirty="0">
                <a:latin typeface="Avenir Book" panose="02000503020000020003" pitchFamily="2" charset="0"/>
                <a:cs typeface="Times New Roman"/>
              </a:rPr>
              <a:t>2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) </a:t>
            </a:r>
            <a:r>
              <a:rPr sz="2600" spc="270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sz="2600" spc="-80" dirty="0">
                <a:latin typeface="Avenir Book" panose="02000503020000020003" pitchFamily="2" charset="0"/>
                <a:cs typeface="Times New Roman"/>
              </a:rPr>
              <a:t>73</a:t>
            </a:r>
            <a:r>
              <a:rPr sz="2600" spc="-254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sz="2600" spc="-20" dirty="0">
                <a:latin typeface="Avenir Book" panose="02000503020000020003" pitchFamily="2" charset="0"/>
                <a:cs typeface="Times New Roman"/>
              </a:rPr>
              <a:t>nodes</a:t>
            </a:r>
            <a:endParaRPr sz="2600" dirty="0">
              <a:latin typeface="Avenir Book" panose="02000503020000020003" pitchFamily="2" charset="0"/>
              <a:cs typeface="Times New Roman"/>
            </a:endParaRPr>
          </a:p>
          <a:p>
            <a:pPr marL="38100" marR="54610">
              <a:lnSpc>
                <a:spcPct val="80000"/>
              </a:lnSpc>
              <a:spcBef>
                <a:spcPts val="630"/>
              </a:spcBef>
            </a:pPr>
            <a:r>
              <a:rPr sz="2600" spc="-5" dirty="0">
                <a:latin typeface="Avenir Book" panose="02000503020000020003" pitchFamily="2" charset="0"/>
                <a:cs typeface="Times New Roman"/>
              </a:rPr>
              <a:t>IDS </a:t>
            </a:r>
            <a:r>
              <a:rPr sz="2600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sz="2600" spc="25" dirty="0">
                <a:latin typeface="Avenir Book" panose="02000503020000020003" pitchFamily="2" charset="0"/>
                <a:cs typeface="Times New Roman"/>
              </a:rPr>
              <a:t>too </a:t>
            </a:r>
            <a:r>
              <a:rPr sz="2600" spc="-80" dirty="0">
                <a:latin typeface="Avenir Book" panose="02000503020000020003" pitchFamily="2" charset="0"/>
                <a:cs typeface="Times New Roman"/>
              </a:rPr>
              <a:t>many</a:t>
            </a:r>
            <a:r>
              <a:rPr sz="2600" spc="-350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sz="2600" spc="-20" dirty="0">
                <a:latin typeface="Avenir Book" panose="02000503020000020003" pitchFamily="2" charset="0"/>
                <a:cs typeface="Times New Roman"/>
              </a:rPr>
              <a:t>nodes  </a:t>
            </a:r>
            <a:endParaRPr lang="en-US" sz="2600" spc="-20" dirty="0">
              <a:latin typeface="Avenir Book" panose="02000503020000020003" pitchFamily="2" charset="0"/>
              <a:cs typeface="Times New Roman"/>
            </a:endParaRPr>
          </a:p>
          <a:p>
            <a:pPr marL="38100" marR="54610">
              <a:lnSpc>
                <a:spcPct val="80000"/>
              </a:lnSpc>
              <a:spcBef>
                <a:spcPts val="630"/>
              </a:spcBef>
            </a:pPr>
            <a:r>
              <a:rPr sz="2600" spc="-75" dirty="0">
                <a:latin typeface="Avenir Book" panose="02000503020000020003" pitchFamily="2" charset="0"/>
                <a:cs typeface="Times New Roman"/>
              </a:rPr>
              <a:t>A</a:t>
            </a:r>
            <a:r>
              <a:rPr sz="2550" spc="-112" baseline="26143" dirty="0">
                <a:latin typeface="Avenir Book" panose="02000503020000020003" pitchFamily="2" charset="0"/>
                <a:cs typeface="Times New Roman"/>
              </a:rPr>
              <a:t>*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(h</a:t>
            </a:r>
            <a:r>
              <a:rPr sz="2550" spc="-112" baseline="-21241" dirty="0">
                <a:latin typeface="Avenir Book" panose="02000503020000020003" pitchFamily="2" charset="0"/>
                <a:cs typeface="Times New Roman"/>
              </a:rPr>
              <a:t>1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) </a:t>
            </a:r>
            <a:r>
              <a:rPr sz="2600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sz="2600" spc="-85" dirty="0">
                <a:latin typeface="Avenir Book" panose="02000503020000020003" pitchFamily="2" charset="0"/>
                <a:cs typeface="Times New Roman"/>
              </a:rPr>
              <a:t>39,135</a:t>
            </a:r>
            <a:r>
              <a:rPr sz="2600" spc="-21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sz="2600" spc="-20" dirty="0">
                <a:latin typeface="Avenir Book" panose="02000503020000020003" pitchFamily="2" charset="0"/>
                <a:cs typeface="Times New Roman"/>
              </a:rPr>
              <a:t>nodes</a:t>
            </a:r>
            <a:endParaRPr sz="2600" dirty="0">
              <a:latin typeface="Avenir Book" panose="02000503020000020003" pitchFamily="2" charset="0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8AAFCFD-27B7-1243-B4D5-A9DCF29BBFDE}"/>
              </a:ext>
            </a:extLst>
          </p:cNvPr>
          <p:cNvSpPr txBox="1"/>
          <p:nvPr/>
        </p:nvSpPr>
        <p:spPr>
          <a:xfrm>
            <a:off x="2010081" y="5495305"/>
            <a:ext cx="446016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algn="ctr">
              <a:spcBef>
                <a:spcPts val="100"/>
              </a:spcBef>
            </a:pPr>
            <a:r>
              <a:rPr sz="2600" spc="-75" dirty="0">
                <a:latin typeface="Avenir Book" panose="02000503020000020003" pitchFamily="2" charset="0"/>
                <a:cs typeface="Times New Roman"/>
              </a:rPr>
              <a:t>A</a:t>
            </a:r>
            <a:r>
              <a:rPr sz="2550" spc="-112" baseline="26143" dirty="0">
                <a:latin typeface="Avenir Book" panose="02000503020000020003" pitchFamily="2" charset="0"/>
                <a:cs typeface="Times New Roman"/>
              </a:rPr>
              <a:t>*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(h</a:t>
            </a:r>
            <a:r>
              <a:rPr sz="2550" spc="-112" baseline="-21241" dirty="0">
                <a:latin typeface="Avenir Book" panose="02000503020000020003" pitchFamily="2" charset="0"/>
                <a:cs typeface="Times New Roman"/>
              </a:rPr>
              <a:t>2</a:t>
            </a:r>
            <a:r>
              <a:rPr sz="2600" spc="-75" dirty="0">
                <a:latin typeface="Avenir Book" panose="02000503020000020003" pitchFamily="2" charset="0"/>
                <a:cs typeface="Times New Roman"/>
              </a:rPr>
              <a:t>) </a:t>
            </a:r>
            <a:r>
              <a:rPr sz="2600" spc="265" dirty="0">
                <a:latin typeface="Avenir Book" panose="02000503020000020003" pitchFamily="2" charset="0"/>
                <a:cs typeface="Times New Roman"/>
              </a:rPr>
              <a:t>= </a:t>
            </a:r>
            <a:r>
              <a:rPr sz="2600" spc="-85" dirty="0">
                <a:latin typeface="Avenir Book" panose="02000503020000020003" pitchFamily="2" charset="0"/>
                <a:cs typeface="Times New Roman"/>
              </a:rPr>
              <a:t>1,641</a:t>
            </a:r>
            <a:r>
              <a:rPr sz="2600" spc="-204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sz="2600" spc="-20" dirty="0">
                <a:latin typeface="Avenir Book" panose="02000503020000020003" pitchFamily="2" charset="0"/>
                <a:cs typeface="Times New Roman"/>
              </a:rPr>
              <a:t>nodes</a:t>
            </a:r>
            <a:endParaRPr sz="2600" dirty="0">
              <a:latin typeface="Avenir Book" panose="02000503020000020003" pitchFamily="2" charset="0"/>
              <a:cs typeface="Times New Roman"/>
            </a:endParaRPr>
          </a:p>
          <a:p>
            <a:pPr marL="38100">
              <a:spcBef>
                <a:spcPts val="10"/>
              </a:spcBef>
            </a:pPr>
            <a:r>
              <a:rPr sz="2400" spc="-35" dirty="0">
                <a:latin typeface="Avenir Book" panose="02000503020000020003" pitchFamily="2" charset="0"/>
                <a:cs typeface="Times New Roman"/>
              </a:rPr>
              <a:t>(IDS=iterative </a:t>
            </a:r>
            <a:r>
              <a:rPr sz="2400" spc="-45" dirty="0">
                <a:latin typeface="Avenir Book" panose="02000503020000020003" pitchFamily="2" charset="0"/>
                <a:cs typeface="Times New Roman"/>
              </a:rPr>
              <a:t>deepening</a:t>
            </a:r>
            <a:r>
              <a:rPr sz="2400" spc="4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sz="2400" spc="-60" dirty="0">
                <a:latin typeface="Avenir Book" panose="02000503020000020003" pitchFamily="2" charset="0"/>
                <a:cs typeface="Times New Roman"/>
              </a:rPr>
              <a:t>search)</a:t>
            </a:r>
            <a:endParaRPr sz="2400" dirty="0">
              <a:latin typeface="Avenir Book" panose="02000503020000020003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825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/>
              <a:t>Review of Lecture </a:t>
            </a:r>
            <a:r>
              <a:rPr lang="en-US" altLang="en-US" sz="3200" dirty="0"/>
              <a:t>7</a:t>
            </a:r>
          </a:p>
          <a:p>
            <a:pPr lvl="1"/>
            <a:r>
              <a:rPr lang="en-US" altLang="zh-CN" sz="2800" dirty="0"/>
              <a:t>Uninformed Search</a:t>
            </a:r>
            <a:endParaRPr lang="en-GB" altLang="zh-CN" sz="2800" dirty="0"/>
          </a:p>
          <a:p>
            <a:r>
              <a:rPr lang="en-US" altLang="en-US" sz="3200" dirty="0"/>
              <a:t>Informed (Heuristic) Search</a:t>
            </a:r>
          </a:p>
          <a:p>
            <a:pPr lvl="1"/>
            <a:r>
              <a:rPr lang="en-US" altLang="en-US" sz="2800" dirty="0"/>
              <a:t>Greedy best-first Search</a:t>
            </a:r>
          </a:p>
          <a:p>
            <a:pPr lvl="1"/>
            <a:r>
              <a:rPr lang="en-US" altLang="en-US" sz="2800" dirty="0"/>
              <a:t>A* Search</a:t>
            </a:r>
          </a:p>
          <a:p>
            <a:pPr lvl="1"/>
            <a:r>
              <a:rPr lang="en-US" altLang="en-US" sz="2800" dirty="0"/>
              <a:t>Relaxation</a:t>
            </a:r>
          </a:p>
          <a:p>
            <a:r>
              <a:rPr lang="en-GB" alt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21596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24E6-3658-8F4E-91AA-909B4333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1BCF-C9DF-9645-8B5F-433D32C023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problem with </a:t>
            </a:r>
            <a:r>
              <a:rPr lang="en-US" altLang="en-US" dirty="0">
                <a:solidFill>
                  <a:srgbClr val="FF0000"/>
                </a:solidFill>
              </a:rPr>
              <a:t>fewer restrictions </a:t>
            </a:r>
            <a:r>
              <a:rPr lang="en-US" altLang="en-US" dirty="0"/>
              <a:t>on the actions is called a </a:t>
            </a:r>
            <a:r>
              <a:rPr lang="en-US" altLang="en-US" dirty="0">
                <a:solidFill>
                  <a:srgbClr val="FF0000"/>
                </a:solidFill>
              </a:rPr>
              <a:t>relaxed problem.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dirty="0"/>
              <a:t>The cost of an optimal solution to a relaxed problem is an admissible heuristic for the original problem.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546BC9C9-6EF0-5848-AE22-6109EB48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05" y="2858718"/>
            <a:ext cx="5560389" cy="33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0315-1E62-A145-9EC3-0DEA291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Independent subproblems:</a:t>
            </a:r>
            <a:br>
              <a:rPr lang="en-US" altLang="en-US" sz="2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B227-AAAA-1443-BE8B-B9F33D3A7E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8-puzzle problem: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Constraint: tiles </a:t>
            </a:r>
            <a:r>
              <a:rPr lang="en-US" altLang="en-US" dirty="0">
                <a:solidFill>
                  <a:srgbClr val="FF0000"/>
                </a:solidFill>
              </a:rPr>
              <a:t>cannot</a:t>
            </a:r>
            <a:r>
              <a:rPr lang="en-US" altLang="en-US" dirty="0"/>
              <a:t> overlap.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dirty="0"/>
              <a:t>If the rules of the 8-puzzle are relaxed so that a tile can move </a:t>
            </a:r>
            <a:r>
              <a:rPr lang="en-US" altLang="en-US" dirty="0">
                <a:solidFill>
                  <a:srgbClr val="FF0000"/>
                </a:solidFill>
              </a:rPr>
              <a:t>anywhere</a:t>
            </a:r>
            <a:r>
              <a:rPr lang="en-US" altLang="en-US" dirty="0"/>
              <a:t>, then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(n) </a:t>
            </a:r>
            <a:r>
              <a:rPr lang="en-US" altLang="en-US" dirty="0"/>
              <a:t>gives the shortest solution.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dirty="0"/>
              <a:t>If the rules are relaxed so that a tile can move to </a:t>
            </a:r>
            <a:r>
              <a:rPr lang="en-US" altLang="en-US" dirty="0">
                <a:solidFill>
                  <a:srgbClr val="FF0000"/>
                </a:solidFill>
              </a:rPr>
              <a:t>any adjacent square,</a:t>
            </a:r>
            <a:r>
              <a:rPr lang="en-US" altLang="en-US" dirty="0"/>
              <a:t> then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(n) </a:t>
            </a:r>
            <a:r>
              <a:rPr lang="en-US" altLang="en-US" dirty="0"/>
              <a:t>gives the shortest solution.</a:t>
            </a:r>
          </a:p>
          <a:p>
            <a:endParaRPr lang="en-US" dirty="0"/>
          </a:p>
        </p:txBody>
      </p:sp>
      <p:pic>
        <p:nvPicPr>
          <p:cNvPr id="4" name="Picture 4" descr="8puzzle">
            <a:extLst>
              <a:ext uri="{FF2B5EF4-FFF2-40B4-BE49-F238E27FC236}">
                <a16:creationId xmlns:a16="http://schemas.microsoft.com/office/drawing/2014/main" id="{B4DABA9A-EBE0-F34C-BABF-85C43F3F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31" y="4167351"/>
            <a:ext cx="323215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7C5149C-E72B-284B-966E-D5960401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7" y="4485602"/>
            <a:ext cx="449186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= </a:t>
            </a:r>
            <a:r>
              <a:rPr lang="en-US" altLang="en-US" sz="2400" dirty="0">
                <a:solidFill>
                  <a:srgbClr val="FF0000"/>
                </a:solidFill>
              </a:rPr>
              <a:t>number of misplaced tiles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= </a:t>
            </a:r>
            <a:r>
              <a:rPr lang="en-US" altLang="en-US" sz="2400" dirty="0">
                <a:solidFill>
                  <a:srgbClr val="FF0000"/>
                </a:solidFill>
              </a:rPr>
              <a:t>total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165556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FDC3-D3FD-3D40-A029-5D54F54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8" dirty="0"/>
              <a:t>Tree</a:t>
            </a:r>
            <a:r>
              <a:rPr lang="en-US" spc="81" dirty="0"/>
              <a:t> </a:t>
            </a:r>
            <a:r>
              <a:rPr lang="en-US" spc="-183" dirty="0"/>
              <a:t>search</a:t>
            </a:r>
            <a:r>
              <a:rPr lang="en-US" spc="85" dirty="0"/>
              <a:t> </a:t>
            </a:r>
            <a:r>
              <a:rPr lang="en-US" spc="-130" dirty="0"/>
              <a:t>algorithms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4C52-7D7E-CA42-B8C8-BE83FED454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Legend</a:t>
            </a:r>
            <a:r>
              <a:rPr lang="en-US" spc="-94" dirty="0">
                <a:latin typeface="Trebuchet MS"/>
                <a:cs typeface="Trebuchet MS"/>
              </a:rPr>
              <a:t>:	</a:t>
            </a:r>
            <a:r>
              <a:rPr lang="en-US" i="1" spc="-148" dirty="0">
                <a:latin typeface="Times New Roman"/>
                <a:cs typeface="Times New Roman"/>
              </a:rPr>
              <a:t>b</a:t>
            </a:r>
            <a:r>
              <a:rPr lang="en-US" i="1" spc="202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actions/state,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solution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depth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i="1" spc="-67" dirty="0">
                <a:latin typeface="Times New Roman"/>
                <a:cs typeface="Times New Roman"/>
              </a:rPr>
              <a:t>d</a:t>
            </a:r>
            <a:r>
              <a:rPr lang="en-US" spc="-67" dirty="0">
                <a:latin typeface="Trebuchet MS"/>
                <a:cs typeface="Trebuchet MS"/>
              </a:rPr>
              <a:t>,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maximum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depth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i="1" spc="261" dirty="0">
                <a:latin typeface="Times New Roman"/>
                <a:cs typeface="Times New Roman"/>
              </a:rPr>
              <a:t>D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7AFF7-BD40-384F-BADE-B8200916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23352"/>
              </p:ext>
            </p:extLst>
          </p:nvPr>
        </p:nvGraphicFramePr>
        <p:xfrm>
          <a:off x="1103312" y="2002505"/>
          <a:ext cx="9580124" cy="344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31">
                  <a:extLst>
                    <a:ext uri="{9D8B030D-6E8A-4147-A177-3AD203B41FA5}">
                      <a16:colId xmlns:a16="http://schemas.microsoft.com/office/drawing/2014/main" val="3214039587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782120313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413779618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566176456"/>
                    </a:ext>
                  </a:extLst>
                </a:gridCol>
              </a:tblGrid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Action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72529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31670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) 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92916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Constant </a:t>
                      </a:r>
                      <a:r>
                        <a:rPr lang="en-US" sz="2400" spc="72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lang="en-US" sz="2400" spc="-130" dirty="0">
                          <a:latin typeface="Trebuchet MS"/>
                          <a:cs typeface="Trebuchet MS"/>
                        </a:rPr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03990"/>
                  </a:ext>
                </a:extLst>
              </a:tr>
              <a:tr h="1039727">
                <a:tc>
                  <a:txBody>
                    <a:bodyPr/>
                    <a:lstStyle/>
                    <a:p>
                      <a:r>
                        <a:rPr lang="en-US" sz="2400" dirty="0"/>
                        <a:t>Iterative deepening 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Constant </a:t>
                      </a:r>
                      <a:r>
                        <a:rPr lang="en-US" sz="2400" spc="72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lang="en-US" sz="2400" spc="-130" dirty="0">
                          <a:latin typeface="Trebuchet MS"/>
                          <a:cs typeface="Trebuchet MS"/>
                        </a:rPr>
                        <a:t>0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9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317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857-504A-8147-AC0E-9D8A1D47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A16322-82AB-A14B-A9F4-7EA77421E30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57964" y="1363755"/>
            <a:ext cx="7676071" cy="3919696"/>
          </a:xfrm>
        </p:spPr>
      </p:pic>
    </p:spTree>
    <p:extLst>
      <p:ext uri="{BB962C8B-B14F-4D97-AF65-F5344CB8AC3E}">
        <p14:creationId xmlns:p14="http://schemas.microsoft.com/office/powerpoint/2010/main" val="123572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69D-5799-8A4D-A161-70DCA38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947B-6DA2-7647-9D8A-275D06414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spc="-10" dirty="0">
                <a:solidFill>
                  <a:schemeClr val="accent1"/>
                </a:solidFill>
                <a:latin typeface="Avenir Book" panose="02000503020000020003" pitchFamily="2" charset="0"/>
                <a:cs typeface="Times New Roman"/>
              </a:rPr>
              <a:t>Informed </a:t>
            </a:r>
            <a:r>
              <a:rPr lang="en-US" b="1" spc="-20" dirty="0">
                <a:solidFill>
                  <a:schemeClr val="accent1"/>
                </a:solidFill>
                <a:latin typeface="Avenir Book" panose="02000503020000020003" pitchFamily="2" charset="0"/>
                <a:cs typeface="Times New Roman"/>
              </a:rPr>
              <a:t>search </a:t>
            </a:r>
            <a:r>
              <a:rPr lang="en-US" spc="-10" dirty="0">
                <a:latin typeface="Avenir Book" panose="02000503020000020003" pitchFamily="2" charset="0"/>
                <a:cs typeface="Times New Roman"/>
              </a:rPr>
              <a:t>methods </a:t>
            </a:r>
            <a:r>
              <a:rPr lang="en-US" spc="-125" dirty="0">
                <a:latin typeface="Avenir Book" panose="02000503020000020003" pitchFamily="2" charset="0"/>
                <a:cs typeface="Times New Roman"/>
              </a:rPr>
              <a:t>may </a:t>
            </a:r>
            <a:r>
              <a:rPr lang="en-US" spc="-80" dirty="0">
                <a:latin typeface="Avenir Book" panose="02000503020000020003" pitchFamily="2" charset="0"/>
                <a:cs typeface="Times New Roman"/>
              </a:rPr>
              <a:t>have access </a:t>
            </a:r>
            <a:r>
              <a:rPr lang="en-US" spc="30" dirty="0">
                <a:latin typeface="Avenir Book" panose="02000503020000020003" pitchFamily="2" charset="0"/>
                <a:cs typeface="Times New Roman"/>
              </a:rPr>
              <a:t>to </a:t>
            </a:r>
            <a:r>
              <a:rPr lang="en-US" spc="-100" dirty="0">
                <a:latin typeface="Avenir Book" panose="02000503020000020003" pitchFamily="2" charset="0"/>
                <a:cs typeface="Times New Roman"/>
              </a:rPr>
              <a:t>a </a:t>
            </a:r>
            <a:r>
              <a:rPr lang="en-US" b="1" spc="-15" dirty="0">
                <a:latin typeface="Avenir Book" panose="02000503020000020003" pitchFamily="2" charset="0"/>
                <a:cs typeface="Times New Roman"/>
              </a:rPr>
              <a:t>heuristic  </a:t>
            </a:r>
            <a:r>
              <a:rPr lang="en-US" b="1" spc="-10" dirty="0">
                <a:latin typeface="Avenir Book" panose="02000503020000020003" pitchFamily="2" charset="0"/>
                <a:cs typeface="Times New Roman"/>
              </a:rPr>
              <a:t>function </a:t>
            </a:r>
            <a:r>
              <a:rPr lang="en-US" i="1" spc="-185" dirty="0">
                <a:latin typeface="Avenir Book" panose="02000503020000020003" pitchFamily="2" charset="0"/>
                <a:cs typeface="Times New Roman"/>
              </a:rPr>
              <a:t>h(n) </a:t>
            </a:r>
            <a:r>
              <a:rPr lang="en-US" dirty="0">
                <a:latin typeface="Avenir Book" panose="02000503020000020003" pitchFamily="2" charset="0"/>
                <a:cs typeface="Times New Roman"/>
              </a:rPr>
              <a:t>that </a:t>
            </a:r>
            <a:r>
              <a:rPr lang="en-US" spc="-50" dirty="0">
                <a:latin typeface="Avenir Book" panose="02000503020000020003" pitchFamily="2" charset="0"/>
                <a:cs typeface="Times New Roman"/>
              </a:rPr>
              <a:t>estimates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the </a:t>
            </a:r>
            <a:r>
              <a:rPr lang="en-US" spc="-20" dirty="0">
                <a:latin typeface="Avenir Book" panose="02000503020000020003" pitchFamily="2" charset="0"/>
                <a:cs typeface="Times New Roman"/>
              </a:rPr>
              <a:t>cost </a:t>
            </a:r>
            <a:r>
              <a:rPr lang="en-US" dirty="0">
                <a:latin typeface="Avenir Book" panose="02000503020000020003" pitchFamily="2" charset="0"/>
                <a:cs typeface="Times New Roman"/>
              </a:rPr>
              <a:t>of </a:t>
            </a:r>
            <a:r>
              <a:rPr lang="en-US" spc="-100" dirty="0">
                <a:latin typeface="Avenir Book" panose="02000503020000020003" pitchFamily="2" charset="0"/>
                <a:cs typeface="Times New Roman"/>
              </a:rPr>
              <a:t>a </a:t>
            </a:r>
            <a:r>
              <a:rPr lang="en-US" spc="-30" dirty="0">
                <a:latin typeface="Avenir Book" panose="02000503020000020003" pitchFamily="2" charset="0"/>
                <a:cs typeface="Times New Roman"/>
              </a:rPr>
              <a:t>solution </a:t>
            </a:r>
            <a:r>
              <a:rPr lang="en-US" spc="-5" dirty="0">
                <a:latin typeface="Avenir Book" panose="02000503020000020003" pitchFamily="2" charset="0"/>
                <a:cs typeface="Times New Roman"/>
              </a:rPr>
              <a:t>from</a:t>
            </a:r>
            <a:r>
              <a:rPr lang="en-US" spc="-385" dirty="0">
                <a:latin typeface="Avenir Book" panose="02000503020000020003" pitchFamily="2" charset="0"/>
                <a:cs typeface="Times New Roman"/>
              </a:rPr>
              <a:t> </a:t>
            </a:r>
            <a:r>
              <a:rPr lang="en-US" i="1" spc="-135" dirty="0">
                <a:latin typeface="Avenir Book" panose="02000503020000020003" pitchFamily="2" charset="0"/>
                <a:cs typeface="Times New Roman"/>
              </a:rPr>
              <a:t>n</a:t>
            </a:r>
            <a:r>
              <a:rPr lang="en-US" spc="-135" dirty="0">
                <a:latin typeface="Avenir Book" panose="02000503020000020003" pitchFamily="2" charset="0"/>
                <a:cs typeface="Times New Roman"/>
              </a:rPr>
              <a:t>.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  <a:p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Greedy best-first search: </a:t>
            </a:r>
            <a:r>
              <a:rPr lang="en-US" dirty="0">
                <a:latin typeface="Avenir Book" panose="02000503020000020003" pitchFamily="2" charset="0"/>
              </a:rPr>
              <a:t>expand the node that is 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closest</a:t>
            </a:r>
            <a:r>
              <a:rPr lang="en-US" dirty="0">
                <a:latin typeface="Avenir Book" panose="02000503020000020003" pitchFamily="2" charset="0"/>
              </a:rPr>
              <a:t> to the goal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A*: </a:t>
            </a:r>
            <a:r>
              <a:rPr lang="en-US" dirty="0">
                <a:latin typeface="Avenir Book" panose="02000503020000020003" pitchFamily="2" charset="0"/>
              </a:rPr>
              <a:t>add in heuristic estimate of future costs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Relaxation (breaking the rules): </a:t>
            </a:r>
            <a:r>
              <a:rPr lang="en-US" dirty="0">
                <a:latin typeface="Avenir Book" panose="02000503020000020003" pitchFamily="2" charset="0"/>
              </a:rPr>
              <a:t>framework for producing consistent heuristics</a:t>
            </a:r>
          </a:p>
          <a:p>
            <a:endParaRPr lang="en-GB" alt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75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illennial Fundraising Q&amp;amp;A | Blog | Accelevents">
            <a:extLst>
              <a:ext uri="{FF2B5EF4-FFF2-40B4-BE49-F238E27FC236}">
                <a16:creationId xmlns:a16="http://schemas.microsoft.com/office/drawing/2014/main" id="{1C3DA977-6735-4D48-9591-BB82CA7F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9" y="165602"/>
            <a:ext cx="9453282" cy="49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32761-44BD-274F-8647-A4F17438F947}"/>
              </a:ext>
            </a:extLst>
          </p:cNvPr>
          <p:cNvSpPr txBox="1"/>
          <p:nvPr/>
        </p:nvSpPr>
        <p:spPr>
          <a:xfrm>
            <a:off x="4463822" y="5298141"/>
            <a:ext cx="326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Email: </a:t>
            </a:r>
            <a:r>
              <a:rPr lang="en-US">
                <a:hlinkClick r:id="rId3"/>
              </a:rPr>
              <a:t>xzhang48@kennesaw.edu</a:t>
            </a:r>
            <a:endParaRPr lang="en-US"/>
          </a:p>
          <a:p>
            <a:r>
              <a:rPr lang="en-US"/>
              <a:t>Teams: </a:t>
            </a:r>
            <a:r>
              <a:rPr lang="en-US" err="1"/>
              <a:t>Xinyue</a:t>
            </a:r>
            <a:r>
              <a:rPr lang="en-US"/>
              <a:t> Zhang (xzhang48)</a:t>
            </a:r>
          </a:p>
        </p:txBody>
      </p:sp>
    </p:spTree>
    <p:extLst>
      <p:ext uri="{BB962C8B-B14F-4D97-AF65-F5344CB8AC3E}">
        <p14:creationId xmlns:p14="http://schemas.microsoft.com/office/powerpoint/2010/main" val="365424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5DEC-688E-874E-B30B-B5992567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1" dirty="0"/>
              <a:t>Uniform</a:t>
            </a:r>
            <a:r>
              <a:rPr lang="en-US" spc="94" dirty="0"/>
              <a:t> </a:t>
            </a:r>
            <a:r>
              <a:rPr lang="en-US" spc="-121" dirty="0"/>
              <a:t>cost</a:t>
            </a:r>
            <a:r>
              <a:rPr lang="en-US" spc="94" dirty="0"/>
              <a:t> </a:t>
            </a:r>
            <a:r>
              <a:rPr lang="en-US" spc="-183" dirty="0"/>
              <a:t>search</a:t>
            </a:r>
            <a:r>
              <a:rPr lang="en-US" spc="99" dirty="0"/>
              <a:t> </a:t>
            </a:r>
            <a:r>
              <a:rPr lang="en-US" spc="135" dirty="0"/>
              <a:t>(UCS)</a:t>
            </a:r>
            <a:endParaRPr lang="en-US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E5B47E3D-8018-2D48-975E-F5E281CE51BE}"/>
              </a:ext>
            </a:extLst>
          </p:cNvPr>
          <p:cNvGrpSpPr/>
          <p:nvPr/>
        </p:nvGrpSpPr>
        <p:grpSpPr>
          <a:xfrm>
            <a:off x="2540518" y="2801159"/>
            <a:ext cx="7110964" cy="1255682"/>
            <a:chOff x="1129407" y="1326214"/>
            <a:chExt cx="7907655" cy="1396365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7239F368-FFD7-4149-AE8D-45D255AA7854}"/>
                </a:ext>
              </a:extLst>
            </p:cNvPr>
            <p:cNvSpPr/>
            <p:nvPr/>
          </p:nvSpPr>
          <p:spPr>
            <a:xfrm>
              <a:off x="1142123" y="1647280"/>
              <a:ext cx="7882255" cy="1062355"/>
            </a:xfrm>
            <a:custGeom>
              <a:avLst/>
              <a:gdLst/>
              <a:ahLst/>
              <a:cxnLst/>
              <a:rect l="l" t="t" r="r" b="b"/>
              <a:pathLst>
                <a:path w="7882255" h="1062355">
                  <a:moveTo>
                    <a:pt x="0" y="0"/>
                  </a:moveTo>
                  <a:lnTo>
                    <a:pt x="0" y="1062103"/>
                  </a:lnTo>
                  <a:lnTo>
                    <a:pt x="7882111" y="1062103"/>
                  </a:lnTo>
                  <a:lnTo>
                    <a:pt x="7882111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6703249A-3ACB-C04D-A9D8-E0AD0D4363D7}"/>
                </a:ext>
              </a:extLst>
            </p:cNvPr>
            <p:cNvSpPr/>
            <p:nvPr/>
          </p:nvSpPr>
          <p:spPr>
            <a:xfrm>
              <a:off x="1269278" y="1326214"/>
              <a:ext cx="4356735" cy="642620"/>
            </a:xfrm>
            <a:custGeom>
              <a:avLst/>
              <a:gdLst/>
              <a:ahLst/>
              <a:cxnLst/>
              <a:rect l="l" t="t" r="r" b="b"/>
              <a:pathLst>
                <a:path w="4356735" h="642619">
                  <a:moveTo>
                    <a:pt x="43564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356470" y="642132"/>
                  </a:lnTo>
                  <a:lnTo>
                    <a:pt x="4356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07C5D2E5-7FD9-0A46-8DDB-40F6BFDB716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278" y="1326214"/>
              <a:ext cx="642132" cy="642132"/>
            </a:xfrm>
            <a:prstGeom prst="rect">
              <a:avLst/>
            </a:prstGeom>
          </p:spPr>
        </p:pic>
      </p:grpSp>
      <p:grpSp>
        <p:nvGrpSpPr>
          <p:cNvPr id="16" name="object 7">
            <a:extLst>
              <a:ext uri="{FF2B5EF4-FFF2-40B4-BE49-F238E27FC236}">
                <a16:creationId xmlns:a16="http://schemas.microsoft.com/office/drawing/2014/main" id="{7D03643C-8615-2445-ADA2-9ED62005010D}"/>
              </a:ext>
            </a:extLst>
          </p:cNvPr>
          <p:cNvGrpSpPr/>
          <p:nvPr/>
        </p:nvGrpSpPr>
        <p:grpSpPr>
          <a:xfrm>
            <a:off x="2917666" y="4170754"/>
            <a:ext cx="6356641" cy="1175739"/>
            <a:chOff x="1548810" y="2849254"/>
            <a:chExt cx="7068820" cy="1307465"/>
          </a:xfrm>
        </p:grpSpPr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FF657DD9-7424-9C49-8D33-2E4374447CC3}"/>
                </a:ext>
              </a:extLst>
            </p:cNvPr>
            <p:cNvSpPr/>
            <p:nvPr/>
          </p:nvSpPr>
          <p:spPr>
            <a:xfrm>
              <a:off x="1561526" y="3125816"/>
              <a:ext cx="7043420" cy="1017905"/>
            </a:xfrm>
            <a:custGeom>
              <a:avLst/>
              <a:gdLst/>
              <a:ahLst/>
              <a:cxnLst/>
              <a:rect l="l" t="t" r="r" b="b"/>
              <a:pathLst>
                <a:path w="7043420" h="1017904">
                  <a:moveTo>
                    <a:pt x="0" y="0"/>
                  </a:moveTo>
                  <a:lnTo>
                    <a:pt x="0" y="1017598"/>
                  </a:lnTo>
                  <a:lnTo>
                    <a:pt x="7043304" y="1017598"/>
                  </a:lnTo>
                  <a:lnTo>
                    <a:pt x="704330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B226B7CD-F997-4F4B-9977-5FA20F592E45}"/>
                </a:ext>
              </a:extLst>
            </p:cNvPr>
            <p:cNvSpPr/>
            <p:nvPr/>
          </p:nvSpPr>
          <p:spPr>
            <a:xfrm>
              <a:off x="1688681" y="2849254"/>
              <a:ext cx="4834255" cy="553720"/>
            </a:xfrm>
            <a:custGeom>
              <a:avLst/>
              <a:gdLst/>
              <a:ahLst/>
              <a:cxnLst/>
              <a:rect l="l" t="t" r="r" b="b"/>
              <a:pathLst>
                <a:path w="4834255" h="553720">
                  <a:moveTo>
                    <a:pt x="4834158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4834158" y="553124"/>
                  </a:lnTo>
                  <a:lnTo>
                    <a:pt x="4834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B0B39805-C2B6-8246-BFE4-4B31646CED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681" y="2849254"/>
              <a:ext cx="642132" cy="553124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D2E78376-0471-C54C-AE45-5C182B49BA5E}"/>
              </a:ext>
            </a:extLst>
          </p:cNvPr>
          <p:cNvSpPr txBox="1"/>
          <p:nvPr/>
        </p:nvSpPr>
        <p:spPr>
          <a:xfrm>
            <a:off x="1739449" y="2883129"/>
            <a:ext cx="7730525" cy="2307863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618370">
              <a:spcBef>
                <a:spcPts val="126"/>
              </a:spcBef>
              <a:tabLst>
                <a:tab pos="3008319" algn="l"/>
              </a:tabLst>
            </a:pPr>
            <a:r>
              <a:rPr sz="2248" b="1" spc="54" dirty="0">
                <a:solidFill>
                  <a:srgbClr val="FF0000"/>
                </a:solidFill>
                <a:latin typeface="Trebuchet MS"/>
                <a:cs typeface="Trebuchet MS"/>
              </a:rPr>
              <a:t>Key</a:t>
            </a:r>
            <a:r>
              <a:rPr sz="2248" b="1" spc="17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76" dirty="0">
                <a:solidFill>
                  <a:srgbClr val="FF0000"/>
                </a:solidFill>
                <a:latin typeface="Trebuchet MS"/>
                <a:cs typeface="Trebuchet MS"/>
              </a:rPr>
              <a:t>idea:	</a:t>
            </a:r>
            <a:r>
              <a:rPr sz="2248" b="1" spc="-18" dirty="0">
                <a:solidFill>
                  <a:srgbClr val="FF0000"/>
                </a:solidFill>
                <a:latin typeface="Trebuchet MS"/>
                <a:cs typeface="Trebuchet MS"/>
              </a:rPr>
              <a:t>state</a:t>
            </a:r>
            <a:r>
              <a:rPr sz="2248" b="1" spc="11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58" dirty="0">
                <a:solidFill>
                  <a:srgbClr val="FF0000"/>
                </a:solidFill>
                <a:latin typeface="Trebuchet MS"/>
                <a:cs typeface="Trebuchet MS"/>
              </a:rPr>
              <a:t>ordering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49"/>
              </a:spcBef>
            </a:pPr>
            <a:endParaRPr sz="1889" dirty="0">
              <a:latin typeface="Trebuchet MS"/>
              <a:cs typeface="Trebuchet MS"/>
            </a:endParaRPr>
          </a:p>
          <a:p>
            <a:pPr marL="983929" algn="ctr"/>
            <a:r>
              <a:rPr sz="2248" spc="135" dirty="0">
                <a:latin typeface="Trebuchet MS"/>
                <a:cs typeface="Trebuchet MS"/>
              </a:rPr>
              <a:t>UCS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enumerates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states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in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order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of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increasing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past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cost.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9"/>
              </a:spcBef>
            </a:pPr>
            <a:endParaRPr sz="2428" dirty="0">
              <a:latin typeface="Trebuchet MS"/>
              <a:cs typeface="Trebuchet MS"/>
            </a:endParaRPr>
          </a:p>
          <a:p>
            <a:pPr marR="77092" algn="ctr">
              <a:tabLst>
                <a:tab pos="1777125" algn="l"/>
              </a:tabLst>
            </a:pPr>
            <a:r>
              <a:rPr sz="2248" b="1" spc="-4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248" b="1" spc="-31" dirty="0">
                <a:solidFill>
                  <a:srgbClr val="FF0000"/>
                </a:solidFill>
                <a:latin typeface="Trebuchet MS"/>
                <a:cs typeface="Trebuchet MS"/>
              </a:rPr>
              <a:t>non-negativity</a:t>
            </a:r>
            <a:endParaRPr sz="2248" dirty="0">
              <a:latin typeface="Trebuchet MS"/>
              <a:cs typeface="Trebuchet MS"/>
            </a:endParaRPr>
          </a:p>
          <a:p>
            <a:pPr marL="982215" algn="ctr">
              <a:spcBef>
                <a:spcPts val="1929"/>
              </a:spcBef>
            </a:pPr>
            <a:r>
              <a:rPr sz="2248" spc="-18" dirty="0">
                <a:latin typeface="Trebuchet MS"/>
                <a:cs typeface="Trebuchet MS"/>
              </a:rPr>
              <a:t>All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action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costs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53" dirty="0">
                <a:latin typeface="Trebuchet MS"/>
                <a:cs typeface="Trebuchet MS"/>
              </a:rPr>
              <a:t>are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non-negative:</a:t>
            </a:r>
            <a:r>
              <a:rPr sz="2248" spc="337" dirty="0">
                <a:latin typeface="Trebuchet MS"/>
                <a:cs typeface="Trebuchet MS"/>
              </a:rPr>
              <a:t> </a:t>
            </a:r>
            <a:r>
              <a:rPr sz="2248" spc="-9" dirty="0">
                <a:latin typeface="Trebuchet MS"/>
                <a:cs typeface="Trebuchet MS"/>
              </a:rPr>
              <a:t>Cost(</a:t>
            </a:r>
            <a:r>
              <a:rPr sz="2248" i="1" spc="-9" dirty="0">
                <a:latin typeface="Trebuchet MS"/>
                <a:cs typeface="Trebuchet MS"/>
              </a:rPr>
              <a:t>s,</a:t>
            </a:r>
            <a:r>
              <a:rPr sz="2248" i="1" spc="-297" dirty="0">
                <a:latin typeface="Trebuchet MS"/>
                <a:cs typeface="Trebuchet MS"/>
              </a:rPr>
              <a:t> </a:t>
            </a:r>
            <a:r>
              <a:rPr sz="2248" i="1" spc="40" dirty="0">
                <a:latin typeface="Trebuchet MS"/>
                <a:cs typeface="Trebuchet MS"/>
              </a:rPr>
              <a:t>a</a:t>
            </a:r>
            <a:r>
              <a:rPr sz="2248" spc="40" dirty="0">
                <a:latin typeface="Trebuchet MS"/>
                <a:cs typeface="Trebuchet MS"/>
              </a:rPr>
              <a:t>)</a:t>
            </a:r>
            <a:r>
              <a:rPr sz="2248" spc="-45" dirty="0">
                <a:latin typeface="Trebuchet MS"/>
                <a:cs typeface="Trebuchet MS"/>
              </a:rPr>
              <a:t> </a:t>
            </a:r>
            <a:r>
              <a:rPr sz="2248" spc="647" dirty="0">
                <a:latin typeface="MS Gothic"/>
                <a:cs typeface="MS Gothic"/>
              </a:rPr>
              <a:t>≥</a:t>
            </a:r>
            <a:r>
              <a:rPr sz="2248" spc="-490" dirty="0">
                <a:latin typeface="MS Gothic"/>
                <a:cs typeface="MS Gothic"/>
              </a:rPr>
              <a:t> </a:t>
            </a:r>
            <a:r>
              <a:rPr sz="2248" spc="-117" dirty="0">
                <a:latin typeface="Trebuchet MS"/>
                <a:cs typeface="Trebuchet MS"/>
              </a:rPr>
              <a:t>0.</a:t>
            </a:r>
            <a:endParaRPr sz="2248" dirty="0">
              <a:latin typeface="Trebuchet MS"/>
              <a:cs typeface="Trebuchet M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9E3BD57-392D-CE4D-86AD-88D36E481A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b="1" dirty="0">
                <a:solidFill>
                  <a:srgbClr val="00B050"/>
                </a:solidFill>
              </a:rPr>
              <a:t>least-cost unexpanded </a:t>
            </a:r>
            <a:r>
              <a:rPr lang="en-US" dirty="0"/>
              <a:t>node</a:t>
            </a:r>
          </a:p>
          <a:p>
            <a:pPr lvl="1"/>
            <a:r>
              <a:rPr lang="en-US" dirty="0"/>
              <a:t>This is done by storing the frontier as a priority queue ordered by path cost.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977D-0681-E44D-8A27-C3C8B241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1" dirty="0"/>
              <a:t>Uniform</a:t>
            </a:r>
            <a:r>
              <a:rPr lang="en-US" spc="94" dirty="0"/>
              <a:t> </a:t>
            </a:r>
            <a:r>
              <a:rPr lang="en-US" spc="-121" dirty="0"/>
              <a:t>cost</a:t>
            </a:r>
            <a:r>
              <a:rPr lang="en-US" spc="94" dirty="0"/>
              <a:t> </a:t>
            </a:r>
            <a:r>
              <a:rPr lang="en-US" spc="-183" dirty="0"/>
              <a:t>search</a:t>
            </a:r>
            <a:r>
              <a:rPr lang="en-US" spc="99" dirty="0"/>
              <a:t> </a:t>
            </a:r>
            <a:r>
              <a:rPr lang="en-US" spc="135" dirty="0"/>
              <a:t>(UCS)</a:t>
            </a:r>
            <a:endParaRPr lang="en-US" dirty="0"/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A2B79A6D-78A2-2341-A442-42FB4076042E}"/>
              </a:ext>
            </a:extLst>
          </p:cNvPr>
          <p:cNvGrpSpPr/>
          <p:nvPr/>
        </p:nvGrpSpPr>
        <p:grpSpPr>
          <a:xfrm>
            <a:off x="473406" y="1366219"/>
            <a:ext cx="7084125" cy="4345494"/>
            <a:chOff x="1144333" y="1326214"/>
            <a:chExt cx="7877809" cy="483235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9DEC805-1DE3-084E-B2D4-DCE4E9B032FE}"/>
                </a:ext>
              </a:extLst>
            </p:cNvPr>
            <p:cNvSpPr/>
            <p:nvPr/>
          </p:nvSpPr>
          <p:spPr>
            <a:xfrm>
              <a:off x="1156413" y="1631226"/>
              <a:ext cx="7853680" cy="4514850"/>
            </a:xfrm>
            <a:custGeom>
              <a:avLst/>
              <a:gdLst/>
              <a:ahLst/>
              <a:cxnLst/>
              <a:rect l="l" t="t" r="r" b="b"/>
              <a:pathLst>
                <a:path w="7853680" h="4514850">
                  <a:moveTo>
                    <a:pt x="0" y="0"/>
                  </a:moveTo>
                  <a:lnTo>
                    <a:pt x="0" y="4514831"/>
                  </a:lnTo>
                  <a:lnTo>
                    <a:pt x="7853531" y="4514831"/>
                  </a:lnTo>
                  <a:lnTo>
                    <a:pt x="7853531" y="0"/>
                  </a:lnTo>
                  <a:lnTo>
                    <a:pt x="0" y="0"/>
                  </a:lnTo>
                  <a:close/>
                </a:path>
              </a:pathLst>
            </a:custGeom>
            <a:ln w="24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F61DB93-E87F-2642-A2D6-38F47AFC6537}"/>
                </a:ext>
              </a:extLst>
            </p:cNvPr>
            <p:cNvSpPr/>
            <p:nvPr/>
          </p:nvSpPr>
          <p:spPr>
            <a:xfrm>
              <a:off x="1277210" y="1326214"/>
              <a:ext cx="7393305" cy="610235"/>
            </a:xfrm>
            <a:custGeom>
              <a:avLst/>
              <a:gdLst/>
              <a:ahLst/>
              <a:cxnLst/>
              <a:rect l="l" t="t" r="r" b="b"/>
              <a:pathLst>
                <a:path w="7393305" h="610235">
                  <a:moveTo>
                    <a:pt x="7392687" y="0"/>
                  </a:moveTo>
                  <a:lnTo>
                    <a:pt x="0" y="0"/>
                  </a:lnTo>
                  <a:lnTo>
                    <a:pt x="0" y="610024"/>
                  </a:lnTo>
                  <a:lnTo>
                    <a:pt x="7392687" y="610024"/>
                  </a:lnTo>
                  <a:lnTo>
                    <a:pt x="7392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78C0CDEB-3675-9E42-8249-BBF8C7464EC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210" y="1326214"/>
              <a:ext cx="610024" cy="610024"/>
            </a:xfrm>
            <a:prstGeom prst="rect">
              <a:avLst/>
            </a:prstGeom>
          </p:spPr>
        </p:pic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9F93BE8C-425D-8243-8275-FBF7B4AEAE79}"/>
              </a:ext>
            </a:extLst>
          </p:cNvPr>
          <p:cNvSpPr txBox="1"/>
          <p:nvPr/>
        </p:nvSpPr>
        <p:spPr>
          <a:xfrm>
            <a:off x="578129" y="1443519"/>
            <a:ext cx="6851719" cy="4447811"/>
          </a:xfrm>
          <a:prstGeom prst="rect">
            <a:avLst/>
          </a:prstGeom>
        </p:spPr>
        <p:txBody>
          <a:bodyPr vert="horz" wrap="square" lIns="0" tIns="12563" rIns="0" bIns="0" rtlCol="0">
            <a:spAutoFit/>
          </a:bodyPr>
          <a:lstStyle/>
          <a:p>
            <a:pPr marL="671561">
              <a:spcBef>
                <a:spcPts val="99"/>
              </a:spcBef>
              <a:tabLst>
                <a:tab pos="2134605" algn="l"/>
              </a:tabLst>
            </a:pPr>
            <a:r>
              <a:rPr sz="2158" b="1" spc="85" dirty="0">
                <a:solidFill>
                  <a:srgbClr val="0000FF"/>
                </a:solidFill>
                <a:latin typeface="Calibri"/>
                <a:cs typeface="Calibri"/>
              </a:rPr>
              <a:t>Algorithm:	</a:t>
            </a:r>
            <a:r>
              <a:rPr sz="2158" b="1" spc="40" dirty="0">
                <a:solidFill>
                  <a:srgbClr val="0000FF"/>
                </a:solidFill>
                <a:latin typeface="Calibri"/>
                <a:cs typeface="Calibri"/>
              </a:rPr>
              <a:t>uniform</a:t>
            </a:r>
            <a:r>
              <a:rPr sz="2158" b="1" spc="30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90" dirty="0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2158" b="1" spc="30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54" dirty="0">
                <a:solidFill>
                  <a:srgbClr val="0000FF"/>
                </a:solidFill>
                <a:latin typeface="Calibri"/>
                <a:cs typeface="Calibri"/>
              </a:rPr>
              <a:t>search</a:t>
            </a:r>
            <a:r>
              <a:rPr sz="2158" b="1" spc="30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99" dirty="0">
                <a:solidFill>
                  <a:srgbClr val="0000FF"/>
                </a:solidFill>
                <a:latin typeface="Calibri"/>
                <a:cs typeface="Calibri"/>
              </a:rPr>
              <a:t>[Dijkstra,</a:t>
            </a:r>
            <a:r>
              <a:rPr sz="2158" b="1" spc="30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85" dirty="0">
                <a:solidFill>
                  <a:srgbClr val="0000FF"/>
                </a:solidFill>
                <a:latin typeface="Calibri"/>
                <a:cs typeface="Calibri"/>
              </a:rPr>
              <a:t>1956]</a:t>
            </a:r>
            <a:endParaRPr sz="2158" dirty="0">
              <a:latin typeface="Calibri"/>
              <a:cs typeface="Calibri"/>
            </a:endParaRPr>
          </a:p>
          <a:p>
            <a:pPr marL="79948" marR="2447544">
              <a:lnSpc>
                <a:spcPct val="119800"/>
              </a:lnSpc>
              <a:spcBef>
                <a:spcPts val="1592"/>
              </a:spcBef>
            </a:pPr>
            <a:r>
              <a:rPr sz="2158" dirty="0">
                <a:latin typeface="Trebuchet MS"/>
                <a:cs typeface="Trebuchet MS"/>
              </a:rPr>
              <a:t>Add </a:t>
            </a:r>
            <a:r>
              <a:rPr sz="2158" i="1" spc="9" dirty="0">
                <a:latin typeface="Trebuchet MS"/>
                <a:cs typeface="Trebuchet MS"/>
              </a:rPr>
              <a:t>s</a:t>
            </a:r>
            <a:r>
              <a:rPr sz="2226" spc="13" baseline="-11784" dirty="0">
                <a:latin typeface="Trebuchet MS"/>
                <a:cs typeface="Trebuchet MS"/>
              </a:rPr>
              <a:t>start</a:t>
            </a:r>
            <a:r>
              <a:rPr sz="2226" spc="20" baseline="-11784" dirty="0">
                <a:latin typeface="Trebuchet MS"/>
                <a:cs typeface="Trebuchet MS"/>
              </a:rPr>
              <a:t> </a:t>
            </a:r>
            <a:r>
              <a:rPr sz="2158" spc="-76" dirty="0">
                <a:latin typeface="Trebuchet MS"/>
                <a:cs typeface="Trebuchet MS"/>
              </a:rPr>
              <a:t>to </a:t>
            </a:r>
            <a:r>
              <a:rPr sz="2158" b="1" spc="45" dirty="0">
                <a:latin typeface="Calibri"/>
                <a:cs typeface="Calibri"/>
              </a:rPr>
              <a:t>frontier</a:t>
            </a:r>
            <a:r>
              <a:rPr sz="2158" b="1" spc="49" dirty="0">
                <a:latin typeface="Calibri"/>
                <a:cs typeface="Calibri"/>
              </a:rPr>
              <a:t> </a:t>
            </a:r>
            <a:r>
              <a:rPr sz="2158" spc="-94" dirty="0">
                <a:latin typeface="Trebuchet MS"/>
                <a:cs typeface="Trebuchet MS"/>
              </a:rPr>
              <a:t>(priority </a:t>
            </a:r>
            <a:r>
              <a:rPr sz="2158" spc="-99" dirty="0">
                <a:latin typeface="Trebuchet MS"/>
                <a:cs typeface="Trebuchet MS"/>
              </a:rPr>
              <a:t>queue) </a:t>
            </a:r>
            <a:r>
              <a:rPr sz="2158" spc="-639" dirty="0">
                <a:latin typeface="Trebuchet MS"/>
                <a:cs typeface="Trebuchet MS"/>
              </a:rPr>
              <a:t> </a:t>
            </a:r>
            <a:r>
              <a:rPr sz="2158" spc="-81" dirty="0">
                <a:latin typeface="Trebuchet MS"/>
                <a:cs typeface="Trebuchet MS"/>
              </a:rPr>
              <a:t>Repeat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85" dirty="0">
                <a:latin typeface="Trebuchet MS"/>
                <a:cs typeface="Trebuchet MS"/>
              </a:rPr>
              <a:t>until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08" dirty="0">
                <a:latin typeface="Trebuchet MS"/>
                <a:cs typeface="Trebuchet MS"/>
              </a:rPr>
              <a:t>frontier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72" dirty="0">
                <a:latin typeface="Trebuchet MS"/>
                <a:cs typeface="Trebuchet MS"/>
              </a:rPr>
              <a:t>is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30" dirty="0">
                <a:latin typeface="Trebuchet MS"/>
                <a:cs typeface="Trebuchet MS"/>
              </a:rPr>
              <a:t>empty:</a:t>
            </a:r>
            <a:endParaRPr sz="2158" dirty="0">
              <a:latin typeface="Trebuchet MS"/>
              <a:cs typeface="Trebuchet MS"/>
            </a:endParaRPr>
          </a:p>
          <a:p>
            <a:pPr marL="513950" marR="922255">
              <a:lnSpc>
                <a:spcPct val="119800"/>
              </a:lnSpc>
            </a:pPr>
            <a:r>
              <a:rPr sz="2158" spc="-81" dirty="0">
                <a:latin typeface="Trebuchet MS"/>
                <a:cs typeface="Trebuchet MS"/>
              </a:rPr>
              <a:t>Remove</a:t>
            </a:r>
            <a:r>
              <a:rPr sz="2158" spc="63" dirty="0">
                <a:latin typeface="Trebuchet MS"/>
                <a:cs typeface="Trebuchet MS"/>
              </a:rPr>
              <a:t> 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sz="2158" i="1" spc="67" dirty="0">
                <a:latin typeface="Trebuchet MS"/>
                <a:cs typeface="Trebuchet MS"/>
              </a:rPr>
              <a:t> </a:t>
            </a:r>
            <a:r>
              <a:rPr sz="2158" spc="-90" dirty="0">
                <a:latin typeface="Trebuchet MS"/>
                <a:cs typeface="Trebuchet MS"/>
              </a:rPr>
              <a:t>with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99" dirty="0">
                <a:latin typeface="Trebuchet MS"/>
                <a:cs typeface="Trebuchet MS"/>
              </a:rPr>
              <a:t>smallest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112" dirty="0">
                <a:latin typeface="Trebuchet MS"/>
                <a:cs typeface="Trebuchet MS"/>
              </a:rPr>
              <a:t>priority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i="1" spc="-112" dirty="0">
                <a:latin typeface="Trebuchet MS"/>
                <a:cs typeface="Trebuchet MS"/>
              </a:rPr>
              <a:t>p</a:t>
            </a:r>
            <a:r>
              <a:rPr sz="2158" i="1" spc="72" dirty="0">
                <a:latin typeface="Trebuchet MS"/>
                <a:cs typeface="Trebuchet MS"/>
              </a:rPr>
              <a:t> </a:t>
            </a:r>
            <a:r>
              <a:rPr sz="2158" spc="-99" dirty="0">
                <a:latin typeface="Trebuchet MS"/>
                <a:cs typeface="Trebuchet MS"/>
              </a:rPr>
              <a:t>from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108" dirty="0">
                <a:latin typeface="Trebuchet MS"/>
                <a:cs typeface="Trebuchet MS"/>
              </a:rPr>
              <a:t>frontier </a:t>
            </a:r>
            <a:r>
              <a:rPr sz="2158" spc="-634" dirty="0">
                <a:latin typeface="Trebuchet MS"/>
                <a:cs typeface="Trebuchet MS"/>
              </a:rPr>
              <a:t> </a:t>
            </a:r>
            <a:r>
              <a:rPr sz="2158" spc="-72" dirty="0">
                <a:latin typeface="Trebuchet MS"/>
                <a:cs typeface="Trebuchet MS"/>
              </a:rPr>
              <a:t>If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4" dirty="0">
                <a:latin typeface="Trebuchet MS"/>
                <a:cs typeface="Trebuchet MS"/>
              </a:rPr>
              <a:t>IsEnd(</a:t>
            </a:r>
            <a:r>
              <a:rPr sz="2158" i="1" spc="-4" dirty="0">
                <a:latin typeface="Trebuchet MS"/>
                <a:cs typeface="Trebuchet MS"/>
              </a:rPr>
              <a:t>s</a:t>
            </a:r>
            <a:r>
              <a:rPr sz="2158" spc="-4" dirty="0">
                <a:latin typeface="Trebuchet MS"/>
                <a:cs typeface="Trebuchet MS"/>
              </a:rPr>
              <a:t>):</a:t>
            </a:r>
            <a:r>
              <a:rPr sz="2158" spc="310" dirty="0">
                <a:latin typeface="Trebuchet MS"/>
                <a:cs typeface="Trebuchet MS"/>
              </a:rPr>
              <a:t> </a:t>
            </a:r>
            <a:r>
              <a:rPr sz="2158" spc="-103" dirty="0">
                <a:latin typeface="Trebuchet MS"/>
                <a:cs typeface="Trebuchet MS"/>
              </a:rPr>
              <a:t>return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76" dirty="0">
                <a:latin typeface="Trebuchet MS"/>
                <a:cs typeface="Trebuchet MS"/>
              </a:rPr>
              <a:t>solution</a:t>
            </a:r>
            <a:endParaRPr sz="2158" dirty="0">
              <a:latin typeface="Trebuchet MS"/>
              <a:cs typeface="Trebuchet MS"/>
            </a:endParaRPr>
          </a:p>
          <a:p>
            <a:pPr marL="513950">
              <a:spcBef>
                <a:spcPts val="513"/>
              </a:spcBef>
            </a:pPr>
            <a:r>
              <a:rPr sz="2158" dirty="0">
                <a:latin typeface="Trebuchet MS"/>
                <a:cs typeface="Trebuchet MS"/>
              </a:rPr>
              <a:t>Add</a:t>
            </a:r>
            <a:r>
              <a:rPr sz="2158" spc="58" dirty="0">
                <a:latin typeface="Trebuchet MS"/>
                <a:cs typeface="Trebuchet MS"/>
              </a:rPr>
              <a:t> 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sz="2158" i="1" spc="58" dirty="0">
                <a:latin typeface="Trebuchet MS"/>
                <a:cs typeface="Trebuchet MS"/>
              </a:rPr>
              <a:t> </a:t>
            </a:r>
            <a:r>
              <a:rPr sz="2158" spc="-76" dirty="0">
                <a:latin typeface="Trebuchet MS"/>
                <a:cs typeface="Trebuchet MS"/>
              </a:rPr>
              <a:t>to</a:t>
            </a:r>
            <a:r>
              <a:rPr sz="2158" spc="63" dirty="0">
                <a:latin typeface="Trebuchet MS"/>
                <a:cs typeface="Trebuchet MS"/>
              </a:rPr>
              <a:t> </a:t>
            </a:r>
            <a:r>
              <a:rPr sz="2158" b="1" spc="31" dirty="0">
                <a:latin typeface="Calibri"/>
                <a:cs typeface="Calibri"/>
              </a:rPr>
              <a:t>explored</a:t>
            </a:r>
            <a:endParaRPr sz="2158" dirty="0">
              <a:latin typeface="Calibri"/>
              <a:cs typeface="Calibri"/>
            </a:endParaRPr>
          </a:p>
          <a:p>
            <a:pPr marL="948523" marR="2469244" indent="-434572">
              <a:lnSpc>
                <a:spcPct val="119800"/>
              </a:lnSpc>
              <a:spcBef>
                <a:spcPts val="4"/>
              </a:spcBef>
            </a:pPr>
            <a:r>
              <a:rPr sz="2158" spc="36" dirty="0">
                <a:latin typeface="Trebuchet MS"/>
                <a:cs typeface="Trebuchet MS"/>
              </a:rPr>
              <a:t>F</a:t>
            </a:r>
            <a:r>
              <a:rPr sz="2158" spc="-139" dirty="0">
                <a:latin typeface="Trebuchet MS"/>
                <a:cs typeface="Trebuchet MS"/>
              </a:rPr>
              <a:t>o</a:t>
            </a:r>
            <a:r>
              <a:rPr sz="2158" spc="-103" dirty="0">
                <a:latin typeface="Trebuchet MS"/>
                <a:cs typeface="Trebuchet MS"/>
              </a:rPr>
              <a:t>r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21" dirty="0">
                <a:latin typeface="Trebuchet MS"/>
                <a:cs typeface="Trebuchet MS"/>
              </a:rPr>
              <a:t>each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85" dirty="0">
                <a:latin typeface="Trebuchet MS"/>
                <a:cs typeface="Trebuchet MS"/>
              </a:rPr>
              <a:t>action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i="1" spc="9" dirty="0">
                <a:latin typeface="Trebuchet MS"/>
                <a:cs typeface="Trebuchet MS"/>
              </a:rPr>
              <a:t>a</a:t>
            </a:r>
            <a:r>
              <a:rPr sz="2158" i="1" spc="-49" dirty="0">
                <a:latin typeface="Trebuchet MS"/>
                <a:cs typeface="Trebuchet MS"/>
              </a:rPr>
              <a:t> </a:t>
            </a:r>
            <a:r>
              <a:rPr sz="2158" spc="-274" dirty="0">
                <a:latin typeface="Lucida Sans Unicode"/>
                <a:cs typeface="Lucida Sans Unicode"/>
              </a:rPr>
              <a:t>∈</a:t>
            </a:r>
            <a:r>
              <a:rPr sz="2158" spc="-81" dirty="0">
                <a:latin typeface="Lucida Sans Unicode"/>
                <a:cs typeface="Lucida Sans Unicode"/>
              </a:rPr>
              <a:t> </a:t>
            </a:r>
            <a:r>
              <a:rPr sz="2158" spc="-45" dirty="0">
                <a:latin typeface="Trebuchet MS"/>
                <a:cs typeface="Trebuchet MS"/>
              </a:rPr>
              <a:t>Action</a:t>
            </a:r>
            <a:r>
              <a:rPr sz="2158" spc="-40" dirty="0">
                <a:latin typeface="Trebuchet MS"/>
                <a:cs typeface="Trebuchet MS"/>
              </a:rPr>
              <a:t>s</a:t>
            </a:r>
            <a:r>
              <a:rPr sz="2158" spc="45" dirty="0">
                <a:latin typeface="Trebuchet MS"/>
                <a:cs typeface="Trebuchet MS"/>
              </a:rPr>
              <a:t>(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sz="2158" spc="45" dirty="0">
                <a:latin typeface="Trebuchet MS"/>
                <a:cs typeface="Trebuchet MS"/>
              </a:rPr>
              <a:t>)</a:t>
            </a:r>
            <a:r>
              <a:rPr sz="2158" spc="-171" dirty="0">
                <a:latin typeface="Trebuchet MS"/>
                <a:cs typeface="Trebuchet MS"/>
              </a:rPr>
              <a:t>:  </a:t>
            </a:r>
            <a:r>
              <a:rPr sz="2158" spc="-121" dirty="0">
                <a:latin typeface="Trebuchet MS"/>
                <a:cs typeface="Trebuchet MS"/>
              </a:rPr>
              <a:t>Ge</a:t>
            </a:r>
            <a:r>
              <a:rPr sz="2158" spc="-76" dirty="0">
                <a:latin typeface="Trebuchet MS"/>
                <a:cs typeface="Trebuchet MS"/>
              </a:rPr>
              <a:t>t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99" dirty="0">
                <a:latin typeface="Trebuchet MS"/>
                <a:cs typeface="Trebuchet MS"/>
              </a:rPr>
              <a:t>succes</a:t>
            </a:r>
            <a:r>
              <a:rPr sz="2158" spc="-54" dirty="0">
                <a:latin typeface="Trebuchet MS"/>
                <a:cs typeface="Trebuchet MS"/>
              </a:rPr>
              <a:t>s</a:t>
            </a:r>
            <a:r>
              <a:rPr sz="2158" spc="-130" dirty="0">
                <a:latin typeface="Trebuchet MS"/>
                <a:cs typeface="Trebuchet MS"/>
              </a:rPr>
              <a:t>o</a:t>
            </a:r>
            <a:r>
              <a:rPr sz="2158" spc="-103" dirty="0">
                <a:latin typeface="Trebuchet MS"/>
                <a:cs typeface="Trebuchet MS"/>
              </a:rPr>
              <a:t>r</a:t>
            </a:r>
            <a:r>
              <a:rPr sz="2158" spc="76" dirty="0">
                <a:latin typeface="Trebuchet MS"/>
                <a:cs typeface="Trebuchet MS"/>
              </a:rPr>
              <a:t> 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lang="en-US" sz="2158" i="1" spc="139" dirty="0">
                <a:latin typeface="Trebuchet MS"/>
                <a:cs typeface="Trebuchet MS"/>
              </a:rPr>
              <a:t>'</a:t>
            </a:r>
            <a:r>
              <a:rPr sz="2226" baseline="30303" dirty="0">
                <a:latin typeface="Lucida Sans Unicode"/>
                <a:cs typeface="Lucida Sans Unicode"/>
              </a:rPr>
              <a:t> </a:t>
            </a:r>
            <a:r>
              <a:rPr sz="2226" spc="-344" baseline="30303" dirty="0">
                <a:latin typeface="Lucida Sans Unicode"/>
                <a:cs typeface="Lucida Sans Unicode"/>
              </a:rPr>
              <a:t> </a:t>
            </a:r>
            <a:r>
              <a:rPr sz="2158" spc="139" dirty="0">
                <a:latin typeface="Lucida Sans Unicode"/>
                <a:cs typeface="Lucida Sans Unicode"/>
              </a:rPr>
              <a:t>←</a:t>
            </a:r>
            <a:r>
              <a:rPr sz="2158" spc="-81" dirty="0">
                <a:latin typeface="Lucida Sans Unicode"/>
                <a:cs typeface="Lucida Sans Unicode"/>
              </a:rPr>
              <a:t> </a:t>
            </a:r>
            <a:r>
              <a:rPr sz="2158" spc="-27" dirty="0">
                <a:latin typeface="Trebuchet MS"/>
                <a:cs typeface="Trebuchet MS"/>
              </a:rPr>
              <a:t>Succ</a:t>
            </a:r>
            <a:r>
              <a:rPr sz="2158" spc="45" dirty="0">
                <a:latin typeface="Trebuchet MS"/>
                <a:cs typeface="Trebuchet MS"/>
              </a:rPr>
              <a:t>(</a:t>
            </a:r>
            <a:r>
              <a:rPr sz="2158" i="1" spc="-27" dirty="0">
                <a:latin typeface="Trebuchet MS"/>
                <a:cs typeface="Trebuchet MS"/>
              </a:rPr>
              <a:t>s,</a:t>
            </a:r>
            <a:r>
              <a:rPr sz="2158" i="1" spc="-288" dirty="0">
                <a:latin typeface="Trebuchet MS"/>
                <a:cs typeface="Trebuchet MS"/>
              </a:rPr>
              <a:t> </a:t>
            </a:r>
            <a:r>
              <a:rPr sz="2158" i="1" spc="9" dirty="0">
                <a:latin typeface="Trebuchet MS"/>
                <a:cs typeface="Trebuchet MS"/>
              </a:rPr>
              <a:t>a</a:t>
            </a:r>
            <a:r>
              <a:rPr sz="2158" spc="45" dirty="0">
                <a:latin typeface="Trebuchet MS"/>
                <a:cs typeface="Trebuchet MS"/>
              </a:rPr>
              <a:t>)</a:t>
            </a:r>
            <a:endParaRPr sz="2158" dirty="0">
              <a:latin typeface="Trebuchet MS"/>
              <a:cs typeface="Trebuchet MS"/>
            </a:endParaRPr>
          </a:p>
          <a:p>
            <a:pPr marL="948523">
              <a:spcBef>
                <a:spcPts val="513"/>
              </a:spcBef>
            </a:pPr>
            <a:r>
              <a:rPr sz="2158" spc="-72" dirty="0">
                <a:latin typeface="Trebuchet MS"/>
                <a:cs typeface="Trebuchet MS"/>
              </a:rPr>
              <a:t>If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i="1" spc="85" dirty="0">
                <a:latin typeface="Trebuchet MS"/>
                <a:cs typeface="Trebuchet MS"/>
              </a:rPr>
              <a:t>s</a:t>
            </a:r>
            <a:r>
              <a:rPr lang="en-US" sz="2158" i="1" spc="85" dirty="0">
                <a:latin typeface="Trebuchet MS"/>
                <a:cs typeface="Trebuchet MS"/>
              </a:rPr>
              <a:t>'</a:t>
            </a:r>
            <a:r>
              <a:rPr lang="en-US" sz="2226" i="1" spc="540" baseline="30303" dirty="0">
                <a:latin typeface="Lucida Sans Unicode"/>
                <a:cs typeface="Lucida Sans Unicode"/>
              </a:rPr>
              <a:t> </a:t>
            </a:r>
            <a:r>
              <a:rPr sz="2158" spc="-112" dirty="0">
                <a:latin typeface="Trebuchet MS"/>
                <a:cs typeface="Trebuchet MS"/>
              </a:rPr>
              <a:t>already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81" dirty="0">
                <a:latin typeface="Trebuchet MS"/>
                <a:cs typeface="Trebuchet MS"/>
              </a:rPr>
              <a:t>in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39" dirty="0">
                <a:latin typeface="Trebuchet MS"/>
                <a:cs typeface="Trebuchet MS"/>
              </a:rPr>
              <a:t>explored:</a:t>
            </a:r>
            <a:r>
              <a:rPr sz="2158" spc="306" dirty="0">
                <a:latin typeface="Trebuchet MS"/>
                <a:cs typeface="Trebuchet MS"/>
              </a:rPr>
              <a:t> </a:t>
            </a:r>
            <a:r>
              <a:rPr sz="2158" spc="-94" dirty="0">
                <a:latin typeface="Trebuchet MS"/>
                <a:cs typeface="Trebuchet MS"/>
              </a:rPr>
              <a:t>continue</a:t>
            </a:r>
            <a:endParaRPr sz="2158" dirty="0">
              <a:latin typeface="Trebuchet MS"/>
              <a:cs typeface="Trebuchet MS"/>
            </a:endParaRPr>
          </a:p>
          <a:p>
            <a:pPr marL="948523">
              <a:spcBef>
                <a:spcPts val="513"/>
              </a:spcBef>
            </a:pPr>
            <a:r>
              <a:rPr sz="2158" spc="-67" dirty="0">
                <a:latin typeface="Trebuchet MS"/>
                <a:cs typeface="Trebuchet MS"/>
              </a:rPr>
              <a:t>Update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b="1" spc="45" dirty="0">
                <a:latin typeface="Calibri"/>
                <a:cs typeface="Calibri"/>
              </a:rPr>
              <a:t>frontier</a:t>
            </a:r>
            <a:r>
              <a:rPr sz="2158" b="1" spc="270" dirty="0">
                <a:latin typeface="Calibri"/>
                <a:cs typeface="Calibri"/>
              </a:rPr>
              <a:t> </a:t>
            </a:r>
            <a:r>
              <a:rPr sz="2158" spc="-90" dirty="0">
                <a:latin typeface="Trebuchet MS"/>
                <a:cs typeface="Trebuchet MS"/>
              </a:rPr>
              <a:t>with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i="1" spc="85" dirty="0">
                <a:latin typeface="Trebuchet MS"/>
                <a:cs typeface="Trebuchet MS"/>
              </a:rPr>
              <a:t>s</a:t>
            </a:r>
            <a:r>
              <a:rPr lang="en-US" sz="2158" i="1" spc="85" dirty="0">
                <a:latin typeface="Trebuchet MS"/>
                <a:cs typeface="Trebuchet MS"/>
              </a:rPr>
              <a:t>' </a:t>
            </a:r>
            <a:r>
              <a:rPr sz="2158" spc="-81" dirty="0">
                <a:latin typeface="Trebuchet MS"/>
                <a:cs typeface="Trebuchet MS"/>
              </a:rPr>
              <a:t>and</a:t>
            </a:r>
            <a:r>
              <a:rPr sz="2158" spc="76" dirty="0">
                <a:latin typeface="Trebuchet MS"/>
                <a:cs typeface="Trebuchet MS"/>
              </a:rPr>
              <a:t> </a:t>
            </a:r>
            <a:r>
              <a:rPr sz="2158" spc="-112" dirty="0">
                <a:latin typeface="Trebuchet MS"/>
                <a:cs typeface="Trebuchet MS"/>
              </a:rPr>
              <a:t>priority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i="1" spc="-112" dirty="0">
                <a:latin typeface="Trebuchet MS"/>
                <a:cs typeface="Trebuchet MS"/>
              </a:rPr>
              <a:t>p</a:t>
            </a:r>
            <a:r>
              <a:rPr sz="2158" i="1" spc="-171" dirty="0">
                <a:latin typeface="Trebuchet MS"/>
                <a:cs typeface="Trebuchet MS"/>
              </a:rPr>
              <a:t> </a:t>
            </a:r>
            <a:r>
              <a:rPr sz="2158" spc="553" dirty="0">
                <a:latin typeface="Trebuchet MS"/>
                <a:cs typeface="Trebuchet MS"/>
              </a:rPr>
              <a:t>+</a:t>
            </a:r>
            <a:r>
              <a:rPr sz="2158" spc="-171" dirty="0">
                <a:latin typeface="Trebuchet MS"/>
                <a:cs typeface="Trebuchet MS"/>
              </a:rPr>
              <a:t> </a:t>
            </a:r>
            <a:r>
              <a:rPr sz="2158" spc="-18" dirty="0">
                <a:latin typeface="Trebuchet MS"/>
                <a:cs typeface="Trebuchet MS"/>
              </a:rPr>
              <a:t>Cost(</a:t>
            </a:r>
            <a:r>
              <a:rPr sz="2158" i="1" spc="-18" dirty="0">
                <a:latin typeface="Trebuchet MS"/>
                <a:cs typeface="Trebuchet MS"/>
              </a:rPr>
              <a:t>s,</a:t>
            </a:r>
            <a:r>
              <a:rPr sz="2158" i="1" spc="-288" dirty="0">
                <a:latin typeface="Trebuchet MS"/>
                <a:cs typeface="Trebuchet MS"/>
              </a:rPr>
              <a:t> </a:t>
            </a:r>
            <a:r>
              <a:rPr sz="2158" i="1" spc="27" dirty="0">
                <a:latin typeface="Trebuchet MS"/>
                <a:cs typeface="Trebuchet MS"/>
              </a:rPr>
              <a:t>a</a:t>
            </a:r>
            <a:r>
              <a:rPr sz="2158" spc="27" dirty="0">
                <a:latin typeface="Trebuchet MS"/>
                <a:cs typeface="Trebuchet MS"/>
              </a:rPr>
              <a:t>)</a:t>
            </a:r>
            <a:endParaRPr sz="2158" dirty="0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sz="2068" dirty="0">
              <a:latin typeface="Trebuchet MS"/>
              <a:cs typeface="Trebuchet MS"/>
            </a:endParaRPr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B5659748-1DC0-C342-9E18-2F5FE008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40619"/>
              </p:ext>
            </p:extLst>
          </p:nvPr>
        </p:nvGraphicFramePr>
        <p:xfrm>
          <a:off x="7897734" y="4143736"/>
          <a:ext cx="3977892" cy="200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64">
                  <a:extLst>
                    <a:ext uri="{9D8B030D-6E8A-4147-A177-3AD203B41FA5}">
                      <a16:colId xmlns:a16="http://schemas.microsoft.com/office/drawing/2014/main" val="317971714"/>
                    </a:ext>
                  </a:extLst>
                </a:gridCol>
                <a:gridCol w="1325964">
                  <a:extLst>
                    <a:ext uri="{9D8B030D-6E8A-4147-A177-3AD203B41FA5}">
                      <a16:colId xmlns:a16="http://schemas.microsoft.com/office/drawing/2014/main" val="3355424136"/>
                    </a:ext>
                  </a:extLst>
                </a:gridCol>
                <a:gridCol w="1325964">
                  <a:extLst>
                    <a:ext uri="{9D8B030D-6E8A-4147-A177-3AD203B41FA5}">
                      <a16:colId xmlns:a16="http://schemas.microsoft.com/office/drawing/2014/main" val="1390730408"/>
                    </a:ext>
                  </a:extLst>
                </a:gridCol>
              </a:tblGrid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Unexplored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3213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5524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2179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</a:t>
                      </a:r>
                      <a:r>
                        <a:rPr lang="en-US" strike="sngStrike" dirty="0"/>
                        <a:t>100</a:t>
                      </a:r>
                      <a:r>
                        <a:rPr lang="en-US" strike="no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43894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</a:t>
                      </a:r>
                      <a:r>
                        <a:rPr lang="en-US" strike="sngStrike" dirty="0"/>
                        <a:t>101</a:t>
                      </a:r>
                      <a:r>
                        <a:rPr lang="en-US" strike="noStrike" dirty="0"/>
                        <a:t> </a:t>
                      </a: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12929"/>
                  </a:ext>
                </a:extLst>
              </a:tr>
            </a:tbl>
          </a:graphicData>
        </a:graphic>
      </p:graphicFrame>
      <p:grpSp>
        <p:nvGrpSpPr>
          <p:cNvPr id="14" name="object 3">
            <a:extLst>
              <a:ext uri="{FF2B5EF4-FFF2-40B4-BE49-F238E27FC236}">
                <a16:creationId xmlns:a16="http://schemas.microsoft.com/office/drawing/2014/main" id="{8ED3AE5F-B99E-3843-9FF4-C137009980AC}"/>
              </a:ext>
            </a:extLst>
          </p:cNvPr>
          <p:cNvGrpSpPr/>
          <p:nvPr/>
        </p:nvGrpSpPr>
        <p:grpSpPr>
          <a:xfrm>
            <a:off x="7791661" y="584353"/>
            <a:ext cx="4083965" cy="3325073"/>
            <a:chOff x="2812456" y="1326214"/>
            <a:chExt cx="4541520" cy="3697604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10226C21-F190-A84F-B3EA-0E40B05CD62B}"/>
                </a:ext>
              </a:extLst>
            </p:cNvPr>
            <p:cNvSpPr/>
            <p:nvPr/>
          </p:nvSpPr>
          <p:spPr>
            <a:xfrm>
              <a:off x="2825171" y="1647280"/>
              <a:ext cx="4516120" cy="3364229"/>
            </a:xfrm>
            <a:custGeom>
              <a:avLst/>
              <a:gdLst/>
              <a:ahLst/>
              <a:cxnLst/>
              <a:rect l="l" t="t" r="r" b="b"/>
              <a:pathLst>
                <a:path w="4516120" h="3364229">
                  <a:moveTo>
                    <a:pt x="0" y="0"/>
                  </a:moveTo>
                  <a:lnTo>
                    <a:pt x="0" y="3363608"/>
                  </a:lnTo>
                  <a:lnTo>
                    <a:pt x="4516014" y="3363608"/>
                  </a:lnTo>
                  <a:lnTo>
                    <a:pt x="451601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1B7B7A89-4BA9-1243-8F09-A197EBECEADD}"/>
                </a:ext>
              </a:extLst>
            </p:cNvPr>
            <p:cNvSpPr/>
            <p:nvPr/>
          </p:nvSpPr>
          <p:spPr>
            <a:xfrm>
              <a:off x="2952326" y="1326214"/>
              <a:ext cx="4262120" cy="642620"/>
            </a:xfrm>
            <a:custGeom>
              <a:avLst/>
              <a:gdLst/>
              <a:ahLst/>
              <a:cxnLst/>
              <a:rect l="l" t="t" r="r" b="b"/>
              <a:pathLst>
                <a:path w="4262120" h="642619">
                  <a:moveTo>
                    <a:pt x="4261704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261704" y="642132"/>
                  </a:lnTo>
                  <a:lnTo>
                    <a:pt x="4261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7" name="object 6">
              <a:extLst>
                <a:ext uri="{FF2B5EF4-FFF2-40B4-BE49-F238E27FC236}">
                  <a16:creationId xmlns:a16="http://schemas.microsoft.com/office/drawing/2014/main" id="{B3FC8373-569C-F947-9EBD-DBB441B62B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326" y="1326214"/>
              <a:ext cx="642132" cy="642132"/>
            </a:xfrm>
            <a:prstGeom prst="rect">
              <a:avLst/>
            </a:prstGeom>
          </p:spPr>
        </p:pic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A85C78BD-061F-DB42-AB01-8B52235F756A}"/>
                </a:ext>
              </a:extLst>
            </p:cNvPr>
            <p:cNvSpPr/>
            <p:nvPr/>
          </p:nvSpPr>
          <p:spPr>
            <a:xfrm>
              <a:off x="3042341" y="2117754"/>
              <a:ext cx="4081779" cy="2295525"/>
            </a:xfrm>
            <a:custGeom>
              <a:avLst/>
              <a:gdLst/>
              <a:ahLst/>
              <a:cxnLst/>
              <a:rect l="l" t="t" r="r" b="b"/>
              <a:pathLst>
                <a:path w="4081779" h="2295525">
                  <a:moveTo>
                    <a:pt x="508619" y="1147573"/>
                  </a:moveTo>
                  <a:lnTo>
                    <a:pt x="503687" y="1097727"/>
                  </a:lnTo>
                  <a:lnTo>
                    <a:pt x="489259" y="1050253"/>
                  </a:lnTo>
                  <a:lnTo>
                    <a:pt x="465889" y="1006484"/>
                  </a:lnTo>
                  <a:lnTo>
                    <a:pt x="434130" y="967753"/>
                  </a:lnTo>
                  <a:lnTo>
                    <a:pt x="395399" y="935994"/>
                  </a:lnTo>
                  <a:lnTo>
                    <a:pt x="351630" y="912624"/>
                  </a:lnTo>
                  <a:lnTo>
                    <a:pt x="304155" y="898196"/>
                  </a:lnTo>
                  <a:lnTo>
                    <a:pt x="254309" y="893263"/>
                  </a:lnTo>
                  <a:lnTo>
                    <a:pt x="204463" y="898196"/>
                  </a:lnTo>
                  <a:lnTo>
                    <a:pt x="156989" y="912624"/>
                  </a:lnTo>
                  <a:lnTo>
                    <a:pt x="113220" y="935994"/>
                  </a:lnTo>
                  <a:lnTo>
                    <a:pt x="74489" y="967753"/>
                  </a:lnTo>
                  <a:lnTo>
                    <a:pt x="42730" y="1006484"/>
                  </a:lnTo>
                  <a:lnTo>
                    <a:pt x="19360" y="1050253"/>
                  </a:lnTo>
                  <a:lnTo>
                    <a:pt x="4932" y="1097727"/>
                  </a:lnTo>
                  <a:lnTo>
                    <a:pt x="0" y="1147573"/>
                  </a:lnTo>
                  <a:lnTo>
                    <a:pt x="4932" y="1197419"/>
                  </a:lnTo>
                  <a:lnTo>
                    <a:pt x="19360" y="1244893"/>
                  </a:lnTo>
                  <a:lnTo>
                    <a:pt x="42730" y="1288663"/>
                  </a:lnTo>
                  <a:lnTo>
                    <a:pt x="74489" y="1327394"/>
                  </a:lnTo>
                  <a:lnTo>
                    <a:pt x="113220" y="1359152"/>
                  </a:lnTo>
                  <a:lnTo>
                    <a:pt x="156989" y="1382523"/>
                  </a:lnTo>
                  <a:lnTo>
                    <a:pt x="204463" y="1396951"/>
                  </a:lnTo>
                  <a:lnTo>
                    <a:pt x="254309" y="1401883"/>
                  </a:lnTo>
                  <a:lnTo>
                    <a:pt x="304155" y="1396951"/>
                  </a:lnTo>
                  <a:lnTo>
                    <a:pt x="351630" y="1382523"/>
                  </a:lnTo>
                  <a:lnTo>
                    <a:pt x="395399" y="1359152"/>
                  </a:lnTo>
                  <a:lnTo>
                    <a:pt x="434130" y="1327394"/>
                  </a:lnTo>
                  <a:lnTo>
                    <a:pt x="465889" y="1288663"/>
                  </a:lnTo>
                  <a:lnTo>
                    <a:pt x="489259" y="1244893"/>
                  </a:lnTo>
                  <a:lnTo>
                    <a:pt x="503687" y="1197419"/>
                  </a:lnTo>
                  <a:lnTo>
                    <a:pt x="508619" y="1147573"/>
                  </a:lnTo>
                  <a:close/>
                </a:path>
                <a:path w="4081779" h="2295525">
                  <a:moveTo>
                    <a:pt x="2295147" y="254309"/>
                  </a:moveTo>
                  <a:lnTo>
                    <a:pt x="2290215" y="204464"/>
                  </a:lnTo>
                  <a:lnTo>
                    <a:pt x="2275786" y="156989"/>
                  </a:lnTo>
                  <a:lnTo>
                    <a:pt x="2252416" y="113220"/>
                  </a:lnTo>
                  <a:lnTo>
                    <a:pt x="2220658" y="74489"/>
                  </a:lnTo>
                  <a:lnTo>
                    <a:pt x="2181926" y="42730"/>
                  </a:lnTo>
                  <a:lnTo>
                    <a:pt x="2138157" y="19360"/>
                  </a:lnTo>
                  <a:lnTo>
                    <a:pt x="2090683" y="4932"/>
                  </a:lnTo>
                  <a:lnTo>
                    <a:pt x="2040837" y="0"/>
                  </a:lnTo>
                  <a:lnTo>
                    <a:pt x="1990991" y="4932"/>
                  </a:lnTo>
                  <a:lnTo>
                    <a:pt x="1943517" y="19360"/>
                  </a:lnTo>
                  <a:lnTo>
                    <a:pt x="1899748" y="42730"/>
                  </a:lnTo>
                  <a:lnTo>
                    <a:pt x="1861016" y="74489"/>
                  </a:lnTo>
                  <a:lnTo>
                    <a:pt x="1829258" y="113220"/>
                  </a:lnTo>
                  <a:lnTo>
                    <a:pt x="1805888" y="156989"/>
                  </a:lnTo>
                  <a:lnTo>
                    <a:pt x="1791459" y="204464"/>
                  </a:lnTo>
                  <a:lnTo>
                    <a:pt x="1786527" y="254309"/>
                  </a:lnTo>
                  <a:lnTo>
                    <a:pt x="1791459" y="304155"/>
                  </a:lnTo>
                  <a:lnTo>
                    <a:pt x="1805888" y="351630"/>
                  </a:lnTo>
                  <a:lnTo>
                    <a:pt x="1829258" y="395399"/>
                  </a:lnTo>
                  <a:lnTo>
                    <a:pt x="1861016" y="434130"/>
                  </a:lnTo>
                  <a:lnTo>
                    <a:pt x="1899748" y="465889"/>
                  </a:lnTo>
                  <a:lnTo>
                    <a:pt x="1943517" y="489259"/>
                  </a:lnTo>
                  <a:lnTo>
                    <a:pt x="1990991" y="503687"/>
                  </a:lnTo>
                  <a:lnTo>
                    <a:pt x="2040837" y="508619"/>
                  </a:lnTo>
                  <a:lnTo>
                    <a:pt x="2090683" y="503687"/>
                  </a:lnTo>
                  <a:lnTo>
                    <a:pt x="2138157" y="489259"/>
                  </a:lnTo>
                  <a:lnTo>
                    <a:pt x="2181926" y="465889"/>
                  </a:lnTo>
                  <a:lnTo>
                    <a:pt x="2220658" y="434130"/>
                  </a:lnTo>
                  <a:lnTo>
                    <a:pt x="2252416" y="395399"/>
                  </a:lnTo>
                  <a:lnTo>
                    <a:pt x="2275786" y="351630"/>
                  </a:lnTo>
                  <a:lnTo>
                    <a:pt x="2290215" y="304155"/>
                  </a:lnTo>
                  <a:lnTo>
                    <a:pt x="2295147" y="254309"/>
                  </a:lnTo>
                  <a:close/>
                </a:path>
                <a:path w="4081779" h="2295525">
                  <a:moveTo>
                    <a:pt x="2295147" y="2040837"/>
                  </a:moveTo>
                  <a:lnTo>
                    <a:pt x="2290215" y="1990991"/>
                  </a:lnTo>
                  <a:lnTo>
                    <a:pt x="2275786" y="1943517"/>
                  </a:lnTo>
                  <a:lnTo>
                    <a:pt x="2252416" y="1899748"/>
                  </a:lnTo>
                  <a:lnTo>
                    <a:pt x="2220658" y="1861016"/>
                  </a:lnTo>
                  <a:lnTo>
                    <a:pt x="2181926" y="1829258"/>
                  </a:lnTo>
                  <a:lnTo>
                    <a:pt x="2138157" y="1805888"/>
                  </a:lnTo>
                  <a:lnTo>
                    <a:pt x="2090683" y="1791459"/>
                  </a:lnTo>
                  <a:lnTo>
                    <a:pt x="2040837" y="1786527"/>
                  </a:lnTo>
                  <a:lnTo>
                    <a:pt x="1990991" y="1791459"/>
                  </a:lnTo>
                  <a:lnTo>
                    <a:pt x="1943517" y="1805888"/>
                  </a:lnTo>
                  <a:lnTo>
                    <a:pt x="1899748" y="1829258"/>
                  </a:lnTo>
                  <a:lnTo>
                    <a:pt x="1861016" y="1861016"/>
                  </a:lnTo>
                  <a:lnTo>
                    <a:pt x="1829258" y="1899748"/>
                  </a:lnTo>
                  <a:lnTo>
                    <a:pt x="1805888" y="1943517"/>
                  </a:lnTo>
                  <a:lnTo>
                    <a:pt x="1791459" y="1990991"/>
                  </a:lnTo>
                  <a:lnTo>
                    <a:pt x="1786527" y="2040837"/>
                  </a:lnTo>
                  <a:lnTo>
                    <a:pt x="1791459" y="2090683"/>
                  </a:lnTo>
                  <a:lnTo>
                    <a:pt x="1805888" y="2138157"/>
                  </a:lnTo>
                  <a:lnTo>
                    <a:pt x="1829258" y="2181926"/>
                  </a:lnTo>
                  <a:lnTo>
                    <a:pt x="1861016" y="2220658"/>
                  </a:lnTo>
                  <a:lnTo>
                    <a:pt x="1899748" y="2252416"/>
                  </a:lnTo>
                  <a:lnTo>
                    <a:pt x="1943517" y="2275786"/>
                  </a:lnTo>
                  <a:lnTo>
                    <a:pt x="1990991" y="2290215"/>
                  </a:lnTo>
                  <a:lnTo>
                    <a:pt x="2040837" y="2295147"/>
                  </a:lnTo>
                  <a:lnTo>
                    <a:pt x="2090683" y="2290215"/>
                  </a:lnTo>
                  <a:lnTo>
                    <a:pt x="2138157" y="2275786"/>
                  </a:lnTo>
                  <a:lnTo>
                    <a:pt x="2181926" y="2252416"/>
                  </a:lnTo>
                  <a:lnTo>
                    <a:pt x="2220658" y="2220658"/>
                  </a:lnTo>
                  <a:lnTo>
                    <a:pt x="2252416" y="2181926"/>
                  </a:lnTo>
                  <a:lnTo>
                    <a:pt x="2275786" y="2138157"/>
                  </a:lnTo>
                  <a:lnTo>
                    <a:pt x="2290215" y="2090683"/>
                  </a:lnTo>
                  <a:lnTo>
                    <a:pt x="2295147" y="2040837"/>
                  </a:lnTo>
                  <a:close/>
                </a:path>
                <a:path w="4081779" h="2295525">
                  <a:moveTo>
                    <a:pt x="4081674" y="1147573"/>
                  </a:moveTo>
                  <a:lnTo>
                    <a:pt x="4076742" y="1097727"/>
                  </a:lnTo>
                  <a:lnTo>
                    <a:pt x="4062314" y="1050253"/>
                  </a:lnTo>
                  <a:lnTo>
                    <a:pt x="4038944" y="1006484"/>
                  </a:lnTo>
                  <a:lnTo>
                    <a:pt x="4007185" y="967753"/>
                  </a:lnTo>
                  <a:lnTo>
                    <a:pt x="3968454" y="935994"/>
                  </a:lnTo>
                  <a:lnTo>
                    <a:pt x="3924685" y="912624"/>
                  </a:lnTo>
                  <a:lnTo>
                    <a:pt x="3877211" y="898196"/>
                  </a:lnTo>
                  <a:lnTo>
                    <a:pt x="3827365" y="893263"/>
                  </a:lnTo>
                  <a:lnTo>
                    <a:pt x="3777518" y="898196"/>
                  </a:lnTo>
                  <a:lnTo>
                    <a:pt x="3730044" y="912624"/>
                  </a:lnTo>
                  <a:lnTo>
                    <a:pt x="3686275" y="935994"/>
                  </a:lnTo>
                  <a:lnTo>
                    <a:pt x="3647544" y="967753"/>
                  </a:lnTo>
                  <a:lnTo>
                    <a:pt x="3615785" y="1006484"/>
                  </a:lnTo>
                  <a:lnTo>
                    <a:pt x="3592415" y="1050253"/>
                  </a:lnTo>
                  <a:lnTo>
                    <a:pt x="3577987" y="1097727"/>
                  </a:lnTo>
                  <a:lnTo>
                    <a:pt x="3573055" y="1147573"/>
                  </a:lnTo>
                  <a:lnTo>
                    <a:pt x="3577987" y="1197419"/>
                  </a:lnTo>
                  <a:lnTo>
                    <a:pt x="3592415" y="1244893"/>
                  </a:lnTo>
                  <a:lnTo>
                    <a:pt x="3615785" y="1288663"/>
                  </a:lnTo>
                  <a:lnTo>
                    <a:pt x="3647544" y="1327394"/>
                  </a:lnTo>
                  <a:lnTo>
                    <a:pt x="3686275" y="1359152"/>
                  </a:lnTo>
                  <a:lnTo>
                    <a:pt x="3730044" y="1382523"/>
                  </a:lnTo>
                  <a:lnTo>
                    <a:pt x="3777518" y="1396951"/>
                  </a:lnTo>
                  <a:lnTo>
                    <a:pt x="3827365" y="1401883"/>
                  </a:lnTo>
                  <a:lnTo>
                    <a:pt x="3877211" y="1396951"/>
                  </a:lnTo>
                  <a:lnTo>
                    <a:pt x="3924685" y="1382523"/>
                  </a:lnTo>
                  <a:lnTo>
                    <a:pt x="3968454" y="1359152"/>
                  </a:lnTo>
                  <a:lnTo>
                    <a:pt x="4007185" y="1327394"/>
                  </a:lnTo>
                  <a:lnTo>
                    <a:pt x="4038944" y="1288663"/>
                  </a:lnTo>
                  <a:lnTo>
                    <a:pt x="4062314" y="1244893"/>
                  </a:lnTo>
                  <a:lnTo>
                    <a:pt x="4076742" y="1197419"/>
                  </a:lnTo>
                  <a:lnTo>
                    <a:pt x="4081674" y="1147573"/>
                  </a:lnTo>
                  <a:close/>
                </a:path>
                <a:path w="4081779" h="2295525">
                  <a:moveTo>
                    <a:pt x="481769" y="1033843"/>
                  </a:moveTo>
                  <a:lnTo>
                    <a:pt x="1813378" y="368039"/>
                  </a:lnTo>
                </a:path>
                <a:path w="4081779" h="2295525">
                  <a:moveTo>
                    <a:pt x="481769" y="1261303"/>
                  </a:moveTo>
                  <a:lnTo>
                    <a:pt x="1813378" y="1927107"/>
                  </a:lnTo>
                </a:path>
                <a:path w="4081779" h="2295525">
                  <a:moveTo>
                    <a:pt x="2040837" y="508620"/>
                  </a:moveTo>
                  <a:lnTo>
                    <a:pt x="2040837" y="1786527"/>
                  </a:lnTo>
                </a:path>
                <a:path w="4081779" h="2295525">
                  <a:moveTo>
                    <a:pt x="2268296" y="368039"/>
                  </a:moveTo>
                  <a:lnTo>
                    <a:pt x="3599905" y="1033843"/>
                  </a:lnTo>
                </a:path>
                <a:path w="4081779" h="2295525">
                  <a:moveTo>
                    <a:pt x="2268296" y="1927107"/>
                  </a:moveTo>
                  <a:lnTo>
                    <a:pt x="3599905" y="1261303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0D90588-E9FC-C443-AA31-29AD73380CA3}"/>
              </a:ext>
            </a:extLst>
          </p:cNvPr>
          <p:cNvSpPr txBox="1"/>
          <p:nvPr/>
        </p:nvSpPr>
        <p:spPr>
          <a:xfrm>
            <a:off x="5477110" y="666323"/>
            <a:ext cx="6285263" cy="344676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132239">
              <a:spcBef>
                <a:spcPts val="126"/>
              </a:spcBef>
              <a:tabLst>
                <a:tab pos="4482786" algn="l"/>
              </a:tabLst>
            </a:pPr>
            <a:r>
              <a:rPr sz="2248" b="1" spc="-31" dirty="0">
                <a:solidFill>
                  <a:srgbClr val="FFA500"/>
                </a:solidFill>
                <a:latin typeface="Trebuchet MS"/>
                <a:cs typeface="Trebuchet MS"/>
              </a:rPr>
              <a:t>Example:	</a:t>
            </a:r>
            <a:r>
              <a:rPr sz="2248" b="1" spc="228" dirty="0">
                <a:solidFill>
                  <a:srgbClr val="FFA500"/>
                </a:solidFill>
                <a:latin typeface="Trebuchet MS"/>
                <a:cs typeface="Trebuchet MS"/>
              </a:rPr>
              <a:t>UCS</a:t>
            </a:r>
            <a:r>
              <a:rPr sz="2248" b="1" spc="103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2248" b="1" spc="-63" dirty="0">
                <a:solidFill>
                  <a:srgbClr val="FFA500"/>
                </a:solidFill>
                <a:latin typeface="Trebuchet MS"/>
                <a:cs typeface="Trebuchet MS"/>
              </a:rPr>
              <a:t>example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31"/>
              </a:spcBef>
            </a:pPr>
            <a:endParaRPr sz="2068" dirty="0">
              <a:latin typeface="Trebuchet MS"/>
              <a:cs typeface="Trebuchet MS"/>
            </a:endParaRPr>
          </a:p>
          <a:p>
            <a:pPr marL="2427557" algn="ctr"/>
            <a:r>
              <a:rPr sz="2248" spc="247" dirty="0">
                <a:latin typeface="Trebuchet MS"/>
                <a:cs typeface="Trebuchet MS"/>
              </a:rPr>
              <a:t>B</a:t>
            </a:r>
            <a:endParaRPr lang="en-US" sz="2248" dirty="0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lang="en-US" sz="3103" dirty="0">
              <a:latin typeface="Trebuchet MS"/>
              <a:cs typeface="Trebuchet MS"/>
            </a:endParaRPr>
          </a:p>
          <a:p>
            <a:pPr marL="2435552" algn="ctr">
              <a:tabLst>
                <a:tab pos="5640886" algn="l"/>
              </a:tabLst>
            </a:pPr>
            <a:r>
              <a:rPr sz="2248" spc="193" dirty="0">
                <a:latin typeface="Trebuchet MS"/>
                <a:cs typeface="Trebuchet MS"/>
              </a:rPr>
              <a:t>A	</a:t>
            </a:r>
            <a:r>
              <a:rPr sz="2248" spc="270" dirty="0">
                <a:latin typeface="Trebuchet MS"/>
                <a:cs typeface="Trebuchet MS"/>
              </a:rPr>
              <a:t>D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sz="3103" dirty="0">
              <a:latin typeface="Trebuchet MS"/>
              <a:cs typeface="Trebuchet MS"/>
            </a:endParaRPr>
          </a:p>
          <a:p>
            <a:pPr marL="2427557" algn="ctr"/>
            <a:r>
              <a:rPr sz="2248" spc="112" dirty="0">
                <a:latin typeface="Trebuchet MS"/>
                <a:cs typeface="Trebuchet MS"/>
              </a:rPr>
              <a:t>C</a:t>
            </a:r>
            <a:endParaRPr sz="2248" dirty="0">
              <a:latin typeface="Trebuchet MS"/>
              <a:cs typeface="Trebuchet MS"/>
            </a:endParaRPr>
          </a:p>
          <a:p>
            <a:pPr marL="2427557" algn="ctr">
              <a:spcBef>
                <a:spcPts val="760"/>
              </a:spcBef>
            </a:pPr>
            <a:r>
              <a:rPr sz="2248" spc="-40" dirty="0">
                <a:latin typeface="Trebuchet MS"/>
                <a:cs typeface="Trebuchet MS"/>
              </a:rPr>
              <a:t>Start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state: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dirty="0">
                <a:latin typeface="Trebuchet MS"/>
                <a:cs typeface="Trebuchet MS"/>
              </a:rPr>
              <a:t>A,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end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state: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spc="270" dirty="0">
                <a:latin typeface="Trebuchet MS"/>
                <a:cs typeface="Trebuchet MS"/>
              </a:rPr>
              <a:t>D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49"/>
              </a:spcBef>
            </a:pPr>
            <a:endParaRPr sz="2113" dirty="0">
              <a:latin typeface="Trebuchet MS"/>
              <a:cs typeface="Trebuchet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CEFE1-EE03-9446-85AC-F1063DCE9FBB}"/>
              </a:ext>
            </a:extLst>
          </p:cNvPr>
          <p:cNvSpPr txBox="1"/>
          <p:nvPr/>
        </p:nvSpPr>
        <p:spPr>
          <a:xfrm>
            <a:off x="8920211" y="156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3DC60-3FC8-3244-9602-E9A4AFA55433}"/>
              </a:ext>
            </a:extLst>
          </p:cNvPr>
          <p:cNvSpPr txBox="1"/>
          <p:nvPr/>
        </p:nvSpPr>
        <p:spPr>
          <a:xfrm>
            <a:off x="9830752" y="220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1938A-B817-8940-8FBD-B27D159143FB}"/>
              </a:ext>
            </a:extLst>
          </p:cNvPr>
          <p:cNvSpPr txBox="1"/>
          <p:nvPr/>
        </p:nvSpPr>
        <p:spPr>
          <a:xfrm>
            <a:off x="10633264" y="2743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0B456-22EA-5F41-9B3A-A218D722727E}"/>
              </a:ext>
            </a:extLst>
          </p:cNvPr>
          <p:cNvSpPr txBox="1"/>
          <p:nvPr/>
        </p:nvSpPr>
        <p:spPr>
          <a:xfrm>
            <a:off x="8760379" y="27433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3DC94-2512-7241-B0E9-CE6E352EA92B}"/>
              </a:ext>
            </a:extLst>
          </p:cNvPr>
          <p:cNvSpPr txBox="1"/>
          <p:nvPr/>
        </p:nvSpPr>
        <p:spPr>
          <a:xfrm>
            <a:off x="10516246" y="15690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21E43-1EE0-F64D-97DE-B6FF2F594311}"/>
              </a:ext>
            </a:extLst>
          </p:cNvPr>
          <p:cNvSpPr txBox="1"/>
          <p:nvPr/>
        </p:nvSpPr>
        <p:spPr>
          <a:xfrm>
            <a:off x="461281" y="5775384"/>
            <a:ext cx="64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Priority of p </a:t>
            </a:r>
            <a:r>
              <a:rPr lang="en-US" dirty="0">
                <a:latin typeface="Avenir Book" panose="02000503020000020003" pitchFamily="2" charset="0"/>
              </a:rPr>
              <a:t>is defined as the minimum cost to the state of p.</a:t>
            </a:r>
          </a:p>
        </p:txBody>
      </p:sp>
    </p:spTree>
    <p:extLst>
      <p:ext uri="{BB962C8B-B14F-4D97-AF65-F5344CB8AC3E}">
        <p14:creationId xmlns:p14="http://schemas.microsoft.com/office/powerpoint/2010/main" val="324562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7C02-1859-1540-BDB8-3AB8BF3E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28" dirty="0"/>
              <a:t>DP</a:t>
            </a:r>
            <a:r>
              <a:rPr lang="en-US" spc="81" dirty="0"/>
              <a:t> </a:t>
            </a:r>
            <a:r>
              <a:rPr lang="en-US" spc="-144" dirty="0"/>
              <a:t>versus</a:t>
            </a:r>
            <a:r>
              <a:rPr lang="en-US" spc="85" dirty="0"/>
              <a:t> </a:t>
            </a:r>
            <a:r>
              <a:rPr lang="en-US" spc="175" dirty="0"/>
              <a:t>UCS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630C-E7A2-434F-8B96-F4ADB7383A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spc="108" dirty="0">
                <a:latin typeface="Georgia"/>
                <a:cs typeface="Georgia"/>
              </a:rPr>
              <a:t>N </a:t>
            </a:r>
            <a:r>
              <a:rPr lang="en-US" spc="-81" dirty="0">
                <a:latin typeface="Trebuchet MS"/>
                <a:cs typeface="Trebuchet MS"/>
              </a:rPr>
              <a:t>total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states,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i="1" spc="40" dirty="0">
                <a:latin typeface="Georgia"/>
                <a:cs typeface="Georgia"/>
              </a:rPr>
              <a:t>n</a:t>
            </a:r>
            <a:r>
              <a:rPr lang="en-US" i="1" spc="216" dirty="0">
                <a:latin typeface="Georgia"/>
                <a:cs typeface="Georgia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which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53" dirty="0">
                <a:latin typeface="Trebuchet MS"/>
                <a:cs typeface="Trebuchet MS"/>
              </a:rPr>
              <a:t>are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closer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than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end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state</a:t>
            </a:r>
          </a:p>
          <a:p>
            <a:endParaRPr lang="en-US" spc="-94" dirty="0">
              <a:latin typeface="Trebuchet MS"/>
              <a:cs typeface="Trebuchet MS"/>
            </a:endParaRPr>
          </a:p>
          <a:p>
            <a:endParaRPr lang="en-US" spc="-94" dirty="0">
              <a:latin typeface="Trebuchet MS"/>
              <a:cs typeface="Trebuchet MS"/>
            </a:endParaRPr>
          </a:p>
          <a:p>
            <a:endParaRPr lang="en-US" spc="-94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spc="-94" dirty="0">
              <a:latin typeface="Trebuchet MS"/>
              <a:cs typeface="Trebuchet MS"/>
            </a:endParaRPr>
          </a:p>
          <a:p>
            <a:pPr marL="11421" marR="6282">
              <a:lnSpc>
                <a:spcPct val="101600"/>
              </a:lnSpc>
              <a:spcBef>
                <a:spcPts val="81"/>
              </a:spcBef>
            </a:pPr>
            <a:endParaRPr lang="en-US" spc="-72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pPr marL="11421" marR="6282">
              <a:lnSpc>
                <a:spcPct val="101600"/>
              </a:lnSpc>
              <a:spcBef>
                <a:spcPts val="81"/>
              </a:spcBef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Note</a:t>
            </a:r>
            <a:r>
              <a:rPr lang="en-US" spc="-72" dirty="0">
                <a:latin typeface="Trebuchet MS"/>
                <a:cs typeface="Trebuchet MS"/>
              </a:rPr>
              <a:t>:</a:t>
            </a:r>
            <a:r>
              <a:rPr lang="en-US" spc="301" dirty="0">
                <a:latin typeface="Trebuchet MS"/>
                <a:cs typeface="Trebuchet MS"/>
              </a:rPr>
              <a:t> </a:t>
            </a:r>
            <a:r>
              <a:rPr lang="en-US" spc="135" dirty="0">
                <a:latin typeface="Trebuchet MS"/>
                <a:cs typeface="Trebuchet MS"/>
              </a:rPr>
              <a:t>UCS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potentially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explores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66" dirty="0">
                <a:latin typeface="Trebuchet MS"/>
                <a:cs typeface="Trebuchet MS"/>
              </a:rPr>
              <a:t>fewer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states,</a:t>
            </a:r>
            <a:r>
              <a:rPr lang="en-US" spc="13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but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requires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26" dirty="0">
                <a:latin typeface="Trebuchet MS"/>
                <a:cs typeface="Trebuchet MS"/>
              </a:rPr>
              <a:t>more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overhead </a:t>
            </a:r>
            <a:r>
              <a:rPr lang="en-US" spc="-661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maintain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priority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queue</a:t>
            </a:r>
            <a:endParaRPr lang="en-US" dirty="0">
              <a:latin typeface="Trebuchet MS"/>
              <a:cs typeface="Trebuchet MS"/>
            </a:endParaRPr>
          </a:p>
          <a:p>
            <a:pPr marL="11421">
              <a:tabLst>
                <a:tab pos="828602" algn="l"/>
              </a:tabLst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Note</a:t>
            </a:r>
            <a:r>
              <a:rPr lang="en-US" spc="-72" dirty="0">
                <a:latin typeface="Trebuchet MS"/>
                <a:cs typeface="Trebuchet MS"/>
              </a:rPr>
              <a:t>: </a:t>
            </a:r>
            <a:r>
              <a:rPr lang="en-US" spc="-81" dirty="0">
                <a:latin typeface="Trebuchet MS"/>
                <a:cs typeface="Trebuchet MS"/>
              </a:rPr>
              <a:t>assume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number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actions</a:t>
            </a:r>
            <a:r>
              <a:rPr lang="en-US" spc="183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per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state</a:t>
            </a:r>
            <a:r>
              <a:rPr lang="en-US" spc="17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is</a:t>
            </a:r>
            <a:r>
              <a:rPr lang="en-US" spc="183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constant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(independent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i="1" spc="40" dirty="0">
                <a:latin typeface="Georgia"/>
                <a:cs typeface="Georgia"/>
              </a:rPr>
              <a:t>n</a:t>
            </a:r>
            <a:r>
              <a:rPr lang="en-US" i="1" spc="216" dirty="0">
                <a:latin typeface="Georgia"/>
                <a:cs typeface="Georgia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i="1" spc="108" dirty="0">
                <a:latin typeface="Georgia"/>
                <a:cs typeface="Georgia"/>
              </a:rPr>
              <a:t>N</a:t>
            </a:r>
            <a:r>
              <a:rPr lang="en-US" i="1" spc="-292" dirty="0">
                <a:latin typeface="Georgia"/>
                <a:cs typeface="Georgia"/>
              </a:rPr>
              <a:t> </a:t>
            </a:r>
            <a:r>
              <a:rPr lang="en-US" spc="58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6909BDA-8047-B54B-99C1-B1469061294C}"/>
              </a:ext>
            </a:extLst>
          </p:cNvPr>
          <p:cNvGraphicFramePr>
            <a:graphicFrameLocks noGrp="1"/>
          </p:cNvGraphicFramePr>
          <p:nvPr/>
        </p:nvGraphicFramePr>
        <p:xfrm>
          <a:off x="2459722" y="1946638"/>
          <a:ext cx="7277703" cy="179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95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200" b="1" dirty="0">
                          <a:latin typeface="Trebuchet MS"/>
                          <a:cs typeface="Trebuchet MS"/>
                        </a:rPr>
                        <a:t>Algorithm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480"/>
                        </a:lnSpc>
                      </a:pPr>
                      <a:r>
                        <a:rPr sz="2200" b="1" spc="10" dirty="0">
                          <a:latin typeface="Trebuchet MS"/>
                          <a:cs typeface="Trebuchet MS"/>
                        </a:rPr>
                        <a:t>Cycles?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480"/>
                        </a:lnSpc>
                      </a:pPr>
                      <a:r>
                        <a:rPr sz="2200" b="1" spc="1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2200" b="1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0" dirty="0">
                          <a:latin typeface="Trebuchet MS"/>
                          <a:cs typeface="Trebuchet MS"/>
                        </a:rPr>
                        <a:t>costs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480"/>
                        </a:lnSpc>
                      </a:pPr>
                      <a:r>
                        <a:rPr sz="2200" b="1" spc="30" dirty="0">
                          <a:latin typeface="Trebuchet MS"/>
                          <a:cs typeface="Trebuchet MS"/>
                        </a:rPr>
                        <a:t>Time/space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spc="260" dirty="0">
                          <a:latin typeface="Trebuchet MS"/>
                          <a:cs typeface="Trebuchet MS"/>
                        </a:rPr>
                        <a:t>DP</a:t>
                      </a:r>
                      <a:endParaRPr sz="2200" dirty="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spc="-65" dirty="0">
                          <a:latin typeface="Trebuchet MS"/>
                          <a:cs typeface="Trebuchet MS"/>
                        </a:rPr>
                        <a:t>no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spc="-75" dirty="0">
                          <a:latin typeface="Trebuchet MS"/>
                          <a:cs typeface="Trebuchet MS"/>
                        </a:rPr>
                        <a:t>any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i="1" spc="7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22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200" i="1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)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spc="150" dirty="0">
                          <a:latin typeface="Trebuchet MS"/>
                          <a:cs typeface="Trebuchet MS"/>
                        </a:rPr>
                        <a:t>UCS</a:t>
                      </a:r>
                      <a:endParaRPr sz="2200" dirty="0">
                        <a:latin typeface="Trebuchet MS"/>
                        <a:cs typeface="Trebuchet MS"/>
                      </a:endParaRPr>
                    </a:p>
                  </a:txBody>
                  <a:tcPr marL="0" marR="0" marT="111921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spc="-140" dirty="0">
                          <a:latin typeface="Trebuchet MS"/>
                          <a:cs typeface="Trebuchet MS"/>
                        </a:rPr>
                        <a:t>yes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11921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sz="2200" spc="-545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0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11921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i="1" spc="7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22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200" i="1" spc="-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2200" spc="-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)</a:t>
                      </a:r>
                    </a:p>
                  </a:txBody>
                  <a:tcPr marL="0" marR="0" marT="1119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8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/>
              <a:t>Review of Lecture </a:t>
            </a:r>
            <a:r>
              <a:rPr lang="en-US" altLang="en-US" sz="3200" dirty="0"/>
              <a:t>7</a:t>
            </a:r>
          </a:p>
          <a:p>
            <a:pPr lvl="1"/>
            <a:r>
              <a:rPr lang="en-US" altLang="zh-CN" sz="2800" dirty="0"/>
              <a:t>Uninformed Search</a:t>
            </a:r>
            <a:endParaRPr lang="en-GB" altLang="zh-CN" sz="2800" dirty="0"/>
          </a:p>
          <a:p>
            <a:r>
              <a:rPr lang="en-US" altLang="en-US" sz="3200" dirty="0"/>
              <a:t>Informed (Heuristic) Search</a:t>
            </a:r>
          </a:p>
          <a:p>
            <a:pPr lvl="1"/>
            <a:r>
              <a:rPr lang="en-US" altLang="en-US" sz="2800" dirty="0"/>
              <a:t>Greedy best-first Search</a:t>
            </a:r>
          </a:p>
          <a:p>
            <a:pPr lvl="1"/>
            <a:r>
              <a:rPr lang="en-US" altLang="en-US" sz="2800" dirty="0"/>
              <a:t>A* Search</a:t>
            </a:r>
          </a:p>
          <a:p>
            <a:pPr lvl="1"/>
            <a:r>
              <a:rPr lang="en-US" altLang="en-US" sz="2800" dirty="0"/>
              <a:t>Relaxation</a:t>
            </a:r>
          </a:p>
          <a:p>
            <a:r>
              <a:rPr lang="en-GB" alt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6973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CE94-530F-D14E-A304-9476721D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Informed (</a:t>
            </a:r>
            <a:r>
              <a:rPr lang="en-US" altLang="en-US" dirty="0">
                <a:solidFill>
                  <a:srgbClr val="FF0000"/>
                </a:solidFill>
              </a:rPr>
              <a:t>Heuristic</a:t>
            </a:r>
            <a:r>
              <a:rPr lang="en-US" altLang="en-US" dirty="0"/>
              <a:t>) Search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6954-C258-E043-B9DA-1A4B285238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FF0000"/>
                </a:solidFill>
              </a:rPr>
              <a:t>Informed Search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– a strategy that uses </a:t>
            </a:r>
            <a:r>
              <a:rPr lang="en-US" altLang="en-US" dirty="0">
                <a:solidFill>
                  <a:srgbClr val="FF0000"/>
                </a:solidFill>
              </a:rPr>
              <a:t>problem-specific knowledge</a:t>
            </a:r>
            <a:r>
              <a:rPr lang="en-US" altLang="en-US" dirty="0"/>
              <a:t> beyond the definition of the problem itself.</a:t>
            </a:r>
          </a:p>
          <a:p>
            <a:pPr lvl="1"/>
            <a:r>
              <a:rPr lang="en-US" dirty="0"/>
              <a:t>Efficient</a:t>
            </a:r>
          </a:p>
          <a:p>
            <a:pPr>
              <a:defRPr/>
            </a:pPr>
            <a:r>
              <a:rPr lang="en-US" altLang="en-US" dirty="0"/>
              <a:t>Evaluation function f(n)</a:t>
            </a:r>
          </a:p>
          <a:p>
            <a:pPr lvl="1">
              <a:defRPr/>
            </a:pPr>
            <a:r>
              <a:rPr lang="en-US" dirty="0"/>
              <a:t>f(n) = evaluation function to select a node for expansion (usually the lowest cost node).</a:t>
            </a:r>
          </a:p>
          <a:p>
            <a:r>
              <a:rPr lang="en-US" dirty="0"/>
              <a:t>Heuristic function h(n)</a:t>
            </a:r>
          </a:p>
          <a:p>
            <a:pPr lvl="1"/>
            <a:r>
              <a:rPr lang="en-US" dirty="0"/>
              <a:t>h(n) = </a:t>
            </a:r>
            <a:r>
              <a:rPr lang="en-US" b="1" dirty="0">
                <a:solidFill>
                  <a:srgbClr val="FF0000"/>
                </a:solidFill>
              </a:rPr>
              <a:t>estimated</a:t>
            </a:r>
            <a:r>
              <a:rPr lang="en-US" dirty="0"/>
              <a:t> cost of the cheapest path from the state at node n to a goal state.</a:t>
            </a:r>
          </a:p>
          <a:p>
            <a:pPr lvl="1"/>
            <a:r>
              <a:rPr lang="en-US" dirty="0"/>
              <a:t>If n is a goal node, then h(n)=0.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2166</Words>
  <Application>Microsoft Macintosh PowerPoint</Application>
  <PresentationFormat>Widescreen</PresentationFormat>
  <Paragraphs>325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Adobe Gothic Std B</vt:lpstr>
      <vt:lpstr>MS Gothic</vt:lpstr>
      <vt:lpstr>Arial</vt:lpstr>
      <vt:lpstr>Avenir 55 Roman</vt:lpstr>
      <vt:lpstr>Avenir 65 Medium</vt:lpstr>
      <vt:lpstr>Avenir 95 Black</vt:lpstr>
      <vt:lpstr>Avenir Book</vt:lpstr>
      <vt:lpstr>Calibri</vt:lpstr>
      <vt:lpstr>Georgia</vt:lpstr>
      <vt:lpstr>Lucida Sans Unicode</vt:lpstr>
      <vt:lpstr>Tahoma</vt:lpstr>
      <vt:lpstr>Times New Roman</vt:lpstr>
      <vt:lpstr>Trebuchet MS</vt:lpstr>
      <vt:lpstr>Wingdings</vt:lpstr>
      <vt:lpstr>Office Theme</vt:lpstr>
      <vt:lpstr>CS 7375 Artificial Intelligence Spring 2022  Instructor: Xinyue Zhang</vt:lpstr>
      <vt:lpstr>Outline</vt:lpstr>
      <vt:lpstr>Transportation Example</vt:lpstr>
      <vt:lpstr>Tree search algorithms summary</vt:lpstr>
      <vt:lpstr>Uniform cost search (UCS)</vt:lpstr>
      <vt:lpstr>Uniform cost search (UCS)</vt:lpstr>
      <vt:lpstr>DP versus UCS</vt:lpstr>
      <vt:lpstr>Outline</vt:lpstr>
      <vt:lpstr>Informed (Heuristic) Search Strategies</vt:lpstr>
      <vt:lpstr>Best-first search</vt:lpstr>
      <vt:lpstr>Greedy best-first search (GBFS)</vt:lpstr>
      <vt:lpstr>Greedy best-first search (GBFS)</vt:lpstr>
      <vt:lpstr>Greedy best-first search example</vt:lpstr>
      <vt:lpstr>Greedy best-first search example</vt:lpstr>
      <vt:lpstr>Greedy best-first search example</vt:lpstr>
      <vt:lpstr>Greedy best-first search example</vt:lpstr>
      <vt:lpstr>Greedy best-first search</vt:lpstr>
      <vt:lpstr>Properties of greedy best-first search</vt:lpstr>
      <vt:lpstr>Outline</vt:lpstr>
      <vt:lpstr>A*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Consistent Heuristics</vt:lpstr>
      <vt:lpstr>Optimality of A*</vt:lpstr>
      <vt:lpstr>Properties of A*</vt:lpstr>
      <vt:lpstr>Admissible Heuristics Examples</vt:lpstr>
      <vt:lpstr>Admissible Heuristics Examples</vt:lpstr>
      <vt:lpstr>Dominance</vt:lpstr>
      <vt:lpstr>Outline</vt:lpstr>
      <vt:lpstr>Relaxation</vt:lpstr>
      <vt:lpstr>Independent subproblems: </vt:lpstr>
      <vt:lpstr>General Framework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Xinyue Zhang</cp:lastModifiedBy>
  <cp:revision>220</cp:revision>
  <dcterms:created xsi:type="dcterms:W3CDTF">2019-08-07T15:31:06Z</dcterms:created>
  <dcterms:modified xsi:type="dcterms:W3CDTF">2022-02-03T22:42:45Z</dcterms:modified>
</cp:coreProperties>
</file>