
<file path=[Content_Types].xml><?xml version="1.0" encoding="utf-8"?>
<Types xmlns="http://schemas.openxmlformats.org/package/2006/content-types">
  <Default Extension="vml" ContentType="application/vnd.openxmlformats-officedocument.vmlDrawing"/>
  <Default Extension="pptx" ContentType="application/vnd.openxmlformats-officedocument.presentationml.presentation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0" r:id="rId11"/>
    <p:sldId id="265" r:id="rId12"/>
    <p:sldId id="271" r:id="rId13"/>
    <p:sldId id="274" r:id="rId14"/>
    <p:sldId id="272" r:id="rId15"/>
    <p:sldId id="276" r:id="rId16"/>
    <p:sldId id="277" r:id="rId17"/>
    <p:sldId id="273" r:id="rId18"/>
    <p:sldId id="269" r:id="rId19"/>
  </p:sldIdLst>
  <p:sldSz cx="9144000" cy="5143500" type="screen16x9"/>
  <p:notesSz cx="6858000" cy="9144000"/>
  <p:embeddedFontLst>
    <p:embeddedFont>
      <p:font typeface="Raleway"/>
      <p:regular r:id="rId23"/>
    </p:embeddedFont>
    <p:embeddedFont>
      <p:font typeface="Lato" panose="020F0502020204030203"/>
      <p:regular r:id="rId24"/>
    </p:embeddedFont>
    <p:embeddedFont>
      <p:font typeface="Calibri" panose="020F050202020403020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5B"/>
    <a:srgbClr val="1A9988"/>
    <a:srgbClr val="EB5600"/>
    <a:srgbClr val="A42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6825F0E-A1FB-46B9-84CB-8B782CD8890B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7E7"/>
          </a:solidFill>
        </a:fill>
      </a:tcStyle>
    </a:wholeTbl>
    <a:band1H>
      <a:tcStyle>
        <a:tcBdr/>
        <a:fill>
          <a:solidFill>
            <a:srgbClr val="D7EE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7EECD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7FD13B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7FD13B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7FD13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7FD13B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0" y="86"/>
      </p:cViewPr>
      <p:guideLst>
        <p:guide orient="horz" pos="1619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d44478d_2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d44478d_2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cd4447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cd44478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b796bd6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b796bd6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b796bd6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b796bd6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b796bd6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b796bd6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b796bd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b796bd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b796bd6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b796bd6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b796bd6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b796bd6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b796bd6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2b796bd6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b796bd6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2b796bd6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ijsret.com/wp-content/uploads/2024/03/IJSRET_V10_issue2_140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package" Target="../embeddings/Presentation1.ppt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446900" y="3026650"/>
          <a:ext cx="4715775" cy="1867050"/>
        </p:xfrm>
        <a:graphic>
          <a:graphicData uri="http://schemas.openxmlformats.org/drawingml/2006/table">
            <a:tbl>
              <a:tblPr>
                <a:noFill/>
                <a:tableStyleId>{96825F0E-A1FB-46B9-84CB-8B782CD8890B}</a:tableStyleId>
              </a:tblPr>
              <a:tblGrid>
                <a:gridCol w="476775"/>
                <a:gridCol w="1130775"/>
                <a:gridCol w="3108225"/>
              </a:tblGrid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SNO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GB" b="1"/>
                        <a:t>egd</a:t>
                      </a: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b="1"/>
                        <a:t>no</a:t>
                      </a: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.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Student Name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</a:tr>
              <a:tr h="3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i="0" u="none" strike="noStrike" cap="none" dirty="0" smtClean="0">
                          <a:solidFill>
                            <a:srgbClr val="000000"/>
                          </a:solidFill>
                        </a:rPr>
                        <a:t>22B01A0582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Kathulla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Yamini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  22B01A05B0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Manchem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Shunmadhuri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Suryaja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  22B01A05C9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Naramsetti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Asritha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>
                    <a:solidFill>
                      <a:srgbClr val="ECF7E7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23B05A0507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Katha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Venkata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Chaturya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0" y="-28353"/>
            <a:ext cx="9144000" cy="199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C33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Shri Vishnu Engineering College For Women (Autonomous)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C33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CSE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B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Academic Year ::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2024-25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:: II Semester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III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B.Tech ::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Reviews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</a:rPr>
              <a:t>Final Review::31-05-2025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46900" y="1765786"/>
            <a:ext cx="8219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A423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Batch Number:</a:t>
            </a:r>
            <a:r>
              <a:rPr lang="en-GB" sz="2800" b="1" dirty="0">
                <a:solidFill>
                  <a:srgbClr val="A423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GB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r>
              <a:rPr lang="en-GB" sz="2000" b="1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- 13</a:t>
            </a:r>
            <a:r>
              <a:rPr lang="en-GB" sz="28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dirty="0"/>
          </a:p>
          <a:p>
            <a:r>
              <a:rPr lang="en-GB" sz="2400" b="1" dirty="0" smtClean="0">
                <a:solidFill>
                  <a:srgbClr val="A423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Title:</a:t>
            </a:r>
            <a:endParaRPr lang="en-US" sz="1050" dirty="0">
              <a:solidFill>
                <a:srgbClr val="A423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423050" y="3154915"/>
            <a:ext cx="324355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Guide</a:t>
            </a:r>
            <a:r>
              <a:rPr lang="en-GB" sz="2000" b="1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000" dirty="0" err="1"/>
              <a:t>Mr.Y.Ramu</a:t>
            </a:r>
            <a:endParaRPr sz="2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2265" y="2253044"/>
            <a:ext cx="60440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</a:rPr>
              <a:t>AirHealth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1800" dirty="0"/>
              <a:t>A Machine Learning-Based Web Application for Health Impact Classification and Prediction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440" y="2518"/>
            <a:ext cx="711560" cy="70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4;p19"/>
          <p:cNvSpPr txBox="1">
            <a:spLocks noGrp="1"/>
          </p:cNvSpPr>
          <p:nvPr>
            <p:ph type="title"/>
          </p:nvPr>
        </p:nvSpPr>
        <p:spPr>
          <a:xfrm>
            <a:off x="268342" y="63871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Model Training</a:t>
            </a:r>
            <a:endParaRPr lang="en-US" sz="2000" dirty="0"/>
          </a:p>
        </p:txBody>
      </p:sp>
      <p:sp>
        <p:nvSpPr>
          <p:cNvPr id="3" name="Text Box 2"/>
          <p:cNvSpPr txBox="1"/>
          <p:nvPr/>
        </p:nvSpPr>
        <p:spPr>
          <a:xfrm>
            <a:off x="268605" y="1657350"/>
            <a:ext cx="8697595" cy="309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GB" sz="1500"/>
              <a:t>We trained classification models using three train-test splits: 80:20, 75:25, and 70:30, applying stratified sampling to preserve class distribution across all splits.</a:t>
            </a:r>
            <a:endParaRPr lang="en-US" altLang="en-GB" sz="15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GB" sz="1500"/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1500" b="1"/>
              <a:t>Models Trained</a:t>
            </a:r>
            <a:r>
              <a:rPr lang="en-US" altLang="en-GB" sz="1500"/>
              <a:t>:</a:t>
            </a:r>
            <a:endParaRPr lang="en-US" altLang="en-GB" sz="15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GB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500" b="1"/>
              <a:t>Random Forest:</a:t>
            </a:r>
            <a:r>
              <a:rPr lang="en-US" altLang="en-GB" sz="1500"/>
              <a:t>An ensemble of decision trees that combines multiple trees to reduce overfitting. It captures complex, non-linear relationships within the data for improved accuracy.</a:t>
            </a:r>
            <a:endParaRPr lang="en-US" altLang="en-GB" sz="1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500" b="1"/>
              <a:t>Gradient Boosting:</a:t>
            </a:r>
            <a:r>
              <a:rPr lang="en-US" altLang="en-GB" sz="1500"/>
              <a:t>Builds models sequentially, with each new model correcting errors from previous ones. This approach enhances predictive performance, especially on structured datasets.</a:t>
            </a:r>
            <a:endParaRPr lang="en-US" altLang="en-GB" sz="1500"/>
          </a:p>
          <a:p>
            <a:pPr marL="0" indent="0">
              <a:buFont typeface="Arial" panose="020B0604020202020204" pitchFamily="34" charset="0"/>
              <a:buNone/>
            </a:pPr>
            <a:endParaRPr lang="en-US" altLang="en-GB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500" b="1"/>
              <a:t>Logistic Regression</a:t>
            </a:r>
            <a:r>
              <a:rPr lang="en-US" altLang="en-GB" sz="1500"/>
              <a:t>:A simple linear model used as a baseline, estimating probabilities for classification. Effective for understanding feature importance and interpreting results.</a:t>
            </a:r>
            <a:endParaRPr lang="en-US" altLang="en-GB" sz="15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GB" sz="15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GB" sz="15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GB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	MODEL EVALUATION: 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745" y="1197610"/>
            <a:ext cx="635127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GRAPHS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EXPLAINABLE AI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References : </a:t>
            </a: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6896" y="1434517"/>
            <a:ext cx="7826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Moderate </a:t>
            </a:r>
            <a:r>
              <a:rPr lang="en-US" dirty="0"/>
              <a:t>Air Quality Prediction Model Using Regression. (</a:t>
            </a:r>
            <a:r>
              <a:rPr lang="en-US" dirty="0" err="1"/>
              <a:t>n.d.</a:t>
            </a:r>
            <a:r>
              <a:rPr lang="en-US" dirty="0"/>
              <a:t>). [online] International Journal of Scientific Research &amp; Engineering Trends. Available at: </a:t>
            </a:r>
            <a:r>
              <a:rPr lang="en-US" dirty="0">
                <a:hlinkClick r:id="rId1"/>
              </a:rPr>
              <a:t>https://ijsret.com/wp-content/uploads/2024/03/IJSRET_V10_issue2_140.pdf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‌Mohammed, A., S. Roshan </a:t>
            </a:r>
            <a:r>
              <a:rPr lang="en-US" dirty="0" err="1"/>
              <a:t>Zameer</a:t>
            </a:r>
            <a:r>
              <a:rPr lang="en-US" dirty="0"/>
              <a:t>, </a:t>
            </a:r>
            <a:r>
              <a:rPr lang="en-US" dirty="0" err="1"/>
              <a:t>Chowdhry</a:t>
            </a:r>
            <a:r>
              <a:rPr lang="en-US" dirty="0"/>
              <a:t>, U. and Dr. Ashok Kumar (2024). Machine Learning-Based System for Weather Prediction and Air Quality Index Estimation. International Journal of Engineering and Management Research, [online] 14(2), pp.134–142. </a:t>
            </a:r>
            <a:r>
              <a:rPr lang="en-US" dirty="0" err="1"/>
              <a:t>doi:https</a:t>
            </a:r>
            <a:r>
              <a:rPr lang="en-US" dirty="0"/>
              <a:t>://doi.org/10.5281/zenodo.11084950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Bohumír</a:t>
            </a:r>
            <a:r>
              <a:rPr lang="en-US" dirty="0"/>
              <a:t> </a:t>
            </a:r>
            <a:r>
              <a:rPr lang="en-US" dirty="0" err="1"/>
              <a:t>Garlík</a:t>
            </a:r>
            <a:r>
              <a:rPr lang="en-US" dirty="0"/>
              <a:t> and </a:t>
            </a:r>
            <a:r>
              <a:rPr lang="en-US" dirty="0" err="1"/>
              <a:t>Přívětivý</a:t>
            </a:r>
            <a:r>
              <a:rPr lang="en-US" dirty="0"/>
              <a:t>, J. (2024). Artificial Intelligence Algorithms for Prediction and Diagnosis of Air Pollution Affecting Human Health. Journal of Physics Conference Series, 2701(1), pp.012072–012072. </a:t>
            </a:r>
            <a:r>
              <a:rPr lang="en-US" dirty="0" err="1"/>
              <a:t>doi:https</a:t>
            </a:r>
            <a:r>
              <a:rPr lang="en-US" dirty="0"/>
              <a:t>://</a:t>
            </a:r>
            <a:r>
              <a:rPr lang="en-US" dirty="0" smtClean="0"/>
              <a:t>doi.org/10.1088/1742-6596/2701/1/012072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Rahman, </a:t>
            </a:r>
            <a:r>
              <a:rPr lang="en-US" dirty="0" err="1"/>
              <a:t>Md.M</a:t>
            </a:r>
            <a:r>
              <a:rPr lang="en-US" dirty="0"/>
              <a:t>., </a:t>
            </a:r>
            <a:r>
              <a:rPr lang="en-US" dirty="0" err="1"/>
              <a:t>Nayeem</a:t>
            </a:r>
            <a:r>
              <a:rPr lang="en-US" dirty="0"/>
              <a:t>, </a:t>
            </a:r>
            <a:r>
              <a:rPr lang="en-US" dirty="0" err="1"/>
              <a:t>Md.E.H</a:t>
            </a:r>
            <a:r>
              <a:rPr lang="en-US" dirty="0"/>
              <a:t>., Ahmed, </a:t>
            </a:r>
            <a:r>
              <a:rPr lang="en-US" dirty="0" err="1"/>
              <a:t>Md.S</a:t>
            </a:r>
            <a:r>
              <a:rPr lang="en-US" dirty="0"/>
              <a:t>., </a:t>
            </a:r>
            <a:r>
              <a:rPr lang="en-US" dirty="0" err="1"/>
              <a:t>Tanha</a:t>
            </a:r>
            <a:r>
              <a:rPr lang="en-US" dirty="0"/>
              <a:t>, K.A., </a:t>
            </a:r>
            <a:r>
              <a:rPr lang="en-US" dirty="0" err="1"/>
              <a:t>Sakib</a:t>
            </a:r>
            <a:r>
              <a:rPr lang="en-US" dirty="0"/>
              <a:t>, </a:t>
            </a:r>
            <a:r>
              <a:rPr lang="en-US" dirty="0" err="1"/>
              <a:t>Md.S.A</a:t>
            </a:r>
            <a:r>
              <a:rPr lang="en-US" dirty="0"/>
              <a:t>., Uddin, K.M.M. and </a:t>
            </a:r>
            <a:r>
              <a:rPr lang="en-US" dirty="0" err="1"/>
              <a:t>Babu</a:t>
            </a:r>
            <a:r>
              <a:rPr lang="en-US" dirty="0"/>
              <a:t>, </a:t>
            </a:r>
            <a:r>
              <a:rPr lang="en-US" dirty="0" err="1"/>
              <a:t>H.Md.H</a:t>
            </a:r>
            <a:r>
              <a:rPr lang="en-US" dirty="0"/>
              <a:t>. (2024). AirNet: predictive machine learning model for air quality forecasting using web interface. Environmental Systems Research, 13(1). </a:t>
            </a:r>
            <a:r>
              <a:rPr lang="en-US" dirty="0" err="1"/>
              <a:t>doi:https</a:t>
            </a:r>
            <a:r>
              <a:rPr lang="en-US" dirty="0"/>
              <a:t>://doi.org/10.1186/s40068-024-00378-z.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CONTENTS</a:t>
            </a:r>
            <a:endParaRPr sz="20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1690243"/>
            <a:ext cx="2954775" cy="2948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Char char="➢"/>
            </a:pPr>
            <a:r>
              <a:rPr lang="en-US" altLang="en-GB" sz="1600" dirty="0" smtClean="0"/>
              <a:t>Introduction</a:t>
            </a:r>
            <a:endParaRPr lang="en-GB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 dirty="0" smtClean="0"/>
              <a:t>Problem Statement</a:t>
            </a:r>
            <a:endParaRPr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Literature Review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 dirty="0"/>
              <a:t>Proposed system</a:t>
            </a:r>
            <a:endParaRPr sz="1600" dirty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Flow Diagram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Data Preprocessing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Model Training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/>
              <a:t>Model Evaluation</a:t>
            </a:r>
            <a:endParaRPr lang="en-US" sz="1600" dirty="0"/>
          </a:p>
          <a:p>
            <a:pPr lvl="0" indent="-330200">
              <a:buSzPts val="1600"/>
              <a:buChar char="➢"/>
            </a:pPr>
            <a:r>
              <a:rPr lang="en-US" sz="1600" dirty="0"/>
              <a:t>Explainable Ai</a:t>
            </a:r>
            <a:endParaRPr lang="en-US" sz="1600" dirty="0"/>
          </a:p>
          <a:p>
            <a:pPr lvl="0" indent="-330200">
              <a:buSzPts val="1600"/>
              <a:buChar char="➢"/>
            </a:pPr>
            <a:r>
              <a:rPr lang="en-US" sz="1600" dirty="0"/>
              <a:t>References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b="5913"/>
          <a:stretch>
            <a:fillRect/>
          </a:stretch>
        </p:blipFill>
        <p:spPr>
          <a:xfrm>
            <a:off x="3960674" y="1586250"/>
            <a:ext cx="4733925" cy="250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INTRODUCTION</a:t>
            </a:r>
            <a:endParaRPr lang="en-US" sz="20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30250" y="1736090"/>
            <a:ext cx="8413750" cy="288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 algn="l">
              <a:lnSpc>
                <a:spcPct val="170000"/>
              </a:lnSpc>
              <a:buSzPts val="1600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Air pollution contributes to millions of deaths globally due to respiratory and cardiovascular issues caused by pollutants like PM2.5, PM10, NO</a:t>
            </a:r>
            <a:r>
              <a:rPr lang="en-US" alt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₂</a:t>
            </a: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SO</a:t>
            </a:r>
            <a:r>
              <a:rPr lang="en-US" alt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₂</a:t>
            </a: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and O</a:t>
            </a:r>
            <a:r>
              <a:rPr lang="en-US" alt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₃</a:t>
            </a: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 algn="l">
              <a:lnSpc>
                <a:spcPct val="170000"/>
              </a:lnSpc>
              <a:buSzPts val="1600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is a lack of real-time tools to assess health risks based on current air quality and weather conditions.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 algn="l">
              <a:lnSpc>
                <a:spcPct val="170000"/>
              </a:lnSpc>
              <a:buSzPts val="1600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AirHealth is a machine learning-based web application that predicts the Health Impact Class using AQI and meteorological data (temperature, humidity, wind speed, etc.).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 algn="l">
              <a:lnSpc>
                <a:spcPct val="170000"/>
              </a:lnSpc>
              <a:buSzPts val="1600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project aims to raise awareness, support early warnings, and encourage data-driven environmental health policies.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PROBLEM STATEMENT</a:t>
            </a:r>
            <a:endParaRPr sz="20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40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en-GB" sz="1600" b="1" dirty="0">
                <a:solidFill>
                  <a:schemeClr val="bg2"/>
                </a:solidFill>
              </a:rPr>
              <a:t>Problem</a:t>
            </a:r>
            <a:r>
              <a:rPr lang="en-US" altLang="en-GB" sz="1600" dirty="0"/>
              <a:t>: Existing systems don't provide real-time, user-accessible tools for health risk classification using air quality and meteorological data.</a:t>
            </a:r>
            <a:endParaRPr lang="en-US" altLang="en-GB" sz="1600" dirty="0"/>
          </a:p>
          <a:p>
            <a:pPr marL="0" lvl="0" indent="0">
              <a:lnSpc>
                <a:spcPct val="150000"/>
              </a:lnSpc>
              <a:buNone/>
            </a:pPr>
            <a:endParaRPr lang="en-US" altLang="en-GB" sz="16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GB" sz="1600" b="1" dirty="0">
                <a:solidFill>
                  <a:schemeClr val="bg2"/>
                </a:solidFill>
              </a:rPr>
              <a:t>Objective</a:t>
            </a:r>
            <a:r>
              <a:rPr lang="en-US" altLang="en-GB" sz="1600" dirty="0"/>
              <a:t>: Develop a ML-based web app to classify health risk levels (Very Low to Very High) using environmental features like AQI, temperature, humidity, etc</a:t>
            </a:r>
            <a:endParaRPr lang="en-US" alt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LITERATURE REVIEW</a:t>
            </a:r>
            <a:endParaRPr lang="en-US" sz="2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3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Char char="➢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 smtClean="0"/>
              <a:t>PROPOSED</a:t>
            </a:r>
            <a:r>
              <a:rPr lang="en-GB" sz="2000" dirty="0" smtClean="0"/>
              <a:t> </a:t>
            </a:r>
            <a:r>
              <a:rPr lang="en-GB" sz="2000" dirty="0"/>
              <a:t>SYSTEM</a:t>
            </a:r>
            <a:endParaRPr sz="20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615" y="1746250"/>
            <a:ext cx="8183245" cy="3082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Designed a web application to classify Health Impact Levels based on AQI and environmental features.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Implemented Random Forest, Gradient Boosting, and Logistic Regression for model training.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system integrates LIME and SHAP to provide model explainability by highlighting the contribution of each feature to the prediction outcome.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Uses AQI, pollutant levels, and weather data as input to predict health impact class.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altLang="en-GB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Provides a simple and interactive interface for users to view predictions and insights.</a:t>
            </a:r>
            <a:endParaRPr lang="en-US" altLang="en-GB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PROPOSED SYSTEM</a:t>
            </a:r>
            <a:endParaRPr sz="20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772666"/>
            <a:ext cx="7688700" cy="2982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Develop a user-friendly web platform for health impact prediction and classification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Use classification and regression algorithms to analyze air quality and pollutant data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Provide accurate, real-time health risk assessments based on environmental factors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Empower policymakers, healthcare professionals, and the public with actionable health </a:t>
            </a:r>
            <a:r>
              <a:rPr lang="en-US" sz="1600" dirty="0" smtClean="0"/>
              <a:t>insights</a:t>
            </a:r>
            <a:r>
              <a:rPr lang="en-US" sz="1600" dirty="0"/>
              <a:t>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1605" y="130722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FLOW DIAGRAM</a:t>
            </a:r>
            <a:endParaRPr lang="en-US" sz="2000" dirty="0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4580" y="984250"/>
          <a:ext cx="6790055" cy="388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124575" imgH="3438525" progId="PowerPoint.Show.12">
                  <p:embed/>
                </p:oleObj>
              </mc:Choice>
              <mc:Fallback>
                <p:oleObj name="" r:id="rId1" imgW="6124575" imgH="3438525" progId="PowerPoint.Show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580" y="984250"/>
                        <a:ext cx="6790055" cy="388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Data Preprocessing</a:t>
            </a:r>
            <a:endParaRPr lang="en-US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685800" y="1428115"/>
            <a:ext cx="7428865" cy="305054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/>
              <a:t>Clean Dataset</a:t>
            </a:r>
            <a:r>
              <a:rPr lang="en-US" altLang="zh-CN" sz="1600"/>
              <a:t>: No missing values or duplicate records were found, so no imputation or deduplication was required.</a:t>
            </a: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/>
              <a:t>Irrelevant Feature Dropped</a:t>
            </a:r>
            <a:r>
              <a:rPr lang="en-US" altLang="zh-CN" sz="1600"/>
              <a:t>: The RecordID column was removed as it does not contribute to the analysis.</a:t>
            </a: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/>
              <a:t>Outlier Analysis</a:t>
            </a:r>
            <a:r>
              <a:rPr lang="en-US" altLang="zh-CN" sz="1600"/>
              <a:t>: Boxplots and IQR method were used for all numerical features, and no extreme outliers were detected.</a:t>
            </a: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/>
              <a:t>Ready for Modeling</a:t>
            </a:r>
            <a:r>
              <a:rPr lang="en-US" altLang="zh-CN" sz="1600"/>
              <a:t>: The dataset is clean, well-structured, and directly usable for training machine learning models.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4770</Words>
  <Application>WPS Slides</Application>
  <PresentationFormat>On-screen Show (16:9)</PresentationFormat>
  <Paragraphs>127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Raleway</vt:lpstr>
      <vt:lpstr>Lato</vt:lpstr>
      <vt:lpstr>Calibri</vt:lpstr>
      <vt:lpstr>Calibri</vt:lpstr>
      <vt:lpstr>Microsoft YaHei</vt:lpstr>
      <vt:lpstr>Arial Unicode MS</vt:lpstr>
      <vt:lpstr>Wingdings</vt:lpstr>
      <vt:lpstr>Times New Roman</vt:lpstr>
      <vt:lpstr>Streamline</vt:lpstr>
      <vt:lpstr>PowerPoint.Show.12</vt:lpstr>
      <vt:lpstr>PowerPoint 演示文稿</vt:lpstr>
      <vt:lpstr>CONTENTS</vt:lpstr>
      <vt:lpstr>ABSTRACT</vt:lpstr>
      <vt:lpstr>PROBLEM STATEMENT</vt:lpstr>
      <vt:lpstr>PROBLEM OVERVIEW</vt:lpstr>
      <vt:lpstr>EXISTING SYSTEM</vt:lpstr>
      <vt:lpstr>PROPOSED SYSTEM</vt:lpstr>
      <vt:lpstr>DATA SET &amp; INSIGHTS</vt:lpstr>
      <vt:lpstr>Excepted Implementation Screens</vt:lpstr>
      <vt:lpstr>Some Plots from Dataset using Pandas</vt:lpstr>
      <vt:lpstr>Plan of Action: </vt:lpstr>
      <vt:lpstr>Excepted Implementation Screens</vt:lpstr>
      <vt:lpstr>PowerPoint 演示文稿</vt:lpstr>
      <vt:lpstr>PowerPoint 演示文稿</vt:lpstr>
      <vt:lpstr>References 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</dc:creator>
  <cp:lastModifiedBy>Yamini</cp:lastModifiedBy>
  <cp:revision>21</cp:revision>
  <dcterms:created xsi:type="dcterms:W3CDTF">2025-05-28T15:42:04Z</dcterms:created>
  <dcterms:modified xsi:type="dcterms:W3CDTF">2025-05-28T17:27:11Z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BA4A0623216F47A6A91B33D1049E9395_12</vt:lpwstr>
  </property>
  <property fmtid="{D5CDD505-2E9C-101B-9397-08002B2CF9AE}" pid="3" name="KSOProductBuildVer">
    <vt:lpwstr>2057-12.2.0.20796</vt:lpwstr>
  </property>
</Properties>
</file>