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390"/>
    <a:srgbClr val="E45CC9"/>
    <a:srgbClr val="EDF0BD"/>
    <a:srgbClr val="CEDD54"/>
    <a:srgbClr val="4C2799"/>
    <a:srgbClr val="9FA5CA"/>
    <a:srgbClr val="EF8395"/>
    <a:srgbClr val="C61C44"/>
    <a:srgbClr val="B92BA0"/>
    <a:srgbClr val="EB8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142875"/>
            <a:ext cx="1257300" cy="14668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1556385" y="1153160"/>
            <a:ext cx="1013460" cy="1460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7"/>
          <p:cNvSpPr txBox="1"/>
          <p:nvPr/>
        </p:nvSpPr>
        <p:spPr>
          <a:xfrm>
            <a:off x="353695" y="1473200"/>
            <a:ext cx="13417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>
                <a:latin typeface="Times New Roman" panose="02020603050405020304" charset="0"/>
                <a:cs typeface="Times New Roman" panose="02020603050405020304" charset="0"/>
              </a:rPr>
              <a:t>Dataset</a:t>
            </a:r>
            <a:endParaRPr lang="en-US" altLang="en-GB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2826385" y="218440"/>
            <a:ext cx="230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DataPreProcessing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32780" y="1167765"/>
            <a:ext cx="1211580" cy="1524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/>
        </p:nvSpPr>
        <p:spPr>
          <a:xfrm>
            <a:off x="2826385" y="586740"/>
            <a:ext cx="2906395" cy="1146810"/>
          </a:xfrm>
          <a:prstGeom prst="flowChartProcess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6" name="Flowchart: Process 15"/>
          <p:cNvSpPr/>
          <p:nvPr/>
        </p:nvSpPr>
        <p:spPr>
          <a:xfrm>
            <a:off x="7098665" y="553085"/>
            <a:ext cx="2698750" cy="1181100"/>
          </a:xfrm>
          <a:prstGeom prst="flowChartProcess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64000">
                <a:schemeClr val="accent6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Statistical Analysis</a:t>
            </a:r>
            <a:endParaRPr lang="en-US" altLang="en-GB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Visualization</a:t>
            </a:r>
            <a:endParaRPr lang="en-US" altLang="en-GB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Correlation</a:t>
            </a:r>
            <a:endParaRPr lang="en-GB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002780" y="218440"/>
            <a:ext cx="2853690" cy="4311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Exploratory Data Analysis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2473960" y="652780"/>
            <a:ext cx="3258820" cy="101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Missing Values</a:t>
            </a:r>
            <a:endParaRPr lang="en-US" altLang="zh-CN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Outliers Detection</a:t>
            </a:r>
            <a:endParaRPr lang="en-US" altLang="zh-CN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Removal of unwanted data</a:t>
            </a:r>
            <a:endParaRPr lang="en-US" altLang="zh-CN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Rectangles 19"/>
          <p:cNvSpPr/>
          <p:nvPr/>
        </p:nvSpPr>
        <p:spPr>
          <a:xfrm>
            <a:off x="9365615" y="3015615"/>
            <a:ext cx="1916430" cy="504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9639935" y="3090545"/>
            <a:ext cx="1642110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Data Spliting</a:t>
            </a:r>
            <a:endParaRPr lang="en-US" altLang="en-GB"/>
          </a:p>
          <a:p>
            <a:endParaRPr lang="en-US" altLang="en-GB"/>
          </a:p>
        </p:txBody>
      </p:sp>
      <p:cxnSp>
        <p:nvCxnSpPr>
          <p:cNvPr id="25" name="Elbow Connector 24"/>
          <p:cNvCxnSpPr>
            <a:stCxn id="16" idx="3"/>
            <a:endCxn id="20" idx="0"/>
          </p:cNvCxnSpPr>
          <p:nvPr/>
        </p:nvCxnSpPr>
        <p:spPr>
          <a:xfrm>
            <a:off x="9797415" y="1143635"/>
            <a:ext cx="526415" cy="1871980"/>
          </a:xfrm>
          <a:prstGeom prst="bentConnector2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Flowchart: Alternate Process 29"/>
          <p:cNvSpPr/>
          <p:nvPr/>
        </p:nvSpPr>
        <p:spPr>
          <a:xfrm>
            <a:off x="8602980" y="4296410"/>
            <a:ext cx="1560195" cy="868045"/>
          </a:xfrm>
          <a:prstGeom prst="flowChartAlternateProcess">
            <a:avLst/>
          </a:prstGeom>
          <a:gradFill flip="none" rotWithShape="1">
            <a:gsLst>
              <a:gs pos="100000">
                <a:schemeClr val="accent6">
                  <a:lumMod val="40000"/>
                  <a:lumOff val="60000"/>
                </a:schemeClr>
              </a:gs>
              <a:gs pos="72000">
                <a:srgbClr val="EED4F5"/>
              </a:gs>
              <a:gs pos="94000">
                <a:schemeClr val="bg1"/>
              </a:gs>
            </a:gsLst>
            <a:lin ang="2700000" scaled="0"/>
          </a:gradFill>
          <a:ln>
            <a:solidFill>
              <a:srgbClr val="E45CC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31" name="Flowchart: Alternate Process 30"/>
          <p:cNvSpPr/>
          <p:nvPr/>
        </p:nvSpPr>
        <p:spPr>
          <a:xfrm>
            <a:off x="10583545" y="4296410"/>
            <a:ext cx="1560195" cy="868045"/>
          </a:xfrm>
          <a:prstGeom prst="flowChartAlternateProcess">
            <a:avLst/>
          </a:prstGeom>
          <a:gradFill>
            <a:gsLst>
              <a:gs pos="8000">
                <a:schemeClr val="bg1">
                  <a:lumMod val="95000"/>
                </a:schemeClr>
              </a:gs>
              <a:gs pos="19000">
                <a:schemeClr val="bg1">
                  <a:lumMod val="95000"/>
                </a:schemeClr>
              </a:gs>
              <a:gs pos="65000">
                <a:srgbClr val="F7F6B6"/>
              </a:gs>
            </a:gsLst>
            <a:lin ang="2700000" scaled="0"/>
          </a:gra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36" name="Text Box 35"/>
          <p:cNvSpPr txBox="1"/>
          <p:nvPr/>
        </p:nvSpPr>
        <p:spPr>
          <a:xfrm>
            <a:off x="8646160" y="4602480"/>
            <a:ext cx="1788160" cy="28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Training Data</a:t>
            </a:r>
            <a:endParaRPr lang="en-US" altLang="en-GB"/>
          </a:p>
          <a:p>
            <a:endParaRPr lang="en-US" altLang="en-GB"/>
          </a:p>
        </p:txBody>
      </p:sp>
      <p:sp>
        <p:nvSpPr>
          <p:cNvPr id="37" name="Text Box 36"/>
          <p:cNvSpPr txBox="1"/>
          <p:nvPr/>
        </p:nvSpPr>
        <p:spPr>
          <a:xfrm>
            <a:off x="10642600" y="45739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Testing Data</a:t>
            </a:r>
            <a:endParaRPr lang="en-US" altLang="en-GB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5795645" y="2455545"/>
            <a:ext cx="2260600" cy="248602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Training</a:t>
            </a:r>
            <a:endParaRPr lang="en-GB" altLang="en-US"/>
          </a:p>
        </p:txBody>
      </p:sp>
      <p:sp>
        <p:nvSpPr>
          <p:cNvPr id="47" name="Flowchart: Alternate Process 46"/>
          <p:cNvSpPr/>
          <p:nvPr/>
        </p:nvSpPr>
        <p:spPr>
          <a:xfrm>
            <a:off x="5981065" y="2834005"/>
            <a:ext cx="1868805" cy="880745"/>
          </a:xfrm>
          <a:prstGeom prst="flowChartAlternateProcess">
            <a:avLst/>
          </a:prstGeom>
          <a:gradFill>
            <a:gsLst>
              <a:gs pos="100000">
                <a:schemeClr val="bg1"/>
              </a:gs>
              <a:gs pos="8000">
                <a:srgbClr val="F9C0D0"/>
              </a:gs>
            </a:gsLst>
            <a:lin ang="2700000" scaled="0"/>
          </a:gradFill>
          <a:ln>
            <a:solidFill>
              <a:srgbClr val="EB8397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9" name="Flowchart: Alternate Process 48"/>
          <p:cNvSpPr/>
          <p:nvPr/>
        </p:nvSpPr>
        <p:spPr>
          <a:xfrm>
            <a:off x="5927725" y="4011930"/>
            <a:ext cx="1868170" cy="850900"/>
          </a:xfrm>
          <a:prstGeom prst="flowChartAlternateProcess">
            <a:avLst/>
          </a:prstGeom>
          <a:gradFill>
            <a:gsLst>
              <a:gs pos="100000">
                <a:schemeClr val="bg1"/>
              </a:gs>
              <a:gs pos="8000">
                <a:srgbClr val="F9C0D0"/>
              </a:gs>
            </a:gsLst>
            <a:lin ang="2700000" scaled="0"/>
          </a:gradFill>
          <a:ln>
            <a:solidFill>
              <a:srgbClr val="EF839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1" indent="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None/>
            </a:pPr>
            <a:endParaRPr lang="en-US" altLang="en-GB" sz="1400"/>
          </a:p>
        </p:txBody>
      </p:sp>
      <p:sp>
        <p:nvSpPr>
          <p:cNvPr id="50" name="Text Box 49"/>
          <p:cNvSpPr txBox="1"/>
          <p:nvPr/>
        </p:nvSpPr>
        <p:spPr>
          <a:xfrm>
            <a:off x="5822950" y="2115820"/>
            <a:ext cx="2223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Model Training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5899785" y="2534285"/>
            <a:ext cx="222377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500" b="1">
                <a:latin typeface="Times New Roman" panose="02020603050405020304" charset="0"/>
                <a:cs typeface="Times New Roman" panose="02020603050405020304" charset="0"/>
              </a:rPr>
              <a:t>Classification Models</a:t>
            </a:r>
            <a:endParaRPr lang="en-US" altLang="en-GB" sz="15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Text Box 52"/>
          <p:cNvSpPr txBox="1"/>
          <p:nvPr/>
        </p:nvSpPr>
        <p:spPr>
          <a:xfrm>
            <a:off x="5909310" y="3714750"/>
            <a:ext cx="2146935" cy="400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500" b="1">
                <a:latin typeface="Times New Roman" panose="02020603050405020304" charset="0"/>
                <a:cs typeface="Times New Roman" panose="02020603050405020304" charset="0"/>
              </a:rPr>
              <a:t>Regression Models</a:t>
            </a:r>
            <a:endParaRPr lang="en-US" altLang="en-GB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 sz="15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4" name="Text Box 53"/>
          <p:cNvSpPr txBox="1"/>
          <p:nvPr/>
        </p:nvSpPr>
        <p:spPr>
          <a:xfrm>
            <a:off x="5672455" y="2865755"/>
            <a:ext cx="2236470" cy="654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 sz="1400">
                <a:solidFill>
                  <a:schemeClr val="dk1"/>
                </a:solidFill>
                <a:sym typeface="+mn-ea"/>
              </a:rPr>
              <a:t>RandomForest</a:t>
            </a:r>
            <a:endParaRPr lang="en-US" altLang="en-GB" sz="140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 sz="1400">
                <a:solidFill>
                  <a:schemeClr val="dk1"/>
                </a:solidFill>
                <a:sym typeface="+mn-ea"/>
              </a:rPr>
              <a:t> GradientBoosting</a:t>
            </a:r>
            <a:endParaRPr lang="en-US" altLang="en-GB" sz="1400">
              <a:solidFill>
                <a:schemeClr val="dk1"/>
              </a:solidFill>
              <a:sym typeface="+mn-ea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 sz="1400">
                <a:solidFill>
                  <a:schemeClr val="dk1"/>
                </a:solidFill>
                <a:sym typeface="+mn-ea"/>
              </a:rPr>
              <a:t>LogisticRegression</a:t>
            </a:r>
            <a:endParaRPr lang="en-US" altLang="en-GB" sz="1400">
              <a:solidFill>
                <a:schemeClr val="dk1"/>
              </a:solidFill>
              <a:sym typeface="+mn-ea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2826385" y="3324860"/>
            <a:ext cx="1497965" cy="1617345"/>
          </a:xfrm>
          <a:prstGeom prst="flowChartProcess">
            <a:avLst/>
          </a:prstGeom>
          <a:solidFill>
            <a:srgbClr val="4C2799">
              <a:alpha val="23000"/>
            </a:srgbClr>
          </a:solidFill>
          <a:ln>
            <a:solidFill>
              <a:srgbClr val="99439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7" name="Text Box 56"/>
          <p:cNvSpPr txBox="1"/>
          <p:nvPr/>
        </p:nvSpPr>
        <p:spPr>
          <a:xfrm>
            <a:off x="5533390" y="4111625"/>
            <a:ext cx="2165350" cy="519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 sz="1400">
                <a:solidFill>
                  <a:schemeClr val="dk1"/>
                </a:solidFill>
                <a:sym typeface="+mn-ea"/>
              </a:rPr>
              <a:t>XGBoost</a:t>
            </a:r>
            <a:endParaRPr lang="en-US" altLang="en-GB" sz="1400">
              <a:solidFill>
                <a:schemeClr val="dk1"/>
              </a:solidFill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en-GB" sz="1400">
                <a:solidFill>
                  <a:schemeClr val="dk1"/>
                </a:solidFill>
                <a:sym typeface="+mn-ea"/>
              </a:rPr>
              <a:t> Lasso Regression</a:t>
            </a:r>
            <a:endParaRPr lang="en-GB" altLang="en-US" sz="1400"/>
          </a:p>
          <a:p>
            <a:endParaRPr lang="en-GB" altLang="en-US" sz="1400"/>
          </a:p>
        </p:txBody>
      </p:sp>
      <p:cxnSp>
        <p:nvCxnSpPr>
          <p:cNvPr id="60" name="Straight Arrow Connector 59"/>
          <p:cNvCxnSpPr>
            <a:endCxn id="46" idx="3"/>
          </p:cNvCxnSpPr>
          <p:nvPr/>
        </p:nvCxnSpPr>
        <p:spPr>
          <a:xfrm flipH="1" flipV="1">
            <a:off x="8056245" y="3698875"/>
            <a:ext cx="546735" cy="90360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60"/>
          <p:cNvSpPr txBox="1"/>
          <p:nvPr/>
        </p:nvSpPr>
        <p:spPr>
          <a:xfrm>
            <a:off x="2826385" y="2834005"/>
            <a:ext cx="2080895" cy="419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Evaluation Metrics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 flipV="1">
            <a:off x="4633595" y="3841750"/>
            <a:ext cx="972820" cy="15240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Text Box 64"/>
          <p:cNvSpPr txBox="1"/>
          <p:nvPr/>
        </p:nvSpPr>
        <p:spPr>
          <a:xfrm>
            <a:off x="3161665" y="3444875"/>
            <a:ext cx="1143000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Accuracy</a:t>
            </a:r>
            <a:endParaRPr lang="en-US" altLang="en-GB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Precision</a:t>
            </a:r>
            <a:endParaRPr lang="en-US" altLang="en-GB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F1 Score</a:t>
            </a:r>
            <a:endParaRPr lang="en-US" altLang="en-GB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MSE</a:t>
            </a:r>
            <a:endParaRPr lang="en-US" altLang="en-GB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700">
                <a:latin typeface="Times New Roman" panose="02020603050405020304" charset="0"/>
                <a:cs typeface="Times New Roman" panose="02020603050405020304" charset="0"/>
              </a:rPr>
              <a:t>MAE</a:t>
            </a:r>
            <a:endParaRPr lang="en-US" altLang="en-GB" sz="17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6" name="Flowchart: Process 65"/>
          <p:cNvSpPr/>
          <p:nvPr/>
        </p:nvSpPr>
        <p:spPr>
          <a:xfrm>
            <a:off x="2996565" y="5696585"/>
            <a:ext cx="1519555" cy="1083310"/>
          </a:xfrm>
          <a:prstGeom prst="flowChartProcess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Best Performing Model</a:t>
            </a:r>
            <a:endParaRPr lang="en-US" altLang="en-GB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7" name="Text Box 66"/>
          <p:cNvSpPr txBox="1"/>
          <p:nvPr/>
        </p:nvSpPr>
        <p:spPr>
          <a:xfrm>
            <a:off x="414020" y="4631055"/>
            <a:ext cx="2175510" cy="767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GB" sz="17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 sz="1700" b="1">
                <a:latin typeface="Times New Roman" panose="02020603050405020304" charset="0"/>
                <a:cs typeface="Times New Roman" panose="02020603050405020304" charset="0"/>
              </a:rPr>
              <a:t>Explainable AI</a:t>
            </a:r>
            <a:endParaRPr lang="en-US" altLang="en-GB" sz="17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4" name="Flowchart: Process 73"/>
          <p:cNvSpPr/>
          <p:nvPr/>
        </p:nvSpPr>
        <p:spPr>
          <a:xfrm>
            <a:off x="8325485" y="5886450"/>
            <a:ext cx="1837690" cy="787400"/>
          </a:xfrm>
          <a:prstGeom prst="flowChartProcess">
            <a:avLst/>
          </a:prstGeom>
          <a:solidFill>
            <a:srgbClr val="EDF0BD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Prediction Results</a:t>
            </a:r>
            <a:endParaRPr lang="en-US" altLang="en-GB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583305" y="5045710"/>
            <a:ext cx="30480" cy="50927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Flowchart: Process 85"/>
          <p:cNvSpPr/>
          <p:nvPr/>
        </p:nvSpPr>
        <p:spPr>
          <a:xfrm>
            <a:off x="694690" y="5261610"/>
            <a:ext cx="1189355" cy="1503045"/>
          </a:xfrm>
          <a:prstGeom prst="flowChartProcess">
            <a:avLst/>
          </a:prstGeom>
          <a:solidFill>
            <a:schemeClr val="accent2">
              <a:lumMod val="40000"/>
              <a:lumOff val="60000"/>
              <a:alpha val="28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LIME</a:t>
            </a:r>
            <a:endParaRPr lang="en-US" altLang="en-GB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GB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SHAP</a:t>
            </a:r>
            <a:endParaRPr lang="en-US" altLang="en-GB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88" name="Straight Arrow Connector 87"/>
          <p:cNvCxnSpPr>
            <a:endCxn id="66" idx="1"/>
          </p:cNvCxnSpPr>
          <p:nvPr/>
        </p:nvCxnSpPr>
        <p:spPr>
          <a:xfrm flipV="1">
            <a:off x="1945640" y="6238240"/>
            <a:ext cx="1050925" cy="17145"/>
          </a:xfrm>
          <a:prstGeom prst="straightConnector1">
            <a:avLst/>
          </a:prstGeom>
          <a:ln w="31750" cap="rnd">
            <a:solidFill>
              <a:schemeClr val="tx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9" name="Flowchart: Process 88"/>
          <p:cNvSpPr/>
          <p:nvPr/>
        </p:nvSpPr>
        <p:spPr>
          <a:xfrm>
            <a:off x="5419725" y="5886450"/>
            <a:ext cx="1837690" cy="787400"/>
          </a:xfrm>
          <a:prstGeom prst="flowChartProcess">
            <a:avLst/>
          </a:prstGeom>
          <a:solidFill>
            <a:schemeClr val="accent2">
              <a:lumMod val="75000"/>
              <a:alpha val="3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WEB Interface</a:t>
            </a:r>
            <a:endParaRPr lang="en-US" altLang="en-GB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569460" y="6254115"/>
            <a:ext cx="796925" cy="127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3"/>
            <a:endCxn id="74" idx="1"/>
          </p:cNvCxnSpPr>
          <p:nvPr/>
        </p:nvCxnSpPr>
        <p:spPr>
          <a:xfrm>
            <a:off x="7257415" y="6280150"/>
            <a:ext cx="106807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4491990" y="5261610"/>
            <a:ext cx="6731635" cy="429895"/>
          </a:xfrm>
          <a:prstGeom prst="bentConnector3">
            <a:avLst>
              <a:gd name="adj1" fmla="val 49995"/>
            </a:avLst>
          </a:prstGeom>
          <a:ln w="6350" cap="flat" cmpd="sng" algn="ctr">
            <a:solidFill>
              <a:schemeClr val="accent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30" idx="0"/>
          </p:cNvCxnSpPr>
          <p:nvPr/>
        </p:nvCxnSpPr>
        <p:spPr>
          <a:xfrm flipH="1">
            <a:off x="9383395" y="3521075"/>
            <a:ext cx="655955" cy="77533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642600" y="3521075"/>
            <a:ext cx="675640" cy="85217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WPS Slides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yamin</cp:lastModifiedBy>
  <cp:revision>6</cp:revision>
  <dcterms:created xsi:type="dcterms:W3CDTF">2025-03-29T16:11:00Z</dcterms:created>
  <dcterms:modified xsi:type="dcterms:W3CDTF">2025-04-22T14:40:05Z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48FD73816AE74B328402F91A1115FFA8_11</vt:lpwstr>
  </property>
  <property fmtid="{D5CDD505-2E9C-101B-9397-08002B2CF9AE}" pid="3" name="KSOProductBuildVer">
    <vt:lpwstr>2057-12.2.0.20796</vt:lpwstr>
  </property>
</Properties>
</file>