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79" r:id="rId11"/>
    <p:sldId id="270" r:id="rId12"/>
    <p:sldId id="263" r:id="rId13"/>
    <p:sldId id="271" r:id="rId14"/>
    <p:sldId id="274" r:id="rId15"/>
    <p:sldId id="280" r:id="rId16"/>
    <p:sldId id="281" r:id="rId17"/>
    <p:sldId id="265" r:id="rId18"/>
    <p:sldId id="272" r:id="rId19"/>
    <p:sldId id="273" r:id="rId20"/>
    <p:sldId id="269" r:id="rId21"/>
  </p:sldIdLst>
  <p:sldSz cx="9144000" cy="5143500" type="screen16x9"/>
  <p:notesSz cx="6858000" cy="9144000"/>
  <p:embeddedFontLst>
    <p:embeddedFont>
      <p:font typeface="Raleway"/>
      <p:regular r:id="rId25"/>
    </p:embeddedFont>
    <p:embeddedFont>
      <p:font typeface="Lato" panose="020F0502020204030203"/>
      <p:regular r:id="rId26"/>
    </p:embeddedFont>
    <p:embeddedFont>
      <p:font typeface="Calibri" panose="020F0502020204030204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65B"/>
    <a:srgbClr val="1A9988"/>
    <a:srgbClr val="EB5600"/>
    <a:srgbClr val="A423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6825F0E-A1FB-46B9-84CB-8B782CD8890B}" styleName="Table_0">
    <a:wholeTbl>
      <a:tcTxStyle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CF7E7"/>
          </a:solidFill>
        </a:fill>
      </a:tcStyle>
    </a:wholeTbl>
    <a:band1H>
      <a:tcStyle>
        <a:tcBdr/>
        <a:fill>
          <a:solidFill>
            <a:srgbClr val="D7EECD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7EECD"/>
          </a:solidFill>
        </a:fill>
      </a:tcStyle>
    </a:band1V>
    <a:band2V>
      <a:tcStyle>
        <a:tcBdr/>
      </a:tcStyle>
    </a:band2V>
    <a:lastCol>
      <a:tcTxStyle b="on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7FD13B"/>
          </a:solidFill>
        </a:fill>
      </a:tcStyle>
    </a:lastCol>
    <a:firstCol>
      <a:tcTxStyle b="on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7FD13B"/>
          </a:solidFill>
        </a:fill>
      </a:tcStyle>
    </a:firstCol>
    <a:lastRow>
      <a:tcTxStyle b="on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7FD13B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7FD13B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730" y="86"/>
      </p:cViewPr>
      <p:guideLst>
        <p:guide orient="horz" pos="1620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font" Target="fonts/font6.fntdata"/><Relationship Id="rId3" Type="http://schemas.openxmlformats.org/officeDocument/2006/relationships/slide" Target="slides/slide1.xml"/><Relationship Id="rId29" Type="http://schemas.openxmlformats.org/officeDocument/2006/relationships/font" Target="fonts/font5.fntdata"/><Relationship Id="rId28" Type="http://schemas.openxmlformats.org/officeDocument/2006/relationships/font" Target="fonts/font4.fntdata"/><Relationship Id="rId27" Type="http://schemas.openxmlformats.org/officeDocument/2006/relationships/font" Target="fonts/font3.fntdata"/><Relationship Id="rId26" Type="http://schemas.openxmlformats.org/officeDocument/2006/relationships/font" Target="fonts/font2.fntdata"/><Relationship Id="rId25" Type="http://schemas.openxmlformats.org/officeDocument/2006/relationships/font" Target="fonts/font1.fntdata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2cd44478d_2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2cd44478d_2_4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2cd44478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2cd44478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2b796bd68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2b796bd68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2b796bd68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2b796bd68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2b796bd68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2b796bd68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2b796bd68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2b796bd68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2b796bd6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2b796bd6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2b796bd68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2b796bd68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2b796bd68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2b796bd68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2b796bd68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2b796bd68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2b796bd68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2b796bd68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2b796bd68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2b796bd68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2b796bd68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2b796bd68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2b796bd68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2b796bd68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2cd44478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2cd44478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 panose="020F0502020204030203"/>
              <a:buChar char="●"/>
              <a:defRPr sz="13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○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■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●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○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■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●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○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■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hyperlink" Target="https://ijsret.com/wp-content/uploads/2024/03/IJSRET_V10_issue2_140.pdf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" name="Google Shape;86;p13"/>
          <p:cNvGraphicFramePr/>
          <p:nvPr/>
        </p:nvGraphicFramePr>
        <p:xfrm>
          <a:off x="446900" y="3026650"/>
          <a:ext cx="4715775" cy="1867050"/>
        </p:xfrm>
        <a:graphic>
          <a:graphicData uri="http://schemas.openxmlformats.org/drawingml/2006/table">
            <a:tbl>
              <a:tblPr>
                <a:noFill/>
                <a:tableStyleId>{96825F0E-A1FB-46B9-84CB-8B782CD8890B}</a:tableStyleId>
              </a:tblPr>
              <a:tblGrid>
                <a:gridCol w="476775"/>
                <a:gridCol w="1130775"/>
                <a:gridCol w="3108225"/>
              </a:tblGrid>
              <a:tr h="410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u="none" strike="noStrike" cap="none">
                          <a:solidFill>
                            <a:srgbClr val="000000"/>
                          </a:solidFill>
                        </a:rPr>
                        <a:t>SNO</a:t>
                      </a:r>
                      <a:endParaRPr b="1" i="0" u="none" strike="noStrike" cap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u="none" strike="noStrike" cap="none">
                          <a:solidFill>
                            <a:srgbClr val="000000"/>
                          </a:solidFill>
                        </a:rPr>
                        <a:t>R</a:t>
                      </a:r>
                      <a:r>
                        <a:rPr lang="en-GB" b="1"/>
                        <a:t>egd</a:t>
                      </a:r>
                      <a:r>
                        <a:rPr lang="en-GB" b="1" u="none" strike="noStrike" cap="non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GB" b="1"/>
                        <a:t>no</a:t>
                      </a:r>
                      <a:r>
                        <a:rPr lang="en-GB" b="1" u="none" strike="noStrike" cap="none">
                          <a:solidFill>
                            <a:srgbClr val="000000"/>
                          </a:solidFill>
                        </a:rPr>
                        <a:t>.</a:t>
                      </a:r>
                      <a:endParaRPr b="1" i="0" u="none" strike="noStrike" cap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 Student Name</a:t>
                      </a:r>
                      <a:endParaRPr b="1" i="0" u="none" strike="noStrike" cap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6350" marR="6350" marT="6350" marB="0" anchor="ctr"/>
                </a:tc>
              </a:tr>
              <a:tr h="372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 b="1" u="none" strike="noStrike" cap="none">
                          <a:solidFill>
                            <a:srgbClr val="000000"/>
                          </a:solidFill>
                        </a:rPr>
                        <a:t>1</a:t>
                      </a:r>
                      <a:endParaRPr sz="1300" b="1" i="0" u="none" strike="noStrike" cap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i="0" u="none" strike="noStrike" cap="none" dirty="0" smtClean="0">
                          <a:solidFill>
                            <a:srgbClr val="000000"/>
                          </a:solidFill>
                        </a:rPr>
                        <a:t>22B01A0582</a:t>
                      </a:r>
                      <a:endParaRPr sz="1300" i="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Arial" panose="020B0604020202020204"/>
                        </a:rPr>
                        <a:t>Kathulla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Arial" panose="020B0604020202020204"/>
                        </a:rPr>
                        <a:t> </a:t>
                      </a:r>
                      <a:r>
                        <a:rPr lang="en-US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Arial" panose="020B0604020202020204"/>
                        </a:rPr>
                        <a:t>Yamini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Arial" panose="020B0604020202020204"/>
                      </a:endParaRPr>
                    </a:p>
                  </a:txBody>
                  <a:tcPr marL="6350" marR="6350" marT="6350" marB="0" anchor="ctr"/>
                </a:tc>
              </a:tr>
              <a:tr h="361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 b="1" u="none" strike="noStrike" cap="none">
                          <a:solidFill>
                            <a:srgbClr val="000000"/>
                          </a:solidFill>
                        </a:rPr>
                        <a:t>2</a:t>
                      </a:r>
                      <a:endParaRPr sz="1300" b="1" i="0" u="none" strike="noStrike" cap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Arial" panose="020B0604020202020204"/>
                        </a:rPr>
                        <a:t>   22B01A05B0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Arial" panose="020B0604020202020204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Arial" panose="020B0604020202020204"/>
                        </a:rPr>
                        <a:t>Manchem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Arial" panose="020B0604020202020204"/>
                        </a:rPr>
                        <a:t> </a:t>
                      </a:r>
                      <a:r>
                        <a:rPr lang="en-US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Arial" panose="020B0604020202020204"/>
                        </a:rPr>
                        <a:t>Shunmadhuri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Arial" panose="020B0604020202020204"/>
                        </a:rPr>
                        <a:t> </a:t>
                      </a:r>
                      <a:r>
                        <a:rPr lang="en-US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Arial" panose="020B0604020202020204"/>
                        </a:rPr>
                        <a:t>Suryaja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Arial" panose="020B0604020202020204"/>
                      </a:endParaRPr>
                    </a:p>
                  </a:txBody>
                  <a:tcPr marL="6350" marR="6350" marT="6350" marB="0" anchor="ctr"/>
                </a:tc>
              </a:tr>
              <a:tr h="361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 b="1" u="none" strike="noStrike" cap="none" dirty="0">
                          <a:solidFill>
                            <a:srgbClr val="000000"/>
                          </a:solidFill>
                        </a:rPr>
                        <a:t>3</a:t>
                      </a:r>
                      <a:endParaRPr sz="1300" b="1" i="0" u="none" strike="noStrike" cap="none" dirty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Arial" panose="020B0604020202020204"/>
                        </a:rPr>
                        <a:t>   22B01A05C9</a:t>
                      </a:r>
                      <a:endParaRPr lang="en-US" sz="1300" b="0" i="0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Arial" panose="020B0604020202020204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Arial" panose="020B0604020202020204"/>
                        </a:rPr>
                        <a:t>Naramsetti </a:t>
                      </a:r>
                      <a:r>
                        <a:rPr lang="en-US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Arial" panose="020B0604020202020204"/>
                        </a:rPr>
                        <a:t>Asritha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Arial" panose="020B0604020202020204"/>
                      </a:endParaRPr>
                    </a:p>
                  </a:txBody>
                  <a:tcPr marL="6350" marR="6350" marT="6350" marB="0" anchor="ctr">
                    <a:solidFill>
                      <a:srgbClr val="ECF7E7"/>
                    </a:solidFill>
                  </a:tcPr>
                </a:tc>
              </a:tr>
              <a:tr h="361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 b="1" u="none" strike="noStrike" cap="none">
                          <a:solidFill>
                            <a:srgbClr val="000000"/>
                          </a:solidFill>
                        </a:rPr>
                        <a:t>4</a:t>
                      </a:r>
                      <a:endParaRPr sz="1300" b="1" i="0" u="none" strike="noStrike" cap="none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Arial" panose="020B0604020202020204"/>
                        </a:rPr>
                        <a:t>23B05A0507</a:t>
                      </a:r>
                      <a:endParaRPr sz="1300" i="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Arial" panose="020B0604020202020204"/>
                        </a:rPr>
                        <a:t>Katha </a:t>
                      </a:r>
                      <a:r>
                        <a:rPr lang="en-US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Arial" panose="020B0604020202020204"/>
                        </a:rPr>
                        <a:t>Venkata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Arial" panose="020B0604020202020204"/>
                        </a:rPr>
                        <a:t> </a:t>
                      </a:r>
                      <a:r>
                        <a:rPr lang="en-US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Arial" panose="020B0604020202020204"/>
                        </a:rPr>
                        <a:t>Chaturya</a:t>
                      </a:r>
                      <a:endParaRPr sz="1300" b="1" i="0" u="none" strike="noStrike" cap="none" dirty="0">
                        <a:solidFill>
                          <a:srgbClr val="000000"/>
                        </a:solidFill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  <p:sp>
        <p:nvSpPr>
          <p:cNvPr id="87" name="Google Shape;87;p13"/>
          <p:cNvSpPr txBox="1"/>
          <p:nvPr/>
        </p:nvSpPr>
        <p:spPr>
          <a:xfrm>
            <a:off x="0" y="-28353"/>
            <a:ext cx="91440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CC339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Shri Vishnu Engineering College For Women (Autonomous)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CC339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Department of CSE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00B05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Academic Year :: </a:t>
            </a:r>
            <a:r>
              <a:rPr lang="en-GB" sz="2400" b="1" dirty="0" smtClean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2024-25 </a:t>
            </a:r>
            <a:r>
              <a:rPr lang="en-GB" sz="2400" b="1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:: II Semester</a:t>
            </a:r>
            <a:endParaRPr dirty="0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 smtClean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III </a:t>
            </a:r>
            <a:r>
              <a:rPr lang="en-GB" sz="2400" b="1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B.Tech :: </a:t>
            </a:r>
            <a:r>
              <a:rPr lang="en-GB" sz="2400" b="1" dirty="0" smtClean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Mini </a:t>
            </a:r>
            <a:r>
              <a:rPr lang="en-GB" sz="2400" b="1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Project Reviews</a:t>
            </a:r>
            <a:endParaRPr dirty="0">
              <a:solidFill>
                <a:srgbClr val="FF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Review -1 : </a:t>
            </a:r>
            <a:r>
              <a:rPr lang="en-GB" sz="2400" b="1" dirty="0" smtClean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06.01.25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446900" y="1765786"/>
            <a:ext cx="82197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A4238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Batch Number:</a:t>
            </a:r>
            <a:r>
              <a:rPr lang="en-GB" sz="2800" b="1" dirty="0">
                <a:solidFill>
                  <a:srgbClr val="A4238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</a:t>
            </a:r>
            <a:r>
              <a:rPr lang="en-GB" sz="2000" b="1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</a:t>
            </a:r>
            <a:r>
              <a:rPr lang="en-GB" sz="2000" b="1" dirty="0" smtClean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GB" sz="2000" b="1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- 13</a:t>
            </a:r>
            <a:r>
              <a:rPr lang="en-GB" sz="2800" b="1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endParaRPr dirty="0"/>
          </a:p>
          <a:p>
            <a:r>
              <a:rPr lang="en-GB" sz="2400" b="1" dirty="0" smtClean="0">
                <a:solidFill>
                  <a:srgbClr val="A4238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Project Title:</a:t>
            </a:r>
            <a:endParaRPr lang="en-US" sz="1050" dirty="0">
              <a:solidFill>
                <a:srgbClr val="A4238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5423050" y="3154915"/>
            <a:ext cx="324355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GB" sz="2000" b="1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Project Guide</a:t>
            </a:r>
            <a:r>
              <a:rPr lang="en-GB" sz="2000" b="1" dirty="0" smtClean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 </a:t>
            </a:r>
            <a:r>
              <a:rPr lang="en-US" sz="2000" dirty="0" err="1"/>
              <a:t>Mr.Y.Ramu</a:t>
            </a:r>
            <a:endParaRPr sz="2000" b="1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42265" y="2253044"/>
            <a:ext cx="604404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bg2"/>
                </a:solidFill>
              </a:rPr>
              <a:t>AirHealth</a:t>
            </a:r>
            <a:r>
              <a:rPr lang="en-US" sz="2000" b="1" dirty="0">
                <a:solidFill>
                  <a:schemeClr val="bg2"/>
                </a:solidFill>
              </a:rPr>
              <a:t>: </a:t>
            </a:r>
            <a:r>
              <a:rPr lang="en-US" sz="1800" dirty="0"/>
              <a:t>A Machine Learning-Based Web Application for Health Impact Classification and Prediction</a:t>
            </a:r>
            <a:endParaRPr lang="en-US" sz="1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32440" y="2518"/>
            <a:ext cx="711560" cy="7083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4;p19"/>
          <p:cNvSpPr txBox="1">
            <a:spLocks noGrp="1"/>
          </p:cNvSpPr>
          <p:nvPr>
            <p:ph type="title"/>
          </p:nvPr>
        </p:nvSpPr>
        <p:spPr>
          <a:xfrm>
            <a:off x="229265" y="662157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 smtClean="0"/>
              <a:t>Dataset &amp; Insights</a:t>
            </a:r>
            <a:endParaRPr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/>
          <a:srcRect t="46057"/>
          <a:stretch>
            <a:fillRect/>
          </a:stretch>
        </p:blipFill>
        <p:spPr>
          <a:xfrm>
            <a:off x="229265" y="3253562"/>
            <a:ext cx="8718698" cy="175082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65" y="1614767"/>
            <a:ext cx="5852667" cy="121930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77208" y="1251134"/>
            <a:ext cx="1786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Attributes Table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29265" y="2889929"/>
            <a:ext cx="2705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Sample 5 rows of our dataset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2062"/>
            <a:ext cx="9144000" cy="3791438"/>
          </a:xfrm>
          <a:prstGeom prst="rect">
            <a:avLst/>
          </a:prstGeom>
        </p:spPr>
      </p:pic>
      <p:sp>
        <p:nvSpPr>
          <p:cNvPr id="4" name="Google Shape;124;p19"/>
          <p:cNvSpPr txBox="1">
            <a:spLocks noGrp="1"/>
          </p:cNvSpPr>
          <p:nvPr>
            <p:ph type="title"/>
          </p:nvPr>
        </p:nvSpPr>
        <p:spPr>
          <a:xfrm>
            <a:off x="268342" y="638711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 smtClean="0"/>
              <a:t>Some Plots from Dataset using Pandas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4;p19"/>
          <p:cNvSpPr txBox="1">
            <a:spLocks noGrp="1"/>
          </p:cNvSpPr>
          <p:nvPr>
            <p:ph type="title"/>
          </p:nvPr>
        </p:nvSpPr>
        <p:spPr>
          <a:xfrm>
            <a:off x="229265" y="662157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 smtClean="0"/>
              <a:t>Methodology: </a:t>
            </a:r>
            <a:endParaRPr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1591" y="1348562"/>
            <a:ext cx="5670698" cy="3436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GB"/>
              <a:t>Implementation Plan</a:t>
            </a:r>
            <a:endParaRPr lang="en-US" alt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615" y="1946275"/>
            <a:ext cx="7811135" cy="2830830"/>
          </a:xfrm>
        </p:spPr>
        <p:txBody>
          <a:bodyPr>
            <a:normAutofit/>
          </a:bodyPr>
          <a:p>
            <a:pPr marL="146050" indent="0">
              <a:buNone/>
            </a:pPr>
            <a:r>
              <a:rPr lang="en-GB" altLang="en-US" sz="1400" b="1"/>
              <a:t>Health Impact Prediction </a:t>
            </a:r>
            <a:endParaRPr lang="en-GB" altLang="en-US" sz="1400" b="1"/>
          </a:p>
          <a:p>
            <a:pPr>
              <a:buFont typeface="Wingdings" panose="05000000000000000000" charset="0"/>
              <a:buChar char="Ø"/>
            </a:pPr>
            <a:r>
              <a:rPr lang="en-GB" altLang="en-US" b="1"/>
              <a:t>Linear Regression</a:t>
            </a:r>
            <a:r>
              <a:rPr lang="en-GB" altLang="en-US"/>
              <a:t>: Predicts the target by fitting a straight line based on input features.</a:t>
            </a:r>
            <a:endParaRPr lang="en-GB" altLang="en-US"/>
          </a:p>
          <a:p>
            <a:pPr>
              <a:buFont typeface="Wingdings" panose="05000000000000000000" charset="0"/>
              <a:buChar char="Ø"/>
            </a:pPr>
            <a:r>
              <a:rPr lang="en-GB" altLang="en-US" b="1"/>
              <a:t>Decision Trees:</a:t>
            </a:r>
            <a:r>
              <a:rPr lang="en-GB" altLang="en-US"/>
              <a:t> Splits data into smaller subsets using decision rules to predict the target.</a:t>
            </a:r>
            <a:endParaRPr lang="en-GB" altLang="en-US"/>
          </a:p>
          <a:p>
            <a:pPr>
              <a:buFont typeface="Wingdings" panose="05000000000000000000" charset="0"/>
              <a:buChar char="Ø"/>
            </a:pPr>
            <a:r>
              <a:rPr lang="en-GB" altLang="en-US" b="1"/>
              <a:t>Random Forest:</a:t>
            </a:r>
            <a:r>
              <a:rPr lang="en-GB" altLang="en-US"/>
              <a:t> Combines multiple decision trees to improve prediction accuracy.</a:t>
            </a:r>
            <a:endParaRPr lang="en-GB" altLang="en-US"/>
          </a:p>
          <a:p>
            <a:pPr>
              <a:buFont typeface="Wingdings" panose="05000000000000000000" charset="0"/>
              <a:buChar char="Ø"/>
            </a:pPr>
            <a:r>
              <a:rPr lang="en-GB" altLang="en-US" b="1"/>
              <a:t>Support Vector Machines : </a:t>
            </a:r>
            <a:r>
              <a:rPr lang="en-GB" altLang="en-US"/>
              <a:t>Uses hyperplanes in a high-dimensional space for regression tasks.</a:t>
            </a:r>
            <a:endParaRPr lang="en-GB" altLang="en-US"/>
          </a:p>
          <a:p>
            <a:pPr marL="146050" indent="0">
              <a:buNone/>
            </a:pPr>
            <a:r>
              <a:rPr lang="en-GB" altLang="en-US" sz="1400" b="1"/>
              <a:t>Health Impact Classification </a:t>
            </a:r>
            <a:endParaRPr lang="en-GB" altLang="en-US" sz="1400" b="1"/>
          </a:p>
          <a:p>
            <a:pPr>
              <a:buFont typeface="Wingdings" panose="05000000000000000000" charset="0"/>
              <a:buChar char="Ø"/>
            </a:pPr>
            <a:r>
              <a:rPr lang="en-GB" altLang="en-US" b="1"/>
              <a:t>Decision Trees: </a:t>
            </a:r>
            <a:r>
              <a:rPr lang="en-GB" altLang="en-US"/>
              <a:t>Classifies data by following decision rules based on feature thresholds.</a:t>
            </a:r>
            <a:endParaRPr lang="en-GB" altLang="en-US"/>
          </a:p>
          <a:p>
            <a:pPr>
              <a:buFont typeface="Wingdings" panose="05000000000000000000" charset="0"/>
              <a:buChar char="Ø"/>
            </a:pPr>
            <a:r>
              <a:rPr lang="en-GB" altLang="en-US" b="1"/>
              <a:t>Random Forest:</a:t>
            </a:r>
            <a:r>
              <a:rPr lang="en-GB" altLang="en-US"/>
              <a:t> Uses an ensemble of decision trees to improve classification reliability.</a:t>
            </a:r>
            <a:endParaRPr lang="en-GB" altLang="en-US"/>
          </a:p>
          <a:p>
            <a:pPr>
              <a:buFont typeface="Wingdings" panose="05000000000000000000" charset="0"/>
              <a:buChar char="Ø"/>
            </a:pPr>
            <a:r>
              <a:rPr lang="en-GB" altLang="en-US" b="1"/>
              <a:t>Support Vector Machines :</a:t>
            </a:r>
            <a:r>
              <a:rPr lang="en-GB" altLang="en-US"/>
              <a:t> Separates classes by maximizing the margin between decision boundaries.</a:t>
            </a:r>
            <a:endParaRPr lang="en-GB" altLang="en-US"/>
          </a:p>
          <a:p>
            <a:pPr>
              <a:buFont typeface="Wingdings" panose="05000000000000000000" charset="0"/>
              <a:buChar char="Ø"/>
            </a:pPr>
            <a:r>
              <a:rPr lang="en-GB" altLang="en-US" b="1"/>
              <a:t>K-Nearest Neighbors:</a:t>
            </a:r>
            <a:r>
              <a:rPr lang="en-GB" altLang="en-US"/>
              <a:t> Classifies data by majority voting from its nearest neighbors.</a:t>
            </a:r>
            <a:endParaRPr lang="en-GB" altLang="en-US"/>
          </a:p>
          <a:p>
            <a:pPr>
              <a:buFont typeface="Wingdings" panose="05000000000000000000" charset="0"/>
              <a:buChar char="Ø"/>
            </a:pPr>
            <a:endParaRPr lang="en-US" altLang="en-GB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615" y="1546860"/>
            <a:ext cx="7677785" cy="2495550"/>
          </a:xfrm>
        </p:spPr>
        <p:txBody>
          <a:bodyPr>
            <a:normAutofit fontScale="90000"/>
          </a:bodyPr>
          <a:p>
            <a:pPr marL="146050" indent="0">
              <a:buNone/>
            </a:pPr>
            <a:r>
              <a:rPr lang="en-US" altLang="en-GB" sz="1665" b="1">
                <a:sym typeface="+mn-ea"/>
              </a:rPr>
              <a:t>Web Integration</a:t>
            </a:r>
            <a:endParaRPr lang="en-US" altLang="en-GB" sz="1665" b="1"/>
          </a:p>
          <a:p>
            <a:pPr>
              <a:buFont typeface="Wingdings" panose="05000000000000000000" charset="0"/>
              <a:buChar char="Ø"/>
            </a:pPr>
            <a:r>
              <a:rPr lang="en-US" altLang="en-GB" sz="1445" b="1">
                <a:sym typeface="+mn-ea"/>
              </a:rPr>
              <a:t>Flask</a:t>
            </a:r>
            <a:r>
              <a:rPr lang="en-US" altLang="en-GB" sz="1445">
                <a:sym typeface="+mn-ea"/>
              </a:rPr>
              <a:t>: A lightweight framework for building APIs and web applications, ideal for serving machine learning models.</a:t>
            </a:r>
            <a:endParaRPr lang="en-US" altLang="en-GB" sz="1445"/>
          </a:p>
          <a:p>
            <a:pPr>
              <a:buFont typeface="Wingdings" panose="05000000000000000000" charset="0"/>
              <a:buChar char="Ø"/>
            </a:pPr>
            <a:r>
              <a:rPr lang="en-US" altLang="en-GB" sz="1445" b="1">
                <a:sym typeface="+mn-ea"/>
              </a:rPr>
              <a:t>NumPy:</a:t>
            </a:r>
            <a:r>
              <a:rPr lang="en-US" altLang="en-GB" sz="1445">
                <a:sym typeface="+mn-ea"/>
              </a:rPr>
              <a:t> A library for numerical computations, supporting operations on large, multi-dimensional arrays and matrices.</a:t>
            </a:r>
            <a:endParaRPr lang="en-US" altLang="en-GB" sz="1445"/>
          </a:p>
          <a:p>
            <a:pPr>
              <a:buFont typeface="Wingdings" panose="05000000000000000000" charset="0"/>
              <a:buChar char="Ø"/>
            </a:pPr>
            <a:r>
              <a:rPr lang="en-US" altLang="en-GB" sz="1445" b="1">
                <a:sym typeface="+mn-ea"/>
              </a:rPr>
              <a:t>Pandas:</a:t>
            </a:r>
            <a:r>
              <a:rPr lang="en-US" altLang="en-GB" sz="1445">
                <a:sym typeface="+mn-ea"/>
              </a:rPr>
              <a:t> A powerful library for data manipulation and analysis, providing data structures like DataFrames for handling tabular data.</a:t>
            </a:r>
            <a:endParaRPr lang="en-US" altLang="en-GB" sz="1445"/>
          </a:p>
          <a:p>
            <a:pPr>
              <a:buFont typeface="Wingdings" panose="05000000000000000000" charset="0"/>
              <a:buChar char="Ø"/>
            </a:pPr>
            <a:r>
              <a:rPr lang="en-US" altLang="en-GB" sz="1445" b="1">
                <a:sym typeface="+mn-ea"/>
              </a:rPr>
              <a:t>scikit-learn</a:t>
            </a:r>
            <a:r>
              <a:rPr lang="en-US" altLang="en-GB" sz="1445">
                <a:sym typeface="+mn-ea"/>
              </a:rPr>
              <a:t>: A machine learning library for training, evaluating, and deploying models with ease.</a:t>
            </a:r>
            <a:endParaRPr lang="en-US" altLang="en-GB" sz="1445"/>
          </a:p>
          <a:p>
            <a:pPr>
              <a:buFont typeface="Wingdings" panose="05000000000000000000" charset="0"/>
              <a:buChar char="Ø"/>
            </a:pPr>
            <a:r>
              <a:rPr lang="en-US" altLang="en-GB" sz="1445" b="1">
                <a:sym typeface="+mn-ea"/>
              </a:rPr>
              <a:t>pickle:</a:t>
            </a:r>
            <a:r>
              <a:rPr lang="en-US" altLang="en-GB" sz="1445">
                <a:sym typeface="+mn-ea"/>
              </a:rPr>
              <a:t> A Python module to serialize (save) and deserialize (load) machine learning models efficiently</a:t>
            </a:r>
            <a:endParaRPr lang="en-US" altLang="en-GB" sz="1445"/>
          </a:p>
          <a:p>
            <a:pPr>
              <a:buFont typeface="Wingdings" panose="05000000000000000000" charset="0"/>
              <a:buChar char="Ø"/>
            </a:pPr>
            <a:endParaRPr lang="en-GB" altLang="en-US" sz="1445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4;p19"/>
          <p:cNvSpPr txBox="1">
            <a:spLocks noGrp="1"/>
          </p:cNvSpPr>
          <p:nvPr>
            <p:ph type="title"/>
          </p:nvPr>
        </p:nvSpPr>
        <p:spPr>
          <a:xfrm>
            <a:off x="229265" y="662157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 smtClean="0"/>
              <a:t>Excepted Results</a:t>
            </a:r>
            <a:endParaRPr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2725" y="1433677"/>
            <a:ext cx="6595240" cy="37098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4;p19"/>
          <p:cNvSpPr txBox="1">
            <a:spLocks noGrp="1"/>
          </p:cNvSpPr>
          <p:nvPr>
            <p:ph type="title"/>
          </p:nvPr>
        </p:nvSpPr>
        <p:spPr>
          <a:xfrm>
            <a:off x="229265" y="662157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 smtClean="0"/>
              <a:t>Excepted Results</a:t>
            </a:r>
            <a:endParaRPr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3644" y="1291485"/>
            <a:ext cx="6624321" cy="3726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4;p19"/>
          <p:cNvSpPr txBox="1">
            <a:spLocks noGrp="1"/>
          </p:cNvSpPr>
          <p:nvPr>
            <p:ph type="title"/>
          </p:nvPr>
        </p:nvSpPr>
        <p:spPr>
          <a:xfrm>
            <a:off x="229265" y="662157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 smtClean="0"/>
              <a:t>References : </a:t>
            </a:r>
            <a:endParaRPr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536896" y="1434517"/>
            <a:ext cx="782692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Moderate </a:t>
            </a:r>
            <a:r>
              <a:rPr lang="en-US" dirty="0"/>
              <a:t>Air Quality Prediction Model Using Regression. (</a:t>
            </a:r>
            <a:r>
              <a:rPr lang="en-US" dirty="0" err="1"/>
              <a:t>n.d.</a:t>
            </a:r>
            <a:r>
              <a:rPr lang="en-US" dirty="0"/>
              <a:t>). [online] International Journal of Scientific Research &amp; Engineering Trends. Available at: </a:t>
            </a:r>
            <a:r>
              <a:rPr lang="en-US" dirty="0">
                <a:hlinkClick r:id="rId1"/>
              </a:rPr>
              <a:t>https://ijsret.com/wp-content/uploads/2024/03/IJSRET_V10_issue2_140.pdf</a:t>
            </a:r>
            <a:r>
              <a:rPr lang="en-US" dirty="0" smtClean="0"/>
              <a:t>.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/>
              <a:t>‌Mohammed, A., S. Roshan </a:t>
            </a:r>
            <a:r>
              <a:rPr lang="en-US" dirty="0" err="1"/>
              <a:t>Zameer</a:t>
            </a:r>
            <a:r>
              <a:rPr lang="en-US" dirty="0"/>
              <a:t>, </a:t>
            </a:r>
            <a:r>
              <a:rPr lang="en-US" dirty="0" err="1"/>
              <a:t>Chowdhry</a:t>
            </a:r>
            <a:r>
              <a:rPr lang="en-US" dirty="0"/>
              <a:t>, U. and Dr. Ashok Kumar (2024). Machine Learning-Based System for Weather Prediction and Air Quality Index Estimation. International Journal of Engineering and Management Research, [online] 14(2), pp.134–142. </a:t>
            </a:r>
            <a:r>
              <a:rPr lang="en-US" dirty="0" err="1"/>
              <a:t>doi:https</a:t>
            </a:r>
            <a:r>
              <a:rPr lang="en-US" dirty="0"/>
              <a:t>://doi.org/10.5281/zenodo.11084950</a:t>
            </a:r>
            <a:r>
              <a:rPr lang="en-US" dirty="0" smtClean="0"/>
              <a:t>.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err="1"/>
              <a:t>Bohumír</a:t>
            </a:r>
            <a:r>
              <a:rPr lang="en-US" dirty="0"/>
              <a:t> </a:t>
            </a:r>
            <a:r>
              <a:rPr lang="en-US" dirty="0" err="1"/>
              <a:t>Garlík</a:t>
            </a:r>
            <a:r>
              <a:rPr lang="en-US" dirty="0"/>
              <a:t> and </a:t>
            </a:r>
            <a:r>
              <a:rPr lang="en-US" dirty="0" err="1"/>
              <a:t>Přívětivý</a:t>
            </a:r>
            <a:r>
              <a:rPr lang="en-US" dirty="0"/>
              <a:t>, J. (2024). Artificial Intelligence Algorithms for Prediction and Diagnosis of Air Pollution Affecting Human Health. Journal of Physics Conference Series, 2701(1), pp.012072–012072. </a:t>
            </a:r>
            <a:r>
              <a:rPr lang="en-US" dirty="0" err="1"/>
              <a:t>doi:https</a:t>
            </a:r>
            <a:r>
              <a:rPr lang="en-US" dirty="0"/>
              <a:t>://</a:t>
            </a:r>
            <a:r>
              <a:rPr lang="en-US" dirty="0" smtClean="0"/>
              <a:t>doi.org/10.1088/1742-6596/2701/1/012072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/>
              <a:t>Rahman, </a:t>
            </a:r>
            <a:r>
              <a:rPr lang="en-US" dirty="0" err="1"/>
              <a:t>Md.M</a:t>
            </a:r>
            <a:r>
              <a:rPr lang="en-US" dirty="0"/>
              <a:t>., </a:t>
            </a:r>
            <a:r>
              <a:rPr lang="en-US" dirty="0" err="1"/>
              <a:t>Nayeem</a:t>
            </a:r>
            <a:r>
              <a:rPr lang="en-US" dirty="0"/>
              <a:t>, </a:t>
            </a:r>
            <a:r>
              <a:rPr lang="en-US" dirty="0" err="1"/>
              <a:t>Md.E.H</a:t>
            </a:r>
            <a:r>
              <a:rPr lang="en-US" dirty="0"/>
              <a:t>., Ahmed, </a:t>
            </a:r>
            <a:r>
              <a:rPr lang="en-US" dirty="0" err="1"/>
              <a:t>Md.S</a:t>
            </a:r>
            <a:r>
              <a:rPr lang="en-US" dirty="0"/>
              <a:t>., </a:t>
            </a:r>
            <a:r>
              <a:rPr lang="en-US" dirty="0" err="1"/>
              <a:t>Tanha</a:t>
            </a:r>
            <a:r>
              <a:rPr lang="en-US" dirty="0"/>
              <a:t>, K.A., </a:t>
            </a:r>
            <a:r>
              <a:rPr lang="en-US" dirty="0" err="1"/>
              <a:t>Sakib</a:t>
            </a:r>
            <a:r>
              <a:rPr lang="en-US" dirty="0"/>
              <a:t>, </a:t>
            </a:r>
            <a:r>
              <a:rPr lang="en-US" dirty="0" err="1"/>
              <a:t>Md.S.A</a:t>
            </a:r>
            <a:r>
              <a:rPr lang="en-US" dirty="0"/>
              <a:t>., Uddin, K.M.M. and </a:t>
            </a:r>
            <a:r>
              <a:rPr lang="en-US" dirty="0" err="1"/>
              <a:t>Babu</a:t>
            </a:r>
            <a:r>
              <a:rPr lang="en-US" dirty="0"/>
              <a:t>, </a:t>
            </a:r>
            <a:r>
              <a:rPr lang="en-US" dirty="0" err="1"/>
              <a:t>H.Md.H</a:t>
            </a:r>
            <a:r>
              <a:rPr lang="en-US" dirty="0"/>
              <a:t>. (2024). AirNet: predictive machine learning model for air quality forecasting using web interface. Environmental Systems Research, 13(1). </a:t>
            </a:r>
            <a:r>
              <a:rPr lang="en-US" dirty="0" err="1"/>
              <a:t>doi:https</a:t>
            </a:r>
            <a:r>
              <a:rPr lang="en-US" dirty="0"/>
              <a:t>://doi.org/10.1186/s40068-024-00378-z.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CONTENTS</a:t>
            </a:r>
            <a:endParaRPr sz="2000" dirty="0"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729450" y="1690243"/>
            <a:ext cx="2954775" cy="29488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30200">
              <a:buSzPts val="1600"/>
              <a:buChar char="➢"/>
            </a:pPr>
            <a:r>
              <a:rPr lang="en-US" sz="1600" dirty="0"/>
              <a:t>Abstract</a:t>
            </a:r>
            <a:endParaRPr lang="en-GB" sz="1600" dirty="0" smtClean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-GB" sz="1600" dirty="0" smtClean="0"/>
              <a:t>Problem Statement</a:t>
            </a:r>
            <a:endParaRPr sz="1600" dirty="0" smtClean="0"/>
          </a:p>
          <a:p>
            <a:pPr lvl="0" indent="-330200">
              <a:buSzPts val="1600"/>
              <a:buChar char="➢"/>
            </a:pPr>
            <a:r>
              <a:rPr lang="en-US" sz="1600" dirty="0"/>
              <a:t>Project </a:t>
            </a:r>
            <a:r>
              <a:rPr lang="en-US" sz="1600" dirty="0" smtClean="0"/>
              <a:t>Overview</a:t>
            </a:r>
            <a:endParaRPr lang="en-US" sz="1600" dirty="0" smtClean="0"/>
          </a:p>
          <a:p>
            <a:pPr lvl="0" indent="-330200">
              <a:buSzPts val="1600"/>
              <a:buChar char="➢"/>
            </a:pPr>
            <a:r>
              <a:rPr lang="en-GB" sz="1600" dirty="0"/>
              <a:t>E</a:t>
            </a:r>
            <a:r>
              <a:rPr lang="en-GB" sz="1600" dirty="0" smtClean="0"/>
              <a:t>xisting </a:t>
            </a:r>
            <a:r>
              <a:rPr lang="en-GB" sz="1600" dirty="0"/>
              <a:t>system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-GB" sz="1600" dirty="0"/>
              <a:t>Proposed system</a:t>
            </a:r>
            <a:endParaRPr sz="1600" dirty="0"/>
          </a:p>
          <a:p>
            <a:pPr lvl="0" indent="-330200">
              <a:buSzPts val="1600"/>
              <a:buChar char="➢"/>
            </a:pPr>
            <a:r>
              <a:rPr lang="en-US" sz="1600" dirty="0"/>
              <a:t>Project </a:t>
            </a:r>
            <a:r>
              <a:rPr lang="en-US" sz="1600" dirty="0" smtClean="0"/>
              <a:t>Objectives</a:t>
            </a:r>
            <a:endParaRPr lang="en-US" sz="1600" dirty="0" smtClean="0"/>
          </a:p>
          <a:p>
            <a:pPr lvl="0" indent="-330200">
              <a:buSzPts val="1600"/>
              <a:buChar char="➢"/>
            </a:pPr>
            <a:r>
              <a:rPr lang="en-US" sz="1600" dirty="0" smtClean="0"/>
              <a:t>Data </a:t>
            </a:r>
            <a:r>
              <a:rPr lang="en-US" sz="1600" dirty="0"/>
              <a:t>Set &amp; </a:t>
            </a:r>
            <a:r>
              <a:rPr lang="en-US" sz="1600" dirty="0" smtClean="0"/>
              <a:t>Insights</a:t>
            </a:r>
            <a:endParaRPr lang="en-US" sz="1600" dirty="0" smtClean="0"/>
          </a:p>
          <a:p>
            <a:pPr lvl="0" indent="-330200">
              <a:buSzPts val="1600"/>
              <a:buChar char="➢"/>
            </a:pPr>
            <a:r>
              <a:rPr lang="en-US" sz="1600" dirty="0" smtClean="0"/>
              <a:t>Implementation Plan</a:t>
            </a:r>
            <a:endParaRPr lang="en-US" sz="1600" dirty="0" smtClean="0"/>
          </a:p>
          <a:p>
            <a:pPr lvl="0" indent="-330200">
              <a:buSzPts val="1600"/>
              <a:buChar char="➢"/>
            </a:pPr>
            <a:r>
              <a:rPr lang="en-US" sz="1600" dirty="0" smtClean="0"/>
              <a:t>Expected Results</a:t>
            </a:r>
            <a:endParaRPr lang="en-US" sz="1600" dirty="0" smtClean="0"/>
          </a:p>
          <a:p>
            <a:pPr lvl="0" indent="-330200">
              <a:buSzPts val="1600"/>
              <a:buChar char="➢"/>
            </a:pPr>
            <a:r>
              <a:rPr lang="en-US" sz="1600" dirty="0"/>
              <a:t>References</a:t>
            </a:r>
            <a:endParaRPr sz="1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"/>
          <a:srcRect b="5913"/>
          <a:stretch>
            <a:fillRect/>
          </a:stretch>
        </p:blipFill>
        <p:spPr>
          <a:xfrm>
            <a:off x="3960674" y="1586250"/>
            <a:ext cx="4733925" cy="25092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ABSTRACT</a:t>
            </a:r>
            <a:endParaRPr sz="2000" dirty="0"/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1"/>
          </p:nvPr>
        </p:nvSpPr>
        <p:spPr>
          <a:xfrm>
            <a:off x="729450" y="1843458"/>
            <a:ext cx="7688700" cy="30646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30200">
              <a:lnSpc>
                <a:spcPct val="150000"/>
              </a:lnSpc>
              <a:buSzPts val="1600"/>
              <a:buChar char="➢"/>
            </a:pPr>
            <a:r>
              <a:rPr lang="en-US" sz="1600" dirty="0"/>
              <a:t>Air pollution poses a major risk to human health, contributing to millions of deaths globally each year</a:t>
            </a:r>
            <a:r>
              <a:rPr lang="en-US" sz="1600" dirty="0" smtClean="0"/>
              <a:t>.</a:t>
            </a:r>
            <a:endParaRPr lang="en-US" sz="1600" dirty="0" smtClean="0"/>
          </a:p>
          <a:p>
            <a:pPr lvl="0" indent="-330200">
              <a:lnSpc>
                <a:spcPct val="150000"/>
              </a:lnSpc>
              <a:buSzPts val="1600"/>
              <a:buChar char="➢"/>
            </a:pPr>
            <a:r>
              <a:rPr lang="en-US" sz="1600" dirty="0"/>
              <a:t>"</a:t>
            </a:r>
            <a:r>
              <a:rPr lang="en-US" sz="1600" dirty="0" err="1"/>
              <a:t>AirHealth</a:t>
            </a:r>
            <a:r>
              <a:rPr lang="en-US" sz="1600" dirty="0"/>
              <a:t>" is a machine learning-based web application designed to classify health impacts by severity and predict the likelihood of health effects using air quality indices and pollutant data</a:t>
            </a:r>
            <a:r>
              <a:rPr lang="en-US" sz="1600" dirty="0" smtClean="0"/>
              <a:t>.</a:t>
            </a:r>
            <a:endParaRPr lang="en-US" sz="1600" dirty="0" smtClean="0"/>
          </a:p>
          <a:p>
            <a:pPr lvl="0" indent="-330200">
              <a:lnSpc>
                <a:spcPct val="150000"/>
              </a:lnSpc>
              <a:buSzPts val="1600"/>
              <a:buChar char="➢"/>
            </a:pPr>
            <a:r>
              <a:rPr lang="en-US" sz="1600" dirty="0"/>
              <a:t>The application delivers accurate health impact assessments to empower informed decision-making for policymakers, healthcare professionals, and the public.</a:t>
            </a:r>
            <a:endParaRPr sz="16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PROBLEM STATEMENT</a:t>
            </a:r>
            <a:endParaRPr sz="2000"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8040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en-US" sz="1600" dirty="0"/>
              <a:t>Air pollution significantly impacts human health, causing millions of illnesses and deaths annually. There is a need for an accurate, accessible tool to predict and classify health risks based on air quality and pollutant levels, enabling informed decisions for better health outcomes.</a:t>
            </a: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 smtClean="0"/>
              <a:t>PROBLEM OVERVIEW</a:t>
            </a:r>
            <a:endParaRPr sz="2000" dirty="0"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729450" y="1853850"/>
            <a:ext cx="7688700" cy="30318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30200">
              <a:lnSpc>
                <a:spcPct val="150000"/>
              </a:lnSpc>
              <a:buSzPts val="1600"/>
              <a:buChar char="➢"/>
            </a:pPr>
            <a:r>
              <a:rPr lang="en-US" sz="1600" dirty="0"/>
              <a:t>Air pollution is a leading cause of respiratory and cardiovascular diseases, affecting millions worldwide</a:t>
            </a:r>
            <a:r>
              <a:rPr lang="en-US" sz="1600" dirty="0" smtClean="0"/>
              <a:t>.</a:t>
            </a:r>
            <a:endParaRPr lang="en-US" sz="1600" dirty="0" smtClean="0"/>
          </a:p>
          <a:p>
            <a:pPr lvl="0" indent="-330200">
              <a:lnSpc>
                <a:spcPct val="150000"/>
              </a:lnSpc>
              <a:buSzPts val="1600"/>
              <a:buChar char="➢"/>
            </a:pPr>
            <a:r>
              <a:rPr lang="en-US" sz="1600" dirty="0"/>
              <a:t>Accurate assessment of health impacts from pollutant levels is crucial for mitigating risks</a:t>
            </a:r>
            <a:r>
              <a:rPr lang="en-US" sz="1600" dirty="0" smtClean="0"/>
              <a:t>.</a:t>
            </a:r>
            <a:endParaRPr lang="en-US" sz="1600" dirty="0" smtClean="0"/>
          </a:p>
          <a:p>
            <a:pPr lvl="0" indent="-330200">
              <a:lnSpc>
                <a:spcPct val="150000"/>
              </a:lnSpc>
              <a:buSzPts val="1600"/>
              <a:buChar char="➢"/>
            </a:pPr>
            <a:r>
              <a:rPr lang="en-US" sz="1600" dirty="0"/>
              <a:t>Current systems lack real-time, reliable tools for predicting and categorizing health effects</a:t>
            </a:r>
            <a:r>
              <a:rPr lang="en-US" sz="1600" dirty="0" smtClean="0"/>
              <a:t>.</a:t>
            </a:r>
            <a:endParaRPr lang="en-US" sz="1600" dirty="0" smtClean="0"/>
          </a:p>
          <a:p>
            <a:pPr lvl="0" indent="-330200">
              <a:lnSpc>
                <a:spcPct val="150000"/>
              </a:lnSpc>
              <a:buSzPts val="1600"/>
              <a:buChar char="➢"/>
            </a:pPr>
            <a:r>
              <a:rPr lang="en-US" sz="1600" dirty="0"/>
              <a:t>Develop a machine learning-based web application to bridge this gap and provide actionable insights.</a:t>
            </a: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 smtClean="0"/>
              <a:t>EXISTING </a:t>
            </a:r>
            <a:r>
              <a:rPr lang="en-GB" sz="2000" dirty="0"/>
              <a:t>SYSTEM</a:t>
            </a:r>
            <a:endParaRPr sz="2000" dirty="0"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729450" y="1928567"/>
            <a:ext cx="7688700" cy="28121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indent="-330200">
              <a:lnSpc>
                <a:spcPct val="150000"/>
              </a:lnSpc>
              <a:buSzPts val="1600"/>
              <a:buFont typeface="Arial" panose="020B0604020202020204"/>
              <a:buChar char="➢"/>
            </a:pPr>
            <a:r>
              <a:rPr lang="en-US" sz="1600" dirty="0"/>
              <a:t>Current systems rely on general studies and manual assessments for health risk evaluation</a:t>
            </a:r>
            <a:r>
              <a:rPr lang="en-US" sz="1600" dirty="0" smtClean="0"/>
              <a:t>.</a:t>
            </a:r>
            <a:endParaRPr lang="en-US" sz="1600" dirty="0" smtClean="0"/>
          </a:p>
          <a:p>
            <a:pPr lvl="0" indent="-330200">
              <a:lnSpc>
                <a:spcPct val="150000"/>
              </a:lnSpc>
              <a:buSzPts val="1600"/>
              <a:buFont typeface="Arial" panose="020B0604020202020204"/>
              <a:buChar char="➢"/>
            </a:pPr>
            <a:r>
              <a:rPr lang="en-US" sz="1600" dirty="0"/>
              <a:t>Health impact assessments are often not real-time or personalized</a:t>
            </a:r>
            <a:r>
              <a:rPr lang="en-US" sz="1600" dirty="0" smtClean="0"/>
              <a:t>.</a:t>
            </a:r>
            <a:endParaRPr lang="en-US" sz="1600" dirty="0" smtClean="0"/>
          </a:p>
          <a:p>
            <a:pPr lvl="0" indent="-330200">
              <a:lnSpc>
                <a:spcPct val="150000"/>
              </a:lnSpc>
              <a:buSzPts val="1600"/>
              <a:buFont typeface="Arial" panose="020B0604020202020204"/>
              <a:buChar char="➢"/>
            </a:pPr>
            <a:r>
              <a:rPr lang="en-US" sz="1600" dirty="0"/>
              <a:t>Existing methods may lack precision in correlating air quality data with health outcomes</a:t>
            </a:r>
            <a:r>
              <a:rPr lang="en-US" sz="1600" dirty="0" smtClean="0"/>
              <a:t>.</a:t>
            </a:r>
            <a:endParaRPr lang="en-US" sz="1600" dirty="0" smtClean="0"/>
          </a:p>
          <a:p>
            <a:pPr lvl="0" indent="-330200">
              <a:lnSpc>
                <a:spcPct val="150000"/>
              </a:lnSpc>
              <a:buSzPts val="1600"/>
              <a:buFont typeface="Arial" panose="020B0604020202020204"/>
              <a:buChar char="➢"/>
            </a:pPr>
            <a:r>
              <a:rPr lang="en-US" sz="1600" dirty="0"/>
              <a:t>No integrated, user-friendly platform exists for predicting and categorizing health risks effectively.</a:t>
            </a:r>
            <a:endParaRPr sz="1600" dirty="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PROPOSED SYSTEM</a:t>
            </a:r>
            <a:endParaRPr sz="2000"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729450" y="1772666"/>
            <a:ext cx="7688700" cy="29829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30200">
              <a:lnSpc>
                <a:spcPct val="150000"/>
              </a:lnSpc>
              <a:buSzPts val="1600"/>
              <a:buChar char="➢"/>
            </a:pPr>
            <a:r>
              <a:rPr lang="en-US" sz="1600" dirty="0"/>
              <a:t>Develop a user-friendly web platform for health impact prediction and classification</a:t>
            </a:r>
            <a:r>
              <a:rPr lang="en-US" sz="1600" dirty="0" smtClean="0"/>
              <a:t>.</a:t>
            </a:r>
            <a:endParaRPr lang="en-US" sz="1600" dirty="0" smtClean="0"/>
          </a:p>
          <a:p>
            <a:pPr lvl="0" indent="-330200">
              <a:lnSpc>
                <a:spcPct val="150000"/>
              </a:lnSpc>
              <a:buSzPts val="1600"/>
              <a:buChar char="➢"/>
            </a:pPr>
            <a:r>
              <a:rPr lang="en-US" sz="1600" dirty="0"/>
              <a:t>Use classification and regression algorithms to analyze air quality and pollutant data</a:t>
            </a:r>
            <a:r>
              <a:rPr lang="en-US" sz="1600" dirty="0" smtClean="0"/>
              <a:t>.</a:t>
            </a:r>
            <a:endParaRPr lang="en-US" sz="1600" dirty="0" smtClean="0"/>
          </a:p>
          <a:p>
            <a:pPr lvl="0" indent="-330200">
              <a:lnSpc>
                <a:spcPct val="150000"/>
              </a:lnSpc>
              <a:buSzPts val="1600"/>
              <a:buChar char="➢"/>
            </a:pPr>
            <a:r>
              <a:rPr lang="en-US" sz="1600" dirty="0"/>
              <a:t>Provide accurate, real-time health risk assessments based on environmental factors</a:t>
            </a:r>
            <a:r>
              <a:rPr lang="en-US" sz="1600" dirty="0" smtClean="0"/>
              <a:t>.</a:t>
            </a:r>
            <a:endParaRPr lang="en-US" sz="1600" dirty="0" smtClean="0"/>
          </a:p>
          <a:p>
            <a:pPr lvl="0" indent="-330200">
              <a:lnSpc>
                <a:spcPct val="150000"/>
              </a:lnSpc>
              <a:buSzPts val="1600"/>
              <a:buChar char="➢"/>
            </a:pPr>
            <a:r>
              <a:rPr lang="en-US" sz="1600" dirty="0"/>
              <a:t>Empower policymakers, healthcare professionals, and the public with actionable health </a:t>
            </a:r>
            <a:r>
              <a:rPr lang="en-US" sz="1600" dirty="0" smtClean="0"/>
              <a:t>insights</a:t>
            </a:r>
            <a:r>
              <a:rPr lang="en-US" sz="1600" dirty="0"/>
              <a:t>.</a:t>
            </a: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sz="2220" dirty="0">
                <a:sym typeface="+mn-ea"/>
              </a:rPr>
              <a:t>Project </a:t>
            </a:r>
            <a:r>
              <a:rPr lang="en-US" sz="2220" dirty="0" smtClean="0">
                <a:sym typeface="+mn-ea"/>
              </a:rPr>
              <a:t>Objectives</a:t>
            </a:r>
            <a:endParaRPr lang="en-US" altLang="en-GB" sz="222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615" y="1853565"/>
            <a:ext cx="7207885" cy="2261235"/>
          </a:xfrm>
        </p:spPr>
        <p:txBody>
          <a:bodyPr>
            <a:noAutofit/>
          </a:bodyPr>
          <a:p>
            <a:pPr>
              <a:buFont typeface="Wingdings" panose="05000000000000000000" charset="0"/>
              <a:buChar char="Ø"/>
            </a:pPr>
            <a:r>
              <a:rPr lang="en-GB" altLang="en-US" sz="1600"/>
              <a:t>Develop a machine learning model to predict the likelihood of health issues (e.g., respiratory and cardiovascular diseases) based on real-time air quality data, including AQI and pollutant concentrations                                                                 </a:t>
            </a:r>
            <a:endParaRPr lang="en-GB" altLang="en-US" sz="1600"/>
          </a:p>
          <a:p>
            <a:pPr algn="l">
              <a:buFont typeface="Wingdings" panose="05000000000000000000" charset="0"/>
              <a:buChar char="Ø"/>
            </a:pPr>
            <a:r>
              <a:rPr lang="en-GB" altLang="en-US" sz="1600"/>
              <a:t>Build a classification model to categorize the severity of health impacts (low, moderate, high) based on the same environmental and pollutant data.                                                                                                                                </a:t>
            </a:r>
            <a:endParaRPr lang="en-GB" altLang="en-US" sz="1600"/>
          </a:p>
          <a:p>
            <a:pPr>
              <a:buFont typeface="Wingdings" panose="05000000000000000000" charset="0"/>
              <a:buChar char="Ø"/>
            </a:pPr>
            <a:r>
              <a:rPr lang="en-GB" altLang="en-US" sz="1600"/>
              <a:t>Integrate the models into a web application that provides real-time predictions and severity classifications, allowing users to understand their health risks based on current air quality data </a:t>
            </a:r>
            <a:endParaRPr lang="en-GB" altLang="en-US"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000" dirty="0" smtClean="0"/>
              <a:t>DATA SET </a:t>
            </a:r>
            <a:r>
              <a:rPr lang="en-US" sz="2000" dirty="0"/>
              <a:t>&amp; </a:t>
            </a:r>
            <a:r>
              <a:rPr lang="en-US" sz="2000" dirty="0" smtClean="0"/>
              <a:t>INSIGHTS</a:t>
            </a:r>
            <a:endParaRPr sz="2000" dirty="0"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729450" y="1640685"/>
            <a:ext cx="7688700" cy="36305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30200">
              <a:lnSpc>
                <a:spcPct val="150000"/>
              </a:lnSpc>
              <a:buSzPts val="1600"/>
              <a:buChar char="➢"/>
            </a:pPr>
            <a:r>
              <a:rPr lang="en-US" sz="1600" dirty="0"/>
              <a:t>The dataset includes air quality indices (AQI), pollutant levels (PM2.5, PM10, NO2, SO2, O3), temperature, humidity, wind speed, and health-related outcomes (respiratory/cardiovascular cases, hospital admissions</a:t>
            </a:r>
            <a:r>
              <a:rPr lang="en-US" sz="1600" dirty="0" smtClean="0"/>
              <a:t>).</a:t>
            </a:r>
            <a:endParaRPr lang="en-US" sz="1600" dirty="0" smtClean="0"/>
          </a:p>
          <a:p>
            <a:pPr lvl="0" indent="-330200">
              <a:lnSpc>
                <a:spcPct val="150000"/>
              </a:lnSpc>
              <a:buSzPts val="1600"/>
              <a:buChar char="➢"/>
            </a:pPr>
            <a:r>
              <a:rPr lang="en-US" sz="1600" dirty="0"/>
              <a:t>The health impact score (continuous) and health impact class (categorical) represent the severity of health effects</a:t>
            </a:r>
            <a:r>
              <a:rPr lang="en-US" sz="1600" dirty="0" smtClean="0"/>
              <a:t>.</a:t>
            </a:r>
            <a:endParaRPr lang="en-US" sz="1600" dirty="0" smtClean="0"/>
          </a:p>
          <a:p>
            <a:pPr lvl="0" indent="-330200">
              <a:lnSpc>
                <a:spcPct val="150000"/>
              </a:lnSpc>
              <a:buSzPts val="1600"/>
              <a:buChar char="➢"/>
            </a:pPr>
            <a:r>
              <a:rPr lang="en-US" sz="1600" dirty="0"/>
              <a:t>The dataset reveals correlations between pollutant concentrations, weather conditions, and health outcomes</a:t>
            </a:r>
            <a:r>
              <a:rPr lang="en-US" sz="1600" dirty="0" smtClean="0"/>
              <a:t>.</a:t>
            </a:r>
            <a:endParaRPr lang="en-US" sz="1600" dirty="0" smtClean="0"/>
          </a:p>
          <a:p>
            <a:pPr lvl="0" indent="-330200">
              <a:lnSpc>
                <a:spcPct val="150000"/>
              </a:lnSpc>
              <a:buSzPts val="1600"/>
              <a:buChar char="➢"/>
            </a:pPr>
            <a:r>
              <a:rPr lang="en-US" sz="1600" dirty="0"/>
              <a:t>Significant patterns indicate how air quality directly affects public health, with higher pollutant levels leading to increased health risks.</a:t>
            </a: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6474</Words>
  <Application>WPS Presentation</Application>
  <PresentationFormat>On-screen Show (16:9)</PresentationFormat>
  <Paragraphs>144</Paragraphs>
  <Slides>18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SimSun</vt:lpstr>
      <vt:lpstr>Wingdings</vt:lpstr>
      <vt:lpstr>Arial</vt:lpstr>
      <vt:lpstr>Raleway</vt:lpstr>
      <vt:lpstr>Lato</vt:lpstr>
      <vt:lpstr>Calibri</vt:lpstr>
      <vt:lpstr>Calibri</vt:lpstr>
      <vt:lpstr>Microsoft YaHei</vt:lpstr>
      <vt:lpstr>Arial Unicode MS</vt:lpstr>
      <vt:lpstr>Wingdings</vt:lpstr>
      <vt:lpstr>Streamline</vt:lpstr>
      <vt:lpstr>PowerPoint 演示文稿</vt:lpstr>
      <vt:lpstr>CONTENTS</vt:lpstr>
      <vt:lpstr>ABSTRACT</vt:lpstr>
      <vt:lpstr>PROBLEM STATEMENT</vt:lpstr>
      <vt:lpstr>PROBLEM OVERVIEW</vt:lpstr>
      <vt:lpstr>EXISTING SYSTEM</vt:lpstr>
      <vt:lpstr>PROPOSED SYSTEM</vt:lpstr>
      <vt:lpstr>PowerPoint 演示文稿</vt:lpstr>
      <vt:lpstr>DATA SET &amp; INSIGHTS</vt:lpstr>
      <vt:lpstr>Dataset &amp; Insights</vt:lpstr>
      <vt:lpstr>Some Plots from Dataset using Pandas</vt:lpstr>
      <vt:lpstr>Plan of Action: </vt:lpstr>
      <vt:lpstr>PowerPoint 演示文稿</vt:lpstr>
      <vt:lpstr>PowerPoint 演示文稿</vt:lpstr>
      <vt:lpstr>Excepted Implementation Screens</vt:lpstr>
      <vt:lpstr>Excepted Implementation Screens</vt:lpstr>
      <vt:lpstr>References :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</dc:creator>
  <cp:lastModifiedBy>Yamini</cp:lastModifiedBy>
  <cp:revision>17</cp:revision>
  <dcterms:created xsi:type="dcterms:W3CDTF">2025-01-05T15:31:31Z</dcterms:created>
  <dcterms:modified xsi:type="dcterms:W3CDTF">2025-01-05T16:16:23Z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0B584C20B891490EB3676FFCB9D61138_12</vt:lpwstr>
  </property>
  <property fmtid="{D5CDD505-2E9C-101B-9397-08002B2CF9AE}" pid="3" name="KSOProductBuildVer">
    <vt:lpwstr>2057-12.2.0.18639</vt:lpwstr>
  </property>
</Properties>
</file>