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BF6D-9887-A81D-7AC0-084270DCAFB8}"/>
              </a:ext>
            </a:extLst>
          </p:cNvPr>
          <p:cNvSpPr>
            <a:spLocks noGrp="1"/>
          </p:cNvSpPr>
          <p:nvPr>
            <p:ph type="ctrTitle"/>
          </p:nvPr>
        </p:nvSpPr>
        <p:spPr>
          <a:xfrm>
            <a:off x="1831020" y="2414726"/>
            <a:ext cx="8991600" cy="1482571"/>
          </a:xfrm>
        </p:spPr>
        <p:txBody>
          <a:bodyPr>
            <a:normAutofit/>
          </a:bodyPr>
          <a:lstStyle/>
          <a:p>
            <a:r>
              <a:rPr lang="en-US" sz="3200" b="1" dirty="0">
                <a:latin typeface="Baskerville Old Face" panose="02020602080505020303" pitchFamily="18" charset="0"/>
              </a:rPr>
              <a:t>PLAnt disease prediction </a:t>
            </a:r>
            <a:endParaRPr lang="en-IN" sz="3200" dirty="0"/>
          </a:p>
        </p:txBody>
      </p:sp>
      <p:sp>
        <p:nvSpPr>
          <p:cNvPr id="3" name="Subtitle 2">
            <a:extLst>
              <a:ext uri="{FF2B5EF4-FFF2-40B4-BE49-F238E27FC236}">
                <a16:creationId xmlns:a16="http://schemas.microsoft.com/office/drawing/2014/main" id="{F9ED0A76-4B1A-8CAE-701F-FA7C94E8ADE4}"/>
              </a:ext>
            </a:extLst>
          </p:cNvPr>
          <p:cNvSpPr>
            <a:spLocks noGrp="1"/>
          </p:cNvSpPr>
          <p:nvPr>
            <p:ph type="subTitle" idx="1"/>
          </p:nvPr>
        </p:nvSpPr>
        <p:spPr>
          <a:xfrm>
            <a:off x="2695194" y="5024761"/>
            <a:ext cx="6801612" cy="967666"/>
          </a:xfrm>
        </p:spPr>
        <p:txBody>
          <a:bodyPr>
            <a:normAutofit/>
          </a:bodyPr>
          <a:lstStyle/>
          <a:p>
            <a:r>
              <a:rPr lang="en-US" sz="3200" dirty="0">
                <a:solidFill>
                  <a:schemeClr val="bg1"/>
                </a:solidFill>
              </a:rPr>
              <a:t>SWE2009 - Data Mining Techniques</a:t>
            </a:r>
            <a:endParaRPr lang="en-IN" sz="3200" dirty="0">
              <a:solidFill>
                <a:schemeClr val="bg1"/>
              </a:solidFill>
            </a:endParaRPr>
          </a:p>
        </p:txBody>
      </p:sp>
      <p:pic>
        <p:nvPicPr>
          <p:cNvPr id="1026" name="Picture 2" descr="BBA (Hons.) Admissions: General Instructions">
            <a:extLst>
              <a:ext uri="{FF2B5EF4-FFF2-40B4-BE49-F238E27FC236}">
                <a16:creationId xmlns:a16="http://schemas.microsoft.com/office/drawing/2014/main" id="{13760CF7-0562-D5CB-577B-E4C6BEF5A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41538"/>
            <a:ext cx="4447713" cy="1287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D755F9-9F3F-03ED-82D0-BA0D47578282}"/>
              </a:ext>
            </a:extLst>
          </p:cNvPr>
          <p:cNvSpPr txBox="1"/>
          <p:nvPr/>
        </p:nvSpPr>
        <p:spPr>
          <a:xfrm>
            <a:off x="4421080" y="4279420"/>
            <a:ext cx="3355759" cy="461665"/>
          </a:xfrm>
          <a:prstGeom prst="rect">
            <a:avLst/>
          </a:prstGeom>
          <a:noFill/>
        </p:spPr>
        <p:txBody>
          <a:bodyPr wrap="square" rtlCol="0">
            <a:spAutoFit/>
          </a:bodyPr>
          <a:lstStyle/>
          <a:p>
            <a:pPr algn="ctr"/>
            <a:r>
              <a:rPr lang="en-US" sz="2400" dirty="0">
                <a:solidFill>
                  <a:schemeClr val="bg1"/>
                </a:solidFill>
              </a:rPr>
              <a:t>J - COMPONENT</a:t>
            </a:r>
            <a:endParaRPr lang="en-IN" sz="2400" dirty="0">
              <a:solidFill>
                <a:schemeClr val="bg1"/>
              </a:solidFill>
            </a:endParaRPr>
          </a:p>
        </p:txBody>
      </p:sp>
    </p:spTree>
    <p:extLst>
      <p:ext uri="{BB962C8B-B14F-4D97-AF65-F5344CB8AC3E}">
        <p14:creationId xmlns:p14="http://schemas.microsoft.com/office/powerpoint/2010/main" val="224482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0C69-EEB1-B67E-F685-C4BDF8019DAB}"/>
              </a:ext>
            </a:extLst>
          </p:cNvPr>
          <p:cNvSpPr>
            <a:spLocks noGrp="1"/>
          </p:cNvSpPr>
          <p:nvPr>
            <p:ph type="title"/>
          </p:nvPr>
        </p:nvSpPr>
        <p:spPr>
          <a:xfrm>
            <a:off x="2231136" y="701336"/>
            <a:ext cx="7729728" cy="861134"/>
          </a:xfrm>
        </p:spPr>
        <p:txBody>
          <a:bodyPr>
            <a:normAutofit/>
          </a:bodyPr>
          <a:lstStyle/>
          <a:p>
            <a:r>
              <a:rPr lang="en-US" dirty="0"/>
              <a:t>Expected output</a:t>
            </a:r>
            <a:endParaRPr lang="en-IN" dirty="0"/>
          </a:p>
        </p:txBody>
      </p:sp>
      <p:sp>
        <p:nvSpPr>
          <p:cNvPr id="3" name="TextBox 2">
            <a:extLst>
              <a:ext uri="{FF2B5EF4-FFF2-40B4-BE49-F238E27FC236}">
                <a16:creationId xmlns:a16="http://schemas.microsoft.com/office/drawing/2014/main" id="{A6332CE2-EBE5-AE56-15EF-E279AACC3B04}"/>
              </a:ext>
            </a:extLst>
          </p:cNvPr>
          <p:cNvSpPr txBox="1"/>
          <p:nvPr/>
        </p:nvSpPr>
        <p:spPr>
          <a:xfrm>
            <a:off x="1278384" y="2636669"/>
            <a:ext cx="10014011" cy="2308324"/>
          </a:xfrm>
          <a:prstGeom prst="rect">
            <a:avLst/>
          </a:prstGeom>
          <a:noFill/>
        </p:spPr>
        <p:txBody>
          <a:bodyPr wrap="square" rtlCol="0">
            <a:spAutoFit/>
          </a:bodyPr>
          <a:lstStyle/>
          <a:p>
            <a:r>
              <a:rPr lang="en-US" sz="2400" dirty="0"/>
              <a:t>The expected output for the project would be a trained Convolutional Neural Network (CNN) model that can accurately classify images of plant leaves as either healthy or diseased, and if diseased, identify the specific type of disease present. The model should be able to take an input image of a plant leaf, process it using the trained CNN, and output a prediction indicating whether the leaf is healthy or diseased, along with the type of disease if applicable.</a:t>
            </a:r>
            <a:endParaRPr lang="en-IN" sz="2400" dirty="0"/>
          </a:p>
        </p:txBody>
      </p:sp>
    </p:spTree>
    <p:extLst>
      <p:ext uri="{BB962C8B-B14F-4D97-AF65-F5344CB8AC3E}">
        <p14:creationId xmlns:p14="http://schemas.microsoft.com/office/powerpoint/2010/main" val="93677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0A4C-97F3-37ED-FC5F-351FD2CE794E}"/>
              </a:ext>
            </a:extLst>
          </p:cNvPr>
          <p:cNvSpPr>
            <a:spLocks noGrp="1"/>
          </p:cNvSpPr>
          <p:nvPr>
            <p:ph type="title"/>
          </p:nvPr>
        </p:nvSpPr>
        <p:spPr/>
        <p:txBody>
          <a:bodyPr>
            <a:normAutofit/>
          </a:bodyPr>
          <a:lstStyle/>
          <a:p>
            <a:r>
              <a:rPr lang="en-US" sz="3200" dirty="0"/>
              <a:t>OUTPUT</a:t>
            </a:r>
            <a:endParaRPr lang="en-IN" sz="3200" dirty="0"/>
          </a:p>
        </p:txBody>
      </p:sp>
      <p:pic>
        <p:nvPicPr>
          <p:cNvPr id="6" name="Picture 5">
            <a:extLst>
              <a:ext uri="{FF2B5EF4-FFF2-40B4-BE49-F238E27FC236}">
                <a16:creationId xmlns:a16="http://schemas.microsoft.com/office/drawing/2014/main" id="{C657411A-84A8-A345-9302-EAFA5A4FDB2B}"/>
              </a:ext>
            </a:extLst>
          </p:cNvPr>
          <p:cNvPicPr>
            <a:picLocks noChangeAspect="1"/>
          </p:cNvPicPr>
          <p:nvPr/>
        </p:nvPicPr>
        <p:blipFill rotWithShape="1">
          <a:blip r:embed="rId2"/>
          <a:srcRect l="22562" t="21250" r="11203" b="42750"/>
          <a:stretch/>
        </p:blipFill>
        <p:spPr>
          <a:xfrm>
            <a:off x="6096000" y="2985795"/>
            <a:ext cx="6096000" cy="3732245"/>
          </a:xfrm>
          <a:prstGeom prst="rect">
            <a:avLst/>
          </a:prstGeom>
        </p:spPr>
      </p:pic>
      <p:pic>
        <p:nvPicPr>
          <p:cNvPr id="10" name="Picture 9">
            <a:extLst>
              <a:ext uri="{FF2B5EF4-FFF2-40B4-BE49-F238E27FC236}">
                <a16:creationId xmlns:a16="http://schemas.microsoft.com/office/drawing/2014/main" id="{597F4A56-9E16-1F67-1FC3-519C136E5867}"/>
              </a:ext>
            </a:extLst>
          </p:cNvPr>
          <p:cNvPicPr>
            <a:picLocks noChangeAspect="1"/>
          </p:cNvPicPr>
          <p:nvPr/>
        </p:nvPicPr>
        <p:blipFill rotWithShape="1">
          <a:blip r:embed="rId3"/>
          <a:srcRect l="22041" t="20816" r="10919" b="41361"/>
          <a:stretch/>
        </p:blipFill>
        <p:spPr>
          <a:xfrm>
            <a:off x="138147" y="2985795"/>
            <a:ext cx="5889429" cy="3732245"/>
          </a:xfrm>
          <a:prstGeom prst="rect">
            <a:avLst/>
          </a:prstGeom>
        </p:spPr>
      </p:pic>
    </p:spTree>
    <p:extLst>
      <p:ext uri="{BB962C8B-B14F-4D97-AF65-F5344CB8AC3E}">
        <p14:creationId xmlns:p14="http://schemas.microsoft.com/office/powerpoint/2010/main" val="241746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2399-3B79-D142-4EEC-6C955912ADDC}"/>
              </a:ext>
            </a:extLst>
          </p:cNvPr>
          <p:cNvSpPr>
            <a:spLocks noGrp="1"/>
          </p:cNvSpPr>
          <p:nvPr>
            <p:ph type="ctrTitle"/>
          </p:nvPr>
        </p:nvSpPr>
        <p:spPr>
          <a:xfrm>
            <a:off x="1600200" y="497150"/>
            <a:ext cx="8991600" cy="887767"/>
          </a:xfrm>
        </p:spPr>
        <p:txBody>
          <a:bodyPr>
            <a:normAutofit/>
          </a:bodyPr>
          <a:lstStyle/>
          <a:p>
            <a:r>
              <a:rPr lang="en-US" sz="3200" dirty="0"/>
              <a:t>CONCLUSION</a:t>
            </a:r>
            <a:endParaRPr lang="en-IN" sz="3200" dirty="0"/>
          </a:p>
        </p:txBody>
      </p:sp>
      <p:sp>
        <p:nvSpPr>
          <p:cNvPr id="3" name="Subtitle 2">
            <a:extLst>
              <a:ext uri="{FF2B5EF4-FFF2-40B4-BE49-F238E27FC236}">
                <a16:creationId xmlns:a16="http://schemas.microsoft.com/office/drawing/2014/main" id="{BBAB26B1-8275-08AE-C3EE-39276893FAE7}"/>
              </a:ext>
            </a:extLst>
          </p:cNvPr>
          <p:cNvSpPr>
            <a:spLocks noGrp="1"/>
          </p:cNvSpPr>
          <p:nvPr>
            <p:ph type="subTitle" idx="1"/>
          </p:nvPr>
        </p:nvSpPr>
        <p:spPr>
          <a:xfrm>
            <a:off x="1278384" y="1722269"/>
            <a:ext cx="9525740" cy="4500978"/>
          </a:xfrm>
        </p:spPr>
        <p:txBody>
          <a:bodyPr>
            <a:noAutofit/>
          </a:bodyPr>
          <a:lstStyle/>
          <a:p>
            <a:pPr algn="l"/>
            <a:r>
              <a:rPr lang="en-US" sz="2400" dirty="0">
                <a:solidFill>
                  <a:schemeClr val="bg1"/>
                </a:solidFill>
              </a:rPr>
              <a:t>In conclusion, this project demonstrates the effectiveness of Convolutional Neural Networks (CNNs) in the early detection and diagnosis of plant diseases using images of plant leaves. The trained CNN model shows promising results in accurately classifying new images as healthy or diseased, and identifying the specific type of disease if present. By providing a reliable and efficient tool for disease management, this system can help farmers and agricultural experts to take timely actions, thereby ensuring food security and sustainable agriculture. Future work could focus on improving the model's accuracy and robustness, as well as integrating additional features to enhance its usability in real-world agricultural settings.</a:t>
            </a:r>
            <a:endParaRPr lang="en-IN" sz="2400" dirty="0">
              <a:solidFill>
                <a:schemeClr val="bg1"/>
              </a:solidFill>
            </a:endParaRPr>
          </a:p>
        </p:txBody>
      </p:sp>
    </p:spTree>
    <p:extLst>
      <p:ext uri="{BB962C8B-B14F-4D97-AF65-F5344CB8AC3E}">
        <p14:creationId xmlns:p14="http://schemas.microsoft.com/office/powerpoint/2010/main" val="367961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32753-874E-07D9-82E1-B3F4FF44FD94}"/>
              </a:ext>
            </a:extLst>
          </p:cNvPr>
          <p:cNvSpPr txBox="1"/>
          <p:nvPr/>
        </p:nvSpPr>
        <p:spPr>
          <a:xfrm>
            <a:off x="923278" y="603682"/>
            <a:ext cx="10182687" cy="5693866"/>
          </a:xfrm>
          <a:prstGeom prst="rect">
            <a:avLst/>
          </a:prstGeom>
          <a:noFill/>
        </p:spPr>
        <p:txBody>
          <a:bodyPr wrap="square" rtlCol="0">
            <a:spAutoFit/>
          </a:bodyPr>
          <a:lstStyle/>
          <a:p>
            <a:pPr algn="ctr"/>
            <a:r>
              <a:rPr lang="en-IN" sz="2000" b="1" u="sng" dirty="0"/>
              <a:t>REFERENCES:</a:t>
            </a:r>
          </a:p>
          <a:p>
            <a:pPr algn="ctr"/>
            <a:endParaRPr lang="en-IN" sz="2000" b="1" u="sng" dirty="0"/>
          </a:p>
          <a:p>
            <a:r>
              <a:rPr lang="en-IN" dirty="0"/>
              <a:t>G. Delnevo, R. Girau, C. Ceccarini and C. Prandi, "A Deep Learning and Social IoT Approach for Plants Disease Prediction Toward a Sustainable Agriculture," in IEEE Internet of Things Journal, vol. 9, no. 10, pp. 7243-7250, 15 May15, 2022, doi: 10.1109/JIOT.2021.3097379.</a:t>
            </a:r>
          </a:p>
          <a:p>
            <a:endParaRPr lang="en-IN" dirty="0"/>
          </a:p>
          <a:p>
            <a:r>
              <a:rPr lang="en-US" dirty="0"/>
              <a:t>Z. Liu, R. N. Bashir, S. Iqbal, M. M. A. Shahid, M. Tausif and Q. Umer, "Internet of Things (IoT) and Machine Learning Model of Plant Disease Prediction–Blister Blight for Tea Plant," in IEEE Access, vol. 10, pp. 44934-44944, 2022, doi: 10.1109/ACCESS.2022.3169147.</a:t>
            </a:r>
            <a:endParaRPr lang="en-IN" dirty="0"/>
          </a:p>
          <a:p>
            <a:endParaRPr lang="en-IN" dirty="0"/>
          </a:p>
          <a:p>
            <a:r>
              <a:rPr lang="en-IN" dirty="0"/>
              <a:t>R. K. Lakshmi and N. Savarimuthu, "PLDD—A Deep Learning-Based Plant Leaf Disease Detection," in IEEE Consumer Electronics Magazine, vol. 11, no. 3, pp. 44-49, 1 May 2022, doi: 10.1109/MCE.2021.3083976.</a:t>
            </a:r>
          </a:p>
          <a:p>
            <a:endParaRPr lang="en-IN" dirty="0"/>
          </a:p>
          <a:p>
            <a:r>
              <a:rPr lang="en-IN" dirty="0"/>
              <a:t>K. S. Patle, R. Saini, A. Kumar and V. S. Palaparthy, "Field Evaluation of Smart Sensor System for Plant Disease Prediction Using LSTM Network," in IEEE Sensors Journal, vol. 22, no. 4, pp. 3715-3725, 15 Feb.15, 2022, doi: 10.1109/JSEN.2021.3139988.</a:t>
            </a:r>
          </a:p>
          <a:p>
            <a:endParaRPr lang="en-IN" dirty="0"/>
          </a:p>
          <a:p>
            <a:r>
              <a:rPr lang="en-IN" dirty="0"/>
              <a:t>R. Maurya, S. Mahapatra and L. Rajput, "A Lightweight Meta-Ensemble Approach for Plant Disease Detection Suitable for IoT-Based Environments," in IEEE Access, vol. 12, pp. 28096-28108, 2024, doi: 10.1109/ACCESS.2024.3367443.</a:t>
            </a:r>
          </a:p>
        </p:txBody>
      </p:sp>
    </p:spTree>
    <p:extLst>
      <p:ext uri="{BB962C8B-B14F-4D97-AF65-F5344CB8AC3E}">
        <p14:creationId xmlns:p14="http://schemas.microsoft.com/office/powerpoint/2010/main" val="35299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73EB9-52CA-964F-9CEC-8DA0BB9DC4F5}"/>
              </a:ext>
            </a:extLst>
          </p:cNvPr>
          <p:cNvSpPr txBox="1"/>
          <p:nvPr/>
        </p:nvSpPr>
        <p:spPr>
          <a:xfrm>
            <a:off x="3355759" y="1384917"/>
            <a:ext cx="4793942" cy="2554545"/>
          </a:xfrm>
          <a:prstGeom prst="rect">
            <a:avLst/>
          </a:prstGeom>
          <a:noFill/>
        </p:spPr>
        <p:txBody>
          <a:bodyPr wrap="square" rtlCol="0">
            <a:spAutoFit/>
          </a:bodyPr>
          <a:lstStyle/>
          <a:p>
            <a:pPr algn="ctr"/>
            <a:r>
              <a:rPr lang="en-US" sz="2400" cap="none">
                <a:latin typeface="Arial Black" panose="020B0A04020102020204" pitchFamily="34" charset="0"/>
              </a:rPr>
              <a:t>Review-2</a:t>
            </a:r>
            <a:br>
              <a:rPr lang="en-US" cap="none" dirty="0">
                <a:latin typeface="Arial Black" panose="020B0A04020102020204" pitchFamily="34" charset="0"/>
              </a:rPr>
            </a:br>
            <a:br>
              <a:rPr lang="en-US" cap="none" dirty="0"/>
            </a:br>
            <a:br>
              <a:rPr lang="en-US" cap="none" dirty="0"/>
            </a:br>
            <a:r>
              <a:rPr lang="en-US" sz="2000" cap="none" dirty="0">
                <a:latin typeface="Arial" panose="020B0604020202020204" pitchFamily="34" charset="0"/>
                <a:cs typeface="Arial" panose="020B0604020202020204" pitchFamily="34" charset="0"/>
              </a:rPr>
              <a:t>By - C Thanmayee Reddy - 22MIS1056</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  MVNSS Kiranmai - 22MIS1096</a:t>
            </a:r>
            <a:br>
              <a:rPr lang="en-US" sz="2000" cap="none" dirty="0">
                <a:latin typeface="Arial" panose="020B0604020202020204" pitchFamily="34" charset="0"/>
                <a:cs typeface="Arial" panose="020B0604020202020204" pitchFamily="34" charset="0"/>
              </a:rPr>
            </a:br>
            <a:endParaRPr lang="en-US" sz="2000" cap="none" dirty="0">
              <a:latin typeface="Arial" panose="020B0604020202020204" pitchFamily="34" charset="0"/>
              <a:cs typeface="Arial" panose="020B0604020202020204" pitchFamily="34" charset="0"/>
            </a:endParaRPr>
          </a:p>
          <a:p>
            <a:pPr algn="ctr"/>
            <a:r>
              <a:rPr lang="en-US" sz="2000" cap="none" dirty="0">
                <a:latin typeface="Arial" panose="020B0604020202020204" pitchFamily="34" charset="0"/>
                <a:cs typeface="Arial" panose="020B0604020202020204" pitchFamily="34" charset="0"/>
              </a:rPr>
              <a:t>Gaddam Nikitha - 22MIS1178</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BEFBAD-A07C-A086-AD3F-E1C3674D1DFC}"/>
              </a:ext>
            </a:extLst>
          </p:cNvPr>
          <p:cNvSpPr txBox="1"/>
          <p:nvPr/>
        </p:nvSpPr>
        <p:spPr>
          <a:xfrm>
            <a:off x="7945515" y="5175682"/>
            <a:ext cx="341790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Faculty - Pattabiraman V</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89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85BA-F044-6479-EE08-4B3A98B89119}"/>
              </a:ext>
            </a:extLst>
          </p:cNvPr>
          <p:cNvSpPr>
            <a:spLocks noGrp="1"/>
          </p:cNvSpPr>
          <p:nvPr>
            <p:ph type="title"/>
          </p:nvPr>
        </p:nvSpPr>
        <p:spPr/>
        <p:txBody>
          <a:bodyPr>
            <a:normAutofit/>
          </a:bodyPr>
          <a:lstStyle/>
          <a:p>
            <a:r>
              <a:rPr lang="en-US" sz="2400" dirty="0"/>
              <a:t>ABSTRACT</a:t>
            </a:r>
            <a:endParaRPr lang="en-IN" sz="2400" dirty="0"/>
          </a:p>
        </p:txBody>
      </p:sp>
      <p:sp>
        <p:nvSpPr>
          <p:cNvPr id="3" name="Content Placeholder 2">
            <a:extLst>
              <a:ext uri="{FF2B5EF4-FFF2-40B4-BE49-F238E27FC236}">
                <a16:creationId xmlns:a16="http://schemas.microsoft.com/office/drawing/2014/main" id="{E9E1BD08-6642-5235-EA9C-C3020363FBBC}"/>
              </a:ext>
            </a:extLst>
          </p:cNvPr>
          <p:cNvSpPr>
            <a:spLocks noGrp="1"/>
          </p:cNvSpPr>
          <p:nvPr>
            <p:ph idx="1"/>
          </p:nvPr>
        </p:nvSpPr>
        <p:spPr>
          <a:xfrm>
            <a:off x="6824857" y="1176912"/>
            <a:ext cx="4815840" cy="4504175"/>
          </a:xfrm>
        </p:spPr>
        <p:txBody>
          <a:bodyPr>
            <a:noAutofit/>
          </a:bodyPr>
          <a:lstStyle/>
          <a:p>
            <a:pPr marL="0" indent="0">
              <a:buNone/>
            </a:pPr>
            <a:r>
              <a:rPr lang="en-US" sz="2000" dirty="0"/>
              <a:t>This project proposes a Convolutional Neural Network (CNN)-based approach for the early detection and diagnosis of plant diseases using images of plant leaves. The CNN model is trained on a large dataset of labeled images to accurately classify new images as healthy or diseased, and identify the type of disease if present. The system aims to provide a reliable and efficient tool for farmers and agricultural experts to manage plant diseases, ensuring food security and sustainable agriculture.</a:t>
            </a:r>
            <a:endParaRPr lang="en-IN" sz="2000" dirty="0"/>
          </a:p>
        </p:txBody>
      </p:sp>
    </p:spTree>
    <p:extLst>
      <p:ext uri="{BB962C8B-B14F-4D97-AF65-F5344CB8AC3E}">
        <p14:creationId xmlns:p14="http://schemas.microsoft.com/office/powerpoint/2010/main" val="416157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23BF-B399-A3C0-1F4E-58E14873D7B9}"/>
              </a:ext>
            </a:extLst>
          </p:cNvPr>
          <p:cNvSpPr>
            <a:spLocks noGrp="1"/>
          </p:cNvSpPr>
          <p:nvPr>
            <p:ph type="title"/>
          </p:nvPr>
        </p:nvSpPr>
        <p:spPr>
          <a:xfrm>
            <a:off x="804672" y="2618912"/>
            <a:ext cx="4486656" cy="1313895"/>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FAFB7BC2-1A2F-EAB3-9F3A-2381B9872309}"/>
              </a:ext>
            </a:extLst>
          </p:cNvPr>
          <p:cNvSpPr>
            <a:spLocks noGrp="1"/>
          </p:cNvSpPr>
          <p:nvPr>
            <p:ph idx="1"/>
          </p:nvPr>
        </p:nvSpPr>
        <p:spPr>
          <a:xfrm>
            <a:off x="6691692" y="417249"/>
            <a:ext cx="4815840" cy="5513033"/>
          </a:xfrm>
        </p:spPr>
        <p:txBody>
          <a:bodyPr>
            <a:normAutofit/>
          </a:bodyPr>
          <a:lstStyle/>
          <a:p>
            <a:r>
              <a:rPr lang="en-US" sz="1800" dirty="0"/>
              <a:t>Collecting a large dataset of labeled images of plant leaves, including various plant diseases and healthy leaves.</a:t>
            </a:r>
          </a:p>
          <a:p>
            <a:r>
              <a:rPr lang="en-US" sz="1800" dirty="0"/>
              <a:t>Preprocessing the image dataset to enhance the quality and remove noise.</a:t>
            </a:r>
          </a:p>
          <a:p>
            <a:r>
              <a:rPr lang="en-US" sz="1800" dirty="0"/>
              <a:t>Designing and training a CNN model to classify images into healthy and diseased categories and identify the type of disease if present.</a:t>
            </a:r>
          </a:p>
          <a:p>
            <a:r>
              <a:rPr lang="en-US" sz="1800" dirty="0"/>
              <a:t>Evaluating the performance of the CNN model using metrics such as accuracy, precision, recall, and F1-score.</a:t>
            </a:r>
          </a:p>
          <a:p>
            <a:r>
              <a:rPr lang="en-US" sz="1800" dirty="0"/>
              <a:t>Deploying the trained model as a user-friendly tool for farmers and agricultural experts to use for disease diagnosis in real-time.</a:t>
            </a:r>
          </a:p>
          <a:p>
            <a:r>
              <a:rPr lang="en-US" sz="1800" dirty="0"/>
              <a:t>Conducting experiments and case studies to demonstrate the effectiveness and efficiency of the proposed approach in real-world scenarios.</a:t>
            </a:r>
            <a:endParaRPr lang="en-IN" sz="1800" dirty="0"/>
          </a:p>
        </p:txBody>
      </p:sp>
    </p:spTree>
    <p:extLst>
      <p:ext uri="{BB962C8B-B14F-4D97-AF65-F5344CB8AC3E}">
        <p14:creationId xmlns:p14="http://schemas.microsoft.com/office/powerpoint/2010/main" val="315762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488-223E-6134-A024-52E771D0ED47}"/>
              </a:ext>
            </a:extLst>
          </p:cNvPr>
          <p:cNvSpPr>
            <a:spLocks noGrp="1"/>
          </p:cNvSpPr>
          <p:nvPr>
            <p:ph type="title"/>
          </p:nvPr>
        </p:nvSpPr>
        <p:spPr>
          <a:xfrm>
            <a:off x="2231136" y="417250"/>
            <a:ext cx="7729728" cy="700724"/>
          </a:xfrm>
        </p:spPr>
        <p:txBody>
          <a:bodyPr>
            <a:normAutofit fontScale="90000"/>
          </a:bodyPr>
          <a:lstStyle/>
          <a:p>
            <a:r>
              <a:rPr lang="en-US" dirty="0"/>
              <a:t>LITERATURE SURVEY</a:t>
            </a:r>
            <a:endParaRPr lang="en-IN" dirty="0"/>
          </a:p>
        </p:txBody>
      </p:sp>
      <p:sp>
        <p:nvSpPr>
          <p:cNvPr id="6" name="Rectangle 3">
            <a:extLst>
              <a:ext uri="{FF2B5EF4-FFF2-40B4-BE49-F238E27FC236}">
                <a16:creationId xmlns:a16="http://schemas.microsoft.com/office/drawing/2014/main" id="{F8B78866-5700-BC97-4E77-F819CA55E3F5}"/>
              </a:ext>
            </a:extLst>
          </p:cNvPr>
          <p:cNvSpPr>
            <a:spLocks noChangeArrowheads="1"/>
          </p:cNvSpPr>
          <p:nvPr/>
        </p:nvSpPr>
        <p:spPr bwMode="auto">
          <a:xfrm rot="10800000" flipV="1">
            <a:off x="443883" y="1778430"/>
            <a:ext cx="3284738"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"Deep learning for plant disease detection and diagnosis" by Singh et al. (2018) - This paper provides an overview of deep learning techniques, including CNNs, applied to plant disease detection. It discusses various datasets, model architectures, and performance metrics used in existing studies.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681279A-5440-47CC-6580-3513D5FE204A}"/>
              </a:ext>
            </a:extLst>
          </p:cNvPr>
          <p:cNvSpPr>
            <a:spLocks noChangeArrowheads="1"/>
          </p:cNvSpPr>
          <p:nvPr/>
        </p:nvSpPr>
        <p:spPr bwMode="auto">
          <a:xfrm>
            <a:off x="4490621" y="1779327"/>
            <a:ext cx="2817181"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"A survey of deep learning techniques for image classification in agriculture" by Mohanty et al. (2016) - This survey paper provides a comprehensive review of deep learning techniques applied to various agricultural tasks, including plant disease detection. It discusses the advantages and limitations of different approaches.</a:t>
            </a:r>
          </a:p>
        </p:txBody>
      </p:sp>
      <p:sp>
        <p:nvSpPr>
          <p:cNvPr id="14" name="Rectangle 5">
            <a:extLst>
              <a:ext uri="{FF2B5EF4-FFF2-40B4-BE49-F238E27FC236}">
                <a16:creationId xmlns:a16="http://schemas.microsoft.com/office/drawing/2014/main" id="{C8BDDAC9-9C6D-DF93-3E97-46FF89608C5C}"/>
              </a:ext>
            </a:extLst>
          </p:cNvPr>
          <p:cNvSpPr>
            <a:spLocks noChangeArrowheads="1"/>
          </p:cNvSpPr>
          <p:nvPr/>
        </p:nvSpPr>
        <p:spPr bwMode="auto">
          <a:xfrm>
            <a:off x="8069802" y="1778430"/>
            <a:ext cx="3036163" cy="29178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"Plant disease detection using deep learning: A review" by Sladojevic et al. (2016) - This review paper summarizes the recent advancements in plant disease detection using deep learning techniques. It discusses the challenges, datasets, and future research directions in this field.</a:t>
            </a:r>
          </a:p>
        </p:txBody>
      </p:sp>
    </p:spTree>
    <p:extLst>
      <p:ext uri="{BB962C8B-B14F-4D97-AF65-F5344CB8AC3E}">
        <p14:creationId xmlns:p14="http://schemas.microsoft.com/office/powerpoint/2010/main" val="24496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38CCF-B33F-B4B2-530B-A908F9134B19}"/>
              </a:ext>
            </a:extLst>
          </p:cNvPr>
          <p:cNvSpPr txBox="1"/>
          <p:nvPr/>
        </p:nvSpPr>
        <p:spPr>
          <a:xfrm>
            <a:off x="621437" y="1589103"/>
            <a:ext cx="3417903" cy="3785652"/>
          </a:xfrm>
          <a:prstGeom prst="rect">
            <a:avLst/>
          </a:prstGeom>
          <a:noFill/>
        </p:spPr>
        <p:txBody>
          <a:bodyPr wrap="square">
            <a:spAutoFit/>
          </a:bodyPr>
          <a:lstStyle/>
          <a:p>
            <a:r>
              <a:rPr lang="en-US" sz="2000" dirty="0"/>
              <a:t>"Applications of convolutional neural networks in plant pathology: A review" by Thakare et al. (2020) - This review paper provides an in-depth analysis of the applications of CNNs in plant pathology, including disease detection and classification. It discusses the challenges and future prospects of using CNNs in this domain.</a:t>
            </a:r>
            <a:endParaRPr lang="en-IN" sz="2000" dirty="0"/>
          </a:p>
        </p:txBody>
      </p:sp>
      <p:sp>
        <p:nvSpPr>
          <p:cNvPr id="5" name="TextBox 4">
            <a:extLst>
              <a:ext uri="{FF2B5EF4-FFF2-40B4-BE49-F238E27FC236}">
                <a16:creationId xmlns:a16="http://schemas.microsoft.com/office/drawing/2014/main" id="{5C3FD206-16D0-D260-E88D-1B929903846F}"/>
              </a:ext>
            </a:extLst>
          </p:cNvPr>
          <p:cNvSpPr txBox="1"/>
          <p:nvPr/>
        </p:nvSpPr>
        <p:spPr>
          <a:xfrm>
            <a:off x="4475825" y="1589103"/>
            <a:ext cx="3240349" cy="4093428"/>
          </a:xfrm>
          <a:prstGeom prst="rect">
            <a:avLst/>
          </a:prstGeom>
          <a:noFill/>
        </p:spPr>
        <p:txBody>
          <a:bodyPr wrap="square">
            <a:spAutoFit/>
          </a:bodyPr>
          <a:lstStyle/>
          <a:p>
            <a:r>
              <a:rPr lang="en-US" sz="2000" dirty="0"/>
              <a:t>"Deep learning-based plant disease detection and classification: A review" by Ferentinos (2018) - This review paper discusses the recent developments in deep learning-based plant disease detection and classification. It covers various aspects such as dataset creation, model architectures, and performance evaluation metrics.</a:t>
            </a:r>
            <a:endParaRPr lang="en-IN" sz="2000" dirty="0"/>
          </a:p>
        </p:txBody>
      </p:sp>
      <p:sp>
        <p:nvSpPr>
          <p:cNvPr id="2" name="TextBox 1">
            <a:extLst>
              <a:ext uri="{FF2B5EF4-FFF2-40B4-BE49-F238E27FC236}">
                <a16:creationId xmlns:a16="http://schemas.microsoft.com/office/drawing/2014/main" id="{E55C1DD8-29F3-B4AD-CEC1-A55DC93D121A}"/>
              </a:ext>
            </a:extLst>
          </p:cNvPr>
          <p:cNvSpPr txBox="1"/>
          <p:nvPr/>
        </p:nvSpPr>
        <p:spPr>
          <a:xfrm>
            <a:off x="8007659" y="1589103"/>
            <a:ext cx="3382392" cy="3170099"/>
          </a:xfrm>
          <a:prstGeom prst="rect">
            <a:avLst/>
          </a:prstGeom>
          <a:noFill/>
        </p:spPr>
        <p:txBody>
          <a:bodyPr wrap="square" rtlCol="0">
            <a:spAutoFit/>
          </a:bodyPr>
          <a:lstStyle/>
          <a:p>
            <a:r>
              <a:rPr lang="en-US" sz="2000" dirty="0"/>
              <a:t>"Advances in deep learning for plant diseases: Detection and classification" by Chandra et al. (2019) - This paper discusses the recent advances in deep learning techniques for plant disease detection and classification. It highlights the challenges and future research directions in this field.</a:t>
            </a:r>
            <a:endParaRPr lang="en-IN" sz="2000" dirty="0"/>
          </a:p>
        </p:txBody>
      </p:sp>
    </p:spTree>
    <p:extLst>
      <p:ext uri="{BB962C8B-B14F-4D97-AF65-F5344CB8AC3E}">
        <p14:creationId xmlns:p14="http://schemas.microsoft.com/office/powerpoint/2010/main" val="335246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933A63-5C25-B2EE-2F8B-D3E15D700E76}"/>
              </a:ext>
            </a:extLst>
          </p:cNvPr>
          <p:cNvSpPr>
            <a:spLocks noGrp="1"/>
          </p:cNvSpPr>
          <p:nvPr>
            <p:ph type="subTitle" idx="1"/>
          </p:nvPr>
        </p:nvSpPr>
        <p:spPr>
          <a:xfrm>
            <a:off x="621436" y="656948"/>
            <a:ext cx="10884024" cy="5717219"/>
          </a:xfrm>
        </p:spPr>
        <p:txBody>
          <a:bodyPr>
            <a:normAutofit/>
          </a:bodyPr>
          <a:lstStyle/>
          <a:p>
            <a:r>
              <a:rPr lang="en-US" b="1" u="sng" dirty="0">
                <a:solidFill>
                  <a:schemeClr val="bg1"/>
                </a:solidFill>
              </a:rPr>
              <a:t>Identifying the Gap: </a:t>
            </a:r>
          </a:p>
          <a:p>
            <a:endParaRPr lang="en-US" b="1" u="sng" dirty="0">
              <a:solidFill>
                <a:schemeClr val="bg1"/>
              </a:solidFill>
            </a:endParaRPr>
          </a:p>
          <a:p>
            <a:pPr algn="l"/>
            <a:r>
              <a:rPr lang="en-US" b="1" dirty="0">
                <a:solidFill>
                  <a:schemeClr val="bg1"/>
                </a:solidFill>
              </a:rPr>
              <a:t>Accuracy and Sensitivity: </a:t>
            </a:r>
            <a:r>
              <a:rPr lang="en-US" dirty="0">
                <a:solidFill>
                  <a:schemeClr val="bg1"/>
                </a:solidFill>
              </a:rPr>
              <a:t>The existing system may struggle with accurately identifying plant diseases, especially in cases of early-stage symptoms or when diseases exhibit similar visual characteristics. The proposed system aims to bridge this gap by leveraging a more extensive dataset, advanced CNN architecture, and transfer learning to improve accuracy and sensitivity.</a:t>
            </a:r>
          </a:p>
          <a:p>
            <a:pPr algn="l"/>
            <a:r>
              <a:rPr lang="en-US" b="1" dirty="0">
                <a:solidFill>
                  <a:schemeClr val="bg1"/>
                </a:solidFill>
              </a:rPr>
              <a:t>Robustness and Generalization: </a:t>
            </a:r>
            <a:r>
              <a:rPr lang="en-US" dirty="0">
                <a:solidFill>
                  <a:schemeClr val="bg1"/>
                </a:solidFill>
              </a:rPr>
              <a:t>The existing system may lack robustness and generalization, leading to performance degradation when faced with new or unseen plant disease images. The proposed system addresses this gap by using advanced data augmentation techniques, transfer learning, and fine-tuning to enhance model robustness and adaptability.</a:t>
            </a:r>
          </a:p>
          <a:p>
            <a:pPr algn="l"/>
            <a:r>
              <a:rPr lang="en-US" b="1" dirty="0">
                <a:solidFill>
                  <a:schemeClr val="bg1"/>
                </a:solidFill>
              </a:rPr>
              <a:t>Efficiency and Deployment: </a:t>
            </a:r>
            <a:r>
              <a:rPr lang="en-US" dirty="0">
                <a:solidFill>
                  <a:schemeClr val="bg1"/>
                </a:solidFill>
              </a:rPr>
              <a:t>The existing system may not be optimized for efficient deployment on edge devices or in cloud environments, limiting its practicality for real-world applications. The proposed system aims to bridge this gap by considering deployment factors from the outset, making it more suitable for practical use in plant disease prediction applications.</a:t>
            </a:r>
          </a:p>
        </p:txBody>
      </p:sp>
    </p:spTree>
    <p:extLst>
      <p:ext uri="{BB962C8B-B14F-4D97-AF65-F5344CB8AC3E}">
        <p14:creationId xmlns:p14="http://schemas.microsoft.com/office/powerpoint/2010/main" val="424111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0CD407-2D4A-43A6-0750-CD552E9E301E}"/>
              </a:ext>
            </a:extLst>
          </p:cNvPr>
          <p:cNvSpPr txBox="1"/>
          <p:nvPr/>
        </p:nvSpPr>
        <p:spPr>
          <a:xfrm>
            <a:off x="1173332" y="843379"/>
            <a:ext cx="9845335" cy="4708981"/>
          </a:xfrm>
          <a:prstGeom prst="rect">
            <a:avLst/>
          </a:prstGeom>
          <a:noFill/>
        </p:spPr>
        <p:txBody>
          <a:bodyPr wrap="square" rtlCol="0">
            <a:spAutoFit/>
          </a:bodyPr>
          <a:lstStyle/>
          <a:p>
            <a:pPr algn="ctr"/>
            <a:r>
              <a:rPr lang="en-US" sz="2000" b="1" u="sng" dirty="0"/>
              <a:t>Bridging The Gap:</a:t>
            </a:r>
          </a:p>
          <a:p>
            <a:pPr algn="ctr"/>
            <a:endParaRPr lang="en-US" sz="2000" b="1" u="sng" dirty="0"/>
          </a:p>
          <a:p>
            <a:r>
              <a:rPr lang="en-US" sz="2000" b="1" dirty="0"/>
              <a:t>Improved Accuracy: </a:t>
            </a:r>
            <a:r>
              <a:rPr lang="en-US" sz="2000" dirty="0"/>
              <a:t>By using a more extensive dataset, advanced CNN architecture, and transfer learning, the proposed system aims to significantly improve the accuracy of plant disease prediction compared to the existing system.</a:t>
            </a:r>
          </a:p>
          <a:p>
            <a:endParaRPr lang="en-US" sz="2000" dirty="0"/>
          </a:p>
          <a:p>
            <a:endParaRPr lang="en-US" sz="2000" b="1" dirty="0"/>
          </a:p>
          <a:p>
            <a:r>
              <a:rPr lang="en-US" sz="2000" b="1" dirty="0"/>
              <a:t>Enhanced Generalization: </a:t>
            </a:r>
            <a:r>
              <a:rPr lang="en-US" sz="2000" dirty="0"/>
              <a:t>The use of advanced data augmentation techniques and transfer learning helps the proposed system generalize better to unseen plant disease images, bridging the gap in robustness and adaptability.</a:t>
            </a:r>
          </a:p>
          <a:p>
            <a:endParaRPr lang="en-US" sz="2000" b="1" dirty="0"/>
          </a:p>
          <a:p>
            <a:endParaRPr lang="en-US" sz="2000" b="1" dirty="0"/>
          </a:p>
          <a:p>
            <a:r>
              <a:rPr lang="en-US" sz="2000" b="1" dirty="0"/>
              <a:t>Efficient Deploymen</a:t>
            </a:r>
            <a:r>
              <a:rPr lang="en-US" sz="2000" dirty="0"/>
              <a:t>t: By considering deployment on edge devices or in the cloud, the proposed system aims to bridge the gap in scalability and accessibility, making plant disease prediction more widely available and practical for end-users.</a:t>
            </a:r>
            <a:endParaRPr lang="en-IN" sz="2000" dirty="0"/>
          </a:p>
        </p:txBody>
      </p:sp>
    </p:spTree>
    <p:extLst>
      <p:ext uri="{BB962C8B-B14F-4D97-AF65-F5344CB8AC3E}">
        <p14:creationId xmlns:p14="http://schemas.microsoft.com/office/powerpoint/2010/main" val="139326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D7DD23-C173-068C-086C-3999EE11F7CD}"/>
              </a:ext>
            </a:extLst>
          </p:cNvPr>
          <p:cNvSpPr txBox="1"/>
          <p:nvPr/>
        </p:nvSpPr>
        <p:spPr>
          <a:xfrm>
            <a:off x="1233997" y="526433"/>
            <a:ext cx="9454718" cy="5663089"/>
          </a:xfrm>
          <a:prstGeom prst="rect">
            <a:avLst/>
          </a:prstGeom>
          <a:noFill/>
        </p:spPr>
        <p:txBody>
          <a:bodyPr wrap="square" rtlCol="0">
            <a:spAutoFit/>
          </a:bodyPr>
          <a:lstStyle/>
          <a:p>
            <a:pPr algn="ctr"/>
            <a:r>
              <a:rPr lang="en-US" sz="2000" b="1" u="sng" dirty="0"/>
              <a:t>Proposed Idea and Technique:</a:t>
            </a:r>
          </a:p>
          <a:p>
            <a:endParaRPr lang="en-US" dirty="0"/>
          </a:p>
          <a:p>
            <a:r>
              <a:rPr lang="en-US" dirty="0"/>
              <a:t>For the project on plant disease prediction using Convolutional Neural Networks (CNNs), the proposed idea involves developing a robust CNN model that can accurately classify plant images as healthy or diseased, as well as identify the specific disease if present. The CNN model will be trained on a large and diverse dataset containing images of various plant species and diseases. To enhance the model's performance, transfer learning will be utilized, leveraging pre-trained models , which have been trained on large-scale image datasets . Fine-tuning of the pre-trained model will be performed to adapt it to the specific task of plant disease prediction, ensuring that the model can effectively extract relevant features from plant images.</a:t>
            </a:r>
          </a:p>
          <a:p>
            <a:endParaRPr lang="en-US" dirty="0"/>
          </a:p>
          <a:p>
            <a:r>
              <a:rPr lang="en-US" dirty="0"/>
              <a:t>The CNN model will function by first receiving an input image of a plant leaf or stem. The model will then apply a series of convolutional and pooling layers to extract features from the input image, capturing important patterns and characteristics related to plant diseases. These features will be passed through several fully connected layers, where the model will learn to classify the image into one of several disease classes or determine if the plant is healthy. The model will be trained using a combination of loss functions, such as categorical cross-entropy, to optimize its parameters and improve its ability to accurately predict plant diseases. Finally, the trained CNN model will be capable of accurately classifying plant images, providing valuable insights to farmers and agricultural experts for early detection and management of plant diseases.</a:t>
            </a:r>
          </a:p>
        </p:txBody>
      </p:sp>
    </p:spTree>
    <p:extLst>
      <p:ext uri="{BB962C8B-B14F-4D97-AF65-F5344CB8AC3E}">
        <p14:creationId xmlns:p14="http://schemas.microsoft.com/office/powerpoint/2010/main" val="22717536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130</TotalTime>
  <Words>1631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Baskerville Old Face</vt:lpstr>
      <vt:lpstr>Gill Sans MT</vt:lpstr>
      <vt:lpstr>Parcel</vt:lpstr>
      <vt:lpstr>PLAnt disease prediction </vt:lpstr>
      <vt:lpstr>PowerPoint Presentation</vt:lpstr>
      <vt:lpstr>ABSTRACT</vt:lpstr>
      <vt:lpstr>OBJECTIVE</vt:lpstr>
      <vt:lpstr>LITERATURE SURVEY</vt:lpstr>
      <vt:lpstr>PowerPoint Presentation</vt:lpstr>
      <vt:lpstr>PowerPoint Presentation</vt:lpstr>
      <vt:lpstr>PowerPoint Presentation</vt:lpstr>
      <vt:lpstr>PowerPoint Presentation</vt:lpstr>
      <vt:lpstr>Expected output</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Mail Detection</dc:title>
  <dc:creator>Gaddam Nikitha</dc:creator>
  <cp:lastModifiedBy>kiranmai mulupuru</cp:lastModifiedBy>
  <cp:revision>9</cp:revision>
  <dcterms:created xsi:type="dcterms:W3CDTF">2024-02-22T17:52:17Z</dcterms:created>
  <dcterms:modified xsi:type="dcterms:W3CDTF">2024-04-23T16:40:21Z</dcterms:modified>
</cp:coreProperties>
</file>