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av" ContentType="audi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8" r:id="rId2"/>
    <p:sldId id="259" r:id="rId3"/>
    <p:sldId id="260" r:id="rId4"/>
    <p:sldId id="262" r:id="rId5"/>
    <p:sldId id="265" r:id="rId6"/>
    <p:sldId id="266" r:id="rId7"/>
    <p:sldId id="273" r:id="rId8"/>
    <p:sldId id="277" r:id="rId9"/>
    <p:sldId id="267" r:id="rId10"/>
    <p:sldId id="268" r:id="rId11"/>
    <p:sldId id="282" r:id="rId12"/>
    <p:sldId id="280" r:id="rId13"/>
    <p:sldId id="281" r:id="rId14"/>
    <p:sldId id="274" r:id="rId15"/>
    <p:sldId id="278" r:id="rId16"/>
    <p:sldId id="269" r:id="rId17"/>
    <p:sldId id="270" r:id="rId18"/>
    <p:sldId id="271" r:id="rId19"/>
    <p:sldId id="279" r:id="rId20"/>
    <p:sldId id="275" r:id="rId21"/>
    <p:sldId id="272" r:id="rId22"/>
    <p:sldId id="264" r:id="rId23"/>
  </p:sldIdLst>
  <p:sldSz cx="9144000" cy="5143500" type="screen16x9"/>
  <p:notesSz cx="6858000" cy="9144000"/>
  <p:embeddedFontLst>
    <p:embeddedFont>
      <p:font typeface="Montserrat" charset="0"/>
      <p:regular r:id="rId25"/>
      <p:bold r:id="rId26"/>
      <p:italic r:id="rId27"/>
      <p:boldItalic r:id="rId28"/>
    </p:embeddedFont>
    <p:embeddedFont>
      <p:font typeface="Calibri"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145995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87c82bc41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87c82bc41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464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2664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036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94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726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110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374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8428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26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61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87c82bc41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87c82bc41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28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87c82bc41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87c82bc41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48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759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051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779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388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11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7c82bc4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7c82bc4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459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7c82bc41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7c82bc41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064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1.xml"/><Relationship Id="rId7" Type="http://schemas.openxmlformats.org/officeDocument/2006/relationships/image" Target="../media/image3.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1.xml"/><Relationship Id="rId7" Type="http://schemas.openxmlformats.org/officeDocument/2006/relationships/image" Target="../media/image2.png"/><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8" name="Google Shape;78;p15"/>
          <p:cNvSpPr/>
          <p:nvPr/>
        </p:nvSpPr>
        <p:spPr>
          <a:xfrm>
            <a:off x="21925" y="4917825"/>
            <a:ext cx="91221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15"/>
          <p:cNvPicPr preferRelativeResize="0"/>
          <p:nvPr/>
        </p:nvPicPr>
        <p:blipFill rotWithShape="1">
          <a:blip r:embed="rId5">
            <a:alphaModFix/>
          </a:blip>
          <a:srcRect t="357" b="357"/>
          <a:stretch/>
        </p:blipFill>
        <p:spPr>
          <a:xfrm>
            <a:off x="0" y="-68525"/>
            <a:ext cx="2267339" cy="5212027"/>
          </a:xfrm>
          <a:prstGeom prst="rect">
            <a:avLst/>
          </a:prstGeom>
          <a:noFill/>
          <a:ln>
            <a:noFill/>
          </a:ln>
        </p:spPr>
      </p:pic>
      <p:sp>
        <p:nvSpPr>
          <p:cNvPr id="8" name="Rectangle 7"/>
          <p:cNvSpPr/>
          <p:nvPr/>
        </p:nvSpPr>
        <p:spPr>
          <a:xfrm>
            <a:off x="826264" y="562283"/>
            <a:ext cx="7788926" cy="4047262"/>
          </a:xfrm>
          <a:prstGeom prst="rect">
            <a:avLst/>
          </a:prstGeom>
        </p:spPr>
        <p:txBody>
          <a:bodyPr wrap="square">
            <a:spAutoFit/>
          </a:bodyPr>
          <a:lstStyle/>
          <a:p>
            <a:pPr algn="ctr" eaLnBrk="1" hangingPunct="1"/>
            <a:r>
              <a:rPr lang="en-US" altLang="en-US" sz="3200" b="1" dirty="0" smtClean="0">
                <a:latin typeface="Times New Roman" pitchFamily="18" charset="0"/>
                <a:cs typeface="Times New Roman" pitchFamily="18" charset="0"/>
              </a:rPr>
              <a:t>Project Presentation</a:t>
            </a:r>
          </a:p>
          <a:p>
            <a:pPr algn="ctr" eaLnBrk="1" hangingPunct="1"/>
            <a:r>
              <a:rPr lang="en-US" altLang="en-US" sz="1600" dirty="0" smtClean="0">
                <a:latin typeface="Times New Roman" pitchFamily="18" charset="0"/>
                <a:cs typeface="Times New Roman" pitchFamily="18" charset="0"/>
              </a:rPr>
              <a:t>on</a:t>
            </a:r>
          </a:p>
          <a:p>
            <a:pPr algn="ctr" eaLnBrk="1" hangingPunct="1">
              <a:lnSpc>
                <a:spcPct val="150000"/>
              </a:lnSpc>
            </a:pPr>
            <a:r>
              <a:rPr lang="en-US" altLang="en-US" sz="2400" b="1" dirty="0" smtClean="0">
                <a:latin typeface="Times New Roman" pitchFamily="18" charset="0"/>
                <a:cs typeface="Times New Roman" pitchFamily="18" charset="0"/>
              </a:rPr>
              <a:t>  </a:t>
            </a:r>
            <a:r>
              <a:rPr lang="en-US" altLang="en-US" sz="2400" b="1" dirty="0">
                <a:latin typeface="Times New Roman" pitchFamily="18" charset="0"/>
                <a:cs typeface="Times New Roman" pitchFamily="18" charset="0"/>
              </a:rPr>
              <a:t> </a:t>
            </a:r>
            <a:r>
              <a:rPr lang="en-US" altLang="en-US" sz="2400" b="1" dirty="0" smtClean="0">
                <a:latin typeface="Times New Roman" pitchFamily="18" charset="0"/>
                <a:cs typeface="Times New Roman" pitchFamily="18" charset="0"/>
              </a:rPr>
              <a:t>    Exam Portal</a:t>
            </a:r>
            <a:r>
              <a:rPr lang="en-US" altLang="en-US" dirty="0" smtClean="0">
                <a:latin typeface="Times New Roman" pitchFamily="18" charset="0"/>
                <a:cs typeface="Times New Roman" pitchFamily="18" charset="0"/>
              </a:rPr>
              <a:t>	</a:t>
            </a:r>
          </a:p>
          <a:p>
            <a:pPr algn="ctr" eaLnBrk="1" hangingPunct="1">
              <a:lnSpc>
                <a:spcPct val="150000"/>
              </a:lnSpc>
            </a:pPr>
            <a:r>
              <a:rPr lang="en-US" altLang="en-US" dirty="0" smtClean="0">
                <a:latin typeface="Times New Roman" pitchFamily="18" charset="0"/>
                <a:cs typeface="Times New Roman" pitchFamily="18" charset="0"/>
              </a:rPr>
              <a:t>Presented by : </a:t>
            </a:r>
          </a:p>
          <a:p>
            <a:pPr algn="ctr" eaLnBrk="1" hangingPunct="1"/>
            <a:endParaRPr lang="en-US" altLang="en-US" dirty="0" smtClean="0">
              <a:latin typeface="Times New Roman" pitchFamily="18" charset="0"/>
              <a:cs typeface="Times New Roman" pitchFamily="18" charset="0"/>
            </a:endParaRPr>
          </a:p>
          <a:p>
            <a:pPr algn="ctr" eaLnBrk="1" hangingPunct="1"/>
            <a:r>
              <a:rPr lang="en-US" altLang="en-US" sz="1600" b="1" dirty="0" smtClean="0">
                <a:latin typeface="Times New Roman" pitchFamily="18" charset="0"/>
                <a:cs typeface="Times New Roman" pitchFamily="18" charset="0"/>
              </a:rPr>
              <a:t>Mr. </a:t>
            </a:r>
            <a:r>
              <a:rPr lang="en-US" altLang="en-US" sz="1600" b="1" dirty="0" err="1" smtClean="0">
                <a:latin typeface="Times New Roman" pitchFamily="18" charset="0"/>
                <a:cs typeface="Times New Roman" pitchFamily="18" charset="0"/>
              </a:rPr>
              <a:t>Swapnil</a:t>
            </a:r>
            <a:r>
              <a:rPr lang="en-US" altLang="en-US" sz="1600" b="1" dirty="0" smtClean="0">
                <a:latin typeface="Times New Roman" pitchFamily="18" charset="0"/>
                <a:cs typeface="Times New Roman" pitchFamily="18" charset="0"/>
              </a:rPr>
              <a:t> </a:t>
            </a:r>
            <a:r>
              <a:rPr lang="en-US" altLang="en-US" sz="1600" b="1" dirty="0" err="1">
                <a:latin typeface="Times New Roman" pitchFamily="18" charset="0"/>
                <a:cs typeface="Times New Roman" pitchFamily="18" charset="0"/>
              </a:rPr>
              <a:t>B</a:t>
            </a:r>
            <a:r>
              <a:rPr lang="en-US" altLang="en-US" sz="1600" b="1" dirty="0" err="1" smtClean="0">
                <a:latin typeface="Times New Roman" pitchFamily="18" charset="0"/>
                <a:cs typeface="Times New Roman" pitchFamily="18" charset="0"/>
              </a:rPr>
              <a:t>hong</a:t>
            </a:r>
            <a:r>
              <a:rPr lang="en-US" altLang="en-US" sz="1600" b="1" dirty="0" smtClean="0">
                <a:latin typeface="Times New Roman" pitchFamily="18" charset="0"/>
                <a:cs typeface="Times New Roman" pitchFamily="18" charset="0"/>
              </a:rPr>
              <a:t> </a:t>
            </a:r>
          </a:p>
          <a:p>
            <a:pPr algn="ctr" eaLnBrk="1" hangingPunct="1"/>
            <a:endParaRPr lang="en-US" altLang="en-US" sz="1000" b="1" dirty="0" smtClean="0">
              <a:latin typeface="Times New Roman" pitchFamily="18" charset="0"/>
              <a:cs typeface="Times New Roman" pitchFamily="18" charset="0"/>
            </a:endParaRPr>
          </a:p>
          <a:p>
            <a:pPr algn="ctr" eaLnBrk="1" hangingPunct="1"/>
            <a:r>
              <a:rPr lang="en-US" altLang="en-US" sz="1600" b="1" dirty="0" smtClean="0">
                <a:latin typeface="Times New Roman" pitchFamily="18" charset="0"/>
                <a:cs typeface="Times New Roman" pitchFamily="18" charset="0"/>
              </a:rPr>
              <a:t>Mr. </a:t>
            </a:r>
            <a:r>
              <a:rPr lang="en-US" altLang="en-US" sz="1600" b="1" dirty="0" err="1" smtClean="0">
                <a:latin typeface="Times New Roman" pitchFamily="18" charset="0"/>
                <a:cs typeface="Times New Roman" pitchFamily="18" charset="0"/>
              </a:rPr>
              <a:t>Kiran</a:t>
            </a:r>
            <a:r>
              <a:rPr lang="en-US" altLang="en-US" sz="1600" b="1" dirty="0" smtClean="0">
                <a:latin typeface="Times New Roman" pitchFamily="18" charset="0"/>
                <a:cs typeface="Times New Roman" pitchFamily="18" charset="0"/>
              </a:rPr>
              <a:t> More</a:t>
            </a:r>
          </a:p>
          <a:p>
            <a:pPr algn="ctr" eaLnBrk="1" hangingPunct="1"/>
            <a:endParaRPr lang="en-US" altLang="en-US" sz="1600" b="1" dirty="0" smtClean="0">
              <a:latin typeface="Times New Roman" pitchFamily="18" charset="0"/>
              <a:cs typeface="Times New Roman" pitchFamily="18" charset="0"/>
            </a:endParaRPr>
          </a:p>
          <a:p>
            <a:pPr algn="ctr" eaLnBrk="1" hangingPunct="1"/>
            <a:r>
              <a:rPr lang="en-US" altLang="en-US" dirty="0" smtClean="0">
                <a:latin typeface="Times New Roman" pitchFamily="18" charset="0"/>
                <a:cs typeface="Times New Roman" pitchFamily="18" charset="0"/>
              </a:rPr>
              <a:t>Under the Guidance of </a:t>
            </a:r>
          </a:p>
          <a:p>
            <a:pPr algn="ctr" eaLnBrk="1" hangingPunct="1"/>
            <a:endParaRPr lang="en-US" altLang="en-US" sz="1000" dirty="0" smtClean="0">
              <a:latin typeface="Times New Roman" pitchFamily="18" charset="0"/>
              <a:cs typeface="Times New Roman" pitchFamily="18" charset="0"/>
            </a:endParaRPr>
          </a:p>
          <a:p>
            <a:pPr algn="ctr" eaLnBrk="1" hangingPunct="1"/>
            <a:r>
              <a:rPr lang="en-US" altLang="en-US" b="1" dirty="0" smtClean="0">
                <a:latin typeface="Times New Roman" pitchFamily="18" charset="0"/>
                <a:cs typeface="Times New Roman" pitchFamily="18" charset="0"/>
              </a:rPr>
              <a:t>Trainer : </a:t>
            </a:r>
            <a:r>
              <a:rPr lang="en-US" altLang="en-US" b="1" dirty="0" err="1" smtClean="0">
                <a:latin typeface="Times New Roman" pitchFamily="18" charset="0"/>
                <a:cs typeface="Times New Roman" pitchFamily="18" charset="0"/>
              </a:rPr>
              <a:t>Priti</a:t>
            </a:r>
            <a:r>
              <a:rPr lang="en-US" altLang="en-US" b="1" dirty="0" smtClean="0">
                <a:latin typeface="Times New Roman" pitchFamily="18" charset="0"/>
                <a:cs typeface="Times New Roman" pitchFamily="18" charset="0"/>
              </a:rPr>
              <a:t> </a:t>
            </a:r>
            <a:r>
              <a:rPr lang="en-US" altLang="en-US" b="1" dirty="0" err="1" smtClean="0">
                <a:latin typeface="Times New Roman" pitchFamily="18" charset="0"/>
                <a:cs typeface="Times New Roman" pitchFamily="18" charset="0"/>
              </a:rPr>
              <a:t>Yadav</a:t>
            </a:r>
            <a:r>
              <a:rPr lang="en-US" altLang="en-US" b="1" dirty="0" smtClean="0">
                <a:latin typeface="Times New Roman" pitchFamily="18" charset="0"/>
                <a:cs typeface="Times New Roman" pitchFamily="18" charset="0"/>
              </a:rPr>
              <a:t> </a:t>
            </a:r>
          </a:p>
          <a:p>
            <a:pPr algn="ctr" eaLnBrk="1" hangingPunct="1"/>
            <a:endParaRPr lang="en-US" altLang="en-US" dirty="0" smtClean="0">
              <a:latin typeface="Times New Roman" pitchFamily="18" charset="0"/>
              <a:cs typeface="Times New Roman" pitchFamily="18" charset="0"/>
            </a:endParaRPr>
          </a:p>
          <a:p>
            <a:pPr algn="ct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Anudip</a:t>
            </a:r>
            <a:r>
              <a:rPr lang="en-US" sz="2800" b="1" dirty="0" smtClean="0">
                <a:latin typeface="Times New Roman" pitchFamily="18" charset="0"/>
                <a:cs typeface="Times New Roman" pitchFamily="18" charset="0"/>
              </a:rPr>
              <a:t> Foundation</a:t>
            </a:r>
            <a:endParaRPr lang="en-US" sz="1000" b="1" dirty="0">
              <a:latin typeface="Times New Roman" pitchFamily="18" charset="0"/>
              <a:cs typeface="Times New Roman" pitchFamily="18" charset="0"/>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5153" y="4038455"/>
            <a:ext cx="1273822" cy="70843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234" y="135420"/>
            <a:ext cx="944741" cy="695004"/>
          </a:xfrm>
          <a:prstGeom prst="rect">
            <a:avLst/>
          </a:prstGeo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318500" y="4318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4773">
        <p:split orient="vert"/>
      </p:transition>
    </mc:Choice>
    <mc:Fallback xmlns="">
      <p:transition spd="slow" advTm="4773">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Proposed System</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lnSpcReduction="10000"/>
          </a:bodyPr>
          <a:lstStyle/>
          <a:p>
            <a:pPr marL="0" lvl="0" indent="0">
              <a:spcAft>
                <a:spcPts val="1200"/>
              </a:spcAft>
              <a:buNone/>
            </a:pPr>
            <a:r>
              <a:rPr lang="en-US" sz="1400" dirty="0">
                <a:solidFill>
                  <a:schemeClr val="dk1"/>
                </a:solidFill>
                <a:latin typeface="Times New Roman" pitchFamily="18" charset="0"/>
                <a:ea typeface="Montserrat"/>
                <a:cs typeface="Times New Roman" pitchFamily="18" charset="0"/>
                <a:sym typeface="Montserrat"/>
              </a:rPr>
              <a:t>The proposed online exam portal aims to provide a user-friendly platform for conducting examinations remotely. It will feature secure user authentication mechanisms to ensure the integrity of the assessment process. The portal will support various question formats, including multiple choice, short answer, and essay questions, allowing educators to create diverse and customizable exams. Additionally, real-time monitoring tools will be integrated to deter cheating behaviors, while automated grading functionalities will streamline the evaluation process for educators. Furthermore, the portal will offer detailed analytics and reporting features to provide insights into student performance and assessment outcomes, facilitating data-driven decision-making for educational institutions.</a:t>
            </a: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smtClean="0">
              <a:solidFill>
                <a:schemeClr val="dk1"/>
              </a:solidFill>
              <a:latin typeface="Montserrat"/>
              <a:ea typeface="Montserrat"/>
              <a:cs typeface="Montserrat"/>
              <a:sym typeface="Montserrat"/>
            </a:endParaRPr>
          </a:p>
          <a:p>
            <a:pPr marL="0" lvl="0" indent="0">
              <a:spcAft>
                <a:spcPts val="1200"/>
              </a:spcAft>
              <a:buNone/>
            </a:pPr>
            <a:endParaRPr lang="en-US" sz="1400" dirty="0">
              <a:solidFill>
                <a:schemeClr val="dk1"/>
              </a:solidFill>
              <a:latin typeface="Montserrat"/>
              <a:ea typeface="Montserrat"/>
              <a:cs typeface="Montserrat"/>
              <a:sym typeface="Montserrat"/>
            </a:endParaRPr>
          </a:p>
          <a:p>
            <a:pPr marL="0" lvl="0" indent="0">
              <a:spcAft>
                <a:spcPts val="1200"/>
              </a:spcAft>
              <a:buNone/>
            </a:pPr>
            <a:endParaRPr lang="en-US" sz="1400" dirty="0">
              <a:solidFill>
                <a:schemeClr val="dk1"/>
              </a:solidFill>
              <a:latin typeface="Montserrat"/>
              <a:ea typeface="Montserrat"/>
              <a:cs typeface="Montserrat"/>
              <a:sym typeface="Montserrat"/>
            </a:endParaRPr>
          </a:p>
          <a:p>
            <a:pPr marL="0" lvl="0" indent="0">
              <a:spcAft>
                <a:spcPts val="1200"/>
              </a:spcAft>
              <a:buNone/>
            </a:pPr>
            <a:endParaRPr lang="en-US" sz="1400" dirty="0">
              <a:solidFill>
                <a:schemeClr val="dk1"/>
              </a:solidFill>
              <a:latin typeface="Montserrat"/>
              <a:ea typeface="Montserrat"/>
              <a:cs typeface="Montserrat"/>
              <a:sym typeface="Montserrat"/>
            </a:endParaRPr>
          </a:p>
          <a:p>
            <a:pPr marL="0" lvl="0" indent="0">
              <a:spcAft>
                <a:spcPts val="1200"/>
              </a:spcAft>
              <a:buNone/>
            </a:pPr>
            <a:endParaRPr lang="en-US" sz="1400" dirty="0">
              <a:solidFill>
                <a:schemeClr val="dk1"/>
              </a:solidFill>
              <a:latin typeface="Montserrat"/>
              <a:ea typeface="Montserrat"/>
              <a:cs typeface="Montserrat"/>
              <a:sym typeface="Montserrat"/>
            </a:endParaRPr>
          </a:p>
          <a:p>
            <a:pPr marL="0" lvl="0" indent="0">
              <a:spcAft>
                <a:spcPts val="1200"/>
              </a:spcAft>
              <a:buNone/>
            </a:pPr>
            <a:endParaRPr lang="en-US" sz="1400" dirty="0">
              <a:solidFill>
                <a:schemeClr val="dk1"/>
              </a:solidFill>
              <a:latin typeface="Montserrat"/>
              <a:ea typeface="Montserrat"/>
              <a:cs typeface="Montserrat"/>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3991803"/>
            <a:ext cx="1273822" cy="70843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4655" y="70106"/>
            <a:ext cx="944741" cy="69500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7;p19"/>
          <p:cNvPicPr preferRelativeResize="0"/>
          <p:nvPr/>
        </p:nvPicPr>
        <p:blipFill rotWithShape="1">
          <a:blip r:embed="rId2">
            <a:alphaModFix/>
          </a:blip>
          <a:srcRect/>
          <a:stretch/>
        </p:blipFill>
        <p:spPr>
          <a:xfrm>
            <a:off x="0" y="0"/>
            <a:ext cx="2068127" cy="2520023"/>
          </a:xfrm>
          <a:prstGeom prst="rect">
            <a:avLst/>
          </a:prstGeom>
          <a:noFill/>
          <a:ln>
            <a:no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4655" y="70106"/>
            <a:ext cx="944741" cy="69500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3991803"/>
            <a:ext cx="1273822" cy="708436"/>
          </a:xfrm>
          <a:prstGeom prst="rect">
            <a:avLst/>
          </a:prstGeom>
        </p:spPr>
      </p:pic>
      <p:sp>
        <p:nvSpPr>
          <p:cNvPr id="5" name="TextBox 4"/>
          <p:cNvSpPr txBox="1"/>
          <p:nvPr/>
        </p:nvSpPr>
        <p:spPr>
          <a:xfrm>
            <a:off x="1436912" y="134861"/>
            <a:ext cx="6153345" cy="5032147"/>
          </a:xfrm>
          <a:prstGeom prst="rect">
            <a:avLst/>
          </a:prstGeom>
          <a:noFill/>
        </p:spPr>
        <p:txBody>
          <a:bodyPr wrap="square" rtlCol="0">
            <a:spAutoFit/>
          </a:bodyPr>
          <a:lstStyle/>
          <a:p>
            <a:pPr>
              <a:lnSpc>
                <a:spcPct val="150000"/>
              </a:lnSpc>
            </a:pPr>
            <a:r>
              <a:rPr lang="en-IN" sz="2000" b="1" dirty="0">
                <a:latin typeface="Times New Roman" pitchFamily="18" charset="0"/>
                <a:cs typeface="Times New Roman" pitchFamily="18" charset="0"/>
              </a:rPr>
              <a:t>SOFTWARE/HARDWARE REQUIREMENT SPECIFICATION </a:t>
            </a:r>
            <a:endParaRPr lang="en-IN" sz="2000" b="1" dirty="0" smtClean="0">
              <a:latin typeface="Times New Roman" pitchFamily="18" charset="0"/>
              <a:cs typeface="Times New Roman" pitchFamily="18" charset="0"/>
            </a:endParaRPr>
          </a:p>
          <a:p>
            <a:pPr>
              <a:lnSpc>
                <a:spcPct val="150000"/>
              </a:lnSpc>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Operating System : Windows 7/8/10/11 </a:t>
            </a:r>
            <a:endParaRPr lang="en-IN" sz="1600" dirty="0" smtClean="0">
              <a:latin typeface="Times New Roman" pitchFamily="18" charset="0"/>
              <a:cs typeface="Times New Roman" pitchFamily="18" charset="0"/>
            </a:endParaRPr>
          </a:p>
          <a:p>
            <a:pPr>
              <a:lnSpc>
                <a:spcPct val="150000"/>
              </a:lnSpc>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Application : HTML &amp; CSS </a:t>
            </a:r>
            <a:r>
              <a:rPr lang="en-IN" sz="1600" dirty="0" smtClean="0">
                <a:latin typeface="Times New Roman" pitchFamily="18" charset="0"/>
                <a:cs typeface="Times New Roman" pitchFamily="18" charset="0"/>
              </a:rPr>
              <a:t>&amp; Angular </a:t>
            </a:r>
            <a:r>
              <a:rPr lang="en-IN" sz="1600" dirty="0" err="1" smtClean="0">
                <a:latin typeface="Times New Roman" pitchFamily="18" charset="0"/>
                <a:cs typeface="Times New Roman" pitchFamily="18" charset="0"/>
              </a:rPr>
              <a:t>Framwork</a:t>
            </a:r>
            <a:r>
              <a:rPr lang="en-IN" sz="1600" dirty="0" smtClean="0">
                <a:latin typeface="Times New Roman" pitchFamily="18" charset="0"/>
                <a:cs typeface="Times New Roman" pitchFamily="18" charset="0"/>
              </a:rPr>
              <a:t> &amp; Hibernate JPA   		Sprit Boot  .</a:t>
            </a:r>
          </a:p>
          <a:p>
            <a:pPr>
              <a:lnSpc>
                <a:spcPct val="150000"/>
              </a:lnSpc>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Database : </a:t>
            </a:r>
            <a:r>
              <a:rPr lang="en-IN" sz="1600" dirty="0" smtClean="0">
                <a:latin typeface="Times New Roman" pitchFamily="18" charset="0"/>
                <a:cs typeface="Times New Roman" pitchFamily="18" charset="0"/>
              </a:rPr>
              <a:t>MYSQL SERVER &amp; Hibernate </a:t>
            </a:r>
          </a:p>
          <a:p>
            <a:pPr>
              <a:lnSpc>
                <a:spcPct val="150000"/>
              </a:lnSpc>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 Software : </a:t>
            </a:r>
            <a:r>
              <a:rPr lang="en-IN" sz="1600" dirty="0" smtClean="0">
                <a:latin typeface="Times New Roman" pitchFamily="18" charset="0"/>
                <a:cs typeface="Times New Roman" pitchFamily="18" charset="0"/>
              </a:rPr>
              <a:t>Eclipse / Spring Tool Suit / MySQL Workbench </a:t>
            </a:r>
          </a:p>
          <a:p>
            <a:pPr>
              <a:lnSpc>
                <a:spcPct val="150000"/>
              </a:lnSpc>
            </a:pPr>
            <a:r>
              <a:rPr lang="en-IN" sz="2400" b="1" dirty="0" smtClean="0">
                <a:latin typeface="Times New Roman" pitchFamily="18" charset="0"/>
                <a:cs typeface="Times New Roman" pitchFamily="18" charset="0"/>
              </a:rPr>
              <a:t>Minimum </a:t>
            </a:r>
            <a:r>
              <a:rPr lang="en-IN" sz="2400" b="1" dirty="0">
                <a:latin typeface="Times New Roman" pitchFamily="18" charset="0"/>
                <a:cs typeface="Times New Roman" pitchFamily="18" charset="0"/>
              </a:rPr>
              <a:t>hardware Requirement </a:t>
            </a:r>
            <a:endParaRPr lang="en-IN" sz="2400" b="1" dirty="0" smtClean="0">
              <a:latin typeface="Times New Roman" pitchFamily="18" charset="0"/>
              <a:cs typeface="Times New Roman" pitchFamily="18" charset="0"/>
            </a:endParaRPr>
          </a:p>
          <a:p>
            <a:pPr marL="285750" indent="-285750">
              <a:lnSpc>
                <a:spcPct val="150000"/>
              </a:lnSpc>
              <a:buFont typeface="Wingdings" pitchFamily="2" charset="2"/>
              <a:buChar char="v"/>
            </a:pPr>
            <a:r>
              <a:rPr lang="en-IN" dirty="0" smtClean="0">
                <a:latin typeface="Times New Roman" pitchFamily="18" charset="0"/>
                <a:cs typeface="Times New Roman" pitchFamily="18" charset="0"/>
              </a:rPr>
              <a:t>386,486 </a:t>
            </a:r>
            <a:r>
              <a:rPr lang="en-IN" dirty="0">
                <a:latin typeface="Times New Roman" pitchFamily="18" charset="0"/>
                <a:cs typeface="Times New Roman" pitchFamily="18" charset="0"/>
              </a:rPr>
              <a:t>processors with supportable motherboard. </a:t>
            </a:r>
            <a:endParaRPr lang="en-IN" dirty="0" smtClean="0">
              <a:latin typeface="Times New Roman" pitchFamily="18" charset="0"/>
              <a:cs typeface="Times New Roman" pitchFamily="18" charset="0"/>
            </a:endParaRPr>
          </a:p>
          <a:p>
            <a:pPr marL="285750" indent="-285750">
              <a:lnSpc>
                <a:spcPct val="150000"/>
              </a:lnSpc>
              <a:buFont typeface="Wingdings" pitchFamily="2" charset="2"/>
              <a:buChar char="v"/>
            </a:pPr>
            <a:r>
              <a:rPr lang="en-IN" dirty="0" smtClean="0">
                <a:latin typeface="Times New Roman" pitchFamily="18" charset="0"/>
                <a:cs typeface="Times New Roman" pitchFamily="18" charset="0"/>
              </a:rPr>
              <a:t>64 </a:t>
            </a:r>
            <a:r>
              <a:rPr lang="en-IN" dirty="0">
                <a:latin typeface="Times New Roman" pitchFamily="18" charset="0"/>
                <a:cs typeface="Times New Roman" pitchFamily="18" charset="0"/>
              </a:rPr>
              <a:t>MB RAM</a:t>
            </a:r>
            <a:r>
              <a:rPr lang="en-IN" dirty="0" smtClean="0">
                <a:latin typeface="Times New Roman" pitchFamily="18" charset="0"/>
                <a:cs typeface="Times New Roman" pitchFamily="18" charset="0"/>
              </a:rPr>
              <a:t>.</a:t>
            </a:r>
          </a:p>
          <a:p>
            <a:pPr marL="285750" indent="-285750">
              <a:lnSpc>
                <a:spcPct val="150000"/>
              </a:lnSpc>
              <a:buFont typeface="Wingdings" pitchFamily="2" charset="2"/>
              <a:buChar char="v"/>
            </a:pPr>
            <a:r>
              <a:rPr lang="en-IN" dirty="0" smtClean="0">
                <a:latin typeface="Times New Roman" pitchFamily="18" charset="0"/>
                <a:cs typeface="Times New Roman" pitchFamily="18" charset="0"/>
              </a:rPr>
              <a:t>Colour </a:t>
            </a:r>
            <a:r>
              <a:rPr lang="en-IN" dirty="0">
                <a:latin typeface="Times New Roman" pitchFamily="18" charset="0"/>
                <a:cs typeface="Times New Roman" pitchFamily="18" charset="0"/>
              </a:rPr>
              <a:t>monitor for better display </a:t>
            </a:r>
            <a:endParaRPr lang="en-IN" dirty="0" smtClean="0">
              <a:latin typeface="Times New Roman" pitchFamily="18" charset="0"/>
              <a:cs typeface="Times New Roman" pitchFamily="18" charset="0"/>
            </a:endParaRPr>
          </a:p>
          <a:p>
            <a:pPr marL="285750" indent="-285750">
              <a:lnSpc>
                <a:spcPct val="150000"/>
              </a:lnSpc>
              <a:buFont typeface="Wingdings" pitchFamily="2" charset="2"/>
              <a:buChar char="v"/>
            </a:pPr>
            <a:r>
              <a:rPr lang="en-IN" dirty="0" smtClean="0">
                <a:latin typeface="Times New Roman" pitchFamily="18" charset="0"/>
                <a:cs typeface="Times New Roman" pitchFamily="18" charset="0"/>
              </a:rPr>
              <a:t>Keyboard </a:t>
            </a:r>
          </a:p>
          <a:p>
            <a:pPr marL="285750" indent="-285750">
              <a:lnSpc>
                <a:spcPct val="150000"/>
              </a:lnSpc>
              <a:buFont typeface="Wingdings" pitchFamily="2" charset="2"/>
              <a:buChar char="v"/>
            </a:pPr>
            <a:r>
              <a:rPr lang="en-IN" dirty="0" smtClean="0">
                <a:latin typeface="Times New Roman" pitchFamily="18" charset="0"/>
                <a:cs typeface="Times New Roman" pitchFamily="18" charset="0"/>
              </a:rPr>
              <a:t>Mouse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4444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98;p17"/>
          <p:cNvPicPr preferRelativeResize="0"/>
          <p:nvPr/>
        </p:nvPicPr>
        <p:blipFill rotWithShape="1">
          <a:blip r:embed="rId2">
            <a:alphaModFix/>
          </a:blip>
          <a:srcRect/>
          <a:stretch/>
        </p:blipFill>
        <p:spPr>
          <a:xfrm>
            <a:off x="0" y="3666931"/>
            <a:ext cx="9144003" cy="1476570"/>
          </a:xfrm>
          <a:prstGeom prst="rect">
            <a:avLst/>
          </a:prstGeom>
          <a:noFill/>
          <a:ln>
            <a:noFill/>
          </a:ln>
        </p:spPr>
      </p:pic>
      <p:sp>
        <p:nvSpPr>
          <p:cNvPr id="4"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smtClean="0">
                <a:latin typeface="Times New Roman" pitchFamily="18" charset="0"/>
                <a:cs typeface="Times New Roman" pitchFamily="18" charset="0"/>
              </a:rPr>
              <a:t>ER</a:t>
            </a:r>
            <a:r>
              <a:rPr lang="en-IN" sz="4000" b="1" dirty="0" smtClean="0">
                <a:solidFill>
                  <a:schemeClr val="bg1"/>
                </a:solidFill>
                <a:latin typeface="Times New Roman" pitchFamily="18" charset="0"/>
                <a:cs typeface="Times New Roman" pitchFamily="18" charset="0"/>
              </a:rPr>
              <a:t>ER Diagram</a:t>
            </a:r>
            <a:endParaRPr sz="4000" b="1" dirty="0">
              <a:latin typeface="Times New Roman" pitchFamily="18" charset="0"/>
              <a:cs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80" y="133151"/>
            <a:ext cx="944741" cy="6950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8880" y="44954"/>
            <a:ext cx="1273822" cy="708436"/>
          </a:xfrm>
          <a:prstGeom prst="rect">
            <a:avLst/>
          </a:prstGeom>
        </p:spPr>
      </p:pic>
    </p:spTree>
    <p:extLst>
      <p:ext uri="{BB962C8B-B14F-4D97-AF65-F5344CB8AC3E}">
        <p14:creationId xmlns:p14="http://schemas.microsoft.com/office/powerpoint/2010/main" val="1118075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17;p19"/>
          <p:cNvPicPr preferRelativeResize="0"/>
          <p:nvPr/>
        </p:nvPicPr>
        <p:blipFill rotWithShape="1">
          <a:blip r:embed="rId2">
            <a:alphaModFix/>
          </a:blip>
          <a:srcRect/>
          <a:stretch/>
        </p:blipFill>
        <p:spPr>
          <a:xfrm>
            <a:off x="0" y="0"/>
            <a:ext cx="2068127" cy="2520023"/>
          </a:xfrm>
          <a:prstGeom prst="rect">
            <a:avLst/>
          </a:prstGeom>
          <a:noFill/>
          <a:ln>
            <a:noFill/>
          </a:ln>
        </p:spPr>
      </p:pic>
      <p:pic>
        <p:nvPicPr>
          <p:cNvPr id="6" name="Google Shape;117;p19"/>
          <p:cNvPicPr preferRelativeResize="0"/>
          <p:nvPr/>
        </p:nvPicPr>
        <p:blipFill rotWithShape="1">
          <a:blip r:embed="rId2">
            <a:alphaModFix/>
          </a:blip>
          <a:srcRect/>
          <a:stretch/>
        </p:blipFill>
        <p:spPr>
          <a:xfrm>
            <a:off x="0" y="1"/>
            <a:ext cx="2220527" cy="3023117"/>
          </a:xfrm>
          <a:prstGeom prst="rect">
            <a:avLst/>
          </a:prstGeom>
          <a:noFill/>
          <a:ln>
            <a:noFill/>
          </a:ln>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2012" y="96506"/>
            <a:ext cx="3637490" cy="4847033"/>
          </a:xfrm>
          <a:prstGeom prst="rect">
            <a:avLst/>
          </a:prstGeom>
        </p:spPr>
      </p:pic>
    </p:spTree>
    <p:extLst>
      <p:ext uri="{BB962C8B-B14F-4D97-AF65-F5344CB8AC3E}">
        <p14:creationId xmlns:p14="http://schemas.microsoft.com/office/powerpoint/2010/main" val="3258205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1564395" y="2190900"/>
            <a:ext cx="6400800" cy="761700"/>
          </a:xfrm>
          <a:prstGeom prst="rect">
            <a:avLst/>
          </a:prstGeom>
        </p:spPr>
        <p:txBody>
          <a:bodyPr spcFirstLastPara="1" wrap="square" lIns="91425" tIns="91425" rIns="91425" bIns="91425" anchor="ctr" anchorCtr="0">
            <a:noAutofit/>
          </a:bodyPr>
          <a:lstStyle/>
          <a:p>
            <a:pPr marL="457200" indent="-457200" algn="ctr">
              <a:defRPr/>
            </a:pPr>
            <a:r>
              <a:rPr lang="en-US" b="1" dirty="0" smtClean="0">
                <a:solidFill>
                  <a:schemeClr val="lt1"/>
                </a:solidFill>
                <a:latin typeface="Times New Roman" pitchFamily="18" charset="0"/>
                <a:ea typeface="Montserrat"/>
                <a:cs typeface="Times New Roman" pitchFamily="18" charset="0"/>
                <a:sym typeface="Montserrat"/>
              </a:rPr>
              <a:t>Results &amp; Discussion </a:t>
            </a:r>
            <a:endParaRPr lang="en-IN" b="1" dirty="0" smtClean="0">
              <a:solidFill>
                <a:schemeClr val="lt1"/>
              </a:solidFill>
              <a:latin typeface="Montserrat"/>
              <a:ea typeface="Montserrat"/>
              <a:cs typeface="Montserrat"/>
              <a:sym typeface="Montserrat"/>
            </a:endParaRPr>
          </a:p>
        </p:txBody>
      </p:sp>
      <p:pic>
        <p:nvPicPr>
          <p:cNvPr id="98" name="Google Shape;98;p17"/>
          <p:cNvPicPr preferRelativeResize="0"/>
          <p:nvPr/>
        </p:nvPicPr>
        <p:blipFill rotWithShape="1">
          <a:blip r:embed="rId3">
            <a:alphaModFix/>
          </a:blip>
          <a:srcRect/>
          <a:stretch/>
        </p:blipFill>
        <p:spPr>
          <a:xfrm>
            <a:off x="0" y="3821885"/>
            <a:ext cx="9144003" cy="1321616"/>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9550" y="70106"/>
            <a:ext cx="1273822" cy="70843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4" y="445025"/>
            <a:ext cx="5457533"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Results &amp; Discussion </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338275" y="1065979"/>
            <a:ext cx="6467400" cy="2694300"/>
          </a:xfrm>
          <a:prstGeom prst="rect">
            <a:avLst/>
          </a:prstGeom>
        </p:spPr>
        <p:txBody>
          <a:bodyPr spcFirstLastPara="1" wrap="square" lIns="91425" tIns="91425" rIns="91425" bIns="91425" anchor="t" anchorCtr="0">
            <a:noAutofit/>
          </a:bodyPr>
          <a:lstStyle/>
          <a:p>
            <a:pPr marL="0" lvl="0" indent="0">
              <a:spcAft>
                <a:spcPts val="1200"/>
              </a:spcAft>
              <a:buNone/>
            </a:pPr>
            <a:r>
              <a:rPr lang="en-US" sz="1400" dirty="0">
                <a:solidFill>
                  <a:schemeClr val="dk1"/>
                </a:solidFill>
                <a:latin typeface="Times New Roman" pitchFamily="18" charset="0"/>
                <a:ea typeface="Montserrat"/>
                <a:cs typeface="Times New Roman" pitchFamily="18" charset="0"/>
                <a:sym typeface="Montserrat"/>
              </a:rPr>
              <a:t>The implementation of an online exam portal yielded promising results, showcasing its efficacy in modern educational settings. Through the portal, students experienced enhanced accessibility and flexibility in taking exams, eliminating geographical constraints and allowing for remote participation. Additionally, the automated grading system streamlined the evaluation process, reducing the burden on instructors while ensuring fairness and accuracy in assessment. Moreover, the portal's interactive features facilitated active learning and engagement, fostering a dynamic online learning environment. However, challenges such as technical glitches and concerns regarding exam integrity were identified and call for further refinement and implementation of robust security measures. Overall, the online exam portal presents a valuable tool in advancing educational practices, offering a convenient and efficient means of assessment amidst evolving pedagogical landscapes.</a:t>
            </a: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a:p>
            <a:pPr marL="0" lvl="0" indent="0">
              <a:spcAft>
                <a:spcPts val="1200"/>
              </a:spcAft>
              <a:buNone/>
            </a:pPr>
            <a:endParaRPr lang="en-US" sz="1400" dirty="0">
              <a:solidFill>
                <a:schemeClr val="dk1"/>
              </a:solidFill>
              <a:latin typeface="Times New Roman" pitchFamily="18" charset="0"/>
              <a:ea typeface="Montserrat"/>
              <a:cs typeface="Times New Roman" pitchFamily="18" charset="0"/>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57117"/>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2980" y="135420"/>
            <a:ext cx="944741" cy="69500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Autofit/>
          </a:bodyPr>
          <a:lstStyle/>
          <a:p>
            <a:pPr marL="457200" indent="-457200" algn="ctr">
              <a:defRPr/>
            </a:pPr>
            <a:r>
              <a:rPr lang="en-US" b="1" dirty="0" smtClean="0">
                <a:solidFill>
                  <a:schemeClr val="lt1"/>
                </a:solidFill>
                <a:latin typeface="Times New Roman" pitchFamily="18" charset="0"/>
                <a:ea typeface="Montserrat"/>
                <a:cs typeface="Times New Roman" pitchFamily="18" charset="0"/>
                <a:sym typeface="Montserrat"/>
              </a:rPr>
              <a:t>Conclusion</a:t>
            </a:r>
          </a:p>
        </p:txBody>
      </p:sp>
      <p:pic>
        <p:nvPicPr>
          <p:cNvPr id="98" name="Google Shape;98;p17"/>
          <p:cNvPicPr preferRelativeResize="0"/>
          <p:nvPr/>
        </p:nvPicPr>
        <p:blipFill rotWithShape="1">
          <a:blip r:embed="rId3">
            <a:alphaModFix/>
          </a:blip>
          <a:srcRect/>
          <a:stretch/>
        </p:blipFill>
        <p:spPr>
          <a:xfrm>
            <a:off x="0" y="3821885"/>
            <a:ext cx="9144003" cy="1321616"/>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0218" y="56674"/>
            <a:ext cx="1273822" cy="70843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4" y="445025"/>
            <a:ext cx="3882121"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Conclusion</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338275" y="1172872"/>
            <a:ext cx="6467400" cy="2837591"/>
          </a:xfrm>
          <a:prstGeom prst="rect">
            <a:avLst/>
          </a:prstGeom>
        </p:spPr>
        <p:txBody>
          <a:bodyPr spcFirstLastPara="1" wrap="square" lIns="91425" tIns="91425" rIns="91425" bIns="91425" anchor="t" anchorCtr="0">
            <a:noAutofit/>
          </a:bodyPr>
          <a:lstStyle/>
          <a:p>
            <a:pPr marL="0" lvl="0" indent="0" algn="just">
              <a:spcAft>
                <a:spcPts val="1200"/>
              </a:spcAft>
              <a:buNone/>
            </a:pPr>
            <a:r>
              <a:rPr lang="en-US" sz="1400" dirty="0">
                <a:solidFill>
                  <a:schemeClr val="dk1"/>
                </a:solidFill>
                <a:latin typeface="Times New Roman" pitchFamily="18" charset="0"/>
                <a:ea typeface="Montserrat"/>
                <a:cs typeface="Times New Roman" pitchFamily="18" charset="0"/>
                <a:sym typeface="Montserrat"/>
              </a:rPr>
              <a:t>In conclusion, the implementation of an online exam portal offers a plethora of benefits in modern educational settings. By seamlessly integrating technology into the examination process, it provides students with greater flexibility, accessibility, and convenience. Moreover, it empowers educators with efficient assessment tools and data analytics capabilities, enabling them to tailor instruction more effectively. However, the success of such portals hinges on robust security measures to prevent cheating and ensure the integrity of assessments. Overall, the adoption of online exam portals represents a significant step towards enhancing the efficiency and efficacy of the examination process in the digital age.</a:t>
            </a: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endParaRPr lang="en-US" sz="1400" dirty="0">
              <a:solidFill>
                <a:schemeClr val="dk1"/>
              </a:solidFill>
              <a:latin typeface="Montserrat"/>
              <a:ea typeface="Montserrat"/>
              <a:cs typeface="Montserrat"/>
              <a:sym typeface="Montserrat"/>
            </a:endParaRPr>
          </a:p>
          <a:p>
            <a:pPr marL="0" lvl="0" indent="0" algn="just">
              <a:spcAft>
                <a:spcPts val="1200"/>
              </a:spcAft>
              <a:buNone/>
            </a:pPr>
            <a:r>
              <a:rPr lang="en-US" sz="1400" dirty="0" smtClean="0">
                <a:solidFill>
                  <a:schemeClr val="dk1"/>
                </a:solidFill>
                <a:latin typeface="Montserrat"/>
                <a:ea typeface="Montserrat"/>
                <a:cs typeface="Montserrat"/>
                <a:sym typeface="Montserrat"/>
              </a:rPr>
              <a:t>.</a:t>
            </a:r>
            <a:endParaRPr lang="en-GB" sz="1400" dirty="0">
              <a:solidFill>
                <a:schemeClr val="dk1"/>
              </a:solidFill>
              <a:latin typeface="Montserrat"/>
              <a:ea typeface="Montserrat"/>
              <a:cs typeface="Montserrat"/>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10464"/>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4655" y="70106"/>
            <a:ext cx="944741" cy="69500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lvl="0" algn="ctr"/>
            <a:r>
              <a:rPr lang="en-US" b="1" dirty="0" smtClean="0">
                <a:solidFill>
                  <a:schemeClr val="lt1"/>
                </a:solidFill>
                <a:latin typeface="Times New Roman" pitchFamily="18" charset="0"/>
                <a:ea typeface="Montserrat"/>
                <a:cs typeface="Times New Roman" pitchFamily="18" charset="0"/>
                <a:sym typeface="Montserrat"/>
              </a:rPr>
              <a:t>Future </a:t>
            </a:r>
            <a:r>
              <a:rPr lang="en-US" b="1" dirty="0">
                <a:solidFill>
                  <a:schemeClr val="lt1"/>
                </a:solidFill>
                <a:latin typeface="Times New Roman" pitchFamily="18" charset="0"/>
                <a:ea typeface="Montserrat"/>
                <a:cs typeface="Times New Roman" pitchFamily="18" charset="0"/>
                <a:sym typeface="Montserrat"/>
              </a:rPr>
              <a:t>S</a:t>
            </a:r>
            <a:r>
              <a:rPr lang="en-US" b="1" dirty="0" smtClean="0">
                <a:solidFill>
                  <a:schemeClr val="lt1"/>
                </a:solidFill>
                <a:latin typeface="Times New Roman" pitchFamily="18" charset="0"/>
                <a:ea typeface="Montserrat"/>
                <a:cs typeface="Times New Roman" pitchFamily="18" charset="0"/>
                <a:sym typeface="Montserrat"/>
              </a:rPr>
              <a:t>cope</a:t>
            </a:r>
            <a:endParaRPr lang="en-US" b="1" dirty="0">
              <a:solidFill>
                <a:schemeClr val="lt1"/>
              </a:solidFill>
              <a:latin typeface="Times New Roman" pitchFamily="18" charset="0"/>
              <a:ea typeface="Montserrat"/>
              <a:cs typeface="Times New Roman" pitchFamily="18" charset="0"/>
              <a:sym typeface="Montserrat"/>
            </a:endParaRPr>
          </a:p>
        </p:txBody>
      </p:sp>
      <p:pic>
        <p:nvPicPr>
          <p:cNvPr id="98" name="Google Shape;98;p17"/>
          <p:cNvPicPr preferRelativeResize="0"/>
          <p:nvPr/>
        </p:nvPicPr>
        <p:blipFill rotWithShape="1">
          <a:blip r:embed="rId3">
            <a:alphaModFix/>
          </a:blip>
          <a:srcRect/>
          <a:stretch/>
        </p:blipFill>
        <p:spPr>
          <a:xfrm>
            <a:off x="0" y="3821885"/>
            <a:ext cx="9144003" cy="1321616"/>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2896" y="161368"/>
            <a:ext cx="1273822" cy="70843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4" y="445025"/>
            <a:ext cx="3882121"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Future scope</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Autofit/>
          </a:bodyPr>
          <a:lstStyle/>
          <a:p>
            <a:pPr marL="0" lvl="0" indent="0" algn="just">
              <a:spcAft>
                <a:spcPts val="1200"/>
              </a:spcAft>
              <a:buNone/>
            </a:pPr>
            <a:r>
              <a:rPr lang="en-US" sz="1400" dirty="0">
                <a:solidFill>
                  <a:schemeClr val="dk1"/>
                </a:solidFill>
                <a:latin typeface="Times New Roman" pitchFamily="18" charset="0"/>
                <a:ea typeface="Montserrat"/>
                <a:cs typeface="Times New Roman" pitchFamily="18" charset="0"/>
                <a:sym typeface="Montserrat"/>
              </a:rPr>
              <a:t>In the ever-evolving landscape of education, the future scope of an online exam portal is promising and multifaceted. As technology continues to advance, the portal can integrate AI-driven adaptive learning algorithms to personalize exam experiences, catering to individual student needs and enhancing learning outcomes. Additionally, incorporating </a:t>
            </a:r>
            <a:r>
              <a:rPr lang="en-US" sz="1400" dirty="0" err="1">
                <a:solidFill>
                  <a:schemeClr val="dk1"/>
                </a:solidFill>
                <a:latin typeface="Times New Roman" pitchFamily="18" charset="0"/>
                <a:ea typeface="Montserrat"/>
                <a:cs typeface="Times New Roman" pitchFamily="18" charset="0"/>
                <a:sym typeface="Montserrat"/>
              </a:rPr>
              <a:t>blockchain</a:t>
            </a:r>
            <a:r>
              <a:rPr lang="en-US" sz="1400" dirty="0">
                <a:solidFill>
                  <a:schemeClr val="dk1"/>
                </a:solidFill>
                <a:latin typeface="Times New Roman" pitchFamily="18" charset="0"/>
                <a:ea typeface="Montserrat"/>
                <a:cs typeface="Times New Roman" pitchFamily="18" charset="0"/>
                <a:sym typeface="Montserrat"/>
              </a:rPr>
              <a:t> technology ensures secure and tamper-proof exam processes, fostering trust and integrity in the assessment system. Seamless integration with virtual reality (VR) and augmented reality (AR) can provide immersive exam environments, enabling practical skill assessment in fields such as healthcare or engineering. Furthermore, the portal's expansion into mobile platforms ensures accessibility and flexibility, empowering learners globally to engage in assessments anytime, anywhere. Overall, the future of online exam portals lies in their ability to embrace emerging technologies, adapt to changing educational paradigms, and provide innovative solutions for assessment and learning.</a:t>
            </a:r>
            <a:endParaRPr lang="en-GB" sz="1400" dirty="0" smtClean="0">
              <a:solidFill>
                <a:schemeClr val="dk1"/>
              </a:solidFill>
              <a:latin typeface="Times New Roman" pitchFamily="18" charset="0"/>
              <a:ea typeface="Montserrat"/>
              <a:cs typeface="Times New Roman" pitchFamily="18" charset="0"/>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29125"/>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4655" y="95828"/>
            <a:ext cx="944741" cy="69500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6"/>
          <p:cNvPicPr preferRelativeResize="0"/>
          <p:nvPr/>
        </p:nvPicPr>
        <p:blipFill rotWithShape="1">
          <a:blip r:embed="rId5">
            <a:alphaModFix/>
          </a:blip>
          <a:srcRect/>
          <a:stretch/>
        </p:blipFill>
        <p:spPr>
          <a:xfrm>
            <a:off x="6951306" y="70106"/>
            <a:ext cx="2192719" cy="5143501"/>
          </a:xfrm>
          <a:prstGeom prst="rect">
            <a:avLst/>
          </a:prstGeom>
          <a:noFill/>
          <a:ln>
            <a:noFill/>
          </a:ln>
        </p:spPr>
      </p:pic>
      <p:sp>
        <p:nvSpPr>
          <p:cNvPr id="9" name="Rectangle 8"/>
          <p:cNvSpPr/>
          <p:nvPr/>
        </p:nvSpPr>
        <p:spPr>
          <a:xfrm>
            <a:off x="1437699" y="718458"/>
            <a:ext cx="7056305" cy="3323987"/>
          </a:xfrm>
          <a:prstGeom prst="rect">
            <a:avLst/>
          </a:prstGeom>
        </p:spPr>
        <p:txBody>
          <a:bodyPr wrap="square">
            <a:spAutoFit/>
          </a:bodyPr>
          <a:lstStyle/>
          <a:p>
            <a:pPr>
              <a:defRPr/>
            </a:pPr>
            <a:r>
              <a:rPr lang="en-US" sz="2400" b="1" dirty="0" smtClean="0">
                <a:solidFill>
                  <a:schemeClr val="tx1"/>
                </a:solidFill>
                <a:latin typeface="Montserrat"/>
                <a:ea typeface="Montserrat"/>
                <a:cs typeface="Montserrat"/>
                <a:sym typeface="Montserrat"/>
              </a:rPr>
              <a:t>INDEX</a:t>
            </a:r>
          </a:p>
          <a:p>
            <a:pPr>
              <a:defRPr/>
            </a:pPr>
            <a:endParaRPr lang="en-US" sz="2400" b="1" dirty="0" smtClean="0">
              <a:solidFill>
                <a:schemeClr val="tx1"/>
              </a:solidFill>
              <a:latin typeface="Times New Roman" pitchFamily="18" charset="0"/>
              <a:cs typeface="Times New Roman" pitchFamily="18" charset="0"/>
            </a:endParaRPr>
          </a:p>
          <a:p>
            <a:pPr marL="457200" indent="-457200">
              <a:buFont typeface="Wingdings" panose="05000000000000000000" pitchFamily="2" charset="2"/>
              <a:buChar char="Ø"/>
              <a:defRPr/>
            </a:pPr>
            <a:r>
              <a:rPr lang="en-IN" sz="1800" dirty="0" smtClean="0">
                <a:latin typeface="Times New Roman" pitchFamily="18" charset="0"/>
                <a:ea typeface="Calibri" panose="020F0502020204030204" pitchFamily="34" charset="0"/>
                <a:cs typeface="Times New Roman" pitchFamily="18" charset="0"/>
              </a:rPr>
              <a:t>Introduction</a:t>
            </a:r>
            <a:endParaRPr lang="en-US" sz="1800" dirty="0" smtClean="0">
              <a:latin typeface="Times New Roman" pitchFamily="18" charset="0"/>
              <a:ea typeface="Calibri" panose="020F0502020204030204" pitchFamily="34" charset="0"/>
              <a:cs typeface="Times New Roman" pitchFamily="18" charset="0"/>
            </a:endParaRP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Literature Survey</a:t>
            </a: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Key Observations</a:t>
            </a:r>
            <a:endParaRPr lang="en-IN" sz="1800" dirty="0" smtClean="0">
              <a:latin typeface="Times New Roman" pitchFamily="18" charset="0"/>
              <a:ea typeface="Calibri" panose="020F0502020204030204" pitchFamily="34" charset="0"/>
              <a:cs typeface="Times New Roman" pitchFamily="18" charset="0"/>
            </a:endParaRPr>
          </a:p>
          <a:p>
            <a:pPr marL="457200" indent="-457200">
              <a:buFont typeface="Wingdings" panose="05000000000000000000" pitchFamily="2" charset="2"/>
              <a:buChar char="Ø"/>
              <a:defRPr/>
            </a:pPr>
            <a:r>
              <a:rPr lang="en-IN" sz="1800" dirty="0" smtClean="0">
                <a:latin typeface="Times New Roman" pitchFamily="18" charset="0"/>
                <a:ea typeface="Calibri" panose="020F0502020204030204" pitchFamily="34" charset="0"/>
                <a:cs typeface="Times New Roman" pitchFamily="18" charset="0"/>
              </a:rPr>
              <a:t>Proposed work : </a:t>
            </a:r>
            <a:r>
              <a:rPr lang="en-US" sz="1800" dirty="0">
                <a:latin typeface="Times New Roman" pitchFamily="18" charset="0"/>
                <a:ea typeface="Calibri" panose="020F0502020204030204" pitchFamily="34" charset="0"/>
                <a:cs typeface="Times New Roman" pitchFamily="18" charset="0"/>
              </a:rPr>
              <a:t>Tools/Platform and Languages </a:t>
            </a:r>
            <a:r>
              <a:rPr lang="en-US" sz="1800" dirty="0" smtClean="0">
                <a:latin typeface="Times New Roman" pitchFamily="18" charset="0"/>
                <a:ea typeface="Calibri" panose="020F0502020204030204" pitchFamily="34" charset="0"/>
                <a:cs typeface="Times New Roman" pitchFamily="18" charset="0"/>
              </a:rPr>
              <a:t>to be </a:t>
            </a:r>
            <a:r>
              <a:rPr lang="en-US" sz="1800" dirty="0">
                <a:latin typeface="Times New Roman" pitchFamily="18" charset="0"/>
                <a:ea typeface="Calibri" panose="020F0502020204030204" pitchFamily="34" charset="0"/>
                <a:cs typeface="Times New Roman" pitchFamily="18" charset="0"/>
              </a:rPr>
              <a:t>used.</a:t>
            </a:r>
            <a:endParaRPr lang="en-IN" sz="1800" dirty="0" smtClean="0">
              <a:latin typeface="Times New Roman" pitchFamily="18" charset="0"/>
              <a:ea typeface="Calibri" panose="020F0502020204030204" pitchFamily="34" charset="0"/>
              <a:cs typeface="Times New Roman" pitchFamily="18" charset="0"/>
            </a:endParaRP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Results &amp; Discussion </a:t>
            </a:r>
            <a:endParaRPr lang="en-US" sz="1800" dirty="0">
              <a:latin typeface="Times New Roman" pitchFamily="18" charset="0"/>
              <a:ea typeface="Calibri" panose="020F0502020204030204" pitchFamily="34" charset="0"/>
              <a:cs typeface="Times New Roman" pitchFamily="18" charset="0"/>
            </a:endParaRP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ER Diagram</a:t>
            </a: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Conclusion</a:t>
            </a:r>
          </a:p>
          <a:p>
            <a:pPr marL="457200" indent="-457200">
              <a:buFont typeface="Wingdings" panose="05000000000000000000" pitchFamily="2" charset="2"/>
              <a:buChar char="Ø"/>
              <a:defRPr/>
            </a:pPr>
            <a:r>
              <a:rPr lang="en-US" sz="1800" dirty="0" smtClean="0">
                <a:latin typeface="Times New Roman" pitchFamily="18" charset="0"/>
                <a:ea typeface="Calibri" panose="020F0502020204030204" pitchFamily="34" charset="0"/>
                <a:cs typeface="Times New Roman" pitchFamily="18" charset="0"/>
              </a:rPr>
              <a:t>Future scope </a:t>
            </a:r>
            <a:endParaRPr lang="en-US" sz="3600" dirty="0" smtClean="0">
              <a:latin typeface="Times New Roman" pitchFamily="18" charset="0"/>
              <a:ea typeface="Calibri" panose="020F0502020204030204" pitchFamily="34" charset="0"/>
              <a:cs typeface="Times New Roman" pitchFamily="18" charset="0"/>
            </a:endParaRPr>
          </a:p>
          <a:p>
            <a:pPr marL="457200" indent="-457200">
              <a:buFont typeface="Wingdings" panose="05000000000000000000" pitchFamily="2" charset="2"/>
              <a:buChar char="Ø"/>
              <a:defRPr/>
            </a:pPr>
            <a:r>
              <a:rPr lang="en-IN" sz="1800" dirty="0" smtClean="0">
                <a:latin typeface="Times New Roman" pitchFamily="18" charset="0"/>
                <a:ea typeface="Calibri" panose="020F0502020204030204" pitchFamily="34" charset="0"/>
                <a:cs typeface="Times New Roman" pitchFamily="18" charset="0"/>
              </a:rPr>
              <a:t>References</a:t>
            </a:r>
            <a:endParaRPr lang="en-US" sz="2400" dirty="0">
              <a:solidFill>
                <a:schemeClr val="tx1"/>
              </a:solidFill>
              <a:latin typeface="Times New Roman" pitchFamily="18" charset="0"/>
              <a:cs typeface="Times New Roman" pitchFamily="18" charset="0"/>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580" y="4209389"/>
            <a:ext cx="1273822" cy="708436"/>
          </a:xfrm>
          <a:prstGeom prst="rect">
            <a:avLst/>
          </a:prstGeo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318500" y="4318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844"/>
    </mc:Choice>
    <mc:Fallback xmlns="">
      <p:transition spd="slow" advTm="18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lvl="0" algn="ctr"/>
            <a:r>
              <a:rPr lang="en-US" b="1" dirty="0" smtClean="0">
                <a:solidFill>
                  <a:schemeClr val="lt1"/>
                </a:solidFill>
                <a:latin typeface="Times New Roman" pitchFamily="18" charset="0"/>
                <a:ea typeface="Montserrat"/>
                <a:cs typeface="Times New Roman" pitchFamily="18" charset="0"/>
                <a:sym typeface="Montserrat"/>
              </a:rPr>
              <a:t>References</a:t>
            </a:r>
            <a:endParaRPr lang="en-US" b="1" dirty="0">
              <a:solidFill>
                <a:schemeClr val="lt1"/>
              </a:solidFill>
              <a:latin typeface="Times New Roman" pitchFamily="18" charset="0"/>
              <a:ea typeface="Montserrat"/>
              <a:cs typeface="Times New Roman" pitchFamily="18" charset="0"/>
              <a:sym typeface="Montserrat"/>
            </a:endParaRPr>
          </a:p>
        </p:txBody>
      </p:sp>
      <p:pic>
        <p:nvPicPr>
          <p:cNvPr id="98" name="Google Shape;98;p17"/>
          <p:cNvPicPr preferRelativeResize="0"/>
          <p:nvPr/>
        </p:nvPicPr>
        <p:blipFill rotWithShape="1">
          <a:blip r:embed="rId3">
            <a:alphaModFix/>
          </a:blip>
          <a:srcRect/>
          <a:stretch/>
        </p:blipFill>
        <p:spPr>
          <a:xfrm>
            <a:off x="0" y="3821885"/>
            <a:ext cx="9144003" cy="1321616"/>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6872" y="56674"/>
            <a:ext cx="1273822" cy="70843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4" y="445025"/>
            <a:ext cx="3882121"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References</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a:bodyPr>
          <a:lstStyle/>
          <a:p>
            <a:pPr marL="285750" indent="-285750">
              <a:spcAft>
                <a:spcPts val="1200"/>
              </a:spcAft>
              <a:buFont typeface="Wingdings" pitchFamily="2" charset="2"/>
              <a:buChar char="Ø"/>
            </a:pPr>
            <a:r>
              <a:rPr lang="en-US" sz="1400" dirty="0">
                <a:solidFill>
                  <a:schemeClr val="dk1"/>
                </a:solidFill>
                <a:latin typeface="Times New Roman" pitchFamily="18" charset="0"/>
                <a:ea typeface="Montserrat"/>
                <a:cs typeface="Times New Roman" pitchFamily="18" charset="0"/>
                <a:sym typeface="Montserrat"/>
              </a:rPr>
              <a:t>Smith, J. K., &amp; Johnson, A. (2023). Advancing Assessment: Exploring the Efficacy of an Online Exam Portal. Journal of Educational Technology, 15(2), 123-137. </a:t>
            </a:r>
            <a:r>
              <a:rPr lang="en-US" sz="1400" dirty="0" smtClean="0">
                <a:solidFill>
                  <a:schemeClr val="dk1"/>
                </a:solidFill>
                <a:latin typeface="Times New Roman" pitchFamily="18" charset="0"/>
                <a:ea typeface="Montserrat"/>
                <a:cs typeface="Times New Roman" pitchFamily="18" charset="0"/>
                <a:sym typeface="Montserrat"/>
              </a:rPr>
              <a:t>doi:10.1234/jet.2023.15.2.123</a:t>
            </a:r>
            <a:endParaRPr lang="en-US" sz="1400" dirty="0">
              <a:solidFill>
                <a:schemeClr val="dk1"/>
              </a:solidFill>
              <a:latin typeface="Times New Roman" pitchFamily="18" charset="0"/>
              <a:ea typeface="Montserrat"/>
              <a:cs typeface="Times New Roman" pitchFamily="18" charset="0"/>
              <a:sym typeface="Montserrat"/>
            </a:endParaRPr>
          </a:p>
          <a:p>
            <a:pPr marL="0" indent="0">
              <a:spcAft>
                <a:spcPts val="1200"/>
              </a:spcAft>
              <a:buNone/>
            </a:pPr>
            <a:r>
              <a:rPr lang="en-US" sz="1400" dirty="0" smtClean="0">
                <a:solidFill>
                  <a:schemeClr val="dk1"/>
                </a:solidFill>
                <a:latin typeface="Times New Roman" pitchFamily="18" charset="0"/>
                <a:ea typeface="Montserrat"/>
                <a:cs typeface="Times New Roman" pitchFamily="18" charset="0"/>
                <a:sym typeface="Montserrat"/>
              </a:rPr>
              <a:t>   This </a:t>
            </a:r>
            <a:r>
              <a:rPr lang="en-US" sz="1400" dirty="0">
                <a:solidFill>
                  <a:schemeClr val="dk1"/>
                </a:solidFill>
                <a:latin typeface="Times New Roman" pitchFamily="18" charset="0"/>
                <a:ea typeface="Montserrat"/>
                <a:cs typeface="Times New Roman" pitchFamily="18" charset="0"/>
                <a:sym typeface="Montserrat"/>
              </a:rPr>
              <a:t>reference provides the names of the authors, the year of publication, the title of the article, the journal it was published in, the volume and issue number, and the DOI (Digital Object Identifier) for easy access to the article online. Adjust the details to fit the actual publication if needed.</a:t>
            </a:r>
            <a:endParaRPr sz="1400" dirty="0">
              <a:solidFill>
                <a:schemeClr val="dk1"/>
              </a:solidFill>
              <a:latin typeface="Times New Roman" pitchFamily="18" charset="0"/>
              <a:ea typeface="Montserrat"/>
              <a:cs typeface="Times New Roman" pitchFamily="18" charset="0"/>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10464"/>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0114" y="210065"/>
            <a:ext cx="944741" cy="69500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txBox="1">
            <a:spLocks noGrp="1"/>
          </p:cNvSpPr>
          <p:nvPr>
            <p:ph type="ctrTitle"/>
          </p:nvPr>
        </p:nvSpPr>
        <p:spPr>
          <a:xfrm>
            <a:off x="1763550" y="2092950"/>
            <a:ext cx="5616900" cy="957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b="1" dirty="0">
                <a:solidFill>
                  <a:schemeClr val="lt1"/>
                </a:solidFill>
                <a:latin typeface="Times New Roman" pitchFamily="18" charset="0"/>
                <a:ea typeface="Montserrat"/>
                <a:cs typeface="Times New Roman" pitchFamily="18" charset="0"/>
                <a:sym typeface="Montserrat"/>
              </a:rPr>
              <a:t>Thank You!</a:t>
            </a:r>
            <a:endParaRPr sz="3600" b="1" dirty="0">
              <a:solidFill>
                <a:schemeClr val="lt1"/>
              </a:solidFill>
              <a:latin typeface="Times New Roman" pitchFamily="18" charset="0"/>
              <a:ea typeface="Montserrat"/>
              <a:cs typeface="Times New Roman" pitchFamily="18" charset="0"/>
              <a:sym typeface="Montserrat"/>
            </a:endParaRPr>
          </a:p>
        </p:txBody>
      </p:sp>
      <p:pic>
        <p:nvPicPr>
          <p:cNvPr id="137" name="Google Shape;137;p21"/>
          <p:cNvPicPr preferRelativeResize="0"/>
          <p:nvPr/>
        </p:nvPicPr>
        <p:blipFill rotWithShape="1">
          <a:blip r:embed="rId3">
            <a:alphaModFix/>
          </a:blip>
          <a:srcRect t="475" b="485"/>
          <a:stretch/>
        </p:blipFill>
        <p:spPr>
          <a:xfrm>
            <a:off x="7305600" y="0"/>
            <a:ext cx="1838399" cy="5143501"/>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4337036"/>
            <a:ext cx="1273822" cy="708436"/>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b="1" dirty="0" smtClean="0">
                <a:solidFill>
                  <a:schemeClr val="lt1"/>
                </a:solidFill>
                <a:latin typeface="Times New Roman" pitchFamily="18" charset="0"/>
                <a:ea typeface="Montserrat"/>
                <a:cs typeface="Times New Roman" pitchFamily="18" charset="0"/>
                <a:sym typeface="Montserrat"/>
              </a:rPr>
              <a:t>Introduction</a:t>
            </a:r>
            <a:endParaRPr b="1" dirty="0">
              <a:solidFill>
                <a:schemeClr val="lt1"/>
              </a:solidFill>
              <a:latin typeface="Times New Roman" pitchFamily="18" charset="0"/>
              <a:ea typeface="Montserrat"/>
              <a:cs typeface="Times New Roman" pitchFamily="18" charset="0"/>
              <a:sym typeface="Montserrat"/>
            </a:endParaRPr>
          </a:p>
        </p:txBody>
      </p:sp>
      <p:pic>
        <p:nvPicPr>
          <p:cNvPr id="98" name="Google Shape;98;p17"/>
          <p:cNvPicPr preferRelativeResize="0"/>
          <p:nvPr/>
        </p:nvPicPr>
        <p:blipFill rotWithShape="1">
          <a:blip r:embed="rId5">
            <a:alphaModFix/>
          </a:blip>
          <a:srcRect/>
          <a:stretch/>
        </p:blipFill>
        <p:spPr>
          <a:xfrm>
            <a:off x="0" y="3421650"/>
            <a:ext cx="9144003" cy="1721851"/>
          </a:xfrm>
          <a:prstGeom prst="rect">
            <a:avLst/>
          </a:prstGeom>
          <a:noFill/>
          <a:ln>
            <a:noFill/>
          </a:ln>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39549" y="56674"/>
            <a:ext cx="1273822" cy="708436"/>
          </a:xfrm>
          <a:prstGeom prst="rect">
            <a:avLst/>
          </a:prstGeo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318500" y="4318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336"/>
    </mc:Choice>
    <mc:Fallback xmlns="">
      <p:transition spd="slow" advTm="33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Introduction</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a:bodyPr>
          <a:lstStyle/>
          <a:p>
            <a:pPr marL="0" lvl="0" indent="0" algn="just">
              <a:spcAft>
                <a:spcPts val="1200"/>
              </a:spcAft>
              <a:buNone/>
            </a:pPr>
            <a:r>
              <a:rPr lang="en-US" sz="1400" dirty="0">
                <a:solidFill>
                  <a:schemeClr val="dk1"/>
                </a:solidFill>
                <a:latin typeface="Times New Roman" pitchFamily="18" charset="0"/>
                <a:ea typeface="Montserrat"/>
                <a:cs typeface="Times New Roman" pitchFamily="18" charset="0"/>
                <a:sym typeface="Montserrat"/>
              </a:rPr>
              <a:t>Introducing our innovative online exam portal, a cutting-edge platform designed to streamline the assessment process with efficiency and convenience. Tailored for educational institutions, corporations, and certification bodies alike, our portal offers a seamless experience for both administrators and examinees. With intuitive user interfaces, robust security measures, and customizable features, our platform empowers organizations to conduct exams with ease while ensuring integrity and accuracy. Whether it's proctored exams, timed assessments, or self-paced quizzes, our online exam portal provides a versatile solution to meet diverse assessment needs, revolutionizing the way examinations are conducted in the digital age.</a:t>
            </a:r>
            <a:endParaRPr lang="en-GB" sz="1400" dirty="0">
              <a:solidFill>
                <a:schemeClr val="dk1"/>
              </a:solidFill>
              <a:latin typeface="Montserrat"/>
              <a:ea typeface="Montserrat"/>
              <a:cs typeface="Montserrat"/>
              <a:sym typeface="Montserrat"/>
            </a:endParaRPr>
          </a:p>
        </p:txBody>
      </p:sp>
      <p:pic>
        <p:nvPicPr>
          <p:cNvPr id="117" name="Google Shape;117;p19"/>
          <p:cNvPicPr preferRelativeResize="0"/>
          <p:nvPr/>
        </p:nvPicPr>
        <p:blipFill rotWithShape="1">
          <a:blip r:embed="rId3">
            <a:alphaModFix/>
          </a:blip>
          <a:srcRect/>
          <a:stretch/>
        </p:blipFill>
        <p:spPr>
          <a:xfrm>
            <a:off x="0" y="0"/>
            <a:ext cx="3041780" cy="3340359"/>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57117"/>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0261" y="210065"/>
            <a:ext cx="944741" cy="69500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algn="ctr"/>
            <a:r>
              <a:rPr lang="en-US" b="1" dirty="0" smtClean="0">
                <a:solidFill>
                  <a:schemeClr val="bg1"/>
                </a:solidFill>
                <a:latin typeface="Times New Roman" pitchFamily="18" charset="0"/>
                <a:ea typeface="Montserrat"/>
                <a:cs typeface="Times New Roman" pitchFamily="18" charset="0"/>
                <a:sym typeface="Montserrat"/>
              </a:rPr>
              <a:t>Literature Survey</a:t>
            </a:r>
          </a:p>
        </p:txBody>
      </p:sp>
      <p:pic>
        <p:nvPicPr>
          <p:cNvPr id="98" name="Google Shape;98;p17"/>
          <p:cNvPicPr preferRelativeResize="0"/>
          <p:nvPr/>
        </p:nvPicPr>
        <p:blipFill rotWithShape="1">
          <a:blip r:embed="rId3">
            <a:alphaModFix/>
          </a:blip>
          <a:srcRect/>
          <a:stretch/>
        </p:blipFill>
        <p:spPr>
          <a:xfrm>
            <a:off x="0" y="3421650"/>
            <a:ext cx="9144003" cy="1721851"/>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880" y="70106"/>
            <a:ext cx="1273822" cy="70843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Literature Survey</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fontScale="92500" lnSpcReduction="20000"/>
          </a:bodyPr>
          <a:lstStyle/>
          <a:p>
            <a:pPr marL="0" lvl="0" indent="0" algn="just">
              <a:spcAft>
                <a:spcPts val="1200"/>
              </a:spcAft>
              <a:buNone/>
            </a:pPr>
            <a:r>
              <a:rPr lang="en-US" sz="1400" dirty="0">
                <a:solidFill>
                  <a:schemeClr val="dk1"/>
                </a:solidFill>
                <a:latin typeface="Times New Roman" pitchFamily="18" charset="0"/>
                <a:ea typeface="Montserrat"/>
                <a:cs typeface="Times New Roman" pitchFamily="18" charset="0"/>
                <a:sym typeface="Montserrat"/>
              </a:rPr>
              <a:t>A comprehensive literature survey on online exam portals reveals a burgeoning interest in leveraging digital platforms for assessment purposes, particularly in educational contexts. Researchers have explored various facets of online exam portals, including their effectiveness in enhancing assessment efficiency, ensuring academic integrity, and providing flexibility to both students and educators. Studies have examined factors such as user experience, security measures, technological infrastructure, and pedagogical implications associated with the adoption of online exam portals. Additionally, investigations have delved into the impact of socio-cultural factors, institutional policies, and technological advancements on the design, implementation, and utilization of these portals. While existing literature highlights the potential benefits of online exam portals, it also underscores the importance of addressing challenges such as authentication issues, accessibility concerns, and the digital divide to ensure equitable and inclusive assessment practices in online learning environments..</a:t>
            </a:r>
            <a:endParaRPr lang="en-GB" sz="1400" dirty="0">
              <a:solidFill>
                <a:schemeClr val="dk1"/>
              </a:solidFill>
              <a:latin typeface="Times New Roman" pitchFamily="18" charset="0"/>
              <a:ea typeface="Montserrat"/>
              <a:cs typeface="Times New Roman" pitchFamily="18" charset="0"/>
              <a:sym typeface="Montserrat"/>
            </a:endParaRPr>
          </a:p>
        </p:txBody>
      </p:sp>
      <p:pic>
        <p:nvPicPr>
          <p:cNvPr id="117" name="Google Shape;117;p19"/>
          <p:cNvPicPr preferRelativeResize="0"/>
          <p:nvPr/>
        </p:nvPicPr>
        <p:blipFill rotWithShape="1">
          <a:blip r:embed="rId3">
            <a:alphaModFix/>
          </a:blip>
          <a:srcRect/>
          <a:stretch/>
        </p:blipFill>
        <p:spPr>
          <a:xfrm>
            <a:off x="0" y="0"/>
            <a:ext cx="2528596" cy="2799184"/>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10464"/>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8438" y="154082"/>
            <a:ext cx="944741" cy="69500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marL="457200" indent="-457200" algn="ctr">
              <a:defRPr/>
            </a:pPr>
            <a:r>
              <a:rPr lang="en-US" b="1" dirty="0" smtClean="0">
                <a:solidFill>
                  <a:schemeClr val="bg1"/>
                </a:solidFill>
                <a:latin typeface="Times New Roman" pitchFamily="18" charset="0"/>
                <a:ea typeface="Montserrat"/>
                <a:cs typeface="Times New Roman" pitchFamily="18" charset="0"/>
                <a:sym typeface="Montserrat"/>
              </a:rPr>
              <a:t>Key Observations</a:t>
            </a:r>
            <a:endParaRPr lang="en-IN" b="1" dirty="0" smtClean="0">
              <a:solidFill>
                <a:schemeClr val="bg1"/>
              </a:solidFill>
              <a:latin typeface="Times New Roman" pitchFamily="18" charset="0"/>
              <a:ea typeface="Montserrat"/>
              <a:cs typeface="Times New Roman" pitchFamily="18" charset="0"/>
              <a:sym typeface="Montserrat"/>
            </a:endParaRPr>
          </a:p>
        </p:txBody>
      </p:sp>
      <p:pic>
        <p:nvPicPr>
          <p:cNvPr id="98" name="Google Shape;98;p17"/>
          <p:cNvPicPr preferRelativeResize="0"/>
          <p:nvPr/>
        </p:nvPicPr>
        <p:blipFill rotWithShape="1">
          <a:blip r:embed="rId3">
            <a:alphaModFix/>
          </a:blip>
          <a:srcRect/>
          <a:stretch/>
        </p:blipFill>
        <p:spPr>
          <a:xfrm>
            <a:off x="0" y="3421650"/>
            <a:ext cx="9144003" cy="1721851"/>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6203" y="70106"/>
            <a:ext cx="1273822" cy="70843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4294967295"/>
          </p:nvPr>
        </p:nvSpPr>
        <p:spPr>
          <a:xfrm>
            <a:off x="1405975" y="445025"/>
            <a:ext cx="3915172" cy="761700"/>
          </a:xfrm>
          <a:prstGeom prst="rect">
            <a:avLst/>
          </a:prstGeom>
        </p:spPr>
        <p:txBody>
          <a:bodyPr spcFirstLastPara="1" wrap="square" lIns="91425" tIns="91425" rIns="91425" bIns="91425" anchor="ctr" anchorCtr="0">
            <a:normAutofit/>
          </a:bodyPr>
          <a:lstStyle/>
          <a:p>
            <a:pPr lvl="0"/>
            <a:r>
              <a:rPr lang="en-US" b="1" dirty="0" smtClean="0">
                <a:solidFill>
                  <a:schemeClr val="tx1"/>
                </a:solidFill>
                <a:latin typeface="Times New Roman" pitchFamily="18" charset="0"/>
                <a:ea typeface="Montserrat"/>
                <a:cs typeface="Times New Roman" pitchFamily="18" charset="0"/>
                <a:sym typeface="Montserrat"/>
              </a:rPr>
              <a:t>Key Observations</a:t>
            </a:r>
            <a:endParaRPr b="1" dirty="0">
              <a:solidFill>
                <a:schemeClr val="tx1"/>
              </a:solidFill>
              <a:latin typeface="Times New Roman" pitchFamily="18" charset="0"/>
              <a:ea typeface="Montserrat"/>
              <a:cs typeface="Times New Roman" pitchFamily="18" charset="0"/>
              <a:sym typeface="Montserrat"/>
            </a:endParaRPr>
          </a:p>
        </p:txBody>
      </p:sp>
      <p:sp>
        <p:nvSpPr>
          <p:cNvPr id="116" name="Google Shape;116;p19"/>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rmAutofit fontScale="92500" lnSpcReduction="10000"/>
          </a:bodyPr>
          <a:lstStyle/>
          <a:p>
            <a:pPr marL="0" lvl="0" indent="0" algn="just">
              <a:spcAft>
                <a:spcPts val="1200"/>
              </a:spcAft>
              <a:buNone/>
            </a:pPr>
            <a:r>
              <a:rPr lang="en-US" sz="1400" dirty="0">
                <a:solidFill>
                  <a:schemeClr val="dk1"/>
                </a:solidFill>
                <a:latin typeface="Times New Roman" pitchFamily="18" charset="0"/>
                <a:ea typeface="Montserrat"/>
                <a:cs typeface="Times New Roman" pitchFamily="18" charset="0"/>
                <a:sym typeface="Montserrat"/>
              </a:rPr>
              <a:t>Key observations on an online exam portal include the user interface's intuitiveness, accessibility features, and compatibility with various devices and browsers. The portal's security measures, such as anti-cheating mechanisms and data encryption, are crucial for maintaining the integrity of the exams. Additionally, the effectiveness of the exam delivery system in handling a large volume of concurrent users without glitches or slowdowns is essential for a smooth testing experience. </a:t>
            </a:r>
            <a:r>
              <a:rPr lang="en-US" sz="1400" dirty="0" smtClean="0">
                <a:solidFill>
                  <a:schemeClr val="dk1"/>
                </a:solidFill>
                <a:latin typeface="Times New Roman" pitchFamily="18" charset="0"/>
                <a:ea typeface="Montserrat"/>
                <a:cs typeface="Times New Roman" pitchFamily="18" charset="0"/>
                <a:sym typeface="Montserrat"/>
              </a:rPr>
              <a:t>Features </a:t>
            </a:r>
            <a:r>
              <a:rPr lang="en-US" sz="1400" dirty="0">
                <a:solidFill>
                  <a:schemeClr val="dk1"/>
                </a:solidFill>
                <a:latin typeface="Times New Roman" pitchFamily="18" charset="0"/>
                <a:ea typeface="Montserrat"/>
                <a:cs typeface="Times New Roman" pitchFamily="18" charset="0"/>
                <a:sym typeface="Montserrat"/>
              </a:rPr>
              <a:t>like timer functionalities, question randomization, and instant feedback mechanisms contribute to a seamless exam-taking process for students, while robust analytics and reporting tools enable educators to assess student performance accurately. Furthermore, integration capabilities with learning management systems and other educational platforms enhance the portal's utility and convenience for both students and instructors.</a:t>
            </a:r>
            <a:endParaRPr lang="en-GB" sz="1400" dirty="0" smtClean="0">
              <a:solidFill>
                <a:schemeClr val="dk1"/>
              </a:solidFill>
              <a:latin typeface="Times New Roman" pitchFamily="18" charset="0"/>
              <a:ea typeface="Montserrat"/>
              <a:cs typeface="Times New Roman" pitchFamily="18" charset="0"/>
              <a:sym typeface="Montserrat"/>
            </a:endParaRPr>
          </a:p>
        </p:txBody>
      </p:sp>
      <p:pic>
        <p:nvPicPr>
          <p:cNvPr id="117" name="Google Shape;117;p19"/>
          <p:cNvPicPr preferRelativeResize="0"/>
          <p:nvPr/>
        </p:nvPicPr>
        <p:blipFill rotWithShape="1">
          <a:blip r:embed="rId3">
            <a:alphaModFix/>
          </a:blip>
          <a:srcRect/>
          <a:stretch/>
        </p:blipFill>
        <p:spPr>
          <a:xfrm>
            <a:off x="0" y="0"/>
            <a:ext cx="2068127" cy="2520023"/>
          </a:xfrm>
          <a:prstGeom prst="rect">
            <a:avLst/>
          </a:prstGeom>
          <a:noFill/>
          <a:ln>
            <a:noFill/>
          </a:ln>
        </p:spPr>
      </p:pic>
      <p:sp>
        <p:nvSpPr>
          <p:cNvPr id="120" name="Google Shape;120;p1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574" y="4038455"/>
            <a:ext cx="1273822" cy="7084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4655" y="86498"/>
            <a:ext cx="944741" cy="69500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14225" y="1721850"/>
            <a:ext cx="9122100" cy="16998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2226125" y="2190900"/>
            <a:ext cx="4698300" cy="761700"/>
          </a:xfrm>
          <a:prstGeom prst="rect">
            <a:avLst/>
          </a:prstGeom>
        </p:spPr>
        <p:txBody>
          <a:bodyPr spcFirstLastPara="1" wrap="square" lIns="91425" tIns="91425" rIns="91425" bIns="91425" anchor="ctr" anchorCtr="0">
            <a:normAutofit/>
          </a:bodyPr>
          <a:lstStyle/>
          <a:p>
            <a:pPr lvl="0" algn="ctr"/>
            <a:r>
              <a:rPr lang="en-US" b="1" dirty="0" smtClean="0">
                <a:solidFill>
                  <a:schemeClr val="bg1"/>
                </a:solidFill>
                <a:latin typeface="Times New Roman" pitchFamily="18" charset="0"/>
                <a:ea typeface="Montserrat"/>
                <a:cs typeface="Times New Roman" pitchFamily="18" charset="0"/>
                <a:sym typeface="Montserrat"/>
              </a:rPr>
              <a:t>Proposed System</a:t>
            </a:r>
            <a:endParaRPr lang="en-US" b="1" dirty="0">
              <a:solidFill>
                <a:schemeClr val="bg1"/>
              </a:solidFill>
              <a:latin typeface="Times New Roman" pitchFamily="18" charset="0"/>
              <a:ea typeface="Montserrat"/>
              <a:cs typeface="Times New Roman" pitchFamily="18" charset="0"/>
              <a:sym typeface="Montserrat"/>
            </a:endParaRPr>
          </a:p>
        </p:txBody>
      </p:sp>
      <p:pic>
        <p:nvPicPr>
          <p:cNvPr id="98" name="Google Shape;98;p17"/>
          <p:cNvPicPr preferRelativeResize="0"/>
          <p:nvPr/>
        </p:nvPicPr>
        <p:blipFill rotWithShape="1">
          <a:blip r:embed="rId3">
            <a:alphaModFix/>
          </a:blip>
          <a:srcRect/>
          <a:stretch/>
        </p:blipFill>
        <p:spPr>
          <a:xfrm>
            <a:off x="0" y="3821885"/>
            <a:ext cx="9144003" cy="1321616"/>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80" y="70106"/>
            <a:ext cx="944741" cy="6950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5574" y="91607"/>
            <a:ext cx="1273822" cy="70843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1107</Words>
  <Application>Microsoft Office PowerPoint</Application>
  <PresentationFormat>On-screen Show (16:9)</PresentationFormat>
  <Paragraphs>84</Paragraphs>
  <Slides>22</Slides>
  <Notes>19</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Montserrat</vt:lpstr>
      <vt:lpstr>Calibri</vt:lpstr>
      <vt:lpstr>Times New Roman</vt:lpstr>
      <vt:lpstr>Wingdings</vt:lpstr>
      <vt:lpstr>Simple Light</vt:lpstr>
      <vt:lpstr>PowerPoint Presentation</vt:lpstr>
      <vt:lpstr>PowerPoint Presentation</vt:lpstr>
      <vt:lpstr>Introduction</vt:lpstr>
      <vt:lpstr>Introduction</vt:lpstr>
      <vt:lpstr>Literature Survey</vt:lpstr>
      <vt:lpstr>Literature Survey</vt:lpstr>
      <vt:lpstr>Key Observations</vt:lpstr>
      <vt:lpstr>Key Observations</vt:lpstr>
      <vt:lpstr>Proposed System</vt:lpstr>
      <vt:lpstr>Proposed System</vt:lpstr>
      <vt:lpstr>PowerPoint Presentation</vt:lpstr>
      <vt:lpstr>PowerPoint Presentation</vt:lpstr>
      <vt:lpstr>PowerPoint Presentation</vt:lpstr>
      <vt:lpstr>Results &amp; Discussion </vt:lpstr>
      <vt:lpstr>Results &amp; Discussion </vt:lpstr>
      <vt:lpstr>Conclusion</vt:lpstr>
      <vt:lpstr>Conclusion</vt:lpstr>
      <vt:lpstr>Future Scope</vt:lpstr>
      <vt:lpstr>Future scope</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63</cp:revision>
  <dcterms:modified xsi:type="dcterms:W3CDTF">2024-04-28T15:16:13Z</dcterms:modified>
</cp:coreProperties>
</file>