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BA3-02A5-4873-8170-5040C93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A75D-03A2-E833-6B43-C8F1A3B7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959B-CF5E-E561-32F7-0DCE7ADF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DFA8-C100-B0A1-17B7-13E990F8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23D1-6839-E065-97B4-AECD4AB9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708-827C-AD96-9A5A-81CEEA51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826B-D4B6-EA4B-4FD8-44486B7C8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ACFB-62A6-C7DE-F55A-69BA3E6C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CEEB-FCB2-FDCA-704F-F8B2A12D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026B-7BE4-D0F6-C248-3CA1ADFA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7A9A1-612B-A175-E468-9CC49A121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10B5-1E7D-4E9B-606B-DA4687B24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F9E7-ADC8-4A96-8A89-FE84768B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9821-0049-37EC-5003-4AAB8203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2A57-08B8-C4F7-1E9A-7FA8709D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FEFD-0E5A-31DB-CE7E-947A558B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6088-CBC3-8832-1A0F-9CC9D9F4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0828-A286-AB6A-8C4A-C1C83AB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B802-CF9C-1AD1-6188-9D36FC38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94F9-447E-948E-6702-303D402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DD6-A0A5-143C-D46E-C833D904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D5CD-3753-57F5-40FE-331A164E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02EC-10EA-CAF1-9AD1-BED326AD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C307-A2C9-5357-1B2F-64568009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FD06-453A-0161-AAF0-33587717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01E-9C48-72B1-81AB-CF6DCA3A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6D55-C4EA-C1B7-23CC-0EFC48A38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2F5CB-5301-B784-3C2D-BCB0C4CF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56CE-B0F0-0B33-727D-3B7A6C42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C392-8B18-A8BD-A143-BC2F8A1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45B7-1661-ED41-4F6D-E9DB96BC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C00B-102B-C8DA-A970-1BA55F1F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3AC9-71EB-3386-C8E2-362FC1F6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64EC-FC28-62E5-0FC6-80037236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F036C-3B5B-17C3-3ACD-C3A63EC20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01010-F655-03A8-8E63-2310C3478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1E0D5-26F7-182E-6BEC-3685BFB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A92B2-CBC2-CE81-DC1B-3E10F6F9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EECF9-086E-70CA-B340-CEF87494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6E9C-6549-86CE-01C7-84FBCAAE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DCD90-C62D-9C15-D433-B894568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6AE62-90B2-A0FB-3659-7744BA5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8315E-0289-EC2D-D7BB-796C2866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F1600-56FB-0C06-46F0-770984F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C3588-CAC5-5DB1-288E-4DAE0D03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8887E-7055-5DD0-DB11-62F5606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FD7E-D9EF-CA21-23B3-41ECEB30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7744-4C29-95DD-130E-F8FD8D03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096CC-4DC4-EA03-70E4-FD51798A5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305D-D3D8-86FE-A079-24F0ED44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0DC4-5654-5BC1-C26A-79FF104E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2213B-D7B9-4DFB-1E0E-51641DC5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BF2C-AD53-6F8B-30B2-7B15581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914AA-D4D2-4655-5746-60006233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C449-3B61-FCBA-2720-12A7E819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722A-E846-0EFC-A6E0-F3D14924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E3C6-3D62-F2B9-4E1B-8E0F6919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EEC4-1F9C-05BD-B698-A82594F4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64F21-2F6C-60BA-C1E2-A3CC68A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9FA9-6DB1-D0F7-0043-34AD3F8A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A832-9D35-4141-2CC7-1610A48D5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EF46-7692-4688-9024-47B6C4B0A04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791-EADD-8A38-AD3A-440F147C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E5C1-8871-0A58-0B62-73475F20F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7AAD-F095-450B-9D65-D12FA0D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est.org/quickstart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test.org/quickstart/incremental_analysis/" TargetMode="External"/><Relationship Id="rId4" Type="http://schemas.openxmlformats.org/officeDocument/2006/relationships/hyperlink" Target="https://pitest.org/quickstart/mutato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GOAL OF 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49" y="1009758"/>
            <a:ext cx="11685972" cy="418367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Ensure code has been tested well at the very early stage of software development lifecycle.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By identifying the hidden component bugs – that can be identified with mock data.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Excluding integration bugs.</a:t>
            </a:r>
          </a:p>
          <a:p>
            <a:pPr lvl="2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By identifying bugs/breaking changes that get introduced due to development of new feature/refactoring of existing code.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unit test doesn’t able to catch the above issues, then we can say that unit test are not efficient enough.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PITEST – Mutation Testing Framework for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Official Site - </a:t>
            </a:r>
            <a:r>
              <a:rPr lang="en-US" dirty="0">
                <a:hlinkClick r:id="rId2"/>
              </a:rPr>
              <a:t>https://pitest.org/</a:t>
            </a:r>
            <a:r>
              <a:rPr lang="en-US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Read the home page – it has good intro to Mutation Testing)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Quick Start Guide - </a:t>
            </a:r>
            <a:r>
              <a:rPr lang="en-US" dirty="0">
                <a:hlinkClick r:id="rId3"/>
              </a:rPr>
              <a:t>https://pitest.org/quickstart/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Types of Mutators available in </a:t>
            </a:r>
            <a:r>
              <a:rPr lang="en-US" dirty="0" err="1"/>
              <a:t>Pitest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https://pitest.org/quickstart/mutators/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Incremental analysis: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  <a:hlinkClick r:id="rId5"/>
              </a:rPr>
              <a:t>https://pitest.org/quickstart/incremental_analysis/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this option is activated, PIT will track changes to the code and tests and store the results from previous runs. It will then use this information to avoid re-running analysis when the results can be logically inferred.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6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35" y="453422"/>
            <a:ext cx="11685972" cy="5823752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6600" b="1" dirty="0">
                <a:effectLst/>
                <a:latin typeface="Calibri" panose="020F0502020204030204" pitchFamily="34" charset="0"/>
              </a:rPr>
              <a:t>MUTATION TESTING DEMO</a:t>
            </a:r>
            <a:endParaRPr lang="en-US" sz="1800" b="1" dirty="0">
              <a:latin typeface="Calibri" panose="020F0502020204030204" pitchFamily="34" charset="0"/>
            </a:endParaRPr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35" y="453422"/>
            <a:ext cx="11685972" cy="5823752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6600" b="1" dirty="0">
                <a:effectLst/>
                <a:latin typeface="Calibri" panose="020F0502020204030204" pitchFamily="34" charset="0"/>
              </a:rPr>
              <a:t>THANK YOU</a:t>
            </a:r>
            <a:endParaRPr lang="en-US" sz="6600" b="1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sz="13800" b="1" dirty="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4000" b="1" dirty="0">
              <a:latin typeface="Calibri" panose="020F0502020204030204" pitchFamily="34" charset="0"/>
            </a:endParaRPr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Quality metric – Test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49" y="692458"/>
            <a:ext cx="11795926" cy="50158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coverage is </a:t>
            </a:r>
            <a:r>
              <a:rPr lang="en-US" dirty="0"/>
              <a:t>one of the quality metric that help us to understand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 much lines of code has been tested/covered by the unit tests,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but not how well the lines of code has been tested.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 can execute one scenario to cover the specific lines of code.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But there may be other scenarios that we didn’t cover.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Also, we assume those scenarios will work as expected and don’t have the unit tests for them.</a:t>
            </a:r>
          </a:p>
          <a:p>
            <a:pPr lvl="2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Tricking Test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49" y="692458"/>
            <a:ext cx="11795926" cy="61655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Tricking test coverage metric is possible and easy.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By executing the lines of code without any assertion and still we can achieve 100% code coverage.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OUR DEV’S - DON’T DO THAT. </a:t>
            </a:r>
          </a:p>
          <a:p>
            <a:r>
              <a:rPr lang="en-US" b="1" dirty="0">
                <a:solidFill>
                  <a:srgbClr val="FF0000"/>
                </a:solidFill>
              </a:rPr>
              <a:t>JUST FOR EXPANTION PURPOSE ONLY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C7B18-9E42-B67C-9434-BFCD017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8" y="1591887"/>
            <a:ext cx="4179284" cy="1962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F5F91-1367-6130-1466-8D2F13F5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09" y="1591886"/>
            <a:ext cx="4551585" cy="1962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3236B-AEF4-21B4-B78F-748CCE2B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18" y="3701704"/>
            <a:ext cx="8846083" cy="13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Test Coverage – Inefficiency as a quality metric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49" y="692458"/>
            <a:ext cx="11685972" cy="5823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our code coverage is 100% ( as we have seen in previous slide).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added the assertion also in the unit test.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Assume that during new feature development/refactoring of existing code, the </a:t>
            </a:r>
            <a:r>
              <a:rPr lang="en-US" b="1" dirty="0"/>
              <a:t>range validator logic got changed- accidentally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By mistake.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“input </a:t>
            </a:r>
            <a:r>
              <a:rPr lang="en-US" b="1" dirty="0"/>
              <a:t>&gt;</a:t>
            </a:r>
            <a:r>
              <a:rPr lang="en-US" dirty="0"/>
              <a:t> 0” changed to “input </a:t>
            </a:r>
            <a:r>
              <a:rPr lang="en-US" b="1" dirty="0"/>
              <a:t>&lt;</a:t>
            </a:r>
            <a:r>
              <a:rPr lang="en-US" dirty="0"/>
              <a:t> 0”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called a </a:t>
            </a:r>
            <a:r>
              <a:rPr lang="en-US" b="1" dirty="0">
                <a:solidFill>
                  <a:srgbClr val="FF0000"/>
                </a:solidFill>
              </a:rPr>
              <a:t>MUTANT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93B7-8BBD-B1FC-9942-CD716EB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" y="3429000"/>
            <a:ext cx="6963643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(Continued.) Test Coverage – Inefficiency as a quality metric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Now, expected is that our </a:t>
            </a:r>
            <a:r>
              <a:rPr lang="en-US" b="1" dirty="0"/>
              <a:t>unit should be able to catch this breaking change </a:t>
            </a:r>
            <a:r>
              <a:rPr lang="en-US" dirty="0"/>
              <a:t>the get introduced in the code, since we have </a:t>
            </a:r>
            <a:r>
              <a:rPr lang="en-US" b="1" dirty="0"/>
              <a:t>100% code coverage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b="1" dirty="0"/>
              <a:t>our unit tests fails to identify that because we don’t have any unit test for it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Although we have 100% code coverage.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shows that Code Coverage </a:t>
            </a:r>
            <a:br>
              <a:rPr lang="en-US" dirty="0"/>
            </a:br>
            <a:r>
              <a:rPr lang="en-US" dirty="0"/>
              <a:t>or 100% Code Coverage</a:t>
            </a:r>
            <a:br>
              <a:rPr lang="en-US" dirty="0"/>
            </a:br>
            <a:r>
              <a:rPr lang="en-US" dirty="0"/>
              <a:t>is not a reliable quality metric.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Code coverage helps to quantify </a:t>
            </a:r>
            <a:br>
              <a:rPr lang="en-US" dirty="0"/>
            </a:br>
            <a:r>
              <a:rPr lang="en-US" dirty="0"/>
              <a:t>the quality of code to some extent.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But not something that we can rely </a:t>
            </a:r>
            <a:br>
              <a:rPr lang="en-US" dirty="0"/>
            </a:br>
            <a:r>
              <a:rPr lang="en-US" dirty="0"/>
              <a:t>upon completely.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where Mutation Testing helps to solve the by problem.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ED9958-48D2-5412-61D6-A604458C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68" y="2561028"/>
            <a:ext cx="6784774" cy="24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4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RECAP – 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/>
          </a:bodyPr>
          <a:lstStyle/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Code coverage metrics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is not very effective to measure the code quality, because a 100% code coverage score only means that all lines were executed at least once, but it says nothing about </a:t>
            </a: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tests accuracy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or </a:t>
            </a: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use-cases completeness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, or "</a:t>
            </a:r>
            <a:r>
              <a:rPr lang="en-US" sz="1800" b="1" i="1" u="sng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even whether the lines of code has been tested at all or not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" and </a:t>
            </a: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that's why mutation testing actually matters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Quality Test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</a:t>
            </a:r>
            <a:r>
              <a:rPr lang="en-US" sz="1800" b="1" i="1" dirty="0">
                <a:effectLst/>
                <a:latin typeface="Calibri" panose="020F0502020204030204" pitchFamily="34" charset="0"/>
              </a:rPr>
              <a:t>not about having test being executed which covers 100% code or all lines of code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it's about how well the </a:t>
            </a:r>
            <a:r>
              <a:rPr lang="en-US" sz="1800" dirty="0">
                <a:latin typeface="Calibri" panose="020F0502020204030204" pitchFamily="34" charset="0"/>
              </a:rPr>
              <a:t>test has tested the lines of code.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It means: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lvl="1" algn="l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If there is change which introduced a bug/defect, </a:t>
            </a:r>
            <a:r>
              <a:rPr lang="en-US" sz="1800" b="1" dirty="0">
                <a:latin typeface="Calibri" panose="020F0502020204030204" pitchFamily="34" charset="0"/>
              </a:rPr>
              <a:t>does the tests will be able to catch that</a:t>
            </a:r>
            <a:r>
              <a:rPr lang="en-US" sz="1800" dirty="0">
                <a:latin typeface="Calibri" panose="020F0502020204030204" pitchFamily="34" charset="0"/>
              </a:rPr>
              <a:t>?</a:t>
            </a:r>
          </a:p>
          <a:p>
            <a:pPr lvl="1" algn="l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lvl="1" algn="l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</a:rPr>
              <a:t>Does the tests will fail</a:t>
            </a:r>
            <a:r>
              <a:rPr lang="en-US" sz="1800" dirty="0">
                <a:latin typeface="Calibri" panose="020F0502020204030204" pitchFamily="34" charset="0"/>
              </a:rPr>
              <a:t>, if any bug or defect has been introduced in the code as result of any new change in the code?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7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Mutation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Mutation Testing is also called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Fault-based testing strategy</a:t>
            </a:r>
            <a:r>
              <a:rPr lang="en-US" sz="1800" dirty="0">
                <a:effectLst/>
                <a:latin typeface="Calibri" panose="020F0502020204030204" pitchFamily="34" charset="0"/>
              </a:rPr>
              <a:t> as it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involves creating a fault in the program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 it is a type of White Box Testing which is mainly used for Unit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</a:rPr>
              <a:t>Mutation testing is also called Testing Unit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Mutation Testing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forces to include quality unit tests</a:t>
            </a:r>
            <a:r>
              <a:rPr lang="en-US" sz="1800" dirty="0">
                <a:effectLst/>
                <a:latin typeface="Calibri" panose="020F0502020204030204" pitchFamily="34" charset="0"/>
              </a:rPr>
              <a:t>. (wil</a:t>
            </a:r>
            <a:r>
              <a:rPr lang="en-US" sz="1800" dirty="0">
                <a:latin typeface="Calibri" panose="020F0502020204030204" pitchFamily="34" charset="0"/>
              </a:rPr>
              <a:t>l see how in later slides</a:t>
            </a:r>
            <a:r>
              <a:rPr lang="en-US" sz="1800" dirty="0">
                <a:effectLst/>
                <a:latin typeface="Calibri" panose="020F0502020204030204" pitchFamily="34" charset="0"/>
              </a:rPr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b="1" dirty="0">
                <a:latin typeface="Calibri" panose="020F0502020204030204" pitchFamily="34" charset="0"/>
              </a:rPr>
              <a:t>Goal of Mutation Testing: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• Identify the weakly tested code - those for which mutants are not killed.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• Identify worthless tests - that never kill mutants. [</a:t>
            </a:r>
            <a:r>
              <a:rPr lang="en-US" sz="1800" b="1" dirty="0">
                <a:latin typeface="Calibri" panose="020F0502020204030204" pitchFamily="34" charset="0"/>
              </a:rPr>
              <a:t>HAVE DOUBT – NEED TO CONFIRM</a:t>
            </a:r>
            <a:r>
              <a:rPr lang="en-US" sz="1800" dirty="0">
                <a:latin typeface="Calibri" panose="020F0502020204030204" pitchFamily="34" charset="0"/>
              </a:rPr>
              <a:t>]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• Compute Mutation score.</a:t>
            </a: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• Improve Mutation Score.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How Mutation Testing Works?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First ensure that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all the unit tests are passing in the Test Suite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there should not be any failing tests initially.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Mutation testing requires 100% passing test suite.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Next, mutate the code, that is, introduce errors in the code.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This error which is intentional inserted in the code is called Mutant.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Run the Test suite again.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If  </a:t>
            </a:r>
            <a:r>
              <a:rPr lang="en-US" sz="1800" b="1" dirty="0">
                <a:latin typeface="Calibri" panose="020F0502020204030204" pitchFamily="34" charset="0"/>
              </a:rPr>
              <a:t>tests fails</a:t>
            </a:r>
            <a:r>
              <a:rPr lang="en-US" sz="1800" dirty="0">
                <a:latin typeface="Calibri" panose="020F0502020204030204" pitchFamily="34" charset="0"/>
              </a:rPr>
              <a:t>, that means the </a:t>
            </a:r>
            <a:r>
              <a:rPr lang="en-US" sz="1800" b="1" dirty="0">
                <a:latin typeface="Calibri" panose="020F0502020204030204" pitchFamily="34" charset="0"/>
              </a:rPr>
              <a:t>mutant has been killed</a:t>
            </a:r>
            <a:r>
              <a:rPr lang="en-US" sz="1800" dirty="0">
                <a:latin typeface="Calibri" panose="020F0502020204030204" pitchFamily="34" charset="0"/>
              </a:rPr>
              <a:t>.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That is , there exists a test which is able to catch the error/mutant.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</a:endParaRPr>
          </a:p>
          <a:p>
            <a:pPr lvl="1" algn="l"/>
            <a:endParaRPr lang="en-US" sz="1800" dirty="0">
              <a:latin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If 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no tests fails</a:t>
            </a:r>
            <a:r>
              <a:rPr lang="en-US" sz="1800" dirty="0">
                <a:effectLst/>
                <a:latin typeface="Calibri" panose="020F0502020204030204" pitchFamily="34" charset="0"/>
              </a:rPr>
              <a:t>, that means the mutant has been survived.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That is, there is no single test exist which is able to catch the error/mutant.</a:t>
            </a:r>
          </a:p>
          <a:p>
            <a:pPr lvl="1" algn="l"/>
            <a:endParaRPr lang="en-US" sz="1600" dirty="0">
              <a:latin typeface="Calibri" panose="020F050202020403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This indicates, that the lines of code has not really been tested well with quality tests.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 As a result, we </a:t>
            </a:r>
            <a:r>
              <a:rPr lang="en-US" sz="1600" b="1" dirty="0">
                <a:latin typeface="Calibri" panose="020F0502020204030204" pitchFamily="34" charset="0"/>
              </a:rPr>
              <a:t>now know that we need to add a test</a:t>
            </a:r>
            <a:r>
              <a:rPr lang="en-US" sz="1600" dirty="0">
                <a:latin typeface="Calibri" panose="020F0502020204030204" pitchFamily="34" charset="0"/>
              </a:rPr>
              <a:t> to catch the error/mutant that has survived.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1" dirty="0">
                <a:effectLst/>
                <a:latin typeface="Calibri" panose="020F0502020204030204" pitchFamily="34" charset="0"/>
              </a:rPr>
              <a:t>Repeat this process until all mutants are killed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and this will ensure that all the lines of code has really been tested well with quality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3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3FA-C467-89C5-8CE8-627188CD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49" y="136942"/>
            <a:ext cx="11685972" cy="555516"/>
          </a:xfrm>
        </p:spPr>
        <p:txBody>
          <a:bodyPr>
            <a:noAutofit/>
          </a:bodyPr>
          <a:lstStyle/>
          <a:p>
            <a:r>
              <a:rPr lang="en-US" sz="3200" b="1" dirty="0"/>
              <a:t>Measuring quality through mutation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3E8-9986-32EB-AAC7-B8E085F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79" y="897306"/>
            <a:ext cx="11685972" cy="5823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quality of unit test can be measured from the percentage of mutants killed</a:t>
            </a:r>
            <a:r>
              <a:rPr lang="en-US" sz="1800" dirty="0">
                <a:effectLst/>
                <a:latin typeface="Calibri" panose="020F0502020204030204" pitchFamily="34" charset="0"/>
              </a:rPr>
              <a:t>;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we call this metric as Mutation Coverage Score.</a:t>
            </a:r>
          </a:p>
          <a:p>
            <a:pPr lvl="1" algn="l"/>
            <a:endParaRPr lang="en-US" sz="1800" dirty="0"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Better the Mutation Coverage Score, better the quality of tests.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Focus should be to increase the Mutation Coverage Score.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 mutation score is defined as the percentage of killed mutants with the total number of mutants.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Test cases are mutation adequate if the score is 100%.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Experimental results have shown that mutation testing is an effective approach for measuring the adequacy of the test cases.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But the </a:t>
            </a:r>
            <a:r>
              <a:rPr lang="en-US" sz="1800" b="1" dirty="0">
                <a:latin typeface="Calibri" panose="020F0502020204030204" pitchFamily="34" charset="0"/>
              </a:rPr>
              <a:t>main drawback is that the high cost of </a:t>
            </a:r>
            <a:r>
              <a:rPr lang="en-US" sz="1800" b="1" u="sng" dirty="0">
                <a:latin typeface="Calibri" panose="020F0502020204030204" pitchFamily="34" charset="0"/>
              </a:rPr>
              <a:t>generating the mutants</a:t>
            </a:r>
            <a:r>
              <a:rPr lang="en-US" sz="1800" u="sng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and executing each test case against that mutant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It depends on the ability of the mutation testing framework such as </a:t>
            </a:r>
            <a:r>
              <a:rPr lang="en-US" sz="1800" b="1" dirty="0">
                <a:latin typeface="Calibri" panose="020F0502020204030204" pitchFamily="34" charset="0"/>
              </a:rPr>
              <a:t>PITEST</a:t>
            </a:r>
            <a:r>
              <a:rPr lang="en-US" sz="1800" dirty="0">
                <a:latin typeface="Calibri" panose="020F0502020204030204" pitchFamily="34" charset="0"/>
              </a:rPr>
              <a:t> – how good it is able to generate the mutants for different scenarios automatically.</a:t>
            </a:r>
          </a:p>
          <a:p>
            <a:pPr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86A79-F5BF-FCAA-0CBC-1D101F0F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5" y="3260986"/>
            <a:ext cx="8413612" cy="7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1159</Words>
  <Application>Microsoft Office PowerPoint</Application>
  <PresentationFormat>Widescreen</PresentationFormat>
  <Paragraphs>246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GOAL OF UNIT TEST</vt:lpstr>
      <vt:lpstr>Quality metric – Test Coverage</vt:lpstr>
      <vt:lpstr>Tricking Test Coverage</vt:lpstr>
      <vt:lpstr>Test Coverage – Inefficiency as a quality metric</vt:lpstr>
      <vt:lpstr>(Continued.) Test Coverage – Inefficiency as a quality metric</vt:lpstr>
      <vt:lpstr>RECAP – Lessons learnt</vt:lpstr>
      <vt:lpstr>Mutation Testing</vt:lpstr>
      <vt:lpstr>How Mutation Testing Works?</vt:lpstr>
      <vt:lpstr>Measuring quality through mutation testing</vt:lpstr>
      <vt:lpstr>PITEST – Mutation Testing Framework for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UNIT TEST</dc:title>
  <dc:creator>Kiranmoy Paul</dc:creator>
  <cp:lastModifiedBy>Kiranmoy Paul</cp:lastModifiedBy>
  <cp:revision>1</cp:revision>
  <dcterms:created xsi:type="dcterms:W3CDTF">2023-06-08T16:17:48Z</dcterms:created>
  <dcterms:modified xsi:type="dcterms:W3CDTF">2023-06-08T18:06:51Z</dcterms:modified>
</cp:coreProperties>
</file>