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3"/>
  </p:notesMasterIdLst>
  <p:sldIdLst>
    <p:sldId id="256" r:id="rId2"/>
    <p:sldId id="257" r:id="rId3"/>
    <p:sldId id="293" r:id="rId4"/>
    <p:sldId id="259" r:id="rId5"/>
    <p:sldId id="260" r:id="rId6"/>
    <p:sldId id="287" r:id="rId7"/>
    <p:sldId id="271" r:id="rId8"/>
    <p:sldId id="286" r:id="rId9"/>
    <p:sldId id="272" r:id="rId10"/>
    <p:sldId id="273" r:id="rId11"/>
    <p:sldId id="274" r:id="rId12"/>
    <p:sldId id="276" r:id="rId13"/>
    <p:sldId id="275" r:id="rId14"/>
    <p:sldId id="288" r:id="rId15"/>
    <p:sldId id="278" r:id="rId16"/>
    <p:sldId id="263" r:id="rId17"/>
    <p:sldId id="265" r:id="rId18"/>
    <p:sldId id="264" r:id="rId19"/>
    <p:sldId id="266" r:id="rId20"/>
    <p:sldId id="267" r:id="rId21"/>
    <p:sldId id="269" r:id="rId22"/>
    <p:sldId id="279" r:id="rId23"/>
    <p:sldId id="289" r:id="rId24"/>
    <p:sldId id="290" r:id="rId25"/>
    <p:sldId id="280" r:id="rId26"/>
    <p:sldId id="292" r:id="rId27"/>
    <p:sldId id="291" r:id="rId28"/>
    <p:sldId id="284" r:id="rId29"/>
    <p:sldId id="294" r:id="rId30"/>
    <p:sldId id="285"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3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297" autoAdjust="0"/>
  </p:normalViewPr>
  <p:slideViewPr>
    <p:cSldViewPr snapToGrid="0">
      <p:cViewPr varScale="1">
        <p:scale>
          <a:sx n="87" d="100"/>
          <a:sy n="87" d="100"/>
        </p:scale>
        <p:origin x="43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1" Type="http://schemas.openxmlformats.org/officeDocument/2006/relationships/hyperlink" Target="https://pactflow.io/bi-directional-contract-testing/" TargetMode="External"/></Relationships>
</file>

<file path=ppt/diagrams/_rels/data3.xml.rels><?xml version="1.0" encoding="UTF-8" standalone="yes"?>
<Relationships xmlns="http://schemas.openxmlformats.org/package/2006/relationships"><Relationship Id="rId3" Type="http://schemas.openxmlformats.org/officeDocument/2006/relationships/hyperlink" Target="https://docker.com/" TargetMode="External"/><Relationship Id="rId2" Type="http://schemas.openxmlformats.org/officeDocument/2006/relationships/hyperlink" Target="https://pact.io/" TargetMode="External"/><Relationship Id="rId1" Type="http://schemas.openxmlformats.org/officeDocument/2006/relationships/hyperlink" Target="https://www.jetbrains.com/idea/" TargetMode="External"/><Relationship Id="rId5" Type="http://schemas.openxmlformats.org/officeDocument/2006/relationships/hyperlink" Target="https://www.oracle.com/in/database/sqldeveloper/" TargetMode="External"/><Relationship Id="rId4" Type="http://schemas.openxmlformats.org/officeDocument/2006/relationships/hyperlink" Target="https://container-registry.oracle.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pactflow.io/bi-directional-contract-testing/"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s://docker.com/" TargetMode="External"/><Relationship Id="rId2" Type="http://schemas.openxmlformats.org/officeDocument/2006/relationships/hyperlink" Target="https://pact.io/" TargetMode="External"/><Relationship Id="rId1" Type="http://schemas.openxmlformats.org/officeDocument/2006/relationships/hyperlink" Target="https://www.jetbrains.com/idea/" TargetMode="External"/><Relationship Id="rId5" Type="http://schemas.openxmlformats.org/officeDocument/2006/relationships/hyperlink" Target="https://www.oracle.com/in/database/sqldeveloper/" TargetMode="External"/><Relationship Id="rId4" Type="http://schemas.openxmlformats.org/officeDocument/2006/relationships/hyperlink" Target="https://container-registry.oracle.com/"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DC869-E82C-49D8-AA90-A3EC5514193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34B3019-20E8-43F2-81D0-9B58BA2D6936}">
      <dgm:prSet/>
      <dgm:spPr/>
      <dgm:t>
        <a:bodyPr/>
        <a:lstStyle/>
        <a:p>
          <a:r>
            <a:rPr lang="en-US" b="1"/>
            <a:t>Pre-requisite</a:t>
          </a:r>
          <a:endParaRPr lang="en-US"/>
        </a:p>
      </dgm:t>
    </dgm:pt>
    <dgm:pt modelId="{621E281B-AD67-452E-A13C-641A8E1AA487}" type="parTrans" cxnId="{A3629745-661A-4431-903B-74A980022895}">
      <dgm:prSet/>
      <dgm:spPr/>
      <dgm:t>
        <a:bodyPr/>
        <a:lstStyle/>
        <a:p>
          <a:endParaRPr lang="en-US"/>
        </a:p>
      </dgm:t>
    </dgm:pt>
    <dgm:pt modelId="{0E8AD188-23BC-4B7A-9250-CB5E4198C21D}" type="sibTrans" cxnId="{A3629745-661A-4431-903B-74A980022895}">
      <dgm:prSet/>
      <dgm:spPr/>
      <dgm:t>
        <a:bodyPr/>
        <a:lstStyle/>
        <a:p>
          <a:endParaRPr lang="en-US"/>
        </a:p>
      </dgm:t>
    </dgm:pt>
    <dgm:pt modelId="{EEDB15D5-5B87-4FF4-88D8-2557891544FB}">
      <dgm:prSet/>
      <dgm:spPr/>
      <dgm:t>
        <a:bodyPr/>
        <a:lstStyle/>
        <a:p>
          <a:r>
            <a:rPr lang="en-US"/>
            <a:t>Familiarity with Microservice architecture </a:t>
          </a:r>
        </a:p>
      </dgm:t>
    </dgm:pt>
    <dgm:pt modelId="{935FCA7E-0930-437A-AD93-FDF68C5C0F4D}" type="parTrans" cxnId="{302EBDB6-25C2-4EB8-8348-52C819B3DE2F}">
      <dgm:prSet/>
      <dgm:spPr/>
      <dgm:t>
        <a:bodyPr/>
        <a:lstStyle/>
        <a:p>
          <a:endParaRPr lang="en-US"/>
        </a:p>
      </dgm:t>
    </dgm:pt>
    <dgm:pt modelId="{D3C6C62A-4AFE-4091-8C10-AB46771698E5}" type="sibTrans" cxnId="{302EBDB6-25C2-4EB8-8348-52C819B3DE2F}">
      <dgm:prSet/>
      <dgm:spPr/>
      <dgm:t>
        <a:bodyPr/>
        <a:lstStyle/>
        <a:p>
          <a:endParaRPr lang="en-US"/>
        </a:p>
      </dgm:t>
    </dgm:pt>
    <dgm:pt modelId="{FBD2B3F9-1D5E-4562-BF91-312280FF8616}">
      <dgm:prSet/>
      <dgm:spPr/>
      <dgm:t>
        <a:bodyPr/>
        <a:lstStyle/>
        <a:p>
          <a:r>
            <a:rPr lang="en-US"/>
            <a:t>Definition of “</a:t>
          </a:r>
          <a:r>
            <a:rPr lang="en-US" b="1"/>
            <a:t>Contract Testing</a:t>
          </a:r>
          <a:r>
            <a:rPr lang="en-US"/>
            <a:t>”</a:t>
          </a:r>
        </a:p>
      </dgm:t>
    </dgm:pt>
    <dgm:pt modelId="{9E91DA54-39DC-41B9-A878-C27BDE37AD31}" type="parTrans" cxnId="{44DE5F87-6182-4ABB-8AD6-D19A1AF286E3}">
      <dgm:prSet/>
      <dgm:spPr/>
      <dgm:t>
        <a:bodyPr/>
        <a:lstStyle/>
        <a:p>
          <a:endParaRPr lang="en-US"/>
        </a:p>
      </dgm:t>
    </dgm:pt>
    <dgm:pt modelId="{C5485800-96E1-4C70-9135-99D3DE906281}" type="sibTrans" cxnId="{44DE5F87-6182-4ABB-8AD6-D19A1AF286E3}">
      <dgm:prSet/>
      <dgm:spPr/>
      <dgm:t>
        <a:bodyPr/>
        <a:lstStyle/>
        <a:p>
          <a:endParaRPr lang="en-US"/>
        </a:p>
      </dgm:t>
    </dgm:pt>
    <dgm:pt modelId="{B6D53E01-E2AA-44DF-948D-3485F6D3B78D}">
      <dgm:prSet/>
      <dgm:spPr/>
      <dgm:t>
        <a:bodyPr/>
        <a:lstStyle/>
        <a:p>
          <a:r>
            <a:rPr lang="en-US" b="1"/>
            <a:t>Goal</a:t>
          </a:r>
          <a:r>
            <a:rPr lang="en-US"/>
            <a:t> </a:t>
          </a:r>
        </a:p>
      </dgm:t>
    </dgm:pt>
    <dgm:pt modelId="{B291866A-F4E8-43F5-891F-42DC3B84DD23}" type="parTrans" cxnId="{03ED4809-7EBD-4737-9890-7CCDFF73B215}">
      <dgm:prSet/>
      <dgm:spPr/>
      <dgm:t>
        <a:bodyPr/>
        <a:lstStyle/>
        <a:p>
          <a:endParaRPr lang="en-US"/>
        </a:p>
      </dgm:t>
    </dgm:pt>
    <dgm:pt modelId="{FA8AD106-C875-48B5-AF32-72356545F35F}" type="sibTrans" cxnId="{03ED4809-7EBD-4737-9890-7CCDFF73B215}">
      <dgm:prSet/>
      <dgm:spPr/>
      <dgm:t>
        <a:bodyPr/>
        <a:lstStyle/>
        <a:p>
          <a:endParaRPr lang="en-US"/>
        </a:p>
      </dgm:t>
    </dgm:pt>
    <dgm:pt modelId="{26B8D8D7-C0B3-480C-B21B-7E8A42D1610C}">
      <dgm:prSet/>
      <dgm:spPr/>
      <dgm:t>
        <a:bodyPr/>
        <a:lstStyle/>
        <a:p>
          <a:r>
            <a:rPr lang="en-US"/>
            <a:t>Understand contract testing.</a:t>
          </a:r>
        </a:p>
      </dgm:t>
    </dgm:pt>
    <dgm:pt modelId="{9D6173EB-B6B4-4CE8-9ABE-F84E3059F88A}" type="parTrans" cxnId="{3755E977-C1AC-4E88-840E-A4FFD90219E7}">
      <dgm:prSet/>
      <dgm:spPr/>
      <dgm:t>
        <a:bodyPr/>
        <a:lstStyle/>
        <a:p>
          <a:endParaRPr lang="en-US"/>
        </a:p>
      </dgm:t>
    </dgm:pt>
    <dgm:pt modelId="{BAF8475D-9F4E-4F4C-88FC-7F2A345A3401}" type="sibTrans" cxnId="{3755E977-C1AC-4E88-840E-A4FFD90219E7}">
      <dgm:prSet/>
      <dgm:spPr/>
      <dgm:t>
        <a:bodyPr/>
        <a:lstStyle/>
        <a:p>
          <a:endParaRPr lang="en-US"/>
        </a:p>
      </dgm:t>
    </dgm:pt>
    <dgm:pt modelId="{2B94B2AF-EF52-4571-98D0-35F0C20DBD61}">
      <dgm:prSet/>
      <dgm:spPr/>
      <dgm:t>
        <a:bodyPr/>
        <a:lstStyle/>
        <a:p>
          <a:r>
            <a:rPr lang="en-US"/>
            <a:t>Understand consumer-driven contract testing.</a:t>
          </a:r>
        </a:p>
      </dgm:t>
    </dgm:pt>
    <dgm:pt modelId="{9E049F97-47E3-4418-92DA-DA50FFBB5665}" type="parTrans" cxnId="{9368FCE3-8875-4C1D-AD4B-81FAE6F31CE8}">
      <dgm:prSet/>
      <dgm:spPr/>
      <dgm:t>
        <a:bodyPr/>
        <a:lstStyle/>
        <a:p>
          <a:endParaRPr lang="en-US"/>
        </a:p>
      </dgm:t>
    </dgm:pt>
    <dgm:pt modelId="{C8DFA653-5B29-42F9-BE3B-A99270C3C22C}" type="sibTrans" cxnId="{9368FCE3-8875-4C1D-AD4B-81FAE6F31CE8}">
      <dgm:prSet/>
      <dgm:spPr/>
      <dgm:t>
        <a:bodyPr/>
        <a:lstStyle/>
        <a:p>
          <a:endParaRPr lang="en-US"/>
        </a:p>
      </dgm:t>
    </dgm:pt>
    <dgm:pt modelId="{0961BA59-470D-402E-806F-13E2F581394E}">
      <dgm:prSet/>
      <dgm:spPr/>
      <dgm:t>
        <a:bodyPr/>
        <a:lstStyle/>
        <a:p>
          <a:r>
            <a:rPr lang="en-US"/>
            <a:t>Contract testing vs Schema testing</a:t>
          </a:r>
        </a:p>
      </dgm:t>
    </dgm:pt>
    <dgm:pt modelId="{66674121-989A-44B6-A81F-E385C4670A32}" type="parTrans" cxnId="{A18E149C-3E5F-444F-8C2C-4F5A0010C669}">
      <dgm:prSet/>
      <dgm:spPr/>
      <dgm:t>
        <a:bodyPr/>
        <a:lstStyle/>
        <a:p>
          <a:endParaRPr lang="en-US"/>
        </a:p>
      </dgm:t>
    </dgm:pt>
    <dgm:pt modelId="{B496426E-040E-4580-A78E-B57A3A954532}" type="sibTrans" cxnId="{A18E149C-3E5F-444F-8C2C-4F5A0010C669}">
      <dgm:prSet/>
      <dgm:spPr/>
      <dgm:t>
        <a:bodyPr/>
        <a:lstStyle/>
        <a:p>
          <a:endParaRPr lang="en-US"/>
        </a:p>
      </dgm:t>
    </dgm:pt>
    <dgm:pt modelId="{B5873F2C-3DB7-4CF5-BBE5-CE348E5A00A7}">
      <dgm:prSet/>
      <dgm:spPr/>
      <dgm:t>
        <a:bodyPr/>
        <a:lstStyle/>
        <a:p>
          <a:r>
            <a:rPr lang="en-US" dirty="0"/>
            <a:t>Able to write </a:t>
          </a:r>
          <a:r>
            <a:rPr lang="en-US" b="1" dirty="0"/>
            <a:t>simple consumer-driven Contract test</a:t>
          </a:r>
          <a:r>
            <a:rPr lang="en-US" dirty="0"/>
            <a:t> for HTTP/HTTPS Integration between system using </a:t>
          </a:r>
          <a:r>
            <a:rPr lang="en-US" b="1" dirty="0"/>
            <a:t>Pact-</a:t>
          </a:r>
          <a:r>
            <a:rPr lang="en-US" b="1" i="0" dirty="0"/>
            <a:t>JVM - Maven/Junit5/</a:t>
          </a:r>
          <a:r>
            <a:rPr lang="en-US" b="1" i="0" dirty="0" err="1"/>
            <a:t>Springboot</a:t>
          </a:r>
          <a:r>
            <a:rPr lang="en-US" dirty="0"/>
            <a:t> (pact language-framework support)</a:t>
          </a:r>
        </a:p>
      </dgm:t>
    </dgm:pt>
    <dgm:pt modelId="{7510C9FE-6123-4D36-9E3E-82D56EAE6F8C}" type="parTrans" cxnId="{22106CDE-9065-4084-ADC3-32C1953EE498}">
      <dgm:prSet/>
      <dgm:spPr/>
      <dgm:t>
        <a:bodyPr/>
        <a:lstStyle/>
        <a:p>
          <a:endParaRPr lang="en-US"/>
        </a:p>
      </dgm:t>
    </dgm:pt>
    <dgm:pt modelId="{CCCD61A2-AAC1-4FBA-9444-C70294F63D0F}" type="sibTrans" cxnId="{22106CDE-9065-4084-ADC3-32C1953EE498}">
      <dgm:prSet/>
      <dgm:spPr/>
      <dgm:t>
        <a:bodyPr/>
        <a:lstStyle/>
        <a:p>
          <a:endParaRPr lang="en-US"/>
        </a:p>
      </dgm:t>
    </dgm:pt>
    <dgm:pt modelId="{6ED113A8-C3E1-4347-AE9F-71E69D9BD84B}">
      <dgm:prSet/>
      <dgm:spPr/>
      <dgm:t>
        <a:bodyPr/>
        <a:lstStyle/>
        <a:p>
          <a:r>
            <a:rPr lang="en-US"/>
            <a:t>Contract sharing using pack-broker called </a:t>
          </a:r>
          <a:r>
            <a:rPr lang="en-US" b="1"/>
            <a:t>Pact Flow</a:t>
          </a:r>
          <a:r>
            <a:rPr lang="en-US"/>
            <a:t>.</a:t>
          </a:r>
        </a:p>
      </dgm:t>
    </dgm:pt>
    <dgm:pt modelId="{5D489F97-767A-4517-8CD4-788F537FCF0F}" type="parTrans" cxnId="{8F862F7D-7848-40A0-9AED-4D24B226FD93}">
      <dgm:prSet/>
      <dgm:spPr/>
      <dgm:t>
        <a:bodyPr/>
        <a:lstStyle/>
        <a:p>
          <a:endParaRPr lang="en-US"/>
        </a:p>
      </dgm:t>
    </dgm:pt>
    <dgm:pt modelId="{0E185A52-4302-4C5F-9614-8F113191A6FF}" type="sibTrans" cxnId="{8F862F7D-7848-40A0-9AED-4D24B226FD93}">
      <dgm:prSet/>
      <dgm:spPr/>
      <dgm:t>
        <a:bodyPr/>
        <a:lstStyle/>
        <a:p>
          <a:endParaRPr lang="en-US"/>
        </a:p>
      </dgm:t>
    </dgm:pt>
    <dgm:pt modelId="{6EB61B71-2BBC-4861-87ED-3ABCE018B640}">
      <dgm:prSet/>
      <dgm:spPr/>
      <dgm:t>
        <a:bodyPr/>
        <a:lstStyle/>
        <a:p>
          <a:r>
            <a:rPr lang="en-US" b="1"/>
            <a:t>Out of scope</a:t>
          </a:r>
          <a:endParaRPr lang="en-US"/>
        </a:p>
      </dgm:t>
    </dgm:pt>
    <dgm:pt modelId="{F2DFE9A9-E8E1-45AC-83A2-C75EA54A50F3}" type="parTrans" cxnId="{0D42D612-9D9C-41C4-89C1-31B667101F86}">
      <dgm:prSet/>
      <dgm:spPr/>
      <dgm:t>
        <a:bodyPr/>
        <a:lstStyle/>
        <a:p>
          <a:endParaRPr lang="en-US"/>
        </a:p>
      </dgm:t>
    </dgm:pt>
    <dgm:pt modelId="{11D53FC2-6F0B-49D7-BE8E-6EA9CB020B79}" type="sibTrans" cxnId="{0D42D612-9D9C-41C4-89C1-31B667101F86}">
      <dgm:prSet/>
      <dgm:spPr/>
      <dgm:t>
        <a:bodyPr/>
        <a:lstStyle/>
        <a:p>
          <a:endParaRPr lang="en-US"/>
        </a:p>
      </dgm:t>
    </dgm:pt>
    <dgm:pt modelId="{42FDD506-E3DF-4FBF-9306-82B64EAB0AD2}">
      <dgm:prSet/>
      <dgm:spPr/>
      <dgm:t>
        <a:bodyPr/>
        <a:lstStyle/>
        <a:p>
          <a:r>
            <a:rPr lang="en-US"/>
            <a:t>Message Integration contract tests.</a:t>
          </a:r>
        </a:p>
      </dgm:t>
    </dgm:pt>
    <dgm:pt modelId="{9710B75A-E706-4A2A-83B3-61DBD3C68FE4}" type="parTrans" cxnId="{166D6293-D756-4617-BA03-61E0E8C1C0B8}">
      <dgm:prSet/>
      <dgm:spPr/>
      <dgm:t>
        <a:bodyPr/>
        <a:lstStyle/>
        <a:p>
          <a:endParaRPr lang="en-US"/>
        </a:p>
      </dgm:t>
    </dgm:pt>
    <dgm:pt modelId="{A4828194-4D68-453D-8EE0-921660655DA3}" type="sibTrans" cxnId="{166D6293-D756-4617-BA03-61E0E8C1C0B8}">
      <dgm:prSet/>
      <dgm:spPr/>
      <dgm:t>
        <a:bodyPr/>
        <a:lstStyle/>
        <a:p>
          <a:endParaRPr lang="en-US"/>
        </a:p>
      </dgm:t>
    </dgm:pt>
    <dgm:pt modelId="{41AD904B-20B5-4BB0-A411-0A6B529A4C83}">
      <dgm:prSet/>
      <dgm:spPr/>
      <dgm:t>
        <a:bodyPr/>
        <a:lstStyle/>
        <a:p>
          <a:r>
            <a:rPr lang="en-US"/>
            <a:t>Nitty-gritty of Pact tool.</a:t>
          </a:r>
        </a:p>
      </dgm:t>
    </dgm:pt>
    <dgm:pt modelId="{65FC3ED1-42C3-41F1-B3F8-6C5262F63451}" type="parTrans" cxnId="{4436A39B-49BF-43F6-A079-B77DA54E2781}">
      <dgm:prSet/>
      <dgm:spPr/>
      <dgm:t>
        <a:bodyPr/>
        <a:lstStyle/>
        <a:p>
          <a:endParaRPr lang="en-US"/>
        </a:p>
      </dgm:t>
    </dgm:pt>
    <dgm:pt modelId="{E1D39B22-2140-405B-AE17-0BE288DD964D}" type="sibTrans" cxnId="{4436A39B-49BF-43F6-A079-B77DA54E2781}">
      <dgm:prSet/>
      <dgm:spPr/>
      <dgm:t>
        <a:bodyPr/>
        <a:lstStyle/>
        <a:p>
          <a:endParaRPr lang="en-US"/>
        </a:p>
      </dgm:t>
    </dgm:pt>
    <dgm:pt modelId="{61215FBB-ABB7-4CC0-980D-FBA3AD7F9C7E}">
      <dgm:prSet/>
      <dgm:spPr/>
      <dgm:t>
        <a:bodyPr/>
        <a:lstStyle/>
        <a:p>
          <a:r>
            <a:rPr lang="en-US"/>
            <a:t>Bi-directional Contract Testing using PactFlow - </a:t>
          </a:r>
          <a:r>
            <a:rPr lang="en-US">
              <a:hlinkClick xmlns:r="http://schemas.openxmlformats.org/officeDocument/2006/relationships" r:id="rId1"/>
            </a:rPr>
            <a:t>https://pactflow.io/bi-directional-contract-testing/</a:t>
          </a:r>
          <a:endParaRPr lang="en-US"/>
        </a:p>
      </dgm:t>
    </dgm:pt>
    <dgm:pt modelId="{9F34142A-7318-4949-9B89-5BF6E3E9DA0E}" type="parTrans" cxnId="{BB62AE6A-BBBA-4790-9FDE-FE07C3E0A140}">
      <dgm:prSet/>
      <dgm:spPr/>
      <dgm:t>
        <a:bodyPr/>
        <a:lstStyle/>
        <a:p>
          <a:endParaRPr lang="en-US"/>
        </a:p>
      </dgm:t>
    </dgm:pt>
    <dgm:pt modelId="{77765BDD-26EC-4478-8CC4-B6262C0C4161}" type="sibTrans" cxnId="{BB62AE6A-BBBA-4790-9FDE-FE07C3E0A140}">
      <dgm:prSet/>
      <dgm:spPr/>
      <dgm:t>
        <a:bodyPr/>
        <a:lstStyle/>
        <a:p>
          <a:endParaRPr lang="en-US"/>
        </a:p>
      </dgm:t>
    </dgm:pt>
    <dgm:pt modelId="{02E0DB12-94F9-4890-B1E7-E368DAFA82DE}" type="pres">
      <dgm:prSet presAssocID="{2D9DC869-E82C-49D8-AA90-A3EC55141935}" presName="linear" presStyleCnt="0">
        <dgm:presLayoutVars>
          <dgm:dir/>
          <dgm:animLvl val="lvl"/>
          <dgm:resizeHandles val="exact"/>
        </dgm:presLayoutVars>
      </dgm:prSet>
      <dgm:spPr/>
    </dgm:pt>
    <dgm:pt modelId="{055FFCEB-A807-4670-8393-A8EC88D1DE99}" type="pres">
      <dgm:prSet presAssocID="{834B3019-20E8-43F2-81D0-9B58BA2D6936}" presName="parentLin" presStyleCnt="0"/>
      <dgm:spPr/>
    </dgm:pt>
    <dgm:pt modelId="{C4E76CD3-8AFE-4C94-8602-5E2CA1245CF5}" type="pres">
      <dgm:prSet presAssocID="{834B3019-20E8-43F2-81D0-9B58BA2D6936}" presName="parentLeftMargin" presStyleLbl="node1" presStyleIdx="0" presStyleCnt="3"/>
      <dgm:spPr/>
    </dgm:pt>
    <dgm:pt modelId="{277E29FE-EFAD-4200-B76D-81AA27CB6F7F}" type="pres">
      <dgm:prSet presAssocID="{834B3019-20E8-43F2-81D0-9B58BA2D6936}" presName="parentText" presStyleLbl="node1" presStyleIdx="0" presStyleCnt="3">
        <dgm:presLayoutVars>
          <dgm:chMax val="0"/>
          <dgm:bulletEnabled val="1"/>
        </dgm:presLayoutVars>
      </dgm:prSet>
      <dgm:spPr/>
    </dgm:pt>
    <dgm:pt modelId="{8FC6F447-8216-4160-AC09-8D526AE9578C}" type="pres">
      <dgm:prSet presAssocID="{834B3019-20E8-43F2-81D0-9B58BA2D6936}" presName="negativeSpace" presStyleCnt="0"/>
      <dgm:spPr/>
    </dgm:pt>
    <dgm:pt modelId="{D0BFDCB0-8480-41AC-AB7F-C9E126068EA3}" type="pres">
      <dgm:prSet presAssocID="{834B3019-20E8-43F2-81D0-9B58BA2D6936}" presName="childText" presStyleLbl="conFgAcc1" presStyleIdx="0" presStyleCnt="3">
        <dgm:presLayoutVars>
          <dgm:bulletEnabled val="1"/>
        </dgm:presLayoutVars>
      </dgm:prSet>
      <dgm:spPr/>
    </dgm:pt>
    <dgm:pt modelId="{4A3ED1C0-6949-4A45-B7D2-A862282F6600}" type="pres">
      <dgm:prSet presAssocID="{0E8AD188-23BC-4B7A-9250-CB5E4198C21D}" presName="spaceBetweenRectangles" presStyleCnt="0"/>
      <dgm:spPr/>
    </dgm:pt>
    <dgm:pt modelId="{DDC6B68B-837A-47D0-A8EB-788BD8056E51}" type="pres">
      <dgm:prSet presAssocID="{B6D53E01-E2AA-44DF-948D-3485F6D3B78D}" presName="parentLin" presStyleCnt="0"/>
      <dgm:spPr/>
    </dgm:pt>
    <dgm:pt modelId="{EF0846A0-311A-4BFB-903D-47CE4F7FA2D4}" type="pres">
      <dgm:prSet presAssocID="{B6D53E01-E2AA-44DF-948D-3485F6D3B78D}" presName="parentLeftMargin" presStyleLbl="node1" presStyleIdx="0" presStyleCnt="3"/>
      <dgm:spPr/>
    </dgm:pt>
    <dgm:pt modelId="{E7187FB0-CD79-4BB7-A697-D81E40657C71}" type="pres">
      <dgm:prSet presAssocID="{B6D53E01-E2AA-44DF-948D-3485F6D3B78D}" presName="parentText" presStyleLbl="node1" presStyleIdx="1" presStyleCnt="3">
        <dgm:presLayoutVars>
          <dgm:chMax val="0"/>
          <dgm:bulletEnabled val="1"/>
        </dgm:presLayoutVars>
      </dgm:prSet>
      <dgm:spPr/>
    </dgm:pt>
    <dgm:pt modelId="{E324DBA6-62EA-4A79-BD42-4913C869B2BB}" type="pres">
      <dgm:prSet presAssocID="{B6D53E01-E2AA-44DF-948D-3485F6D3B78D}" presName="negativeSpace" presStyleCnt="0"/>
      <dgm:spPr/>
    </dgm:pt>
    <dgm:pt modelId="{F4979C2E-5B19-4C10-A0D5-883171D595EC}" type="pres">
      <dgm:prSet presAssocID="{B6D53E01-E2AA-44DF-948D-3485F6D3B78D}" presName="childText" presStyleLbl="conFgAcc1" presStyleIdx="1" presStyleCnt="3">
        <dgm:presLayoutVars>
          <dgm:bulletEnabled val="1"/>
        </dgm:presLayoutVars>
      </dgm:prSet>
      <dgm:spPr/>
    </dgm:pt>
    <dgm:pt modelId="{3D18E2F8-DF2A-442F-87E0-D53BDA2757F4}" type="pres">
      <dgm:prSet presAssocID="{FA8AD106-C875-48B5-AF32-72356545F35F}" presName="spaceBetweenRectangles" presStyleCnt="0"/>
      <dgm:spPr/>
    </dgm:pt>
    <dgm:pt modelId="{8470E13E-8E17-4685-8444-0B7A8D3ADC7E}" type="pres">
      <dgm:prSet presAssocID="{6EB61B71-2BBC-4861-87ED-3ABCE018B640}" presName="parentLin" presStyleCnt="0"/>
      <dgm:spPr/>
    </dgm:pt>
    <dgm:pt modelId="{2759EB57-820B-440F-9B7F-4F76DCBB2179}" type="pres">
      <dgm:prSet presAssocID="{6EB61B71-2BBC-4861-87ED-3ABCE018B640}" presName="parentLeftMargin" presStyleLbl="node1" presStyleIdx="1" presStyleCnt="3"/>
      <dgm:spPr/>
    </dgm:pt>
    <dgm:pt modelId="{74CA1B8E-2089-4ECF-9AD2-5AD6DAAD5F1C}" type="pres">
      <dgm:prSet presAssocID="{6EB61B71-2BBC-4861-87ED-3ABCE018B640}" presName="parentText" presStyleLbl="node1" presStyleIdx="2" presStyleCnt="3">
        <dgm:presLayoutVars>
          <dgm:chMax val="0"/>
          <dgm:bulletEnabled val="1"/>
        </dgm:presLayoutVars>
      </dgm:prSet>
      <dgm:spPr/>
    </dgm:pt>
    <dgm:pt modelId="{D9ED03A3-3FC4-46B1-8223-3212EF7F7541}" type="pres">
      <dgm:prSet presAssocID="{6EB61B71-2BBC-4861-87ED-3ABCE018B640}" presName="negativeSpace" presStyleCnt="0"/>
      <dgm:spPr/>
    </dgm:pt>
    <dgm:pt modelId="{C538A771-136F-4952-A3A2-C919C07903EE}" type="pres">
      <dgm:prSet presAssocID="{6EB61B71-2BBC-4861-87ED-3ABCE018B640}" presName="childText" presStyleLbl="conFgAcc1" presStyleIdx="2" presStyleCnt="3">
        <dgm:presLayoutVars>
          <dgm:bulletEnabled val="1"/>
        </dgm:presLayoutVars>
      </dgm:prSet>
      <dgm:spPr/>
    </dgm:pt>
  </dgm:ptLst>
  <dgm:cxnLst>
    <dgm:cxn modelId="{37453C04-8FA1-4761-8C8B-49BD5CFF04B7}" type="presOf" srcId="{EEDB15D5-5B87-4FF4-88D8-2557891544FB}" destId="{D0BFDCB0-8480-41AC-AB7F-C9E126068EA3}" srcOrd="0" destOrd="0" presId="urn:microsoft.com/office/officeart/2005/8/layout/list1"/>
    <dgm:cxn modelId="{03ED4809-7EBD-4737-9890-7CCDFF73B215}" srcId="{2D9DC869-E82C-49D8-AA90-A3EC55141935}" destId="{B6D53E01-E2AA-44DF-948D-3485F6D3B78D}" srcOrd="1" destOrd="0" parTransId="{B291866A-F4E8-43F5-891F-42DC3B84DD23}" sibTransId="{FA8AD106-C875-48B5-AF32-72356545F35F}"/>
    <dgm:cxn modelId="{8964640C-DC83-4839-86C2-8996AEDFC042}" type="presOf" srcId="{42FDD506-E3DF-4FBF-9306-82B64EAB0AD2}" destId="{C538A771-136F-4952-A3A2-C919C07903EE}" srcOrd="0" destOrd="0" presId="urn:microsoft.com/office/officeart/2005/8/layout/list1"/>
    <dgm:cxn modelId="{1106FD0E-DC82-42D6-B0A8-2CE2B7894396}" type="presOf" srcId="{2B94B2AF-EF52-4571-98D0-35F0C20DBD61}" destId="{F4979C2E-5B19-4C10-A0D5-883171D595EC}" srcOrd="0" destOrd="1" presId="urn:microsoft.com/office/officeart/2005/8/layout/list1"/>
    <dgm:cxn modelId="{0D42D612-9D9C-41C4-89C1-31B667101F86}" srcId="{2D9DC869-E82C-49D8-AA90-A3EC55141935}" destId="{6EB61B71-2BBC-4861-87ED-3ABCE018B640}" srcOrd="2" destOrd="0" parTransId="{F2DFE9A9-E8E1-45AC-83A2-C75EA54A50F3}" sibTransId="{11D53FC2-6F0B-49D7-BE8E-6EA9CB020B79}"/>
    <dgm:cxn modelId="{F0BB4D14-2626-4CC7-A4E1-AB9F2BB36BD1}" type="presOf" srcId="{834B3019-20E8-43F2-81D0-9B58BA2D6936}" destId="{277E29FE-EFAD-4200-B76D-81AA27CB6F7F}" srcOrd="1" destOrd="0" presId="urn:microsoft.com/office/officeart/2005/8/layout/list1"/>
    <dgm:cxn modelId="{F6D12528-2A76-4A9B-8BCC-15CE443E3185}" type="presOf" srcId="{6EB61B71-2BBC-4861-87ED-3ABCE018B640}" destId="{2759EB57-820B-440F-9B7F-4F76DCBB2179}" srcOrd="0" destOrd="0" presId="urn:microsoft.com/office/officeart/2005/8/layout/list1"/>
    <dgm:cxn modelId="{ECB50E2E-DD64-4BB9-89F8-CC27C7697E75}" type="presOf" srcId="{0961BA59-470D-402E-806F-13E2F581394E}" destId="{F4979C2E-5B19-4C10-A0D5-883171D595EC}" srcOrd="0" destOrd="2" presId="urn:microsoft.com/office/officeart/2005/8/layout/list1"/>
    <dgm:cxn modelId="{FA12D53F-7D69-41CC-85C2-EAA20766386F}" type="presOf" srcId="{26B8D8D7-C0B3-480C-B21B-7E8A42D1610C}" destId="{F4979C2E-5B19-4C10-A0D5-883171D595EC}" srcOrd="0" destOrd="0" presId="urn:microsoft.com/office/officeart/2005/8/layout/list1"/>
    <dgm:cxn modelId="{A3629745-661A-4431-903B-74A980022895}" srcId="{2D9DC869-E82C-49D8-AA90-A3EC55141935}" destId="{834B3019-20E8-43F2-81D0-9B58BA2D6936}" srcOrd="0" destOrd="0" parTransId="{621E281B-AD67-452E-A13C-641A8E1AA487}" sibTransId="{0E8AD188-23BC-4B7A-9250-CB5E4198C21D}"/>
    <dgm:cxn modelId="{DAB66B46-8CC2-41CA-B8D1-81340C6C5A2F}" type="presOf" srcId="{2D9DC869-E82C-49D8-AA90-A3EC55141935}" destId="{02E0DB12-94F9-4890-B1E7-E368DAFA82DE}" srcOrd="0" destOrd="0" presId="urn:microsoft.com/office/officeart/2005/8/layout/list1"/>
    <dgm:cxn modelId="{BB62AE6A-BBBA-4790-9FDE-FE07C3E0A140}" srcId="{6EB61B71-2BBC-4861-87ED-3ABCE018B640}" destId="{61215FBB-ABB7-4CC0-980D-FBA3AD7F9C7E}" srcOrd="2" destOrd="0" parTransId="{9F34142A-7318-4949-9B89-5BF6E3E9DA0E}" sibTransId="{77765BDD-26EC-4478-8CC4-B6262C0C4161}"/>
    <dgm:cxn modelId="{0B4C784D-4B3F-4F93-BD65-5E960BA0CB42}" type="presOf" srcId="{6ED113A8-C3E1-4347-AE9F-71E69D9BD84B}" destId="{F4979C2E-5B19-4C10-A0D5-883171D595EC}" srcOrd="0" destOrd="4" presId="urn:microsoft.com/office/officeart/2005/8/layout/list1"/>
    <dgm:cxn modelId="{1DA96577-0239-4FA9-9050-B4EE538785D5}" type="presOf" srcId="{B6D53E01-E2AA-44DF-948D-3485F6D3B78D}" destId="{E7187FB0-CD79-4BB7-A697-D81E40657C71}" srcOrd="1" destOrd="0" presId="urn:microsoft.com/office/officeart/2005/8/layout/list1"/>
    <dgm:cxn modelId="{3755E977-C1AC-4E88-840E-A4FFD90219E7}" srcId="{B6D53E01-E2AA-44DF-948D-3485F6D3B78D}" destId="{26B8D8D7-C0B3-480C-B21B-7E8A42D1610C}" srcOrd="0" destOrd="0" parTransId="{9D6173EB-B6B4-4CE8-9ABE-F84E3059F88A}" sibTransId="{BAF8475D-9F4E-4F4C-88FC-7F2A345A3401}"/>
    <dgm:cxn modelId="{82E9DB78-B434-483E-B83D-346AB3D7963B}" type="presOf" srcId="{41AD904B-20B5-4BB0-A411-0A6B529A4C83}" destId="{C538A771-136F-4952-A3A2-C919C07903EE}" srcOrd="0" destOrd="1" presId="urn:microsoft.com/office/officeart/2005/8/layout/list1"/>
    <dgm:cxn modelId="{8F862F7D-7848-40A0-9AED-4D24B226FD93}" srcId="{B6D53E01-E2AA-44DF-948D-3485F6D3B78D}" destId="{6ED113A8-C3E1-4347-AE9F-71E69D9BD84B}" srcOrd="4" destOrd="0" parTransId="{5D489F97-767A-4517-8CD4-788F537FCF0F}" sibTransId="{0E185A52-4302-4C5F-9614-8F113191A6FF}"/>
    <dgm:cxn modelId="{44DE5F87-6182-4ABB-8AD6-D19A1AF286E3}" srcId="{834B3019-20E8-43F2-81D0-9B58BA2D6936}" destId="{FBD2B3F9-1D5E-4562-BF91-312280FF8616}" srcOrd="1" destOrd="0" parTransId="{9E91DA54-39DC-41B9-A878-C27BDE37AD31}" sibTransId="{C5485800-96E1-4C70-9135-99D3DE906281}"/>
    <dgm:cxn modelId="{1F95588C-338B-4BF2-8915-AC7D2678C1AD}" type="presOf" srcId="{FBD2B3F9-1D5E-4562-BF91-312280FF8616}" destId="{D0BFDCB0-8480-41AC-AB7F-C9E126068EA3}" srcOrd="0" destOrd="1" presId="urn:microsoft.com/office/officeart/2005/8/layout/list1"/>
    <dgm:cxn modelId="{7ED22393-DC04-4D25-AC64-F1B671E6A72B}" type="presOf" srcId="{B5873F2C-3DB7-4CF5-BBE5-CE348E5A00A7}" destId="{F4979C2E-5B19-4C10-A0D5-883171D595EC}" srcOrd="0" destOrd="3" presId="urn:microsoft.com/office/officeart/2005/8/layout/list1"/>
    <dgm:cxn modelId="{166D6293-D756-4617-BA03-61E0E8C1C0B8}" srcId="{6EB61B71-2BBC-4861-87ED-3ABCE018B640}" destId="{42FDD506-E3DF-4FBF-9306-82B64EAB0AD2}" srcOrd="0" destOrd="0" parTransId="{9710B75A-E706-4A2A-83B3-61DBD3C68FE4}" sibTransId="{A4828194-4D68-453D-8EE0-921660655DA3}"/>
    <dgm:cxn modelId="{4436A39B-49BF-43F6-A079-B77DA54E2781}" srcId="{6EB61B71-2BBC-4861-87ED-3ABCE018B640}" destId="{41AD904B-20B5-4BB0-A411-0A6B529A4C83}" srcOrd="1" destOrd="0" parTransId="{65FC3ED1-42C3-41F1-B3F8-6C5262F63451}" sibTransId="{E1D39B22-2140-405B-AE17-0BE288DD964D}"/>
    <dgm:cxn modelId="{A18E149C-3E5F-444F-8C2C-4F5A0010C669}" srcId="{B6D53E01-E2AA-44DF-948D-3485F6D3B78D}" destId="{0961BA59-470D-402E-806F-13E2F581394E}" srcOrd="2" destOrd="0" parTransId="{66674121-989A-44B6-A81F-E385C4670A32}" sibTransId="{B496426E-040E-4580-A78E-B57A3A954532}"/>
    <dgm:cxn modelId="{1F350EAD-8C76-4CC0-8623-78BA78D46056}" type="presOf" srcId="{B6D53E01-E2AA-44DF-948D-3485F6D3B78D}" destId="{EF0846A0-311A-4BFB-903D-47CE4F7FA2D4}" srcOrd="0" destOrd="0" presId="urn:microsoft.com/office/officeart/2005/8/layout/list1"/>
    <dgm:cxn modelId="{E54CDFB4-873C-410B-A320-8F74F33A8ABE}" type="presOf" srcId="{61215FBB-ABB7-4CC0-980D-FBA3AD7F9C7E}" destId="{C538A771-136F-4952-A3A2-C919C07903EE}" srcOrd="0" destOrd="2" presId="urn:microsoft.com/office/officeart/2005/8/layout/list1"/>
    <dgm:cxn modelId="{302EBDB6-25C2-4EB8-8348-52C819B3DE2F}" srcId="{834B3019-20E8-43F2-81D0-9B58BA2D6936}" destId="{EEDB15D5-5B87-4FF4-88D8-2557891544FB}" srcOrd="0" destOrd="0" parTransId="{935FCA7E-0930-437A-AD93-FDF68C5C0F4D}" sibTransId="{D3C6C62A-4AFE-4091-8C10-AB46771698E5}"/>
    <dgm:cxn modelId="{778AAADB-93CE-4260-A085-2DE933ED4143}" type="presOf" srcId="{6EB61B71-2BBC-4861-87ED-3ABCE018B640}" destId="{74CA1B8E-2089-4ECF-9AD2-5AD6DAAD5F1C}" srcOrd="1" destOrd="0" presId="urn:microsoft.com/office/officeart/2005/8/layout/list1"/>
    <dgm:cxn modelId="{22106CDE-9065-4084-ADC3-32C1953EE498}" srcId="{B6D53E01-E2AA-44DF-948D-3485F6D3B78D}" destId="{B5873F2C-3DB7-4CF5-BBE5-CE348E5A00A7}" srcOrd="3" destOrd="0" parTransId="{7510C9FE-6123-4D36-9E3E-82D56EAE6F8C}" sibTransId="{CCCD61A2-AAC1-4FBA-9444-C70294F63D0F}"/>
    <dgm:cxn modelId="{9368FCE3-8875-4C1D-AD4B-81FAE6F31CE8}" srcId="{B6D53E01-E2AA-44DF-948D-3485F6D3B78D}" destId="{2B94B2AF-EF52-4571-98D0-35F0C20DBD61}" srcOrd="1" destOrd="0" parTransId="{9E049F97-47E3-4418-92DA-DA50FFBB5665}" sibTransId="{C8DFA653-5B29-42F9-BE3B-A99270C3C22C}"/>
    <dgm:cxn modelId="{1756A6E8-3DAD-4F24-A940-FB0C4B86C52C}" type="presOf" srcId="{834B3019-20E8-43F2-81D0-9B58BA2D6936}" destId="{C4E76CD3-8AFE-4C94-8602-5E2CA1245CF5}" srcOrd="0" destOrd="0" presId="urn:microsoft.com/office/officeart/2005/8/layout/list1"/>
    <dgm:cxn modelId="{8D40378F-7D0E-4C34-A6B5-CA43F8F67023}" type="presParOf" srcId="{02E0DB12-94F9-4890-B1E7-E368DAFA82DE}" destId="{055FFCEB-A807-4670-8393-A8EC88D1DE99}" srcOrd="0" destOrd="0" presId="urn:microsoft.com/office/officeart/2005/8/layout/list1"/>
    <dgm:cxn modelId="{A69980D7-84C8-4A03-8519-5D1E818F3DCA}" type="presParOf" srcId="{055FFCEB-A807-4670-8393-A8EC88D1DE99}" destId="{C4E76CD3-8AFE-4C94-8602-5E2CA1245CF5}" srcOrd="0" destOrd="0" presId="urn:microsoft.com/office/officeart/2005/8/layout/list1"/>
    <dgm:cxn modelId="{F0C5EF02-2939-4119-88F0-3592EC01BBFA}" type="presParOf" srcId="{055FFCEB-A807-4670-8393-A8EC88D1DE99}" destId="{277E29FE-EFAD-4200-B76D-81AA27CB6F7F}" srcOrd="1" destOrd="0" presId="urn:microsoft.com/office/officeart/2005/8/layout/list1"/>
    <dgm:cxn modelId="{FA273869-08CB-47D8-BE71-E3C9E030D4B0}" type="presParOf" srcId="{02E0DB12-94F9-4890-B1E7-E368DAFA82DE}" destId="{8FC6F447-8216-4160-AC09-8D526AE9578C}" srcOrd="1" destOrd="0" presId="urn:microsoft.com/office/officeart/2005/8/layout/list1"/>
    <dgm:cxn modelId="{B2A795B5-F5F0-45B4-824D-AA175B8FD7A1}" type="presParOf" srcId="{02E0DB12-94F9-4890-B1E7-E368DAFA82DE}" destId="{D0BFDCB0-8480-41AC-AB7F-C9E126068EA3}" srcOrd="2" destOrd="0" presId="urn:microsoft.com/office/officeart/2005/8/layout/list1"/>
    <dgm:cxn modelId="{57347D9E-4217-4A70-B8DA-32D7CE93B84D}" type="presParOf" srcId="{02E0DB12-94F9-4890-B1E7-E368DAFA82DE}" destId="{4A3ED1C0-6949-4A45-B7D2-A862282F6600}" srcOrd="3" destOrd="0" presId="urn:microsoft.com/office/officeart/2005/8/layout/list1"/>
    <dgm:cxn modelId="{212D17F2-CF63-4F42-B69B-DEA54F9B96DF}" type="presParOf" srcId="{02E0DB12-94F9-4890-B1E7-E368DAFA82DE}" destId="{DDC6B68B-837A-47D0-A8EB-788BD8056E51}" srcOrd="4" destOrd="0" presId="urn:microsoft.com/office/officeart/2005/8/layout/list1"/>
    <dgm:cxn modelId="{A5380E49-0310-47C4-982E-794EB0E9E65D}" type="presParOf" srcId="{DDC6B68B-837A-47D0-A8EB-788BD8056E51}" destId="{EF0846A0-311A-4BFB-903D-47CE4F7FA2D4}" srcOrd="0" destOrd="0" presId="urn:microsoft.com/office/officeart/2005/8/layout/list1"/>
    <dgm:cxn modelId="{65644F75-0990-467E-815D-E94766ED5F43}" type="presParOf" srcId="{DDC6B68B-837A-47D0-A8EB-788BD8056E51}" destId="{E7187FB0-CD79-4BB7-A697-D81E40657C71}" srcOrd="1" destOrd="0" presId="urn:microsoft.com/office/officeart/2005/8/layout/list1"/>
    <dgm:cxn modelId="{F54FFB60-B730-429A-9241-3E31AF078301}" type="presParOf" srcId="{02E0DB12-94F9-4890-B1E7-E368DAFA82DE}" destId="{E324DBA6-62EA-4A79-BD42-4913C869B2BB}" srcOrd="5" destOrd="0" presId="urn:microsoft.com/office/officeart/2005/8/layout/list1"/>
    <dgm:cxn modelId="{361EB98A-29CA-4C8A-9F4F-053021398936}" type="presParOf" srcId="{02E0DB12-94F9-4890-B1E7-E368DAFA82DE}" destId="{F4979C2E-5B19-4C10-A0D5-883171D595EC}" srcOrd="6" destOrd="0" presId="urn:microsoft.com/office/officeart/2005/8/layout/list1"/>
    <dgm:cxn modelId="{091FBE75-CC6A-4687-807C-DA4947B2BE9B}" type="presParOf" srcId="{02E0DB12-94F9-4890-B1E7-E368DAFA82DE}" destId="{3D18E2F8-DF2A-442F-87E0-D53BDA2757F4}" srcOrd="7" destOrd="0" presId="urn:microsoft.com/office/officeart/2005/8/layout/list1"/>
    <dgm:cxn modelId="{0DAECF9B-1A21-485F-B265-E7E5A9B8294D}" type="presParOf" srcId="{02E0DB12-94F9-4890-B1E7-E368DAFA82DE}" destId="{8470E13E-8E17-4685-8444-0B7A8D3ADC7E}" srcOrd="8" destOrd="0" presId="urn:microsoft.com/office/officeart/2005/8/layout/list1"/>
    <dgm:cxn modelId="{99328792-1CE8-4033-8D77-0D05373EEF2B}" type="presParOf" srcId="{8470E13E-8E17-4685-8444-0B7A8D3ADC7E}" destId="{2759EB57-820B-440F-9B7F-4F76DCBB2179}" srcOrd="0" destOrd="0" presId="urn:microsoft.com/office/officeart/2005/8/layout/list1"/>
    <dgm:cxn modelId="{6E972DE1-5E42-43EB-90B2-D60ACD0081CC}" type="presParOf" srcId="{8470E13E-8E17-4685-8444-0B7A8D3ADC7E}" destId="{74CA1B8E-2089-4ECF-9AD2-5AD6DAAD5F1C}" srcOrd="1" destOrd="0" presId="urn:microsoft.com/office/officeart/2005/8/layout/list1"/>
    <dgm:cxn modelId="{E709039A-DEF7-47AA-8B70-10692CFB8957}" type="presParOf" srcId="{02E0DB12-94F9-4890-B1E7-E368DAFA82DE}" destId="{D9ED03A3-3FC4-46B1-8223-3212EF7F7541}" srcOrd="9" destOrd="0" presId="urn:microsoft.com/office/officeart/2005/8/layout/list1"/>
    <dgm:cxn modelId="{359BE709-F897-4F30-8499-C947E0A42BCF}" type="presParOf" srcId="{02E0DB12-94F9-4890-B1E7-E368DAFA82DE}" destId="{C538A771-136F-4952-A3A2-C919C07903E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9DC869-E82C-49D8-AA90-A3EC55141935}"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34B3019-20E8-43F2-81D0-9B58BA2D6936}">
      <dgm:prSet/>
      <dgm:spPr/>
      <dgm:t>
        <a:bodyPr/>
        <a:lstStyle/>
        <a:p>
          <a:r>
            <a:rPr lang="en-US" b="1" dirty="0"/>
            <a:t>Practice</a:t>
          </a:r>
          <a:endParaRPr lang="en-US" dirty="0"/>
        </a:p>
      </dgm:t>
    </dgm:pt>
    <dgm:pt modelId="{621E281B-AD67-452E-A13C-641A8E1AA487}" type="parTrans" cxnId="{A3629745-661A-4431-903B-74A980022895}">
      <dgm:prSet/>
      <dgm:spPr/>
      <dgm:t>
        <a:bodyPr/>
        <a:lstStyle/>
        <a:p>
          <a:endParaRPr lang="en-US"/>
        </a:p>
      </dgm:t>
    </dgm:pt>
    <dgm:pt modelId="{0E8AD188-23BC-4B7A-9250-CB5E4198C21D}" type="sibTrans" cxnId="{A3629745-661A-4431-903B-74A980022895}">
      <dgm:prSet/>
      <dgm:spPr/>
      <dgm:t>
        <a:bodyPr/>
        <a:lstStyle/>
        <a:p>
          <a:endParaRPr lang="en-US"/>
        </a:p>
      </dgm:t>
    </dgm:pt>
    <dgm:pt modelId="{B6D53E01-E2AA-44DF-948D-3485F6D3B78D}">
      <dgm:prSet/>
      <dgm:spPr/>
      <dgm:t>
        <a:bodyPr/>
        <a:lstStyle/>
        <a:p>
          <a:r>
            <a:rPr lang="en-US" b="1" dirty="0"/>
            <a:t>Team collaboration </a:t>
          </a:r>
        </a:p>
      </dgm:t>
    </dgm:pt>
    <dgm:pt modelId="{B291866A-F4E8-43F5-891F-42DC3B84DD23}" type="parTrans" cxnId="{03ED4809-7EBD-4737-9890-7CCDFF73B215}">
      <dgm:prSet/>
      <dgm:spPr/>
      <dgm:t>
        <a:bodyPr/>
        <a:lstStyle/>
        <a:p>
          <a:endParaRPr lang="en-US"/>
        </a:p>
      </dgm:t>
    </dgm:pt>
    <dgm:pt modelId="{FA8AD106-C875-48B5-AF32-72356545F35F}" type="sibTrans" cxnId="{03ED4809-7EBD-4737-9890-7CCDFF73B215}">
      <dgm:prSet/>
      <dgm:spPr/>
      <dgm:t>
        <a:bodyPr/>
        <a:lstStyle/>
        <a:p>
          <a:endParaRPr lang="en-US"/>
        </a:p>
      </dgm:t>
    </dgm:pt>
    <dgm:pt modelId="{26B8D8D7-C0B3-480C-B21B-7E8A42D1610C}">
      <dgm:prSet/>
      <dgm:spPr/>
      <dgm:t>
        <a:bodyPr/>
        <a:lstStyle/>
        <a:p>
          <a:r>
            <a:rPr lang="en-US" dirty="0"/>
            <a:t>Revisit the session.</a:t>
          </a:r>
        </a:p>
      </dgm:t>
    </dgm:pt>
    <dgm:pt modelId="{9D6173EB-B6B4-4CE8-9ABE-F84E3059F88A}" type="parTrans" cxnId="{3755E977-C1AC-4E88-840E-A4FFD90219E7}">
      <dgm:prSet/>
      <dgm:spPr/>
      <dgm:t>
        <a:bodyPr/>
        <a:lstStyle/>
        <a:p>
          <a:endParaRPr lang="en-US"/>
        </a:p>
      </dgm:t>
    </dgm:pt>
    <dgm:pt modelId="{BAF8475D-9F4E-4F4C-88FC-7F2A345A3401}" type="sibTrans" cxnId="{3755E977-C1AC-4E88-840E-A4FFD90219E7}">
      <dgm:prSet/>
      <dgm:spPr/>
      <dgm:t>
        <a:bodyPr/>
        <a:lstStyle/>
        <a:p>
          <a:endParaRPr lang="en-US"/>
        </a:p>
      </dgm:t>
    </dgm:pt>
    <dgm:pt modelId="{6EB61B71-2BBC-4861-87ED-3ABCE018B640}">
      <dgm:prSet/>
      <dgm:spPr/>
      <dgm:t>
        <a:bodyPr/>
        <a:lstStyle/>
        <a:p>
          <a:r>
            <a:rPr lang="en-US" b="1" dirty="0"/>
            <a:t>Most IMPORTANT</a:t>
          </a:r>
        </a:p>
      </dgm:t>
    </dgm:pt>
    <dgm:pt modelId="{F2DFE9A9-E8E1-45AC-83A2-C75EA54A50F3}" type="parTrans" cxnId="{0D42D612-9D9C-41C4-89C1-31B667101F86}">
      <dgm:prSet/>
      <dgm:spPr/>
      <dgm:t>
        <a:bodyPr/>
        <a:lstStyle/>
        <a:p>
          <a:endParaRPr lang="en-US"/>
        </a:p>
      </dgm:t>
    </dgm:pt>
    <dgm:pt modelId="{11D53FC2-6F0B-49D7-BE8E-6EA9CB020B79}" type="sibTrans" cxnId="{0D42D612-9D9C-41C4-89C1-31B667101F86}">
      <dgm:prSet/>
      <dgm:spPr/>
      <dgm:t>
        <a:bodyPr/>
        <a:lstStyle/>
        <a:p>
          <a:endParaRPr lang="en-US"/>
        </a:p>
      </dgm:t>
    </dgm:pt>
    <dgm:pt modelId="{42FDD506-E3DF-4FBF-9306-82B64EAB0AD2}">
      <dgm:prSet/>
      <dgm:spPr/>
      <dgm:t>
        <a:bodyPr/>
        <a:lstStyle/>
        <a:p>
          <a:r>
            <a:rPr lang="en-US" b="1" dirty="0"/>
            <a:t>Have Fun &amp; Enjoy Learning </a:t>
          </a:r>
          <a:r>
            <a:rPr lang="en-US" b="1" dirty="0">
              <a:sym typeface="Wingdings" panose="05000000000000000000" pitchFamily="2" charset="2"/>
            </a:rPr>
            <a:t></a:t>
          </a:r>
          <a:r>
            <a:rPr lang="en-US" dirty="0">
              <a:sym typeface="Wingdings" panose="05000000000000000000" pitchFamily="2" charset="2"/>
            </a:rPr>
            <a:t>.</a:t>
          </a:r>
          <a:endParaRPr lang="en-US" dirty="0"/>
        </a:p>
      </dgm:t>
    </dgm:pt>
    <dgm:pt modelId="{9710B75A-E706-4A2A-83B3-61DBD3C68FE4}" type="parTrans" cxnId="{166D6293-D756-4617-BA03-61E0E8C1C0B8}">
      <dgm:prSet/>
      <dgm:spPr/>
      <dgm:t>
        <a:bodyPr/>
        <a:lstStyle/>
        <a:p>
          <a:endParaRPr lang="en-US"/>
        </a:p>
      </dgm:t>
    </dgm:pt>
    <dgm:pt modelId="{A4828194-4D68-453D-8EE0-921660655DA3}" type="sibTrans" cxnId="{166D6293-D756-4617-BA03-61E0E8C1C0B8}">
      <dgm:prSet/>
      <dgm:spPr/>
      <dgm:t>
        <a:bodyPr/>
        <a:lstStyle/>
        <a:p>
          <a:endParaRPr lang="en-US"/>
        </a:p>
      </dgm:t>
    </dgm:pt>
    <dgm:pt modelId="{EEDB15D5-5B87-4FF4-88D8-2557891544FB}">
      <dgm:prSet/>
      <dgm:spPr/>
      <dgm:t>
        <a:bodyPr/>
        <a:lstStyle/>
        <a:p>
          <a:r>
            <a:rPr lang="en-US" dirty="0"/>
            <a:t>Try implementing the consumer contraction generation using Pact.</a:t>
          </a:r>
        </a:p>
      </dgm:t>
    </dgm:pt>
    <dgm:pt modelId="{D3C6C62A-4AFE-4091-8C10-AB46771698E5}" type="sibTrans" cxnId="{302EBDB6-25C2-4EB8-8348-52C819B3DE2F}">
      <dgm:prSet/>
      <dgm:spPr/>
      <dgm:t>
        <a:bodyPr/>
        <a:lstStyle/>
        <a:p>
          <a:endParaRPr lang="en-US"/>
        </a:p>
      </dgm:t>
    </dgm:pt>
    <dgm:pt modelId="{935FCA7E-0930-437A-AD93-FDF68C5C0F4D}" type="parTrans" cxnId="{302EBDB6-25C2-4EB8-8348-52C819B3DE2F}">
      <dgm:prSet/>
      <dgm:spPr/>
      <dgm:t>
        <a:bodyPr/>
        <a:lstStyle/>
        <a:p>
          <a:endParaRPr lang="en-US"/>
        </a:p>
      </dgm:t>
    </dgm:pt>
    <dgm:pt modelId="{9FF32E47-28D8-498A-9AE2-BD326015E25D}">
      <dgm:prSet/>
      <dgm:spPr/>
      <dgm:t>
        <a:bodyPr/>
        <a:lstStyle/>
        <a:p>
          <a:r>
            <a:rPr lang="en-US" dirty="0"/>
            <a:t>Verify Provider using Pact Consumer Contract.</a:t>
          </a:r>
        </a:p>
      </dgm:t>
    </dgm:pt>
    <dgm:pt modelId="{09CCAF0E-1321-4DF5-8B31-1687DD3AB86E}" type="parTrans" cxnId="{F8BF7CC0-7908-41F2-83A2-80A5FFC74A42}">
      <dgm:prSet/>
      <dgm:spPr/>
      <dgm:t>
        <a:bodyPr/>
        <a:lstStyle/>
        <a:p>
          <a:endParaRPr lang="en-US"/>
        </a:p>
      </dgm:t>
    </dgm:pt>
    <dgm:pt modelId="{CE013C7C-2B9A-4F79-B80E-D7EC11CE040F}" type="sibTrans" cxnId="{F8BF7CC0-7908-41F2-83A2-80A5FFC74A42}">
      <dgm:prSet/>
      <dgm:spPr/>
      <dgm:t>
        <a:bodyPr/>
        <a:lstStyle/>
        <a:p>
          <a:endParaRPr lang="en-US"/>
        </a:p>
      </dgm:t>
    </dgm:pt>
    <dgm:pt modelId="{F9ADB1CC-C776-42BA-9B4E-17CF6EAE6B0C}">
      <dgm:prSet/>
      <dgm:spPr/>
      <dgm:t>
        <a:bodyPr/>
        <a:lstStyle/>
        <a:p>
          <a:r>
            <a:rPr lang="en-US"/>
            <a:t>Try to get the answer from Google or official pact documentation before posting in Group chat.</a:t>
          </a:r>
          <a:endParaRPr lang="en-US" dirty="0"/>
        </a:p>
      </dgm:t>
    </dgm:pt>
    <dgm:pt modelId="{B6E0A411-CB58-4BF6-AB64-4CAFFB0B084E}" type="parTrans" cxnId="{5D562F16-40A1-449A-AF94-23291AED9397}">
      <dgm:prSet/>
      <dgm:spPr/>
      <dgm:t>
        <a:bodyPr/>
        <a:lstStyle/>
        <a:p>
          <a:endParaRPr lang="en-US"/>
        </a:p>
      </dgm:t>
    </dgm:pt>
    <dgm:pt modelId="{4EE06C1F-4338-43EF-87AF-40DCC56D75D7}" type="sibTrans" cxnId="{5D562F16-40A1-449A-AF94-23291AED9397}">
      <dgm:prSet/>
      <dgm:spPr/>
      <dgm:t>
        <a:bodyPr/>
        <a:lstStyle/>
        <a:p>
          <a:endParaRPr lang="en-US"/>
        </a:p>
      </dgm:t>
    </dgm:pt>
    <dgm:pt modelId="{EAB61C55-7E11-4DCA-BA5A-F1A3CFB96163}">
      <dgm:prSet/>
      <dgm:spPr/>
      <dgm:t>
        <a:bodyPr/>
        <a:lstStyle/>
        <a:p>
          <a:r>
            <a:rPr lang="en-US"/>
            <a:t>Use Team chat group to post queries.</a:t>
          </a:r>
          <a:endParaRPr lang="en-US" dirty="0"/>
        </a:p>
      </dgm:t>
    </dgm:pt>
    <dgm:pt modelId="{B0A07850-6279-441A-8944-99A9B8E1D0D6}" type="parTrans" cxnId="{5DC6D9E1-3B63-447D-9A44-50192E66D94C}">
      <dgm:prSet/>
      <dgm:spPr/>
      <dgm:t>
        <a:bodyPr/>
        <a:lstStyle/>
        <a:p>
          <a:endParaRPr lang="en-US"/>
        </a:p>
      </dgm:t>
    </dgm:pt>
    <dgm:pt modelId="{4EA8D20D-FA1C-46B5-ACCC-700A0025D7A2}" type="sibTrans" cxnId="{5DC6D9E1-3B63-447D-9A44-50192E66D94C}">
      <dgm:prSet/>
      <dgm:spPr/>
      <dgm:t>
        <a:bodyPr/>
        <a:lstStyle/>
        <a:p>
          <a:endParaRPr lang="en-US"/>
        </a:p>
      </dgm:t>
    </dgm:pt>
    <dgm:pt modelId="{00219301-3F36-44DB-9E36-7312C568735D}">
      <dgm:prSet/>
      <dgm:spPr/>
      <dgm:t>
        <a:bodyPr/>
        <a:lstStyle/>
        <a:p>
          <a:r>
            <a:rPr lang="en-US" dirty="0"/>
            <a:t>Try answering other participants query in the Group Chat</a:t>
          </a:r>
        </a:p>
      </dgm:t>
    </dgm:pt>
    <dgm:pt modelId="{FF4620A7-034E-4922-A966-EDCA7C8CB314}" type="parTrans" cxnId="{0E9E8161-79C5-4A02-AA04-1273F1C3A79E}">
      <dgm:prSet/>
      <dgm:spPr/>
      <dgm:t>
        <a:bodyPr/>
        <a:lstStyle/>
        <a:p>
          <a:endParaRPr lang="en-US"/>
        </a:p>
      </dgm:t>
    </dgm:pt>
    <dgm:pt modelId="{EEF15B1F-4D5F-49D1-A2F1-704C1C609D69}" type="sibTrans" cxnId="{0E9E8161-79C5-4A02-AA04-1273F1C3A79E}">
      <dgm:prSet/>
      <dgm:spPr/>
      <dgm:t>
        <a:bodyPr/>
        <a:lstStyle/>
        <a:p>
          <a:endParaRPr lang="en-US"/>
        </a:p>
      </dgm:t>
    </dgm:pt>
    <dgm:pt modelId="{44A5C531-4907-4F4E-BFD2-CC2656EA97EF}">
      <dgm:prSet/>
      <dgm:spPr/>
      <dgm:t>
        <a:bodyPr/>
        <a:lstStyle/>
        <a:p>
          <a:r>
            <a:rPr lang="en-US" b="1" dirty="0"/>
            <a:t>Don’t expect much from the Instructor</a:t>
          </a:r>
          <a:r>
            <a:rPr lang="en-US" dirty="0"/>
            <a:t> </a:t>
          </a:r>
          <a:r>
            <a:rPr lang="en-US" dirty="0">
              <a:sym typeface="Wingdings" panose="05000000000000000000" pitchFamily="2" charset="2"/>
            </a:rPr>
            <a:t></a:t>
          </a:r>
          <a:endParaRPr lang="en-US" dirty="0"/>
        </a:p>
      </dgm:t>
    </dgm:pt>
    <dgm:pt modelId="{E54D44EC-5797-4762-AAFB-EA984B061A2A}" type="parTrans" cxnId="{899C5BCE-7977-4052-9F2C-996208D05F92}">
      <dgm:prSet/>
      <dgm:spPr/>
      <dgm:t>
        <a:bodyPr/>
        <a:lstStyle/>
        <a:p>
          <a:endParaRPr lang="en-US"/>
        </a:p>
      </dgm:t>
    </dgm:pt>
    <dgm:pt modelId="{702148A5-897E-44D6-A833-0E4727832F39}" type="sibTrans" cxnId="{899C5BCE-7977-4052-9F2C-996208D05F92}">
      <dgm:prSet/>
      <dgm:spPr/>
      <dgm:t>
        <a:bodyPr/>
        <a:lstStyle/>
        <a:p>
          <a:endParaRPr lang="en-US"/>
        </a:p>
      </dgm:t>
    </dgm:pt>
    <dgm:pt modelId="{02E0DB12-94F9-4890-B1E7-E368DAFA82DE}" type="pres">
      <dgm:prSet presAssocID="{2D9DC869-E82C-49D8-AA90-A3EC55141935}" presName="linear" presStyleCnt="0">
        <dgm:presLayoutVars>
          <dgm:dir/>
          <dgm:animLvl val="lvl"/>
          <dgm:resizeHandles val="exact"/>
        </dgm:presLayoutVars>
      </dgm:prSet>
      <dgm:spPr/>
    </dgm:pt>
    <dgm:pt modelId="{055FFCEB-A807-4670-8393-A8EC88D1DE99}" type="pres">
      <dgm:prSet presAssocID="{834B3019-20E8-43F2-81D0-9B58BA2D6936}" presName="parentLin" presStyleCnt="0"/>
      <dgm:spPr/>
    </dgm:pt>
    <dgm:pt modelId="{C4E76CD3-8AFE-4C94-8602-5E2CA1245CF5}" type="pres">
      <dgm:prSet presAssocID="{834B3019-20E8-43F2-81D0-9B58BA2D6936}" presName="parentLeftMargin" presStyleLbl="node1" presStyleIdx="0" presStyleCnt="3"/>
      <dgm:spPr/>
    </dgm:pt>
    <dgm:pt modelId="{277E29FE-EFAD-4200-B76D-81AA27CB6F7F}" type="pres">
      <dgm:prSet presAssocID="{834B3019-20E8-43F2-81D0-9B58BA2D6936}" presName="parentText" presStyleLbl="node1" presStyleIdx="0" presStyleCnt="3">
        <dgm:presLayoutVars>
          <dgm:chMax val="0"/>
          <dgm:bulletEnabled val="1"/>
        </dgm:presLayoutVars>
      </dgm:prSet>
      <dgm:spPr/>
    </dgm:pt>
    <dgm:pt modelId="{8FC6F447-8216-4160-AC09-8D526AE9578C}" type="pres">
      <dgm:prSet presAssocID="{834B3019-20E8-43F2-81D0-9B58BA2D6936}" presName="negativeSpace" presStyleCnt="0"/>
      <dgm:spPr/>
    </dgm:pt>
    <dgm:pt modelId="{D0BFDCB0-8480-41AC-AB7F-C9E126068EA3}" type="pres">
      <dgm:prSet presAssocID="{834B3019-20E8-43F2-81D0-9B58BA2D6936}" presName="childText" presStyleLbl="conFgAcc1" presStyleIdx="0" presStyleCnt="3">
        <dgm:presLayoutVars>
          <dgm:bulletEnabled val="1"/>
        </dgm:presLayoutVars>
      </dgm:prSet>
      <dgm:spPr/>
    </dgm:pt>
    <dgm:pt modelId="{4A3ED1C0-6949-4A45-B7D2-A862282F6600}" type="pres">
      <dgm:prSet presAssocID="{0E8AD188-23BC-4B7A-9250-CB5E4198C21D}" presName="spaceBetweenRectangles" presStyleCnt="0"/>
      <dgm:spPr/>
    </dgm:pt>
    <dgm:pt modelId="{DDC6B68B-837A-47D0-A8EB-788BD8056E51}" type="pres">
      <dgm:prSet presAssocID="{B6D53E01-E2AA-44DF-948D-3485F6D3B78D}" presName="parentLin" presStyleCnt="0"/>
      <dgm:spPr/>
    </dgm:pt>
    <dgm:pt modelId="{EF0846A0-311A-4BFB-903D-47CE4F7FA2D4}" type="pres">
      <dgm:prSet presAssocID="{B6D53E01-E2AA-44DF-948D-3485F6D3B78D}" presName="parentLeftMargin" presStyleLbl="node1" presStyleIdx="0" presStyleCnt="3"/>
      <dgm:spPr/>
    </dgm:pt>
    <dgm:pt modelId="{E7187FB0-CD79-4BB7-A697-D81E40657C71}" type="pres">
      <dgm:prSet presAssocID="{B6D53E01-E2AA-44DF-948D-3485F6D3B78D}" presName="parentText" presStyleLbl="node1" presStyleIdx="1" presStyleCnt="3">
        <dgm:presLayoutVars>
          <dgm:chMax val="0"/>
          <dgm:bulletEnabled val="1"/>
        </dgm:presLayoutVars>
      </dgm:prSet>
      <dgm:spPr/>
    </dgm:pt>
    <dgm:pt modelId="{E324DBA6-62EA-4A79-BD42-4913C869B2BB}" type="pres">
      <dgm:prSet presAssocID="{B6D53E01-E2AA-44DF-948D-3485F6D3B78D}" presName="negativeSpace" presStyleCnt="0"/>
      <dgm:spPr/>
    </dgm:pt>
    <dgm:pt modelId="{F4979C2E-5B19-4C10-A0D5-883171D595EC}" type="pres">
      <dgm:prSet presAssocID="{B6D53E01-E2AA-44DF-948D-3485F6D3B78D}" presName="childText" presStyleLbl="conFgAcc1" presStyleIdx="1" presStyleCnt="3">
        <dgm:presLayoutVars>
          <dgm:bulletEnabled val="1"/>
        </dgm:presLayoutVars>
      </dgm:prSet>
      <dgm:spPr/>
    </dgm:pt>
    <dgm:pt modelId="{3D18E2F8-DF2A-442F-87E0-D53BDA2757F4}" type="pres">
      <dgm:prSet presAssocID="{FA8AD106-C875-48B5-AF32-72356545F35F}" presName="spaceBetweenRectangles" presStyleCnt="0"/>
      <dgm:spPr/>
    </dgm:pt>
    <dgm:pt modelId="{8470E13E-8E17-4685-8444-0B7A8D3ADC7E}" type="pres">
      <dgm:prSet presAssocID="{6EB61B71-2BBC-4861-87ED-3ABCE018B640}" presName="parentLin" presStyleCnt="0"/>
      <dgm:spPr/>
    </dgm:pt>
    <dgm:pt modelId="{2759EB57-820B-440F-9B7F-4F76DCBB2179}" type="pres">
      <dgm:prSet presAssocID="{6EB61B71-2BBC-4861-87ED-3ABCE018B640}" presName="parentLeftMargin" presStyleLbl="node1" presStyleIdx="1" presStyleCnt="3"/>
      <dgm:spPr/>
    </dgm:pt>
    <dgm:pt modelId="{74CA1B8E-2089-4ECF-9AD2-5AD6DAAD5F1C}" type="pres">
      <dgm:prSet presAssocID="{6EB61B71-2BBC-4861-87ED-3ABCE018B640}" presName="parentText" presStyleLbl="node1" presStyleIdx="2" presStyleCnt="3">
        <dgm:presLayoutVars>
          <dgm:chMax val="0"/>
          <dgm:bulletEnabled val="1"/>
        </dgm:presLayoutVars>
      </dgm:prSet>
      <dgm:spPr/>
    </dgm:pt>
    <dgm:pt modelId="{D9ED03A3-3FC4-46B1-8223-3212EF7F7541}" type="pres">
      <dgm:prSet presAssocID="{6EB61B71-2BBC-4861-87ED-3ABCE018B640}" presName="negativeSpace" presStyleCnt="0"/>
      <dgm:spPr/>
    </dgm:pt>
    <dgm:pt modelId="{C538A771-136F-4952-A3A2-C919C07903EE}" type="pres">
      <dgm:prSet presAssocID="{6EB61B71-2BBC-4861-87ED-3ABCE018B640}" presName="childText" presStyleLbl="conFgAcc1" presStyleIdx="2" presStyleCnt="3">
        <dgm:presLayoutVars>
          <dgm:bulletEnabled val="1"/>
        </dgm:presLayoutVars>
      </dgm:prSet>
      <dgm:spPr/>
    </dgm:pt>
  </dgm:ptLst>
  <dgm:cxnLst>
    <dgm:cxn modelId="{37453C04-8FA1-4761-8C8B-49BD5CFF04B7}" type="presOf" srcId="{EEDB15D5-5B87-4FF4-88D8-2557891544FB}" destId="{D0BFDCB0-8480-41AC-AB7F-C9E126068EA3}" srcOrd="0" destOrd="0" presId="urn:microsoft.com/office/officeart/2005/8/layout/list1"/>
    <dgm:cxn modelId="{03ED4809-7EBD-4737-9890-7CCDFF73B215}" srcId="{2D9DC869-E82C-49D8-AA90-A3EC55141935}" destId="{B6D53E01-E2AA-44DF-948D-3485F6D3B78D}" srcOrd="1" destOrd="0" parTransId="{B291866A-F4E8-43F5-891F-42DC3B84DD23}" sibTransId="{FA8AD106-C875-48B5-AF32-72356545F35F}"/>
    <dgm:cxn modelId="{8964640C-DC83-4839-86C2-8996AEDFC042}" type="presOf" srcId="{42FDD506-E3DF-4FBF-9306-82B64EAB0AD2}" destId="{C538A771-136F-4952-A3A2-C919C07903EE}" srcOrd="0" destOrd="1" presId="urn:microsoft.com/office/officeart/2005/8/layout/list1"/>
    <dgm:cxn modelId="{0D42D612-9D9C-41C4-89C1-31B667101F86}" srcId="{2D9DC869-E82C-49D8-AA90-A3EC55141935}" destId="{6EB61B71-2BBC-4861-87ED-3ABCE018B640}" srcOrd="2" destOrd="0" parTransId="{F2DFE9A9-E8E1-45AC-83A2-C75EA54A50F3}" sibTransId="{11D53FC2-6F0B-49D7-BE8E-6EA9CB020B79}"/>
    <dgm:cxn modelId="{F0BB4D14-2626-4CC7-A4E1-AB9F2BB36BD1}" type="presOf" srcId="{834B3019-20E8-43F2-81D0-9B58BA2D6936}" destId="{277E29FE-EFAD-4200-B76D-81AA27CB6F7F}" srcOrd="1" destOrd="0" presId="urn:microsoft.com/office/officeart/2005/8/layout/list1"/>
    <dgm:cxn modelId="{5D562F16-40A1-449A-AF94-23291AED9397}" srcId="{B6D53E01-E2AA-44DF-948D-3485F6D3B78D}" destId="{F9ADB1CC-C776-42BA-9B4E-17CF6EAE6B0C}" srcOrd="1" destOrd="0" parTransId="{B6E0A411-CB58-4BF6-AB64-4CAFFB0B084E}" sibTransId="{4EE06C1F-4338-43EF-87AF-40DCC56D75D7}"/>
    <dgm:cxn modelId="{F6D12528-2A76-4A9B-8BCC-15CE443E3185}" type="presOf" srcId="{6EB61B71-2BBC-4861-87ED-3ABCE018B640}" destId="{2759EB57-820B-440F-9B7F-4F76DCBB2179}" srcOrd="0" destOrd="0" presId="urn:microsoft.com/office/officeart/2005/8/layout/list1"/>
    <dgm:cxn modelId="{FA12D53F-7D69-41CC-85C2-EAA20766386F}" type="presOf" srcId="{26B8D8D7-C0B3-480C-B21B-7E8A42D1610C}" destId="{F4979C2E-5B19-4C10-A0D5-883171D595EC}" srcOrd="0" destOrd="0" presId="urn:microsoft.com/office/officeart/2005/8/layout/list1"/>
    <dgm:cxn modelId="{4C41A040-0B52-4A08-8799-AE2000EF9C21}" type="presOf" srcId="{44A5C531-4907-4F4E-BFD2-CC2656EA97EF}" destId="{C538A771-136F-4952-A3A2-C919C07903EE}" srcOrd="0" destOrd="0" presId="urn:microsoft.com/office/officeart/2005/8/layout/list1"/>
    <dgm:cxn modelId="{0E9E8161-79C5-4A02-AA04-1273F1C3A79E}" srcId="{B6D53E01-E2AA-44DF-948D-3485F6D3B78D}" destId="{00219301-3F36-44DB-9E36-7312C568735D}" srcOrd="3" destOrd="0" parTransId="{FF4620A7-034E-4922-A966-EDCA7C8CB314}" sibTransId="{EEF15B1F-4D5F-49D1-A2F1-704C1C609D69}"/>
    <dgm:cxn modelId="{A3629745-661A-4431-903B-74A980022895}" srcId="{2D9DC869-E82C-49D8-AA90-A3EC55141935}" destId="{834B3019-20E8-43F2-81D0-9B58BA2D6936}" srcOrd="0" destOrd="0" parTransId="{621E281B-AD67-452E-A13C-641A8E1AA487}" sibTransId="{0E8AD188-23BC-4B7A-9250-CB5E4198C21D}"/>
    <dgm:cxn modelId="{DAB66B46-8CC2-41CA-B8D1-81340C6C5A2F}" type="presOf" srcId="{2D9DC869-E82C-49D8-AA90-A3EC55141935}" destId="{02E0DB12-94F9-4890-B1E7-E368DAFA82DE}" srcOrd="0" destOrd="0" presId="urn:microsoft.com/office/officeart/2005/8/layout/list1"/>
    <dgm:cxn modelId="{69A26272-DE77-4165-9B23-EE21897F310A}" type="presOf" srcId="{9FF32E47-28D8-498A-9AE2-BD326015E25D}" destId="{D0BFDCB0-8480-41AC-AB7F-C9E126068EA3}" srcOrd="0" destOrd="1" presId="urn:microsoft.com/office/officeart/2005/8/layout/list1"/>
    <dgm:cxn modelId="{1DA96577-0239-4FA9-9050-B4EE538785D5}" type="presOf" srcId="{B6D53E01-E2AA-44DF-948D-3485F6D3B78D}" destId="{E7187FB0-CD79-4BB7-A697-D81E40657C71}" srcOrd="1" destOrd="0" presId="urn:microsoft.com/office/officeart/2005/8/layout/list1"/>
    <dgm:cxn modelId="{3755E977-C1AC-4E88-840E-A4FFD90219E7}" srcId="{B6D53E01-E2AA-44DF-948D-3485F6D3B78D}" destId="{26B8D8D7-C0B3-480C-B21B-7E8A42D1610C}" srcOrd="0" destOrd="0" parTransId="{9D6173EB-B6B4-4CE8-9ABE-F84E3059F88A}" sibTransId="{BAF8475D-9F4E-4F4C-88FC-7F2A345A3401}"/>
    <dgm:cxn modelId="{150D6D7B-9A8C-46C1-9D4D-C73E092F1C9A}" type="presOf" srcId="{F9ADB1CC-C776-42BA-9B4E-17CF6EAE6B0C}" destId="{F4979C2E-5B19-4C10-A0D5-883171D595EC}" srcOrd="0" destOrd="1" presId="urn:microsoft.com/office/officeart/2005/8/layout/list1"/>
    <dgm:cxn modelId="{166D6293-D756-4617-BA03-61E0E8C1C0B8}" srcId="{6EB61B71-2BBC-4861-87ED-3ABCE018B640}" destId="{42FDD506-E3DF-4FBF-9306-82B64EAB0AD2}" srcOrd="1" destOrd="0" parTransId="{9710B75A-E706-4A2A-83B3-61DBD3C68FE4}" sibTransId="{A4828194-4D68-453D-8EE0-921660655DA3}"/>
    <dgm:cxn modelId="{1F350EAD-8C76-4CC0-8623-78BA78D46056}" type="presOf" srcId="{B6D53E01-E2AA-44DF-948D-3485F6D3B78D}" destId="{EF0846A0-311A-4BFB-903D-47CE4F7FA2D4}" srcOrd="0" destOrd="0" presId="urn:microsoft.com/office/officeart/2005/8/layout/list1"/>
    <dgm:cxn modelId="{302EBDB6-25C2-4EB8-8348-52C819B3DE2F}" srcId="{834B3019-20E8-43F2-81D0-9B58BA2D6936}" destId="{EEDB15D5-5B87-4FF4-88D8-2557891544FB}" srcOrd="0" destOrd="0" parTransId="{935FCA7E-0930-437A-AD93-FDF68C5C0F4D}" sibTransId="{D3C6C62A-4AFE-4091-8C10-AB46771698E5}"/>
    <dgm:cxn modelId="{5F6298BD-6F4B-4B60-8A0F-E9FB44CDF0F6}" type="presOf" srcId="{00219301-3F36-44DB-9E36-7312C568735D}" destId="{F4979C2E-5B19-4C10-A0D5-883171D595EC}" srcOrd="0" destOrd="3" presId="urn:microsoft.com/office/officeart/2005/8/layout/list1"/>
    <dgm:cxn modelId="{F8BF7CC0-7908-41F2-83A2-80A5FFC74A42}" srcId="{834B3019-20E8-43F2-81D0-9B58BA2D6936}" destId="{9FF32E47-28D8-498A-9AE2-BD326015E25D}" srcOrd="1" destOrd="0" parTransId="{09CCAF0E-1321-4DF5-8B31-1687DD3AB86E}" sibTransId="{CE013C7C-2B9A-4F79-B80E-D7EC11CE040F}"/>
    <dgm:cxn modelId="{899C5BCE-7977-4052-9F2C-996208D05F92}" srcId="{6EB61B71-2BBC-4861-87ED-3ABCE018B640}" destId="{44A5C531-4907-4F4E-BFD2-CC2656EA97EF}" srcOrd="0" destOrd="0" parTransId="{E54D44EC-5797-4762-AAFB-EA984B061A2A}" sibTransId="{702148A5-897E-44D6-A833-0E4727832F39}"/>
    <dgm:cxn modelId="{778AAADB-93CE-4260-A085-2DE933ED4143}" type="presOf" srcId="{6EB61B71-2BBC-4861-87ED-3ABCE018B640}" destId="{74CA1B8E-2089-4ECF-9AD2-5AD6DAAD5F1C}" srcOrd="1" destOrd="0" presId="urn:microsoft.com/office/officeart/2005/8/layout/list1"/>
    <dgm:cxn modelId="{5DC6D9E1-3B63-447D-9A44-50192E66D94C}" srcId="{B6D53E01-E2AA-44DF-948D-3485F6D3B78D}" destId="{EAB61C55-7E11-4DCA-BA5A-F1A3CFB96163}" srcOrd="2" destOrd="0" parTransId="{B0A07850-6279-441A-8944-99A9B8E1D0D6}" sibTransId="{4EA8D20D-FA1C-46B5-ACCC-700A0025D7A2}"/>
    <dgm:cxn modelId="{1756A6E8-3DAD-4F24-A940-FB0C4B86C52C}" type="presOf" srcId="{834B3019-20E8-43F2-81D0-9B58BA2D6936}" destId="{C4E76CD3-8AFE-4C94-8602-5E2CA1245CF5}" srcOrd="0" destOrd="0" presId="urn:microsoft.com/office/officeart/2005/8/layout/list1"/>
    <dgm:cxn modelId="{6574BDF4-E34E-465F-842F-54A94A2D5BE5}" type="presOf" srcId="{EAB61C55-7E11-4DCA-BA5A-F1A3CFB96163}" destId="{F4979C2E-5B19-4C10-A0D5-883171D595EC}" srcOrd="0" destOrd="2" presId="urn:microsoft.com/office/officeart/2005/8/layout/list1"/>
    <dgm:cxn modelId="{8D40378F-7D0E-4C34-A6B5-CA43F8F67023}" type="presParOf" srcId="{02E0DB12-94F9-4890-B1E7-E368DAFA82DE}" destId="{055FFCEB-A807-4670-8393-A8EC88D1DE99}" srcOrd="0" destOrd="0" presId="urn:microsoft.com/office/officeart/2005/8/layout/list1"/>
    <dgm:cxn modelId="{A69980D7-84C8-4A03-8519-5D1E818F3DCA}" type="presParOf" srcId="{055FFCEB-A807-4670-8393-A8EC88D1DE99}" destId="{C4E76CD3-8AFE-4C94-8602-5E2CA1245CF5}" srcOrd="0" destOrd="0" presId="urn:microsoft.com/office/officeart/2005/8/layout/list1"/>
    <dgm:cxn modelId="{F0C5EF02-2939-4119-88F0-3592EC01BBFA}" type="presParOf" srcId="{055FFCEB-A807-4670-8393-A8EC88D1DE99}" destId="{277E29FE-EFAD-4200-B76D-81AA27CB6F7F}" srcOrd="1" destOrd="0" presId="urn:microsoft.com/office/officeart/2005/8/layout/list1"/>
    <dgm:cxn modelId="{FA273869-08CB-47D8-BE71-E3C9E030D4B0}" type="presParOf" srcId="{02E0DB12-94F9-4890-B1E7-E368DAFA82DE}" destId="{8FC6F447-8216-4160-AC09-8D526AE9578C}" srcOrd="1" destOrd="0" presId="urn:microsoft.com/office/officeart/2005/8/layout/list1"/>
    <dgm:cxn modelId="{B2A795B5-F5F0-45B4-824D-AA175B8FD7A1}" type="presParOf" srcId="{02E0DB12-94F9-4890-B1E7-E368DAFA82DE}" destId="{D0BFDCB0-8480-41AC-AB7F-C9E126068EA3}" srcOrd="2" destOrd="0" presId="urn:microsoft.com/office/officeart/2005/8/layout/list1"/>
    <dgm:cxn modelId="{57347D9E-4217-4A70-B8DA-32D7CE93B84D}" type="presParOf" srcId="{02E0DB12-94F9-4890-B1E7-E368DAFA82DE}" destId="{4A3ED1C0-6949-4A45-B7D2-A862282F6600}" srcOrd="3" destOrd="0" presId="urn:microsoft.com/office/officeart/2005/8/layout/list1"/>
    <dgm:cxn modelId="{212D17F2-CF63-4F42-B69B-DEA54F9B96DF}" type="presParOf" srcId="{02E0DB12-94F9-4890-B1E7-E368DAFA82DE}" destId="{DDC6B68B-837A-47D0-A8EB-788BD8056E51}" srcOrd="4" destOrd="0" presId="urn:microsoft.com/office/officeart/2005/8/layout/list1"/>
    <dgm:cxn modelId="{A5380E49-0310-47C4-982E-794EB0E9E65D}" type="presParOf" srcId="{DDC6B68B-837A-47D0-A8EB-788BD8056E51}" destId="{EF0846A0-311A-4BFB-903D-47CE4F7FA2D4}" srcOrd="0" destOrd="0" presId="urn:microsoft.com/office/officeart/2005/8/layout/list1"/>
    <dgm:cxn modelId="{65644F75-0990-467E-815D-E94766ED5F43}" type="presParOf" srcId="{DDC6B68B-837A-47D0-A8EB-788BD8056E51}" destId="{E7187FB0-CD79-4BB7-A697-D81E40657C71}" srcOrd="1" destOrd="0" presId="urn:microsoft.com/office/officeart/2005/8/layout/list1"/>
    <dgm:cxn modelId="{F54FFB60-B730-429A-9241-3E31AF078301}" type="presParOf" srcId="{02E0DB12-94F9-4890-B1E7-E368DAFA82DE}" destId="{E324DBA6-62EA-4A79-BD42-4913C869B2BB}" srcOrd="5" destOrd="0" presId="urn:microsoft.com/office/officeart/2005/8/layout/list1"/>
    <dgm:cxn modelId="{361EB98A-29CA-4C8A-9F4F-053021398936}" type="presParOf" srcId="{02E0DB12-94F9-4890-B1E7-E368DAFA82DE}" destId="{F4979C2E-5B19-4C10-A0D5-883171D595EC}" srcOrd="6" destOrd="0" presId="urn:microsoft.com/office/officeart/2005/8/layout/list1"/>
    <dgm:cxn modelId="{091FBE75-CC6A-4687-807C-DA4947B2BE9B}" type="presParOf" srcId="{02E0DB12-94F9-4890-B1E7-E368DAFA82DE}" destId="{3D18E2F8-DF2A-442F-87E0-D53BDA2757F4}" srcOrd="7" destOrd="0" presId="urn:microsoft.com/office/officeart/2005/8/layout/list1"/>
    <dgm:cxn modelId="{0DAECF9B-1A21-485F-B265-E7E5A9B8294D}" type="presParOf" srcId="{02E0DB12-94F9-4890-B1E7-E368DAFA82DE}" destId="{8470E13E-8E17-4685-8444-0B7A8D3ADC7E}" srcOrd="8" destOrd="0" presId="urn:microsoft.com/office/officeart/2005/8/layout/list1"/>
    <dgm:cxn modelId="{99328792-1CE8-4033-8D77-0D05373EEF2B}" type="presParOf" srcId="{8470E13E-8E17-4685-8444-0B7A8D3ADC7E}" destId="{2759EB57-820B-440F-9B7F-4F76DCBB2179}" srcOrd="0" destOrd="0" presId="urn:microsoft.com/office/officeart/2005/8/layout/list1"/>
    <dgm:cxn modelId="{6E972DE1-5E42-43EB-90B2-D60ACD0081CC}" type="presParOf" srcId="{8470E13E-8E17-4685-8444-0B7A8D3ADC7E}" destId="{74CA1B8E-2089-4ECF-9AD2-5AD6DAAD5F1C}" srcOrd="1" destOrd="0" presId="urn:microsoft.com/office/officeart/2005/8/layout/list1"/>
    <dgm:cxn modelId="{E709039A-DEF7-47AA-8B70-10692CFB8957}" type="presParOf" srcId="{02E0DB12-94F9-4890-B1E7-E368DAFA82DE}" destId="{D9ED03A3-3FC4-46B1-8223-3212EF7F7541}" srcOrd="9" destOrd="0" presId="urn:microsoft.com/office/officeart/2005/8/layout/list1"/>
    <dgm:cxn modelId="{359BE709-F897-4F30-8499-C947E0A42BCF}" type="presParOf" srcId="{02E0DB12-94F9-4890-B1E7-E368DAFA82DE}" destId="{C538A771-136F-4952-A3A2-C919C07903E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5725C9-7D5A-4DE9-996A-1515A109B1D2}"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CA8AFF6C-ECB6-450A-A9A8-862533394495}">
      <dgm:prSet/>
      <dgm:spPr/>
      <dgm:t>
        <a:bodyPr/>
        <a:lstStyle/>
        <a:p>
          <a:pPr>
            <a:defRPr b="1"/>
          </a:pPr>
          <a:r>
            <a:rPr lang="en-US" b="0" dirty="0"/>
            <a:t>Consumer &amp; Provider application and the content used in the session is from “</a:t>
          </a:r>
          <a:r>
            <a:rPr lang="en-US" b="1" u="sng" dirty="0">
              <a:solidFill>
                <a:schemeClr val="tx1"/>
              </a:solidFill>
            </a:rPr>
            <a:t>Microservice Contract Testing with Pact</a:t>
          </a:r>
          <a:r>
            <a:rPr lang="en-US" b="0" dirty="0"/>
            <a:t>” by Rahul Shetty from Udemy platform.</a:t>
          </a:r>
        </a:p>
      </dgm:t>
    </dgm:pt>
    <dgm:pt modelId="{17FB3A45-0870-439A-A1D8-72C72E42B42B}" type="parTrans" cxnId="{B10731E5-72C9-41F0-A82A-4CD6EB944A9C}">
      <dgm:prSet/>
      <dgm:spPr/>
      <dgm:t>
        <a:bodyPr/>
        <a:lstStyle/>
        <a:p>
          <a:endParaRPr lang="en-US"/>
        </a:p>
      </dgm:t>
    </dgm:pt>
    <dgm:pt modelId="{3F942854-AAF7-40D9-93D7-4173E6840298}" type="sibTrans" cxnId="{B10731E5-72C9-41F0-A82A-4CD6EB944A9C}">
      <dgm:prSet/>
      <dgm:spPr/>
      <dgm:t>
        <a:bodyPr/>
        <a:lstStyle/>
        <a:p>
          <a:endParaRPr lang="en-US"/>
        </a:p>
      </dgm:t>
    </dgm:pt>
    <dgm:pt modelId="{1273AF7B-41F8-433E-B7C8-EFA51AA771A2}">
      <dgm:prSet/>
      <dgm:spPr/>
      <dgm:t>
        <a:bodyPr/>
        <a:lstStyle/>
        <a:p>
          <a:pPr>
            <a:defRPr b="1"/>
          </a:pPr>
          <a:r>
            <a:rPr lang="en-US" b="1"/>
            <a:t>Not an affiliate</a:t>
          </a:r>
          <a:r>
            <a:rPr lang="en-US"/>
            <a:t>. </a:t>
          </a:r>
        </a:p>
      </dgm:t>
    </dgm:pt>
    <dgm:pt modelId="{6F65455A-5715-484E-B85E-B9BE9A349C8A}" type="parTrans" cxnId="{FC6CEB9B-E078-4CD9-8A84-9117AE17CB46}">
      <dgm:prSet/>
      <dgm:spPr/>
      <dgm:t>
        <a:bodyPr/>
        <a:lstStyle/>
        <a:p>
          <a:endParaRPr lang="en-US"/>
        </a:p>
      </dgm:t>
    </dgm:pt>
    <dgm:pt modelId="{B34BDA9E-49D2-4354-9FCC-65AF15C6C192}" type="sibTrans" cxnId="{FC6CEB9B-E078-4CD9-8A84-9117AE17CB46}">
      <dgm:prSet/>
      <dgm:spPr/>
      <dgm:t>
        <a:bodyPr/>
        <a:lstStyle/>
        <a:p>
          <a:endParaRPr lang="en-US"/>
        </a:p>
      </dgm:t>
    </dgm:pt>
    <dgm:pt modelId="{4E476488-7C69-4CB9-B222-0756379715F5}">
      <dgm:prSet/>
      <dgm:spPr/>
      <dgm:t>
        <a:bodyPr/>
        <a:lstStyle/>
        <a:p>
          <a:pPr>
            <a:defRPr b="1"/>
          </a:pPr>
          <a:r>
            <a:rPr lang="en-US"/>
            <a:t>Only for educational purpose.</a:t>
          </a:r>
        </a:p>
      </dgm:t>
    </dgm:pt>
    <dgm:pt modelId="{36D39AA5-77A9-4F09-BD0B-297B61B79B62}" type="parTrans" cxnId="{BFCB5EED-C549-438D-8F0C-C50AFE5844AA}">
      <dgm:prSet/>
      <dgm:spPr/>
      <dgm:t>
        <a:bodyPr/>
        <a:lstStyle/>
        <a:p>
          <a:endParaRPr lang="en-US"/>
        </a:p>
      </dgm:t>
    </dgm:pt>
    <dgm:pt modelId="{A5118187-489C-441A-847C-EB825AE2878C}" type="sibTrans" cxnId="{BFCB5EED-C549-438D-8F0C-C50AFE5844AA}">
      <dgm:prSet/>
      <dgm:spPr/>
      <dgm:t>
        <a:bodyPr/>
        <a:lstStyle/>
        <a:p>
          <a:endParaRPr lang="en-US"/>
        </a:p>
      </dgm:t>
    </dgm:pt>
    <dgm:pt modelId="{FF43F53E-66CC-4FF7-93E5-53EE28DE9A06}">
      <dgm:prSet/>
      <dgm:spPr/>
      <dgm:t>
        <a:bodyPr/>
        <a:lstStyle/>
        <a:p>
          <a:pPr>
            <a:defRPr b="1"/>
          </a:pPr>
          <a:r>
            <a:rPr lang="en-US"/>
            <a:t>Other resources used:</a:t>
          </a:r>
        </a:p>
      </dgm:t>
    </dgm:pt>
    <dgm:pt modelId="{B98ACB45-2B76-4265-A512-3C47A94EA691}" type="parTrans" cxnId="{4C6EC011-12E0-46F8-829E-21BF80174A68}">
      <dgm:prSet/>
      <dgm:spPr/>
      <dgm:t>
        <a:bodyPr/>
        <a:lstStyle/>
        <a:p>
          <a:endParaRPr lang="en-US"/>
        </a:p>
      </dgm:t>
    </dgm:pt>
    <dgm:pt modelId="{1FC9DAE4-EE2D-4B38-A0C1-94426EF6B067}" type="sibTrans" cxnId="{4C6EC011-12E0-46F8-829E-21BF80174A68}">
      <dgm:prSet/>
      <dgm:spPr/>
      <dgm:t>
        <a:bodyPr/>
        <a:lstStyle/>
        <a:p>
          <a:endParaRPr lang="en-US"/>
        </a:p>
      </dgm:t>
    </dgm:pt>
    <dgm:pt modelId="{4F644434-B5B6-4389-855C-AFBFE41C784F}">
      <dgm:prSet/>
      <dgm:spPr/>
      <dgm:t>
        <a:bodyPr/>
        <a:lstStyle/>
        <a:p>
          <a:pPr>
            <a:buFont typeface="Arial" panose="020B0604020202020204" pitchFamily="34" charset="0"/>
            <a:buChar char="•"/>
          </a:pPr>
          <a:r>
            <a:rPr lang="en-US"/>
            <a:t>IntelliJ IDEA Community Edition by Jetbrains - </a:t>
          </a:r>
          <a:r>
            <a:rPr lang="en-US">
              <a:hlinkClick xmlns:r="http://schemas.openxmlformats.org/officeDocument/2006/relationships" r:id="rId1"/>
            </a:rPr>
            <a:t>https://www.jetbrains.com/idea/</a:t>
          </a:r>
          <a:endParaRPr lang="en-US"/>
        </a:p>
      </dgm:t>
    </dgm:pt>
    <dgm:pt modelId="{09819BBB-640B-483B-847B-B6D826BB69D4}" type="parTrans" cxnId="{CF97D9E3-D5E2-4BA6-841F-BDE0F79CE1D7}">
      <dgm:prSet/>
      <dgm:spPr/>
      <dgm:t>
        <a:bodyPr/>
        <a:lstStyle/>
        <a:p>
          <a:endParaRPr lang="en-US"/>
        </a:p>
      </dgm:t>
    </dgm:pt>
    <dgm:pt modelId="{33DE2618-5849-4894-B1BF-CB3A03173941}" type="sibTrans" cxnId="{CF97D9E3-D5E2-4BA6-841F-BDE0F79CE1D7}">
      <dgm:prSet/>
      <dgm:spPr/>
      <dgm:t>
        <a:bodyPr/>
        <a:lstStyle/>
        <a:p>
          <a:endParaRPr lang="en-US"/>
        </a:p>
      </dgm:t>
    </dgm:pt>
    <dgm:pt modelId="{1F95FCD2-654D-401D-A1A5-BCC66F9C3625}">
      <dgm:prSet/>
      <dgm:spPr/>
      <dgm:t>
        <a:bodyPr/>
        <a:lstStyle/>
        <a:p>
          <a:pPr>
            <a:buFont typeface="Arial" panose="020B0604020202020204" pitchFamily="34" charset="0"/>
            <a:buChar char="•"/>
          </a:pPr>
          <a:r>
            <a:rPr lang="en-US"/>
            <a:t>Pact library - </a:t>
          </a:r>
          <a:r>
            <a:rPr lang="en-US">
              <a:hlinkClick xmlns:r="http://schemas.openxmlformats.org/officeDocument/2006/relationships" r:id="rId2"/>
            </a:rPr>
            <a:t>https://pact.io/</a:t>
          </a:r>
          <a:endParaRPr lang="en-US"/>
        </a:p>
      </dgm:t>
    </dgm:pt>
    <dgm:pt modelId="{7F969AE8-3D61-4475-B181-4370C145F9FB}" type="parTrans" cxnId="{4A4CE527-7F8E-40B7-83BD-3506E6EA827B}">
      <dgm:prSet/>
      <dgm:spPr/>
      <dgm:t>
        <a:bodyPr/>
        <a:lstStyle/>
        <a:p>
          <a:endParaRPr lang="en-US"/>
        </a:p>
      </dgm:t>
    </dgm:pt>
    <dgm:pt modelId="{DAE26A81-6D38-4F20-B699-EA6DAF1D0797}" type="sibTrans" cxnId="{4A4CE527-7F8E-40B7-83BD-3506E6EA827B}">
      <dgm:prSet/>
      <dgm:spPr/>
      <dgm:t>
        <a:bodyPr/>
        <a:lstStyle/>
        <a:p>
          <a:endParaRPr lang="en-US"/>
        </a:p>
      </dgm:t>
    </dgm:pt>
    <dgm:pt modelId="{870DF6EA-D41F-46C0-B6EF-40BFAE7913E5}">
      <dgm:prSet/>
      <dgm:spPr/>
      <dgm:t>
        <a:bodyPr/>
        <a:lstStyle/>
        <a:p>
          <a:pPr>
            <a:buFont typeface="Arial" panose="020B0604020202020204" pitchFamily="34" charset="0"/>
            <a:buChar char="•"/>
          </a:pPr>
          <a:r>
            <a:rPr lang="en-US"/>
            <a:t>Docker Desktop for Windows – </a:t>
          </a:r>
          <a:r>
            <a:rPr lang="en-US">
              <a:hlinkClick xmlns:r="http://schemas.openxmlformats.org/officeDocument/2006/relationships" r:id="rId3"/>
            </a:rPr>
            <a:t>https://docker.com</a:t>
          </a:r>
          <a:endParaRPr lang="en-US"/>
        </a:p>
      </dgm:t>
    </dgm:pt>
    <dgm:pt modelId="{3266CC99-7F99-4D0D-A3A6-858DA8F2D24F}" type="parTrans" cxnId="{FE8B1BF6-6912-4667-A404-64FF989B6EF8}">
      <dgm:prSet/>
      <dgm:spPr/>
      <dgm:t>
        <a:bodyPr/>
        <a:lstStyle/>
        <a:p>
          <a:endParaRPr lang="en-US"/>
        </a:p>
      </dgm:t>
    </dgm:pt>
    <dgm:pt modelId="{D87AAACF-C06A-49E8-8F5C-37EB62F3B919}" type="sibTrans" cxnId="{FE8B1BF6-6912-4667-A404-64FF989B6EF8}">
      <dgm:prSet/>
      <dgm:spPr/>
      <dgm:t>
        <a:bodyPr/>
        <a:lstStyle/>
        <a:p>
          <a:endParaRPr lang="en-US"/>
        </a:p>
      </dgm:t>
    </dgm:pt>
    <dgm:pt modelId="{85A9A5F6-C84D-4B29-A619-2F20896151ED}">
      <dgm:prSet/>
      <dgm:spPr/>
      <dgm:t>
        <a:bodyPr/>
        <a:lstStyle/>
        <a:p>
          <a:pPr>
            <a:buFont typeface="Arial" panose="020B0604020202020204" pitchFamily="34" charset="0"/>
            <a:buChar char="•"/>
          </a:pPr>
          <a:r>
            <a:rPr lang="en-US"/>
            <a:t>Oracle 21c Enterprise Edition Image from Oracle Container Registry - </a:t>
          </a:r>
          <a:r>
            <a:rPr lang="en-US">
              <a:hlinkClick xmlns:r="http://schemas.openxmlformats.org/officeDocument/2006/relationships" r:id="rId4"/>
            </a:rPr>
            <a:t>https://container-registry.oracle.com/</a:t>
          </a:r>
          <a:endParaRPr lang="en-US"/>
        </a:p>
      </dgm:t>
    </dgm:pt>
    <dgm:pt modelId="{F44850D8-962D-4A78-8958-00083016D1A3}" type="parTrans" cxnId="{BBCDD9A8-6C6D-4D9E-9A96-CA0D04AFD0D2}">
      <dgm:prSet/>
      <dgm:spPr/>
      <dgm:t>
        <a:bodyPr/>
        <a:lstStyle/>
        <a:p>
          <a:endParaRPr lang="en-US"/>
        </a:p>
      </dgm:t>
    </dgm:pt>
    <dgm:pt modelId="{47CC2FCE-C389-4922-AC04-40DF5217A1D5}" type="sibTrans" cxnId="{BBCDD9A8-6C6D-4D9E-9A96-CA0D04AFD0D2}">
      <dgm:prSet/>
      <dgm:spPr/>
      <dgm:t>
        <a:bodyPr/>
        <a:lstStyle/>
        <a:p>
          <a:endParaRPr lang="en-US"/>
        </a:p>
      </dgm:t>
    </dgm:pt>
    <dgm:pt modelId="{3B91B006-FBF6-4E34-8B8A-02E352B97D7C}">
      <dgm:prSet/>
      <dgm:spPr/>
      <dgm:t>
        <a:bodyPr/>
        <a:lstStyle/>
        <a:p>
          <a:pPr>
            <a:buFont typeface="Arial" panose="020B0604020202020204" pitchFamily="34" charset="0"/>
            <a:buChar char="•"/>
          </a:pPr>
          <a:r>
            <a:rPr lang="en-US"/>
            <a:t>SQLDeveloper Oracle Client – </a:t>
          </a:r>
          <a:r>
            <a:rPr lang="en-US">
              <a:hlinkClick xmlns:r="http://schemas.openxmlformats.org/officeDocument/2006/relationships" r:id="rId5"/>
            </a:rPr>
            <a:t>https://www.oracle.com/in/database/sqldeveloper/</a:t>
          </a:r>
          <a:endParaRPr lang="en-US"/>
        </a:p>
      </dgm:t>
    </dgm:pt>
    <dgm:pt modelId="{F7F03614-CC11-468D-A33E-E247D7373709}" type="parTrans" cxnId="{BE2920DB-2471-4E20-B2CF-2F699077AB5C}">
      <dgm:prSet/>
      <dgm:spPr/>
      <dgm:t>
        <a:bodyPr/>
        <a:lstStyle/>
        <a:p>
          <a:endParaRPr lang="en-US"/>
        </a:p>
      </dgm:t>
    </dgm:pt>
    <dgm:pt modelId="{47D14976-9795-4AB0-89E7-46C76244E992}" type="sibTrans" cxnId="{BE2920DB-2471-4E20-B2CF-2F699077AB5C}">
      <dgm:prSet/>
      <dgm:spPr/>
      <dgm:t>
        <a:bodyPr/>
        <a:lstStyle/>
        <a:p>
          <a:endParaRPr lang="en-US"/>
        </a:p>
      </dgm:t>
    </dgm:pt>
    <dgm:pt modelId="{6D885B11-3803-47F2-8AA6-272F42E57A87}" type="pres">
      <dgm:prSet presAssocID="{205725C9-7D5A-4DE9-996A-1515A109B1D2}" presName="linear" presStyleCnt="0">
        <dgm:presLayoutVars>
          <dgm:animLvl val="lvl"/>
          <dgm:resizeHandles val="exact"/>
        </dgm:presLayoutVars>
      </dgm:prSet>
      <dgm:spPr/>
    </dgm:pt>
    <dgm:pt modelId="{1F0B4F6E-1B1B-4402-BA2B-8320C8088379}" type="pres">
      <dgm:prSet presAssocID="{CA8AFF6C-ECB6-450A-A9A8-862533394495}" presName="parentText" presStyleLbl="node1" presStyleIdx="0" presStyleCnt="4">
        <dgm:presLayoutVars>
          <dgm:chMax val="0"/>
          <dgm:bulletEnabled val="1"/>
        </dgm:presLayoutVars>
      </dgm:prSet>
      <dgm:spPr/>
    </dgm:pt>
    <dgm:pt modelId="{809A33E5-B9A9-4550-9D9C-13B721DF4EDD}" type="pres">
      <dgm:prSet presAssocID="{3F942854-AAF7-40D9-93D7-4173E6840298}" presName="spacer" presStyleCnt="0"/>
      <dgm:spPr/>
    </dgm:pt>
    <dgm:pt modelId="{5E315F10-2CA6-4429-8699-867303EAA020}" type="pres">
      <dgm:prSet presAssocID="{1273AF7B-41F8-433E-B7C8-EFA51AA771A2}" presName="parentText" presStyleLbl="node1" presStyleIdx="1" presStyleCnt="4">
        <dgm:presLayoutVars>
          <dgm:chMax val="0"/>
          <dgm:bulletEnabled val="1"/>
        </dgm:presLayoutVars>
      </dgm:prSet>
      <dgm:spPr/>
    </dgm:pt>
    <dgm:pt modelId="{9EBC7AAA-A86B-4F31-8D5D-DF5831654102}" type="pres">
      <dgm:prSet presAssocID="{B34BDA9E-49D2-4354-9FCC-65AF15C6C192}" presName="spacer" presStyleCnt="0"/>
      <dgm:spPr/>
    </dgm:pt>
    <dgm:pt modelId="{5633BA78-0320-4D88-A162-D993EEC15B8A}" type="pres">
      <dgm:prSet presAssocID="{4E476488-7C69-4CB9-B222-0756379715F5}" presName="parentText" presStyleLbl="node1" presStyleIdx="2" presStyleCnt="4">
        <dgm:presLayoutVars>
          <dgm:chMax val="0"/>
          <dgm:bulletEnabled val="1"/>
        </dgm:presLayoutVars>
      </dgm:prSet>
      <dgm:spPr/>
    </dgm:pt>
    <dgm:pt modelId="{64D081B2-4D45-4F37-B9B8-186AAD2A975D}" type="pres">
      <dgm:prSet presAssocID="{A5118187-489C-441A-847C-EB825AE2878C}" presName="spacer" presStyleCnt="0"/>
      <dgm:spPr/>
    </dgm:pt>
    <dgm:pt modelId="{973EF78C-AAD8-452E-A2B8-B95A9B148F81}" type="pres">
      <dgm:prSet presAssocID="{FF43F53E-66CC-4FF7-93E5-53EE28DE9A06}" presName="parentText" presStyleLbl="node1" presStyleIdx="3" presStyleCnt="4">
        <dgm:presLayoutVars>
          <dgm:chMax val="0"/>
          <dgm:bulletEnabled val="1"/>
        </dgm:presLayoutVars>
      </dgm:prSet>
      <dgm:spPr/>
    </dgm:pt>
    <dgm:pt modelId="{87CA5BB4-F320-4B98-8E9A-7749A617426E}" type="pres">
      <dgm:prSet presAssocID="{FF43F53E-66CC-4FF7-93E5-53EE28DE9A06}" presName="childText" presStyleLbl="revTx" presStyleIdx="0" presStyleCnt="1">
        <dgm:presLayoutVars>
          <dgm:bulletEnabled val="1"/>
        </dgm:presLayoutVars>
      </dgm:prSet>
      <dgm:spPr/>
    </dgm:pt>
  </dgm:ptLst>
  <dgm:cxnLst>
    <dgm:cxn modelId="{37185B0B-034E-4480-91B4-361D6797F796}" type="presOf" srcId="{4F644434-B5B6-4389-855C-AFBFE41C784F}" destId="{87CA5BB4-F320-4B98-8E9A-7749A617426E}" srcOrd="0" destOrd="0" presId="urn:microsoft.com/office/officeart/2005/8/layout/vList2"/>
    <dgm:cxn modelId="{4C6EC011-12E0-46F8-829E-21BF80174A68}" srcId="{205725C9-7D5A-4DE9-996A-1515A109B1D2}" destId="{FF43F53E-66CC-4FF7-93E5-53EE28DE9A06}" srcOrd="3" destOrd="0" parTransId="{B98ACB45-2B76-4265-A512-3C47A94EA691}" sibTransId="{1FC9DAE4-EE2D-4B38-A0C1-94426EF6B067}"/>
    <dgm:cxn modelId="{D89DC012-0E1E-4FBD-8DC9-C6713955611C}" type="presOf" srcId="{4E476488-7C69-4CB9-B222-0756379715F5}" destId="{5633BA78-0320-4D88-A162-D993EEC15B8A}" srcOrd="0" destOrd="0" presId="urn:microsoft.com/office/officeart/2005/8/layout/vList2"/>
    <dgm:cxn modelId="{4A4CE527-7F8E-40B7-83BD-3506E6EA827B}" srcId="{FF43F53E-66CC-4FF7-93E5-53EE28DE9A06}" destId="{1F95FCD2-654D-401D-A1A5-BCC66F9C3625}" srcOrd="1" destOrd="0" parTransId="{7F969AE8-3D61-4475-B181-4370C145F9FB}" sibTransId="{DAE26A81-6D38-4F20-B699-EA6DAF1D0797}"/>
    <dgm:cxn modelId="{D3C15470-7EF3-47F7-A454-8352442C9189}" type="presOf" srcId="{1273AF7B-41F8-433E-B7C8-EFA51AA771A2}" destId="{5E315F10-2CA6-4429-8699-867303EAA020}" srcOrd="0" destOrd="0" presId="urn:microsoft.com/office/officeart/2005/8/layout/vList2"/>
    <dgm:cxn modelId="{7AABDC75-AB53-42BB-A654-D6E8376348B3}" type="presOf" srcId="{CA8AFF6C-ECB6-450A-A9A8-862533394495}" destId="{1F0B4F6E-1B1B-4402-BA2B-8320C8088379}" srcOrd="0" destOrd="0" presId="urn:microsoft.com/office/officeart/2005/8/layout/vList2"/>
    <dgm:cxn modelId="{24894183-277B-42D0-A212-52BEB85107C6}" type="presOf" srcId="{1F95FCD2-654D-401D-A1A5-BCC66F9C3625}" destId="{87CA5BB4-F320-4B98-8E9A-7749A617426E}" srcOrd="0" destOrd="1" presId="urn:microsoft.com/office/officeart/2005/8/layout/vList2"/>
    <dgm:cxn modelId="{15F0C58D-E821-46B3-A2F4-0520FC26FCBA}" type="presOf" srcId="{FF43F53E-66CC-4FF7-93E5-53EE28DE9A06}" destId="{973EF78C-AAD8-452E-A2B8-B95A9B148F81}" srcOrd="0" destOrd="0" presId="urn:microsoft.com/office/officeart/2005/8/layout/vList2"/>
    <dgm:cxn modelId="{FC6CEB9B-E078-4CD9-8A84-9117AE17CB46}" srcId="{205725C9-7D5A-4DE9-996A-1515A109B1D2}" destId="{1273AF7B-41F8-433E-B7C8-EFA51AA771A2}" srcOrd="1" destOrd="0" parTransId="{6F65455A-5715-484E-B85E-B9BE9A349C8A}" sibTransId="{B34BDA9E-49D2-4354-9FCC-65AF15C6C192}"/>
    <dgm:cxn modelId="{BBCDD9A8-6C6D-4D9E-9A96-CA0D04AFD0D2}" srcId="{FF43F53E-66CC-4FF7-93E5-53EE28DE9A06}" destId="{85A9A5F6-C84D-4B29-A619-2F20896151ED}" srcOrd="3" destOrd="0" parTransId="{F44850D8-962D-4A78-8958-00083016D1A3}" sibTransId="{47CC2FCE-C389-4922-AC04-40DF5217A1D5}"/>
    <dgm:cxn modelId="{3E79E4B4-BC94-469F-87AA-4EFA53583EBA}" type="presOf" srcId="{85A9A5F6-C84D-4B29-A619-2F20896151ED}" destId="{87CA5BB4-F320-4B98-8E9A-7749A617426E}" srcOrd="0" destOrd="3" presId="urn:microsoft.com/office/officeart/2005/8/layout/vList2"/>
    <dgm:cxn modelId="{09E318C6-2D38-4D71-9ED5-E4708847CFF1}" type="presOf" srcId="{3B91B006-FBF6-4E34-8B8A-02E352B97D7C}" destId="{87CA5BB4-F320-4B98-8E9A-7749A617426E}" srcOrd="0" destOrd="4" presId="urn:microsoft.com/office/officeart/2005/8/layout/vList2"/>
    <dgm:cxn modelId="{54BB35D1-EC14-432C-8F1E-9817116F2949}" type="presOf" srcId="{870DF6EA-D41F-46C0-B6EF-40BFAE7913E5}" destId="{87CA5BB4-F320-4B98-8E9A-7749A617426E}" srcOrd="0" destOrd="2" presId="urn:microsoft.com/office/officeart/2005/8/layout/vList2"/>
    <dgm:cxn modelId="{BE2920DB-2471-4E20-B2CF-2F699077AB5C}" srcId="{FF43F53E-66CC-4FF7-93E5-53EE28DE9A06}" destId="{3B91B006-FBF6-4E34-8B8A-02E352B97D7C}" srcOrd="4" destOrd="0" parTransId="{F7F03614-CC11-468D-A33E-E247D7373709}" sibTransId="{47D14976-9795-4AB0-89E7-46C76244E992}"/>
    <dgm:cxn modelId="{CF97D9E3-D5E2-4BA6-841F-BDE0F79CE1D7}" srcId="{FF43F53E-66CC-4FF7-93E5-53EE28DE9A06}" destId="{4F644434-B5B6-4389-855C-AFBFE41C784F}" srcOrd="0" destOrd="0" parTransId="{09819BBB-640B-483B-847B-B6D826BB69D4}" sibTransId="{33DE2618-5849-4894-B1BF-CB3A03173941}"/>
    <dgm:cxn modelId="{64F05BE4-FF05-4AB8-9721-C6FD2AE35F20}" type="presOf" srcId="{205725C9-7D5A-4DE9-996A-1515A109B1D2}" destId="{6D885B11-3803-47F2-8AA6-272F42E57A87}" srcOrd="0" destOrd="0" presId="urn:microsoft.com/office/officeart/2005/8/layout/vList2"/>
    <dgm:cxn modelId="{B10731E5-72C9-41F0-A82A-4CD6EB944A9C}" srcId="{205725C9-7D5A-4DE9-996A-1515A109B1D2}" destId="{CA8AFF6C-ECB6-450A-A9A8-862533394495}" srcOrd="0" destOrd="0" parTransId="{17FB3A45-0870-439A-A1D8-72C72E42B42B}" sibTransId="{3F942854-AAF7-40D9-93D7-4173E6840298}"/>
    <dgm:cxn modelId="{BFCB5EED-C549-438D-8F0C-C50AFE5844AA}" srcId="{205725C9-7D5A-4DE9-996A-1515A109B1D2}" destId="{4E476488-7C69-4CB9-B222-0756379715F5}" srcOrd="2" destOrd="0" parTransId="{36D39AA5-77A9-4F09-BD0B-297B61B79B62}" sibTransId="{A5118187-489C-441A-847C-EB825AE2878C}"/>
    <dgm:cxn modelId="{FE8B1BF6-6912-4667-A404-64FF989B6EF8}" srcId="{FF43F53E-66CC-4FF7-93E5-53EE28DE9A06}" destId="{870DF6EA-D41F-46C0-B6EF-40BFAE7913E5}" srcOrd="2" destOrd="0" parTransId="{3266CC99-7F99-4D0D-A3A6-858DA8F2D24F}" sibTransId="{D87AAACF-C06A-49E8-8F5C-37EB62F3B919}"/>
    <dgm:cxn modelId="{941F5F65-5940-4680-A259-5A5411E547FC}" type="presParOf" srcId="{6D885B11-3803-47F2-8AA6-272F42E57A87}" destId="{1F0B4F6E-1B1B-4402-BA2B-8320C8088379}" srcOrd="0" destOrd="0" presId="urn:microsoft.com/office/officeart/2005/8/layout/vList2"/>
    <dgm:cxn modelId="{E5EC7293-804D-4238-A878-C6DCFAE708E1}" type="presParOf" srcId="{6D885B11-3803-47F2-8AA6-272F42E57A87}" destId="{809A33E5-B9A9-4550-9D9C-13B721DF4EDD}" srcOrd="1" destOrd="0" presId="urn:microsoft.com/office/officeart/2005/8/layout/vList2"/>
    <dgm:cxn modelId="{23071F9E-F1CB-4A66-BAB7-124B676FF93F}" type="presParOf" srcId="{6D885B11-3803-47F2-8AA6-272F42E57A87}" destId="{5E315F10-2CA6-4429-8699-867303EAA020}" srcOrd="2" destOrd="0" presId="urn:microsoft.com/office/officeart/2005/8/layout/vList2"/>
    <dgm:cxn modelId="{89423AFA-3E1D-4D87-B71F-99375C8F2E4C}" type="presParOf" srcId="{6D885B11-3803-47F2-8AA6-272F42E57A87}" destId="{9EBC7AAA-A86B-4F31-8D5D-DF5831654102}" srcOrd="3" destOrd="0" presId="urn:microsoft.com/office/officeart/2005/8/layout/vList2"/>
    <dgm:cxn modelId="{0593467A-3BED-4988-B053-EB9E11D49477}" type="presParOf" srcId="{6D885B11-3803-47F2-8AA6-272F42E57A87}" destId="{5633BA78-0320-4D88-A162-D993EEC15B8A}" srcOrd="4" destOrd="0" presId="urn:microsoft.com/office/officeart/2005/8/layout/vList2"/>
    <dgm:cxn modelId="{732BDE88-8315-4652-B352-2C56A8A8BF83}" type="presParOf" srcId="{6D885B11-3803-47F2-8AA6-272F42E57A87}" destId="{64D081B2-4D45-4F37-B9B8-186AAD2A975D}" srcOrd="5" destOrd="0" presId="urn:microsoft.com/office/officeart/2005/8/layout/vList2"/>
    <dgm:cxn modelId="{5495A814-362F-49AE-9ED9-2F3658950E97}" type="presParOf" srcId="{6D885B11-3803-47F2-8AA6-272F42E57A87}" destId="{973EF78C-AAD8-452E-A2B8-B95A9B148F81}" srcOrd="6" destOrd="0" presId="urn:microsoft.com/office/officeart/2005/8/layout/vList2"/>
    <dgm:cxn modelId="{6BF306AB-1F25-4A37-927F-7234B394B03A}" type="presParOf" srcId="{6D885B11-3803-47F2-8AA6-272F42E57A87}" destId="{87CA5BB4-F320-4B98-8E9A-7749A617426E}"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A0C581-638D-43CB-BECE-63945B28E7B4}"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90AB3508-A0D8-49FF-B643-90EB1B082E6A}">
      <dgm:prSet/>
      <dgm:spPr/>
      <dgm:t>
        <a:bodyPr/>
        <a:lstStyle/>
        <a:p>
          <a:r>
            <a:rPr lang="en-US"/>
            <a:t>Session 1</a:t>
          </a:r>
        </a:p>
      </dgm:t>
    </dgm:pt>
    <dgm:pt modelId="{AA2C2A91-E1BB-4E15-9D4D-6DDE3A4C52A5}" type="parTrans" cxnId="{E18C522A-DDAA-4EB7-83D5-7AEBA2D7880B}">
      <dgm:prSet/>
      <dgm:spPr/>
      <dgm:t>
        <a:bodyPr/>
        <a:lstStyle/>
        <a:p>
          <a:endParaRPr lang="en-US"/>
        </a:p>
      </dgm:t>
    </dgm:pt>
    <dgm:pt modelId="{1AABFF14-07E9-4DEA-9574-B6120C86A1A5}" type="sibTrans" cxnId="{E18C522A-DDAA-4EB7-83D5-7AEBA2D7880B}">
      <dgm:prSet/>
      <dgm:spPr/>
      <dgm:t>
        <a:bodyPr/>
        <a:lstStyle/>
        <a:p>
          <a:endParaRPr lang="en-US"/>
        </a:p>
      </dgm:t>
    </dgm:pt>
    <dgm:pt modelId="{C0290637-6934-4F6F-AB7D-FDC23A1DA208}">
      <dgm:prSet/>
      <dgm:spPr/>
      <dgm:t>
        <a:bodyPr/>
        <a:lstStyle/>
        <a:p>
          <a:r>
            <a:rPr lang="en-US"/>
            <a:t>Introduction </a:t>
          </a:r>
        </a:p>
      </dgm:t>
    </dgm:pt>
    <dgm:pt modelId="{5E633233-856E-4164-8C3A-1BF861C88D49}" type="parTrans" cxnId="{758987B8-C9B6-4D8C-8A5B-3D67E93C955C}">
      <dgm:prSet/>
      <dgm:spPr/>
      <dgm:t>
        <a:bodyPr/>
        <a:lstStyle/>
        <a:p>
          <a:endParaRPr lang="en-US"/>
        </a:p>
      </dgm:t>
    </dgm:pt>
    <dgm:pt modelId="{3DC42143-14DC-4B2B-A799-DAA60493162F}" type="sibTrans" cxnId="{758987B8-C9B6-4D8C-8A5B-3D67E93C955C}">
      <dgm:prSet/>
      <dgm:spPr/>
      <dgm:t>
        <a:bodyPr/>
        <a:lstStyle/>
        <a:p>
          <a:endParaRPr lang="en-US"/>
        </a:p>
      </dgm:t>
    </dgm:pt>
    <dgm:pt modelId="{E0108111-43F7-4DD0-8F14-E4BFFFEE0793}">
      <dgm:prSet/>
      <dgm:spPr/>
      <dgm:t>
        <a:bodyPr/>
        <a:lstStyle/>
        <a:p>
          <a:r>
            <a:rPr lang="en-US" b="0" i="0"/>
            <a:t>Case Study - Life without Contract Testing</a:t>
          </a:r>
          <a:endParaRPr lang="en-US"/>
        </a:p>
      </dgm:t>
    </dgm:pt>
    <dgm:pt modelId="{57EECB33-F5F0-41C1-83F8-7A910991CB36}" type="parTrans" cxnId="{B765663F-158C-404C-811F-EA5EC3DFFA29}">
      <dgm:prSet/>
      <dgm:spPr/>
      <dgm:t>
        <a:bodyPr/>
        <a:lstStyle/>
        <a:p>
          <a:endParaRPr lang="en-US"/>
        </a:p>
      </dgm:t>
    </dgm:pt>
    <dgm:pt modelId="{D7A1E22C-FDB1-424F-A741-80FA60FD2513}" type="sibTrans" cxnId="{B765663F-158C-404C-811F-EA5EC3DFFA29}">
      <dgm:prSet/>
      <dgm:spPr/>
      <dgm:t>
        <a:bodyPr/>
        <a:lstStyle/>
        <a:p>
          <a:endParaRPr lang="en-US"/>
        </a:p>
      </dgm:t>
    </dgm:pt>
    <dgm:pt modelId="{087DCA81-D1C6-4264-A5C3-140980D95D64}">
      <dgm:prSet/>
      <dgm:spPr/>
      <dgm:t>
        <a:bodyPr/>
        <a:lstStyle/>
        <a:p>
          <a:r>
            <a:rPr lang="en-US"/>
            <a:t>Contract Testing</a:t>
          </a:r>
        </a:p>
      </dgm:t>
    </dgm:pt>
    <dgm:pt modelId="{6CBFEB8B-48F2-4FC9-9D45-2362AD94D7E7}" type="parTrans" cxnId="{B225FD7B-4053-4A2D-9DE4-55208781FD91}">
      <dgm:prSet/>
      <dgm:spPr/>
      <dgm:t>
        <a:bodyPr/>
        <a:lstStyle/>
        <a:p>
          <a:endParaRPr lang="en-US"/>
        </a:p>
      </dgm:t>
    </dgm:pt>
    <dgm:pt modelId="{EFEADABA-9112-4FA0-BAED-2B5DE4E8A1CD}" type="sibTrans" cxnId="{B225FD7B-4053-4A2D-9DE4-55208781FD91}">
      <dgm:prSet/>
      <dgm:spPr/>
      <dgm:t>
        <a:bodyPr/>
        <a:lstStyle/>
        <a:p>
          <a:endParaRPr lang="en-US"/>
        </a:p>
      </dgm:t>
    </dgm:pt>
    <dgm:pt modelId="{44BBEC22-E9C8-42C2-AD95-58658DDB50C0}">
      <dgm:prSet/>
      <dgm:spPr/>
      <dgm:t>
        <a:bodyPr/>
        <a:lstStyle/>
        <a:p>
          <a:r>
            <a:rPr lang="en-US" b="0" i="0"/>
            <a:t>How Pact contract testing works?</a:t>
          </a:r>
          <a:endParaRPr lang="en-US"/>
        </a:p>
      </dgm:t>
    </dgm:pt>
    <dgm:pt modelId="{CD8F9C08-9916-431A-AF24-8EACEC46C088}" type="parTrans" cxnId="{76C7090E-C1DD-4DD6-A4CA-78EA66E91A45}">
      <dgm:prSet/>
      <dgm:spPr/>
      <dgm:t>
        <a:bodyPr/>
        <a:lstStyle/>
        <a:p>
          <a:endParaRPr lang="en-US"/>
        </a:p>
      </dgm:t>
    </dgm:pt>
    <dgm:pt modelId="{403F4142-CFBD-4163-B4B5-7B6C7F1127D5}" type="sibTrans" cxnId="{76C7090E-C1DD-4DD6-A4CA-78EA66E91A45}">
      <dgm:prSet/>
      <dgm:spPr/>
      <dgm:t>
        <a:bodyPr/>
        <a:lstStyle/>
        <a:p>
          <a:endParaRPr lang="en-US"/>
        </a:p>
      </dgm:t>
    </dgm:pt>
    <dgm:pt modelId="{670FF0BF-DC45-4F6B-BF3E-D9F1EC82950A}">
      <dgm:prSet/>
      <dgm:spPr/>
      <dgm:t>
        <a:bodyPr/>
        <a:lstStyle/>
        <a:p>
          <a:r>
            <a:rPr lang="en-US"/>
            <a:t>Session 2 - Test application setup</a:t>
          </a:r>
        </a:p>
      </dgm:t>
    </dgm:pt>
    <dgm:pt modelId="{2B5B8A4D-D398-47B2-B604-54A0CF29AD32}" type="parTrans" cxnId="{CFDCDFAF-4C81-437C-92D1-01174DFD9D84}">
      <dgm:prSet/>
      <dgm:spPr/>
      <dgm:t>
        <a:bodyPr/>
        <a:lstStyle/>
        <a:p>
          <a:endParaRPr lang="en-US"/>
        </a:p>
      </dgm:t>
    </dgm:pt>
    <dgm:pt modelId="{FD05AF04-0D35-4C11-BFC7-275CAD634A39}" type="sibTrans" cxnId="{CFDCDFAF-4C81-437C-92D1-01174DFD9D84}">
      <dgm:prSet/>
      <dgm:spPr/>
      <dgm:t>
        <a:bodyPr/>
        <a:lstStyle/>
        <a:p>
          <a:endParaRPr lang="en-US"/>
        </a:p>
      </dgm:t>
    </dgm:pt>
    <dgm:pt modelId="{50EAB98A-4807-4AB6-964B-373D1D12B01E}">
      <dgm:prSet/>
      <dgm:spPr/>
      <dgm:t>
        <a:bodyPr/>
        <a:lstStyle/>
        <a:p>
          <a:r>
            <a:rPr lang="en-US"/>
            <a:t>Session 3 – Pact: Consumer Implementation</a:t>
          </a:r>
        </a:p>
      </dgm:t>
    </dgm:pt>
    <dgm:pt modelId="{0C0B8692-C767-4BD3-9A16-493AF3E016F1}" type="parTrans" cxnId="{AE44B6F0-997B-45DF-9AAC-AB00BD4CABE8}">
      <dgm:prSet/>
      <dgm:spPr/>
      <dgm:t>
        <a:bodyPr/>
        <a:lstStyle/>
        <a:p>
          <a:endParaRPr lang="en-US"/>
        </a:p>
      </dgm:t>
    </dgm:pt>
    <dgm:pt modelId="{2FD46B35-3E39-4EDA-8039-018626E2CB08}" type="sibTrans" cxnId="{AE44B6F0-997B-45DF-9AAC-AB00BD4CABE8}">
      <dgm:prSet/>
      <dgm:spPr/>
      <dgm:t>
        <a:bodyPr/>
        <a:lstStyle/>
        <a:p>
          <a:endParaRPr lang="en-US"/>
        </a:p>
      </dgm:t>
    </dgm:pt>
    <dgm:pt modelId="{9A82A8E9-B343-4A98-B266-E2AEDE1DA139}">
      <dgm:prSet/>
      <dgm:spPr/>
      <dgm:t>
        <a:bodyPr/>
        <a:lstStyle/>
        <a:p>
          <a:r>
            <a:rPr lang="en-US"/>
            <a:t>Session 4 – Pact: Provider Implementation</a:t>
          </a:r>
        </a:p>
      </dgm:t>
    </dgm:pt>
    <dgm:pt modelId="{0B270E1A-DC2F-4447-8403-956BC4DD1535}" type="parTrans" cxnId="{B67D7610-610A-4F05-A40D-BE028BA96955}">
      <dgm:prSet/>
      <dgm:spPr/>
      <dgm:t>
        <a:bodyPr/>
        <a:lstStyle/>
        <a:p>
          <a:endParaRPr lang="en-US"/>
        </a:p>
      </dgm:t>
    </dgm:pt>
    <dgm:pt modelId="{19D55908-64FD-4C83-A8A4-3C25DA988285}" type="sibTrans" cxnId="{B67D7610-610A-4F05-A40D-BE028BA96955}">
      <dgm:prSet/>
      <dgm:spPr/>
      <dgm:t>
        <a:bodyPr/>
        <a:lstStyle/>
        <a:p>
          <a:endParaRPr lang="en-US"/>
        </a:p>
      </dgm:t>
    </dgm:pt>
    <dgm:pt modelId="{41570CA0-7603-4F76-825B-4ED7906D6ACA}">
      <dgm:prSet/>
      <dgm:spPr/>
      <dgm:t>
        <a:bodyPr/>
        <a:lstStyle/>
        <a:p>
          <a:r>
            <a:rPr lang="en-US"/>
            <a:t>Session 5 </a:t>
          </a:r>
        </a:p>
      </dgm:t>
    </dgm:pt>
    <dgm:pt modelId="{D88598CA-CFA8-4B8C-BFF0-B9BD4730CE60}" type="parTrans" cxnId="{A46ED393-FB8E-437A-BA9B-8F6C2FE63430}">
      <dgm:prSet/>
      <dgm:spPr/>
      <dgm:t>
        <a:bodyPr/>
        <a:lstStyle/>
        <a:p>
          <a:endParaRPr lang="en-US"/>
        </a:p>
      </dgm:t>
    </dgm:pt>
    <dgm:pt modelId="{46189AEB-2D4C-46FF-A0B9-9DC6EE21E41A}" type="sibTrans" cxnId="{A46ED393-FB8E-437A-BA9B-8F6C2FE63430}">
      <dgm:prSet/>
      <dgm:spPr/>
      <dgm:t>
        <a:bodyPr/>
        <a:lstStyle/>
        <a:p>
          <a:endParaRPr lang="en-US"/>
        </a:p>
      </dgm:t>
    </dgm:pt>
    <dgm:pt modelId="{B4DDE04C-7D7F-4418-B7B9-442617AD9A2C}">
      <dgm:prSet/>
      <dgm:spPr/>
      <dgm:t>
        <a:bodyPr/>
        <a:lstStyle/>
        <a:p>
          <a:r>
            <a:rPr lang="en-US" b="1"/>
            <a:t>Pact Flow</a:t>
          </a:r>
          <a:r>
            <a:rPr lang="en-US"/>
            <a:t>: Contract sharing &amp; verification</a:t>
          </a:r>
        </a:p>
      </dgm:t>
    </dgm:pt>
    <dgm:pt modelId="{BDF22DA6-30B2-4FEC-A195-A3B060D6D8F1}" type="parTrans" cxnId="{58DE481A-6332-4F61-8B3E-7F3E21BE6D72}">
      <dgm:prSet/>
      <dgm:spPr/>
      <dgm:t>
        <a:bodyPr/>
        <a:lstStyle/>
        <a:p>
          <a:endParaRPr lang="en-US"/>
        </a:p>
      </dgm:t>
    </dgm:pt>
    <dgm:pt modelId="{2722C61B-92F4-4AE5-A6EE-7C09F457CC88}" type="sibTrans" cxnId="{58DE481A-6332-4F61-8B3E-7F3E21BE6D72}">
      <dgm:prSet/>
      <dgm:spPr/>
      <dgm:t>
        <a:bodyPr/>
        <a:lstStyle/>
        <a:p>
          <a:endParaRPr lang="en-US"/>
        </a:p>
      </dgm:t>
    </dgm:pt>
    <dgm:pt modelId="{F7DAE6FF-1C13-4974-B102-B33D29389A04}">
      <dgm:prSet/>
      <dgm:spPr/>
      <dgm:t>
        <a:bodyPr/>
        <a:lstStyle/>
        <a:p>
          <a:r>
            <a:rPr lang="en-US"/>
            <a:t>Practice task</a:t>
          </a:r>
        </a:p>
      </dgm:t>
    </dgm:pt>
    <dgm:pt modelId="{E44BF773-1B4E-4E71-AC89-27E348EC3544}" type="parTrans" cxnId="{43562DBE-6419-49AE-8A67-B27A14E1FB4A}">
      <dgm:prSet/>
      <dgm:spPr/>
      <dgm:t>
        <a:bodyPr/>
        <a:lstStyle/>
        <a:p>
          <a:endParaRPr lang="en-US"/>
        </a:p>
      </dgm:t>
    </dgm:pt>
    <dgm:pt modelId="{230B3B10-4798-4559-A816-1046CB9BC1F4}" type="sibTrans" cxnId="{43562DBE-6419-49AE-8A67-B27A14E1FB4A}">
      <dgm:prSet/>
      <dgm:spPr/>
      <dgm:t>
        <a:bodyPr/>
        <a:lstStyle/>
        <a:p>
          <a:endParaRPr lang="en-US"/>
        </a:p>
      </dgm:t>
    </dgm:pt>
    <dgm:pt modelId="{A82A44C4-0A71-4376-B426-0647FE94AF4A}">
      <dgm:prSet/>
      <dgm:spPr/>
      <dgm:t>
        <a:bodyPr/>
        <a:lstStyle/>
        <a:p>
          <a:r>
            <a:rPr lang="en-US"/>
            <a:t>Session 6 – Q&amp;A and Doubt resolution on practice task</a:t>
          </a:r>
        </a:p>
      </dgm:t>
    </dgm:pt>
    <dgm:pt modelId="{4FAE6C70-56A5-4969-9994-709385D9BF39}" type="parTrans" cxnId="{7873B364-254C-419B-BEA9-8BC6700169F5}">
      <dgm:prSet/>
      <dgm:spPr/>
      <dgm:t>
        <a:bodyPr/>
        <a:lstStyle/>
        <a:p>
          <a:endParaRPr lang="en-US"/>
        </a:p>
      </dgm:t>
    </dgm:pt>
    <dgm:pt modelId="{84AD3E77-0F83-4756-8BAB-D21FC700E426}" type="sibTrans" cxnId="{7873B364-254C-419B-BEA9-8BC6700169F5}">
      <dgm:prSet/>
      <dgm:spPr/>
      <dgm:t>
        <a:bodyPr/>
        <a:lstStyle/>
        <a:p>
          <a:endParaRPr lang="en-US"/>
        </a:p>
      </dgm:t>
    </dgm:pt>
    <dgm:pt modelId="{5C9FE1DF-0763-486B-B28C-3D18725A4E57}" type="pres">
      <dgm:prSet presAssocID="{E7A0C581-638D-43CB-BECE-63945B28E7B4}" presName="Name0" presStyleCnt="0">
        <dgm:presLayoutVars>
          <dgm:dir/>
          <dgm:resizeHandles val="exact"/>
        </dgm:presLayoutVars>
      </dgm:prSet>
      <dgm:spPr/>
    </dgm:pt>
    <dgm:pt modelId="{1E6C461B-3A9F-4CC4-858F-2575BAB882BB}" type="pres">
      <dgm:prSet presAssocID="{90AB3508-A0D8-49FF-B643-90EB1B082E6A}" presName="node" presStyleLbl="node1" presStyleIdx="0" presStyleCnt="6">
        <dgm:presLayoutVars>
          <dgm:bulletEnabled val="1"/>
        </dgm:presLayoutVars>
      </dgm:prSet>
      <dgm:spPr/>
    </dgm:pt>
    <dgm:pt modelId="{ED550B30-0C2C-486C-9F65-DBF54946C846}" type="pres">
      <dgm:prSet presAssocID="{1AABFF14-07E9-4DEA-9574-B6120C86A1A5}" presName="sibTrans" presStyleLbl="sibTrans1D1" presStyleIdx="0" presStyleCnt="5"/>
      <dgm:spPr/>
    </dgm:pt>
    <dgm:pt modelId="{2C6E1CCE-A6A5-481B-BDF7-FDC50D013E42}" type="pres">
      <dgm:prSet presAssocID="{1AABFF14-07E9-4DEA-9574-B6120C86A1A5}" presName="connectorText" presStyleLbl="sibTrans1D1" presStyleIdx="0" presStyleCnt="5"/>
      <dgm:spPr/>
    </dgm:pt>
    <dgm:pt modelId="{0695D78F-1AB4-4D55-842D-2DEB05BA4661}" type="pres">
      <dgm:prSet presAssocID="{670FF0BF-DC45-4F6B-BF3E-D9F1EC82950A}" presName="node" presStyleLbl="node1" presStyleIdx="1" presStyleCnt="6">
        <dgm:presLayoutVars>
          <dgm:bulletEnabled val="1"/>
        </dgm:presLayoutVars>
      </dgm:prSet>
      <dgm:spPr/>
    </dgm:pt>
    <dgm:pt modelId="{BFE7CA92-1762-4272-8753-D7F6C501F212}" type="pres">
      <dgm:prSet presAssocID="{FD05AF04-0D35-4C11-BFC7-275CAD634A39}" presName="sibTrans" presStyleLbl="sibTrans1D1" presStyleIdx="1" presStyleCnt="5"/>
      <dgm:spPr/>
    </dgm:pt>
    <dgm:pt modelId="{94AB9271-3F6D-45C6-AE9A-BEBFC3F9E694}" type="pres">
      <dgm:prSet presAssocID="{FD05AF04-0D35-4C11-BFC7-275CAD634A39}" presName="connectorText" presStyleLbl="sibTrans1D1" presStyleIdx="1" presStyleCnt="5"/>
      <dgm:spPr/>
    </dgm:pt>
    <dgm:pt modelId="{BD7360DD-D54A-4295-972A-7171F0626E7B}" type="pres">
      <dgm:prSet presAssocID="{50EAB98A-4807-4AB6-964B-373D1D12B01E}" presName="node" presStyleLbl="node1" presStyleIdx="2" presStyleCnt="6">
        <dgm:presLayoutVars>
          <dgm:bulletEnabled val="1"/>
        </dgm:presLayoutVars>
      </dgm:prSet>
      <dgm:spPr/>
    </dgm:pt>
    <dgm:pt modelId="{0197BDC6-C77D-48A2-A302-6E18375D8AD2}" type="pres">
      <dgm:prSet presAssocID="{2FD46B35-3E39-4EDA-8039-018626E2CB08}" presName="sibTrans" presStyleLbl="sibTrans1D1" presStyleIdx="2" presStyleCnt="5"/>
      <dgm:spPr/>
    </dgm:pt>
    <dgm:pt modelId="{0D87837F-78F7-4813-A2BA-B18F0B9E15F9}" type="pres">
      <dgm:prSet presAssocID="{2FD46B35-3E39-4EDA-8039-018626E2CB08}" presName="connectorText" presStyleLbl="sibTrans1D1" presStyleIdx="2" presStyleCnt="5"/>
      <dgm:spPr/>
    </dgm:pt>
    <dgm:pt modelId="{899FA5E2-5FC8-436E-9C34-6374F320FAD1}" type="pres">
      <dgm:prSet presAssocID="{9A82A8E9-B343-4A98-B266-E2AEDE1DA139}" presName="node" presStyleLbl="node1" presStyleIdx="3" presStyleCnt="6">
        <dgm:presLayoutVars>
          <dgm:bulletEnabled val="1"/>
        </dgm:presLayoutVars>
      </dgm:prSet>
      <dgm:spPr/>
    </dgm:pt>
    <dgm:pt modelId="{90462191-E14D-4ADC-9773-34FC10E0AC57}" type="pres">
      <dgm:prSet presAssocID="{19D55908-64FD-4C83-A8A4-3C25DA988285}" presName="sibTrans" presStyleLbl="sibTrans1D1" presStyleIdx="3" presStyleCnt="5"/>
      <dgm:spPr/>
    </dgm:pt>
    <dgm:pt modelId="{E8484E79-C601-431E-BE3F-D6F6369F2C48}" type="pres">
      <dgm:prSet presAssocID="{19D55908-64FD-4C83-A8A4-3C25DA988285}" presName="connectorText" presStyleLbl="sibTrans1D1" presStyleIdx="3" presStyleCnt="5"/>
      <dgm:spPr/>
    </dgm:pt>
    <dgm:pt modelId="{03E94E42-87BD-40A8-B2D1-9DEE14C1A668}" type="pres">
      <dgm:prSet presAssocID="{41570CA0-7603-4F76-825B-4ED7906D6ACA}" presName="node" presStyleLbl="node1" presStyleIdx="4" presStyleCnt="6">
        <dgm:presLayoutVars>
          <dgm:bulletEnabled val="1"/>
        </dgm:presLayoutVars>
      </dgm:prSet>
      <dgm:spPr/>
    </dgm:pt>
    <dgm:pt modelId="{98FD3159-16A6-4307-BF66-F3C448F1F584}" type="pres">
      <dgm:prSet presAssocID="{46189AEB-2D4C-46FF-A0B9-9DC6EE21E41A}" presName="sibTrans" presStyleLbl="sibTrans1D1" presStyleIdx="4" presStyleCnt="5"/>
      <dgm:spPr/>
    </dgm:pt>
    <dgm:pt modelId="{F50CB313-47B7-4388-890E-83E7EFAF7AC8}" type="pres">
      <dgm:prSet presAssocID="{46189AEB-2D4C-46FF-A0B9-9DC6EE21E41A}" presName="connectorText" presStyleLbl="sibTrans1D1" presStyleIdx="4" presStyleCnt="5"/>
      <dgm:spPr/>
    </dgm:pt>
    <dgm:pt modelId="{586F642D-EEB0-42C4-9DE8-28FD2DA25765}" type="pres">
      <dgm:prSet presAssocID="{A82A44C4-0A71-4376-B426-0647FE94AF4A}" presName="node" presStyleLbl="node1" presStyleIdx="5" presStyleCnt="6">
        <dgm:presLayoutVars>
          <dgm:bulletEnabled val="1"/>
        </dgm:presLayoutVars>
      </dgm:prSet>
      <dgm:spPr/>
    </dgm:pt>
  </dgm:ptLst>
  <dgm:cxnLst>
    <dgm:cxn modelId="{76C7090E-C1DD-4DD6-A4CA-78EA66E91A45}" srcId="{90AB3508-A0D8-49FF-B643-90EB1B082E6A}" destId="{44BBEC22-E9C8-42C2-AD95-58658DDB50C0}" srcOrd="3" destOrd="0" parTransId="{CD8F9C08-9916-431A-AF24-8EACEC46C088}" sibTransId="{403F4142-CFBD-4163-B4B5-7B6C7F1127D5}"/>
    <dgm:cxn modelId="{B67D7610-610A-4F05-A40D-BE028BA96955}" srcId="{E7A0C581-638D-43CB-BECE-63945B28E7B4}" destId="{9A82A8E9-B343-4A98-B266-E2AEDE1DA139}" srcOrd="3" destOrd="0" parTransId="{0B270E1A-DC2F-4447-8403-956BC4DD1535}" sibTransId="{19D55908-64FD-4C83-A8A4-3C25DA988285}"/>
    <dgm:cxn modelId="{58DE481A-6332-4F61-8B3E-7F3E21BE6D72}" srcId="{41570CA0-7603-4F76-825B-4ED7906D6ACA}" destId="{B4DDE04C-7D7F-4418-B7B9-442617AD9A2C}" srcOrd="0" destOrd="0" parTransId="{BDF22DA6-30B2-4FEC-A195-A3B060D6D8F1}" sibTransId="{2722C61B-92F4-4AE5-A6EE-7C09F457CC88}"/>
    <dgm:cxn modelId="{7D37871B-AE14-4CDE-9BEC-59D0994FEB0E}" type="presOf" srcId="{46189AEB-2D4C-46FF-A0B9-9DC6EE21E41A}" destId="{98FD3159-16A6-4307-BF66-F3C448F1F584}" srcOrd="0" destOrd="0" presId="urn:microsoft.com/office/officeart/2016/7/layout/RepeatingBendingProcessNew"/>
    <dgm:cxn modelId="{2B85321F-ABEA-4EBB-92EF-77D8C46C6F78}" type="presOf" srcId="{19D55908-64FD-4C83-A8A4-3C25DA988285}" destId="{90462191-E14D-4ADC-9773-34FC10E0AC57}" srcOrd="0" destOrd="0" presId="urn:microsoft.com/office/officeart/2016/7/layout/RepeatingBendingProcessNew"/>
    <dgm:cxn modelId="{E0BB9225-0028-47B2-AA81-57E518A3B706}" type="presOf" srcId="{E7A0C581-638D-43CB-BECE-63945B28E7B4}" destId="{5C9FE1DF-0763-486B-B28C-3D18725A4E57}" srcOrd="0" destOrd="0" presId="urn:microsoft.com/office/officeart/2016/7/layout/RepeatingBendingProcessNew"/>
    <dgm:cxn modelId="{E18C522A-DDAA-4EB7-83D5-7AEBA2D7880B}" srcId="{E7A0C581-638D-43CB-BECE-63945B28E7B4}" destId="{90AB3508-A0D8-49FF-B643-90EB1B082E6A}" srcOrd="0" destOrd="0" parTransId="{AA2C2A91-E1BB-4E15-9D4D-6DDE3A4C52A5}" sibTransId="{1AABFF14-07E9-4DEA-9574-B6120C86A1A5}"/>
    <dgm:cxn modelId="{78813C33-036D-4761-8180-BE4E3CACC689}" type="presOf" srcId="{670FF0BF-DC45-4F6B-BF3E-D9F1EC82950A}" destId="{0695D78F-1AB4-4D55-842D-2DEB05BA4661}" srcOrd="0" destOrd="0" presId="urn:microsoft.com/office/officeart/2016/7/layout/RepeatingBendingProcessNew"/>
    <dgm:cxn modelId="{B765663F-158C-404C-811F-EA5EC3DFFA29}" srcId="{90AB3508-A0D8-49FF-B643-90EB1B082E6A}" destId="{E0108111-43F7-4DD0-8F14-E4BFFFEE0793}" srcOrd="1" destOrd="0" parTransId="{57EECB33-F5F0-41C1-83F8-7A910991CB36}" sibTransId="{D7A1E22C-FDB1-424F-A741-80FA60FD2513}"/>
    <dgm:cxn modelId="{194C4C5E-C6B8-4227-900E-C6ACAA9903CB}" type="presOf" srcId="{19D55908-64FD-4C83-A8A4-3C25DA988285}" destId="{E8484E79-C601-431E-BE3F-D6F6369F2C48}" srcOrd="1" destOrd="0" presId="urn:microsoft.com/office/officeart/2016/7/layout/RepeatingBendingProcessNew"/>
    <dgm:cxn modelId="{7873B364-254C-419B-BEA9-8BC6700169F5}" srcId="{E7A0C581-638D-43CB-BECE-63945B28E7B4}" destId="{A82A44C4-0A71-4376-B426-0647FE94AF4A}" srcOrd="5" destOrd="0" parTransId="{4FAE6C70-56A5-4969-9994-709385D9BF39}" sibTransId="{84AD3E77-0F83-4756-8BAB-D21FC700E426}"/>
    <dgm:cxn modelId="{BDBACD65-07A8-4C11-A27A-9BE8C5B7CD3E}" type="presOf" srcId="{C0290637-6934-4F6F-AB7D-FDC23A1DA208}" destId="{1E6C461B-3A9F-4CC4-858F-2575BAB882BB}" srcOrd="0" destOrd="1" presId="urn:microsoft.com/office/officeart/2016/7/layout/RepeatingBendingProcessNew"/>
    <dgm:cxn modelId="{3FBE5C48-2645-41F7-86EE-9C68937E19E4}" type="presOf" srcId="{2FD46B35-3E39-4EDA-8039-018626E2CB08}" destId="{0D87837F-78F7-4813-A2BA-B18F0B9E15F9}" srcOrd="1" destOrd="0" presId="urn:microsoft.com/office/officeart/2016/7/layout/RepeatingBendingProcessNew"/>
    <dgm:cxn modelId="{945B0C4A-E925-43A6-A145-DA36D43F6323}" type="presOf" srcId="{B4DDE04C-7D7F-4418-B7B9-442617AD9A2C}" destId="{03E94E42-87BD-40A8-B2D1-9DEE14C1A668}" srcOrd="0" destOrd="1" presId="urn:microsoft.com/office/officeart/2016/7/layout/RepeatingBendingProcessNew"/>
    <dgm:cxn modelId="{EA2D974E-7B39-4A8C-ADEF-00C16A1B1F67}" type="presOf" srcId="{44BBEC22-E9C8-42C2-AD95-58658DDB50C0}" destId="{1E6C461B-3A9F-4CC4-858F-2575BAB882BB}" srcOrd="0" destOrd="4" presId="urn:microsoft.com/office/officeart/2016/7/layout/RepeatingBendingProcessNew"/>
    <dgm:cxn modelId="{9925E974-1E75-4A74-8121-C796D1B2C8AC}" type="presOf" srcId="{9A82A8E9-B343-4A98-B266-E2AEDE1DA139}" destId="{899FA5E2-5FC8-436E-9C34-6374F320FAD1}" srcOrd="0" destOrd="0" presId="urn:microsoft.com/office/officeart/2016/7/layout/RepeatingBendingProcessNew"/>
    <dgm:cxn modelId="{B225FD7B-4053-4A2D-9DE4-55208781FD91}" srcId="{90AB3508-A0D8-49FF-B643-90EB1B082E6A}" destId="{087DCA81-D1C6-4264-A5C3-140980D95D64}" srcOrd="2" destOrd="0" parTransId="{6CBFEB8B-48F2-4FC9-9D45-2362AD94D7E7}" sibTransId="{EFEADABA-9112-4FA0-BAED-2B5DE4E8A1CD}"/>
    <dgm:cxn modelId="{BBFAF07D-C43B-493A-B6F3-C10CD194BAA4}" type="presOf" srcId="{1AABFF14-07E9-4DEA-9574-B6120C86A1A5}" destId="{ED550B30-0C2C-486C-9F65-DBF54946C846}" srcOrd="0" destOrd="0" presId="urn:microsoft.com/office/officeart/2016/7/layout/RepeatingBendingProcessNew"/>
    <dgm:cxn modelId="{F33E1B88-6BD5-4B02-8287-18D0F85454CD}" type="presOf" srcId="{50EAB98A-4807-4AB6-964B-373D1D12B01E}" destId="{BD7360DD-D54A-4295-972A-7171F0626E7B}" srcOrd="0" destOrd="0" presId="urn:microsoft.com/office/officeart/2016/7/layout/RepeatingBendingProcessNew"/>
    <dgm:cxn modelId="{A46ED393-FB8E-437A-BA9B-8F6C2FE63430}" srcId="{E7A0C581-638D-43CB-BECE-63945B28E7B4}" destId="{41570CA0-7603-4F76-825B-4ED7906D6ACA}" srcOrd="4" destOrd="0" parTransId="{D88598CA-CFA8-4B8C-BFF0-B9BD4730CE60}" sibTransId="{46189AEB-2D4C-46FF-A0B9-9DC6EE21E41A}"/>
    <dgm:cxn modelId="{AE48F993-7163-481B-8F66-569546F2DBE0}" type="presOf" srcId="{46189AEB-2D4C-46FF-A0B9-9DC6EE21E41A}" destId="{F50CB313-47B7-4388-890E-83E7EFAF7AC8}" srcOrd="1" destOrd="0" presId="urn:microsoft.com/office/officeart/2016/7/layout/RepeatingBendingProcessNew"/>
    <dgm:cxn modelId="{62A33994-A99D-4255-8984-7539BA6E89CD}" type="presOf" srcId="{2FD46B35-3E39-4EDA-8039-018626E2CB08}" destId="{0197BDC6-C77D-48A2-A302-6E18375D8AD2}" srcOrd="0" destOrd="0" presId="urn:microsoft.com/office/officeart/2016/7/layout/RepeatingBendingProcessNew"/>
    <dgm:cxn modelId="{A0947B97-1FA1-465F-8866-9F8B1D637C20}" type="presOf" srcId="{90AB3508-A0D8-49FF-B643-90EB1B082E6A}" destId="{1E6C461B-3A9F-4CC4-858F-2575BAB882BB}" srcOrd="0" destOrd="0" presId="urn:microsoft.com/office/officeart/2016/7/layout/RepeatingBendingProcessNew"/>
    <dgm:cxn modelId="{B334B99B-9B7B-4174-BC31-D3B8007D960E}" type="presOf" srcId="{A82A44C4-0A71-4376-B426-0647FE94AF4A}" destId="{586F642D-EEB0-42C4-9DE8-28FD2DA25765}" srcOrd="0" destOrd="0" presId="urn:microsoft.com/office/officeart/2016/7/layout/RepeatingBendingProcessNew"/>
    <dgm:cxn modelId="{CFDCDFAF-4C81-437C-92D1-01174DFD9D84}" srcId="{E7A0C581-638D-43CB-BECE-63945B28E7B4}" destId="{670FF0BF-DC45-4F6B-BF3E-D9F1EC82950A}" srcOrd="1" destOrd="0" parTransId="{2B5B8A4D-D398-47B2-B604-54A0CF29AD32}" sibTransId="{FD05AF04-0D35-4C11-BFC7-275CAD634A39}"/>
    <dgm:cxn modelId="{758987B8-C9B6-4D8C-8A5B-3D67E93C955C}" srcId="{90AB3508-A0D8-49FF-B643-90EB1B082E6A}" destId="{C0290637-6934-4F6F-AB7D-FDC23A1DA208}" srcOrd="0" destOrd="0" parTransId="{5E633233-856E-4164-8C3A-1BF861C88D49}" sibTransId="{3DC42143-14DC-4B2B-A799-DAA60493162F}"/>
    <dgm:cxn modelId="{43562DBE-6419-49AE-8A67-B27A14E1FB4A}" srcId="{41570CA0-7603-4F76-825B-4ED7906D6ACA}" destId="{F7DAE6FF-1C13-4974-B102-B33D29389A04}" srcOrd="1" destOrd="0" parTransId="{E44BF773-1B4E-4E71-AC89-27E348EC3544}" sibTransId="{230B3B10-4798-4559-A816-1046CB9BC1F4}"/>
    <dgm:cxn modelId="{601DC3C7-BAAD-407F-B072-33E743E048BF}" type="presOf" srcId="{1AABFF14-07E9-4DEA-9574-B6120C86A1A5}" destId="{2C6E1CCE-A6A5-481B-BDF7-FDC50D013E42}" srcOrd="1" destOrd="0" presId="urn:microsoft.com/office/officeart/2016/7/layout/RepeatingBendingProcessNew"/>
    <dgm:cxn modelId="{10DEAAC9-F128-4105-98F4-F9D0E5A8238E}" type="presOf" srcId="{087DCA81-D1C6-4264-A5C3-140980D95D64}" destId="{1E6C461B-3A9F-4CC4-858F-2575BAB882BB}" srcOrd="0" destOrd="3" presId="urn:microsoft.com/office/officeart/2016/7/layout/RepeatingBendingProcessNew"/>
    <dgm:cxn modelId="{8EF6C0DF-91E8-4666-9267-8E8008636983}" type="presOf" srcId="{F7DAE6FF-1C13-4974-B102-B33D29389A04}" destId="{03E94E42-87BD-40A8-B2D1-9DEE14C1A668}" srcOrd="0" destOrd="2" presId="urn:microsoft.com/office/officeart/2016/7/layout/RepeatingBendingProcessNew"/>
    <dgm:cxn modelId="{C3D1C1DF-858A-4A98-8DFB-29E4EA056661}" type="presOf" srcId="{FD05AF04-0D35-4C11-BFC7-275CAD634A39}" destId="{BFE7CA92-1762-4272-8753-D7F6C501F212}" srcOrd="0" destOrd="0" presId="urn:microsoft.com/office/officeart/2016/7/layout/RepeatingBendingProcessNew"/>
    <dgm:cxn modelId="{F19236E1-BC67-4821-BB62-7B0505112582}" type="presOf" srcId="{E0108111-43F7-4DD0-8F14-E4BFFFEE0793}" destId="{1E6C461B-3A9F-4CC4-858F-2575BAB882BB}" srcOrd="0" destOrd="2" presId="urn:microsoft.com/office/officeart/2016/7/layout/RepeatingBendingProcessNew"/>
    <dgm:cxn modelId="{E3F0DEE4-8720-4606-A4EE-8941918E119B}" type="presOf" srcId="{41570CA0-7603-4F76-825B-4ED7906D6ACA}" destId="{03E94E42-87BD-40A8-B2D1-9DEE14C1A668}" srcOrd="0" destOrd="0" presId="urn:microsoft.com/office/officeart/2016/7/layout/RepeatingBendingProcessNew"/>
    <dgm:cxn modelId="{FD2D15EB-0B7C-481A-8FBF-DD6AFD00A85D}" type="presOf" srcId="{FD05AF04-0D35-4C11-BFC7-275CAD634A39}" destId="{94AB9271-3F6D-45C6-AE9A-BEBFC3F9E694}" srcOrd="1" destOrd="0" presId="urn:microsoft.com/office/officeart/2016/7/layout/RepeatingBendingProcessNew"/>
    <dgm:cxn modelId="{AE44B6F0-997B-45DF-9AAC-AB00BD4CABE8}" srcId="{E7A0C581-638D-43CB-BECE-63945B28E7B4}" destId="{50EAB98A-4807-4AB6-964B-373D1D12B01E}" srcOrd="2" destOrd="0" parTransId="{0C0B8692-C767-4BD3-9A16-493AF3E016F1}" sibTransId="{2FD46B35-3E39-4EDA-8039-018626E2CB08}"/>
    <dgm:cxn modelId="{6F9E48FE-F056-43CB-AA54-B1975A1D0CC6}" type="presParOf" srcId="{5C9FE1DF-0763-486B-B28C-3D18725A4E57}" destId="{1E6C461B-3A9F-4CC4-858F-2575BAB882BB}" srcOrd="0" destOrd="0" presId="urn:microsoft.com/office/officeart/2016/7/layout/RepeatingBendingProcessNew"/>
    <dgm:cxn modelId="{35171660-B341-4079-BFE8-E0CB91CC1AFA}" type="presParOf" srcId="{5C9FE1DF-0763-486B-B28C-3D18725A4E57}" destId="{ED550B30-0C2C-486C-9F65-DBF54946C846}" srcOrd="1" destOrd="0" presId="urn:microsoft.com/office/officeart/2016/7/layout/RepeatingBendingProcessNew"/>
    <dgm:cxn modelId="{542CD209-D333-4147-A656-6F277FC56307}" type="presParOf" srcId="{ED550B30-0C2C-486C-9F65-DBF54946C846}" destId="{2C6E1CCE-A6A5-481B-BDF7-FDC50D013E42}" srcOrd="0" destOrd="0" presId="urn:microsoft.com/office/officeart/2016/7/layout/RepeatingBendingProcessNew"/>
    <dgm:cxn modelId="{DFC60D37-339D-4E45-B968-7C228371EBD1}" type="presParOf" srcId="{5C9FE1DF-0763-486B-B28C-3D18725A4E57}" destId="{0695D78F-1AB4-4D55-842D-2DEB05BA4661}" srcOrd="2" destOrd="0" presId="urn:microsoft.com/office/officeart/2016/7/layout/RepeatingBendingProcessNew"/>
    <dgm:cxn modelId="{B25818FA-3200-4D3E-9AAB-09549838C2A5}" type="presParOf" srcId="{5C9FE1DF-0763-486B-B28C-3D18725A4E57}" destId="{BFE7CA92-1762-4272-8753-D7F6C501F212}" srcOrd="3" destOrd="0" presId="urn:microsoft.com/office/officeart/2016/7/layout/RepeatingBendingProcessNew"/>
    <dgm:cxn modelId="{DFD17E62-2219-4972-BC93-DD8AC427587C}" type="presParOf" srcId="{BFE7CA92-1762-4272-8753-D7F6C501F212}" destId="{94AB9271-3F6D-45C6-AE9A-BEBFC3F9E694}" srcOrd="0" destOrd="0" presId="urn:microsoft.com/office/officeart/2016/7/layout/RepeatingBendingProcessNew"/>
    <dgm:cxn modelId="{73CC19E7-52D0-4703-8B4A-77CAFB6249E2}" type="presParOf" srcId="{5C9FE1DF-0763-486B-B28C-3D18725A4E57}" destId="{BD7360DD-D54A-4295-972A-7171F0626E7B}" srcOrd="4" destOrd="0" presId="urn:microsoft.com/office/officeart/2016/7/layout/RepeatingBendingProcessNew"/>
    <dgm:cxn modelId="{92649690-F331-4904-BF90-90ACA1EFC8BB}" type="presParOf" srcId="{5C9FE1DF-0763-486B-B28C-3D18725A4E57}" destId="{0197BDC6-C77D-48A2-A302-6E18375D8AD2}" srcOrd="5" destOrd="0" presId="urn:microsoft.com/office/officeart/2016/7/layout/RepeatingBendingProcessNew"/>
    <dgm:cxn modelId="{4E48393B-F6AB-4B58-B121-2BA6C94EEDB7}" type="presParOf" srcId="{0197BDC6-C77D-48A2-A302-6E18375D8AD2}" destId="{0D87837F-78F7-4813-A2BA-B18F0B9E15F9}" srcOrd="0" destOrd="0" presId="urn:microsoft.com/office/officeart/2016/7/layout/RepeatingBendingProcessNew"/>
    <dgm:cxn modelId="{B36BA832-4BD9-472D-B369-F17BADE3EBFB}" type="presParOf" srcId="{5C9FE1DF-0763-486B-B28C-3D18725A4E57}" destId="{899FA5E2-5FC8-436E-9C34-6374F320FAD1}" srcOrd="6" destOrd="0" presId="urn:microsoft.com/office/officeart/2016/7/layout/RepeatingBendingProcessNew"/>
    <dgm:cxn modelId="{6DDD3CCE-9831-4B49-ABA9-CB336309ECC2}" type="presParOf" srcId="{5C9FE1DF-0763-486B-B28C-3D18725A4E57}" destId="{90462191-E14D-4ADC-9773-34FC10E0AC57}" srcOrd="7" destOrd="0" presId="urn:microsoft.com/office/officeart/2016/7/layout/RepeatingBendingProcessNew"/>
    <dgm:cxn modelId="{63F70344-ECE9-46CC-A34D-9BCBFD7758A6}" type="presParOf" srcId="{90462191-E14D-4ADC-9773-34FC10E0AC57}" destId="{E8484E79-C601-431E-BE3F-D6F6369F2C48}" srcOrd="0" destOrd="0" presId="urn:microsoft.com/office/officeart/2016/7/layout/RepeatingBendingProcessNew"/>
    <dgm:cxn modelId="{0D8CF4B2-0F38-4372-B7A0-DCC0F1BC4B2A}" type="presParOf" srcId="{5C9FE1DF-0763-486B-B28C-3D18725A4E57}" destId="{03E94E42-87BD-40A8-B2D1-9DEE14C1A668}" srcOrd="8" destOrd="0" presId="urn:microsoft.com/office/officeart/2016/7/layout/RepeatingBendingProcessNew"/>
    <dgm:cxn modelId="{70AAF6BF-83FC-46CF-BEC1-D0373C6EAF8C}" type="presParOf" srcId="{5C9FE1DF-0763-486B-B28C-3D18725A4E57}" destId="{98FD3159-16A6-4307-BF66-F3C448F1F584}" srcOrd="9" destOrd="0" presId="urn:microsoft.com/office/officeart/2016/7/layout/RepeatingBendingProcessNew"/>
    <dgm:cxn modelId="{6666AD8C-6F9D-423D-ABC5-5D0B95E73237}" type="presParOf" srcId="{98FD3159-16A6-4307-BF66-F3C448F1F584}" destId="{F50CB313-47B7-4388-890E-83E7EFAF7AC8}" srcOrd="0" destOrd="0" presId="urn:microsoft.com/office/officeart/2016/7/layout/RepeatingBendingProcessNew"/>
    <dgm:cxn modelId="{9709A740-1D7D-4A1F-A69A-B900591E0514}" type="presParOf" srcId="{5C9FE1DF-0763-486B-B28C-3D18725A4E57}" destId="{586F642D-EEB0-42C4-9DE8-28FD2DA25765}"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FDCB0-8480-41AC-AB7F-C9E126068EA3}">
      <dsp:nvSpPr>
        <dsp:cNvPr id="0" name=""/>
        <dsp:cNvSpPr/>
      </dsp:nvSpPr>
      <dsp:spPr>
        <a:xfrm>
          <a:off x="0" y="240629"/>
          <a:ext cx="5811128" cy="932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33248" rIns="4510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Familiarity with Microservice architecture </a:t>
          </a:r>
        </a:p>
        <a:p>
          <a:pPr marL="171450" lvl="1" indent="-171450" algn="l" defTabSz="711200">
            <a:lnSpc>
              <a:spcPct val="90000"/>
            </a:lnSpc>
            <a:spcBef>
              <a:spcPct val="0"/>
            </a:spcBef>
            <a:spcAft>
              <a:spcPct val="15000"/>
            </a:spcAft>
            <a:buChar char="•"/>
          </a:pPr>
          <a:r>
            <a:rPr lang="en-US" sz="1600" kern="1200"/>
            <a:t>Definition of “</a:t>
          </a:r>
          <a:r>
            <a:rPr lang="en-US" sz="1600" b="1" kern="1200"/>
            <a:t>Contract Testing</a:t>
          </a:r>
          <a:r>
            <a:rPr lang="en-US" sz="1600" kern="1200"/>
            <a:t>”</a:t>
          </a:r>
        </a:p>
      </dsp:txBody>
      <dsp:txXfrm>
        <a:off x="0" y="240629"/>
        <a:ext cx="5811128" cy="932400"/>
      </dsp:txXfrm>
    </dsp:sp>
    <dsp:sp modelId="{277E29FE-EFAD-4200-B76D-81AA27CB6F7F}">
      <dsp:nvSpPr>
        <dsp:cNvPr id="0" name=""/>
        <dsp:cNvSpPr/>
      </dsp:nvSpPr>
      <dsp:spPr>
        <a:xfrm>
          <a:off x="290556" y="4469"/>
          <a:ext cx="4067789"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711200">
            <a:lnSpc>
              <a:spcPct val="90000"/>
            </a:lnSpc>
            <a:spcBef>
              <a:spcPct val="0"/>
            </a:spcBef>
            <a:spcAft>
              <a:spcPct val="35000"/>
            </a:spcAft>
            <a:buNone/>
          </a:pPr>
          <a:r>
            <a:rPr lang="en-US" sz="1600" b="1" kern="1200"/>
            <a:t>Pre-requisite</a:t>
          </a:r>
          <a:endParaRPr lang="en-US" sz="1600" kern="1200"/>
        </a:p>
      </dsp:txBody>
      <dsp:txXfrm>
        <a:off x="313613" y="27526"/>
        <a:ext cx="4021675" cy="426206"/>
      </dsp:txXfrm>
    </dsp:sp>
    <dsp:sp modelId="{F4979C2E-5B19-4C10-A0D5-883171D595EC}">
      <dsp:nvSpPr>
        <dsp:cNvPr id="0" name=""/>
        <dsp:cNvSpPr/>
      </dsp:nvSpPr>
      <dsp:spPr>
        <a:xfrm>
          <a:off x="0" y="1495589"/>
          <a:ext cx="5811128" cy="24192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33248" rIns="4510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Understand contract testing.</a:t>
          </a:r>
        </a:p>
        <a:p>
          <a:pPr marL="171450" lvl="1" indent="-171450" algn="l" defTabSz="711200">
            <a:lnSpc>
              <a:spcPct val="90000"/>
            </a:lnSpc>
            <a:spcBef>
              <a:spcPct val="0"/>
            </a:spcBef>
            <a:spcAft>
              <a:spcPct val="15000"/>
            </a:spcAft>
            <a:buChar char="•"/>
          </a:pPr>
          <a:r>
            <a:rPr lang="en-US" sz="1600" kern="1200"/>
            <a:t>Understand consumer-driven contract testing.</a:t>
          </a:r>
        </a:p>
        <a:p>
          <a:pPr marL="171450" lvl="1" indent="-171450" algn="l" defTabSz="711200">
            <a:lnSpc>
              <a:spcPct val="90000"/>
            </a:lnSpc>
            <a:spcBef>
              <a:spcPct val="0"/>
            </a:spcBef>
            <a:spcAft>
              <a:spcPct val="15000"/>
            </a:spcAft>
            <a:buChar char="•"/>
          </a:pPr>
          <a:r>
            <a:rPr lang="en-US" sz="1600" kern="1200"/>
            <a:t>Contract testing vs Schema testing</a:t>
          </a:r>
        </a:p>
        <a:p>
          <a:pPr marL="171450" lvl="1" indent="-171450" algn="l" defTabSz="711200">
            <a:lnSpc>
              <a:spcPct val="90000"/>
            </a:lnSpc>
            <a:spcBef>
              <a:spcPct val="0"/>
            </a:spcBef>
            <a:spcAft>
              <a:spcPct val="15000"/>
            </a:spcAft>
            <a:buChar char="•"/>
          </a:pPr>
          <a:r>
            <a:rPr lang="en-US" sz="1600" kern="1200" dirty="0"/>
            <a:t>Able to write </a:t>
          </a:r>
          <a:r>
            <a:rPr lang="en-US" sz="1600" b="1" kern="1200" dirty="0"/>
            <a:t>simple consumer-driven Contract test</a:t>
          </a:r>
          <a:r>
            <a:rPr lang="en-US" sz="1600" kern="1200" dirty="0"/>
            <a:t> for HTTP/HTTPS Integration between system using </a:t>
          </a:r>
          <a:r>
            <a:rPr lang="en-US" sz="1600" b="1" kern="1200" dirty="0"/>
            <a:t>Pact-</a:t>
          </a:r>
          <a:r>
            <a:rPr lang="en-US" sz="1600" b="1" i="0" kern="1200" dirty="0"/>
            <a:t>JVM - Maven/Junit5/</a:t>
          </a:r>
          <a:r>
            <a:rPr lang="en-US" sz="1600" b="1" i="0" kern="1200" dirty="0" err="1"/>
            <a:t>Springboot</a:t>
          </a:r>
          <a:r>
            <a:rPr lang="en-US" sz="1600" kern="1200" dirty="0"/>
            <a:t> (pact language-framework support)</a:t>
          </a:r>
        </a:p>
        <a:p>
          <a:pPr marL="171450" lvl="1" indent="-171450" algn="l" defTabSz="711200">
            <a:lnSpc>
              <a:spcPct val="90000"/>
            </a:lnSpc>
            <a:spcBef>
              <a:spcPct val="0"/>
            </a:spcBef>
            <a:spcAft>
              <a:spcPct val="15000"/>
            </a:spcAft>
            <a:buChar char="•"/>
          </a:pPr>
          <a:r>
            <a:rPr lang="en-US" sz="1600" kern="1200"/>
            <a:t>Contract sharing using pack-broker called </a:t>
          </a:r>
          <a:r>
            <a:rPr lang="en-US" sz="1600" b="1" kern="1200"/>
            <a:t>Pact Flow</a:t>
          </a:r>
          <a:r>
            <a:rPr lang="en-US" sz="1600" kern="1200"/>
            <a:t>.</a:t>
          </a:r>
        </a:p>
      </dsp:txBody>
      <dsp:txXfrm>
        <a:off x="0" y="1495589"/>
        <a:ext cx="5811128" cy="2419200"/>
      </dsp:txXfrm>
    </dsp:sp>
    <dsp:sp modelId="{E7187FB0-CD79-4BB7-A697-D81E40657C71}">
      <dsp:nvSpPr>
        <dsp:cNvPr id="0" name=""/>
        <dsp:cNvSpPr/>
      </dsp:nvSpPr>
      <dsp:spPr>
        <a:xfrm>
          <a:off x="290556" y="1259429"/>
          <a:ext cx="4067789" cy="4723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711200">
            <a:lnSpc>
              <a:spcPct val="90000"/>
            </a:lnSpc>
            <a:spcBef>
              <a:spcPct val="0"/>
            </a:spcBef>
            <a:spcAft>
              <a:spcPct val="35000"/>
            </a:spcAft>
            <a:buNone/>
          </a:pPr>
          <a:r>
            <a:rPr lang="en-US" sz="1600" b="1" kern="1200"/>
            <a:t>Goal</a:t>
          </a:r>
          <a:r>
            <a:rPr lang="en-US" sz="1600" kern="1200"/>
            <a:t> </a:t>
          </a:r>
        </a:p>
      </dsp:txBody>
      <dsp:txXfrm>
        <a:off x="313613" y="1282486"/>
        <a:ext cx="4021675" cy="426206"/>
      </dsp:txXfrm>
    </dsp:sp>
    <dsp:sp modelId="{C538A771-136F-4952-A3A2-C919C07903EE}">
      <dsp:nvSpPr>
        <dsp:cNvPr id="0" name=""/>
        <dsp:cNvSpPr/>
      </dsp:nvSpPr>
      <dsp:spPr>
        <a:xfrm>
          <a:off x="0" y="4237349"/>
          <a:ext cx="5811128" cy="14364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33248" rIns="4510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Message Integration contract tests.</a:t>
          </a:r>
        </a:p>
        <a:p>
          <a:pPr marL="171450" lvl="1" indent="-171450" algn="l" defTabSz="711200">
            <a:lnSpc>
              <a:spcPct val="90000"/>
            </a:lnSpc>
            <a:spcBef>
              <a:spcPct val="0"/>
            </a:spcBef>
            <a:spcAft>
              <a:spcPct val="15000"/>
            </a:spcAft>
            <a:buChar char="•"/>
          </a:pPr>
          <a:r>
            <a:rPr lang="en-US" sz="1600" kern="1200"/>
            <a:t>Nitty-gritty of Pact tool.</a:t>
          </a:r>
        </a:p>
        <a:p>
          <a:pPr marL="171450" lvl="1" indent="-171450" algn="l" defTabSz="711200">
            <a:lnSpc>
              <a:spcPct val="90000"/>
            </a:lnSpc>
            <a:spcBef>
              <a:spcPct val="0"/>
            </a:spcBef>
            <a:spcAft>
              <a:spcPct val="15000"/>
            </a:spcAft>
            <a:buChar char="•"/>
          </a:pPr>
          <a:r>
            <a:rPr lang="en-US" sz="1600" kern="1200"/>
            <a:t>Bi-directional Contract Testing using PactFlow - </a:t>
          </a:r>
          <a:r>
            <a:rPr lang="en-US" sz="1600" kern="1200">
              <a:hlinkClick xmlns:r="http://schemas.openxmlformats.org/officeDocument/2006/relationships" r:id="rId1"/>
            </a:rPr>
            <a:t>https://pactflow.io/bi-directional-contract-testing/</a:t>
          </a:r>
          <a:endParaRPr lang="en-US" sz="1600" kern="1200"/>
        </a:p>
      </dsp:txBody>
      <dsp:txXfrm>
        <a:off x="0" y="4237349"/>
        <a:ext cx="5811128" cy="1436400"/>
      </dsp:txXfrm>
    </dsp:sp>
    <dsp:sp modelId="{74CA1B8E-2089-4ECF-9AD2-5AD6DAAD5F1C}">
      <dsp:nvSpPr>
        <dsp:cNvPr id="0" name=""/>
        <dsp:cNvSpPr/>
      </dsp:nvSpPr>
      <dsp:spPr>
        <a:xfrm>
          <a:off x="290556" y="4001189"/>
          <a:ext cx="4067789" cy="4723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711200">
            <a:lnSpc>
              <a:spcPct val="90000"/>
            </a:lnSpc>
            <a:spcBef>
              <a:spcPct val="0"/>
            </a:spcBef>
            <a:spcAft>
              <a:spcPct val="35000"/>
            </a:spcAft>
            <a:buNone/>
          </a:pPr>
          <a:r>
            <a:rPr lang="en-US" sz="1600" b="1" kern="1200"/>
            <a:t>Out of scope</a:t>
          </a:r>
          <a:endParaRPr lang="en-US" sz="1600" kern="1200"/>
        </a:p>
      </dsp:txBody>
      <dsp:txXfrm>
        <a:off x="313613" y="4024246"/>
        <a:ext cx="4021675"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FDCB0-8480-41AC-AB7F-C9E126068EA3}">
      <dsp:nvSpPr>
        <dsp:cNvPr id="0" name=""/>
        <dsp:cNvSpPr/>
      </dsp:nvSpPr>
      <dsp:spPr>
        <a:xfrm>
          <a:off x="0" y="355244"/>
          <a:ext cx="5811128" cy="13041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74904" rIns="4510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Try implementing the consumer contraction generation using Pact.</a:t>
          </a:r>
        </a:p>
        <a:p>
          <a:pPr marL="171450" lvl="1" indent="-171450" algn="l" defTabSz="800100">
            <a:lnSpc>
              <a:spcPct val="90000"/>
            </a:lnSpc>
            <a:spcBef>
              <a:spcPct val="0"/>
            </a:spcBef>
            <a:spcAft>
              <a:spcPct val="15000"/>
            </a:spcAft>
            <a:buChar char="•"/>
          </a:pPr>
          <a:r>
            <a:rPr lang="en-US" sz="1800" kern="1200" dirty="0"/>
            <a:t>Verify Provider using Pact Consumer Contract.</a:t>
          </a:r>
        </a:p>
      </dsp:txBody>
      <dsp:txXfrm>
        <a:off x="0" y="355244"/>
        <a:ext cx="5811128" cy="1304100"/>
      </dsp:txXfrm>
    </dsp:sp>
    <dsp:sp modelId="{277E29FE-EFAD-4200-B76D-81AA27CB6F7F}">
      <dsp:nvSpPr>
        <dsp:cNvPr id="0" name=""/>
        <dsp:cNvSpPr/>
      </dsp:nvSpPr>
      <dsp:spPr>
        <a:xfrm>
          <a:off x="290556" y="89564"/>
          <a:ext cx="4067789"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800100">
            <a:lnSpc>
              <a:spcPct val="90000"/>
            </a:lnSpc>
            <a:spcBef>
              <a:spcPct val="0"/>
            </a:spcBef>
            <a:spcAft>
              <a:spcPct val="35000"/>
            </a:spcAft>
            <a:buNone/>
          </a:pPr>
          <a:r>
            <a:rPr lang="en-US" sz="1800" b="1" kern="1200" dirty="0"/>
            <a:t>Practice</a:t>
          </a:r>
          <a:endParaRPr lang="en-US" sz="1800" kern="1200" dirty="0"/>
        </a:p>
      </dsp:txBody>
      <dsp:txXfrm>
        <a:off x="316495" y="115503"/>
        <a:ext cx="4015911" cy="479482"/>
      </dsp:txXfrm>
    </dsp:sp>
    <dsp:sp modelId="{F4979C2E-5B19-4C10-A0D5-883171D595EC}">
      <dsp:nvSpPr>
        <dsp:cNvPr id="0" name=""/>
        <dsp:cNvSpPr/>
      </dsp:nvSpPr>
      <dsp:spPr>
        <a:xfrm>
          <a:off x="0" y="2022224"/>
          <a:ext cx="5811128" cy="21546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74904" rIns="4510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Revisit the session.</a:t>
          </a:r>
        </a:p>
        <a:p>
          <a:pPr marL="171450" lvl="1" indent="-171450" algn="l" defTabSz="800100">
            <a:lnSpc>
              <a:spcPct val="90000"/>
            </a:lnSpc>
            <a:spcBef>
              <a:spcPct val="0"/>
            </a:spcBef>
            <a:spcAft>
              <a:spcPct val="15000"/>
            </a:spcAft>
            <a:buChar char="•"/>
          </a:pPr>
          <a:r>
            <a:rPr lang="en-US" sz="1800" kern="1200"/>
            <a:t>Try to get the answer from Google or official pact documentation before posting in Group chat.</a:t>
          </a:r>
          <a:endParaRPr lang="en-US" sz="1800" kern="1200" dirty="0"/>
        </a:p>
        <a:p>
          <a:pPr marL="171450" lvl="1" indent="-171450" algn="l" defTabSz="800100">
            <a:lnSpc>
              <a:spcPct val="90000"/>
            </a:lnSpc>
            <a:spcBef>
              <a:spcPct val="0"/>
            </a:spcBef>
            <a:spcAft>
              <a:spcPct val="15000"/>
            </a:spcAft>
            <a:buChar char="•"/>
          </a:pPr>
          <a:r>
            <a:rPr lang="en-US" sz="1800" kern="1200"/>
            <a:t>Use Team chat group to post queries.</a:t>
          </a:r>
          <a:endParaRPr lang="en-US" sz="1800" kern="1200" dirty="0"/>
        </a:p>
        <a:p>
          <a:pPr marL="171450" lvl="1" indent="-171450" algn="l" defTabSz="800100">
            <a:lnSpc>
              <a:spcPct val="90000"/>
            </a:lnSpc>
            <a:spcBef>
              <a:spcPct val="0"/>
            </a:spcBef>
            <a:spcAft>
              <a:spcPct val="15000"/>
            </a:spcAft>
            <a:buChar char="•"/>
          </a:pPr>
          <a:r>
            <a:rPr lang="en-US" sz="1800" kern="1200" dirty="0"/>
            <a:t>Try answering other participants query in the Group Chat</a:t>
          </a:r>
        </a:p>
      </dsp:txBody>
      <dsp:txXfrm>
        <a:off x="0" y="2022224"/>
        <a:ext cx="5811128" cy="2154600"/>
      </dsp:txXfrm>
    </dsp:sp>
    <dsp:sp modelId="{E7187FB0-CD79-4BB7-A697-D81E40657C71}">
      <dsp:nvSpPr>
        <dsp:cNvPr id="0" name=""/>
        <dsp:cNvSpPr/>
      </dsp:nvSpPr>
      <dsp:spPr>
        <a:xfrm>
          <a:off x="290556" y="1756544"/>
          <a:ext cx="4067789" cy="5313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800100">
            <a:lnSpc>
              <a:spcPct val="90000"/>
            </a:lnSpc>
            <a:spcBef>
              <a:spcPct val="0"/>
            </a:spcBef>
            <a:spcAft>
              <a:spcPct val="35000"/>
            </a:spcAft>
            <a:buNone/>
          </a:pPr>
          <a:r>
            <a:rPr lang="en-US" sz="1800" b="1" kern="1200" dirty="0"/>
            <a:t>Team collaboration </a:t>
          </a:r>
        </a:p>
      </dsp:txBody>
      <dsp:txXfrm>
        <a:off x="316495" y="1782483"/>
        <a:ext cx="4015911" cy="479482"/>
      </dsp:txXfrm>
    </dsp:sp>
    <dsp:sp modelId="{C538A771-136F-4952-A3A2-C919C07903EE}">
      <dsp:nvSpPr>
        <dsp:cNvPr id="0" name=""/>
        <dsp:cNvSpPr/>
      </dsp:nvSpPr>
      <dsp:spPr>
        <a:xfrm>
          <a:off x="0" y="4539704"/>
          <a:ext cx="5811128" cy="10489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74904" rIns="451008"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Don’t expect much from the Instructor</a:t>
          </a:r>
          <a:r>
            <a:rPr lang="en-US" sz="1800" kern="1200" dirty="0"/>
            <a:t> </a:t>
          </a:r>
          <a:r>
            <a:rPr lang="en-US" sz="1800" kern="1200" dirty="0">
              <a:sym typeface="Wingdings" panose="05000000000000000000" pitchFamily="2" charset="2"/>
            </a:rPr>
            <a:t></a:t>
          </a:r>
          <a:endParaRPr lang="en-US" sz="1800" kern="1200" dirty="0"/>
        </a:p>
        <a:p>
          <a:pPr marL="171450" lvl="1" indent="-171450" algn="l" defTabSz="800100">
            <a:lnSpc>
              <a:spcPct val="90000"/>
            </a:lnSpc>
            <a:spcBef>
              <a:spcPct val="0"/>
            </a:spcBef>
            <a:spcAft>
              <a:spcPct val="15000"/>
            </a:spcAft>
            <a:buChar char="•"/>
          </a:pPr>
          <a:r>
            <a:rPr lang="en-US" sz="1800" b="1" kern="1200" dirty="0"/>
            <a:t>Have Fun &amp; Enjoy Learning </a:t>
          </a:r>
          <a:r>
            <a:rPr lang="en-US" sz="1800" b="1" kern="1200" dirty="0">
              <a:sym typeface="Wingdings" panose="05000000000000000000" pitchFamily="2" charset="2"/>
            </a:rPr>
            <a:t></a:t>
          </a:r>
          <a:r>
            <a:rPr lang="en-US" sz="1800" kern="1200" dirty="0">
              <a:sym typeface="Wingdings" panose="05000000000000000000" pitchFamily="2" charset="2"/>
            </a:rPr>
            <a:t>.</a:t>
          </a:r>
          <a:endParaRPr lang="en-US" sz="1800" kern="1200" dirty="0"/>
        </a:p>
      </dsp:txBody>
      <dsp:txXfrm>
        <a:off x="0" y="4539704"/>
        <a:ext cx="5811128" cy="1048950"/>
      </dsp:txXfrm>
    </dsp:sp>
    <dsp:sp modelId="{74CA1B8E-2089-4ECF-9AD2-5AD6DAAD5F1C}">
      <dsp:nvSpPr>
        <dsp:cNvPr id="0" name=""/>
        <dsp:cNvSpPr/>
      </dsp:nvSpPr>
      <dsp:spPr>
        <a:xfrm>
          <a:off x="290556" y="4274024"/>
          <a:ext cx="4067789" cy="5313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800100">
            <a:lnSpc>
              <a:spcPct val="90000"/>
            </a:lnSpc>
            <a:spcBef>
              <a:spcPct val="0"/>
            </a:spcBef>
            <a:spcAft>
              <a:spcPct val="35000"/>
            </a:spcAft>
            <a:buNone/>
          </a:pPr>
          <a:r>
            <a:rPr lang="en-US" sz="1800" b="1" kern="1200" dirty="0"/>
            <a:t>Most IMPORTANT</a:t>
          </a:r>
        </a:p>
      </dsp:txBody>
      <dsp:txXfrm>
        <a:off x="316495" y="4299963"/>
        <a:ext cx="4015911"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B4F6E-1B1B-4402-BA2B-8320C8088379}">
      <dsp:nvSpPr>
        <dsp:cNvPr id="0" name=""/>
        <dsp:cNvSpPr/>
      </dsp:nvSpPr>
      <dsp:spPr>
        <a:xfrm>
          <a:off x="0" y="5292"/>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b="0" kern="1200" dirty="0"/>
            <a:t>Consumer &amp; Provider application and the content used in the session is from “</a:t>
          </a:r>
          <a:r>
            <a:rPr lang="en-US" sz="1800" b="1" u="sng" kern="1200" dirty="0">
              <a:solidFill>
                <a:schemeClr val="tx1"/>
              </a:solidFill>
            </a:rPr>
            <a:t>Microservice Contract Testing with Pact</a:t>
          </a:r>
          <a:r>
            <a:rPr lang="en-US" sz="1800" b="0" kern="1200" dirty="0"/>
            <a:t>” by Rahul Shetty from Udemy platform.</a:t>
          </a:r>
        </a:p>
      </dsp:txBody>
      <dsp:txXfrm>
        <a:off x="48319" y="53611"/>
        <a:ext cx="6710695" cy="893182"/>
      </dsp:txXfrm>
    </dsp:sp>
    <dsp:sp modelId="{5E315F10-2CA6-4429-8699-867303EAA020}">
      <dsp:nvSpPr>
        <dsp:cNvPr id="0" name=""/>
        <dsp:cNvSpPr/>
      </dsp:nvSpPr>
      <dsp:spPr>
        <a:xfrm>
          <a:off x="0" y="1046952"/>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b="1" kern="1200"/>
            <a:t>Not an affiliate</a:t>
          </a:r>
          <a:r>
            <a:rPr lang="en-US" sz="1800" kern="1200"/>
            <a:t>. </a:t>
          </a:r>
        </a:p>
      </dsp:txBody>
      <dsp:txXfrm>
        <a:off x="48319" y="1095271"/>
        <a:ext cx="6710695" cy="893182"/>
      </dsp:txXfrm>
    </dsp:sp>
    <dsp:sp modelId="{5633BA78-0320-4D88-A162-D993EEC15B8A}">
      <dsp:nvSpPr>
        <dsp:cNvPr id="0" name=""/>
        <dsp:cNvSpPr/>
      </dsp:nvSpPr>
      <dsp:spPr>
        <a:xfrm>
          <a:off x="0" y="2088612"/>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kern="1200"/>
            <a:t>Only for educational purpose.</a:t>
          </a:r>
        </a:p>
      </dsp:txBody>
      <dsp:txXfrm>
        <a:off x="48319" y="2136931"/>
        <a:ext cx="6710695" cy="893182"/>
      </dsp:txXfrm>
    </dsp:sp>
    <dsp:sp modelId="{973EF78C-AAD8-452E-A2B8-B95A9B148F81}">
      <dsp:nvSpPr>
        <dsp:cNvPr id="0" name=""/>
        <dsp:cNvSpPr/>
      </dsp:nvSpPr>
      <dsp:spPr>
        <a:xfrm>
          <a:off x="0" y="3130271"/>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kern="1200"/>
            <a:t>Other resources used:</a:t>
          </a:r>
        </a:p>
      </dsp:txBody>
      <dsp:txXfrm>
        <a:off x="48319" y="3178590"/>
        <a:ext cx="6710695" cy="893182"/>
      </dsp:txXfrm>
    </dsp:sp>
    <dsp:sp modelId="{87CA5BB4-F320-4B98-8E9A-7749A617426E}">
      <dsp:nvSpPr>
        <dsp:cNvPr id="0" name=""/>
        <dsp:cNvSpPr/>
      </dsp:nvSpPr>
      <dsp:spPr>
        <a:xfrm>
          <a:off x="0" y="4120091"/>
          <a:ext cx="6807333"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133" tIns="22860" rIns="128016" bIns="22860" numCol="1" spcCol="1270" anchor="t" anchorCtr="0">
          <a:noAutofit/>
        </a:bodyPr>
        <a:lstStyle/>
        <a:p>
          <a:pPr marL="114300" lvl="1" indent="-114300" algn="l" defTabSz="622300">
            <a:lnSpc>
              <a:spcPct val="90000"/>
            </a:lnSpc>
            <a:spcBef>
              <a:spcPct val="0"/>
            </a:spcBef>
            <a:spcAft>
              <a:spcPct val="20000"/>
            </a:spcAft>
            <a:buFont typeface="Arial" panose="020B0604020202020204" pitchFamily="34" charset="0"/>
            <a:buChar char="•"/>
          </a:pPr>
          <a:r>
            <a:rPr lang="en-US" sz="1400" kern="1200"/>
            <a:t>IntelliJ IDEA Community Edition by Jetbrains - </a:t>
          </a:r>
          <a:r>
            <a:rPr lang="en-US" sz="1400" kern="1200">
              <a:hlinkClick xmlns:r="http://schemas.openxmlformats.org/officeDocument/2006/relationships" r:id="rId1"/>
            </a:rPr>
            <a:t>https://www.jetbrains.com/idea/</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Pact library - </a:t>
          </a:r>
          <a:r>
            <a:rPr lang="en-US" sz="1400" kern="1200">
              <a:hlinkClick xmlns:r="http://schemas.openxmlformats.org/officeDocument/2006/relationships" r:id="rId2"/>
            </a:rPr>
            <a:t>https://pact.io/</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Docker Desktop for Windows – </a:t>
          </a:r>
          <a:r>
            <a:rPr lang="en-US" sz="1400" kern="1200">
              <a:hlinkClick xmlns:r="http://schemas.openxmlformats.org/officeDocument/2006/relationships" r:id="rId3"/>
            </a:rPr>
            <a:t>https://docker.com</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Oracle 21c Enterprise Edition Image from Oracle Container Registry - </a:t>
          </a:r>
          <a:r>
            <a:rPr lang="en-US" sz="1400" kern="1200">
              <a:hlinkClick xmlns:r="http://schemas.openxmlformats.org/officeDocument/2006/relationships" r:id="rId4"/>
            </a:rPr>
            <a:t>https://container-registry.oracle.com/</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SQLDeveloper Oracle Client – </a:t>
          </a:r>
          <a:r>
            <a:rPr lang="en-US" sz="1400" kern="1200">
              <a:hlinkClick xmlns:r="http://schemas.openxmlformats.org/officeDocument/2006/relationships" r:id="rId5"/>
            </a:rPr>
            <a:t>https://www.oracle.com/in/database/sqldeveloper/</a:t>
          </a:r>
          <a:endParaRPr lang="en-US" sz="1400" kern="1200"/>
        </a:p>
      </dsp:txBody>
      <dsp:txXfrm>
        <a:off x="0" y="4120091"/>
        <a:ext cx="6807333" cy="1415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50B30-0C2C-486C-9F65-DBF54946C846}">
      <dsp:nvSpPr>
        <dsp:cNvPr id="0" name=""/>
        <dsp:cNvSpPr/>
      </dsp:nvSpPr>
      <dsp:spPr>
        <a:xfrm>
          <a:off x="2899779" y="686484"/>
          <a:ext cx="530464" cy="91440"/>
        </a:xfrm>
        <a:custGeom>
          <a:avLst/>
          <a:gdLst/>
          <a:ahLst/>
          <a:cxnLst/>
          <a:rect l="0" t="0" r="0" b="0"/>
          <a:pathLst>
            <a:path>
              <a:moveTo>
                <a:pt x="0" y="45720"/>
              </a:moveTo>
              <a:lnTo>
                <a:pt x="53046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729398"/>
        <a:ext cx="28053" cy="5610"/>
      </dsp:txXfrm>
    </dsp:sp>
    <dsp:sp modelId="{1E6C461B-3A9F-4CC4-858F-2575BAB882BB}">
      <dsp:nvSpPr>
        <dsp:cNvPr id="0" name=""/>
        <dsp:cNvSpPr/>
      </dsp:nvSpPr>
      <dsp:spPr>
        <a:xfrm>
          <a:off x="462167" y="380"/>
          <a:ext cx="2439412" cy="14636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t" anchorCtr="0">
          <a:noAutofit/>
        </a:bodyPr>
        <a:lstStyle/>
        <a:p>
          <a:pPr marL="0" lvl="0" indent="0" algn="l" defTabSz="666750">
            <a:lnSpc>
              <a:spcPct val="90000"/>
            </a:lnSpc>
            <a:spcBef>
              <a:spcPct val="0"/>
            </a:spcBef>
            <a:spcAft>
              <a:spcPct val="35000"/>
            </a:spcAft>
            <a:buNone/>
          </a:pPr>
          <a:r>
            <a:rPr lang="en-US" sz="1500" kern="1200"/>
            <a:t>Session 1</a:t>
          </a:r>
        </a:p>
        <a:p>
          <a:pPr marL="114300" lvl="1" indent="-114300" algn="l" defTabSz="533400">
            <a:lnSpc>
              <a:spcPct val="90000"/>
            </a:lnSpc>
            <a:spcBef>
              <a:spcPct val="0"/>
            </a:spcBef>
            <a:spcAft>
              <a:spcPct val="15000"/>
            </a:spcAft>
            <a:buChar char="•"/>
          </a:pPr>
          <a:r>
            <a:rPr lang="en-US" sz="1200" kern="1200"/>
            <a:t>Introduction </a:t>
          </a:r>
        </a:p>
        <a:p>
          <a:pPr marL="114300" lvl="1" indent="-114300" algn="l" defTabSz="533400">
            <a:lnSpc>
              <a:spcPct val="90000"/>
            </a:lnSpc>
            <a:spcBef>
              <a:spcPct val="0"/>
            </a:spcBef>
            <a:spcAft>
              <a:spcPct val="15000"/>
            </a:spcAft>
            <a:buChar char="•"/>
          </a:pPr>
          <a:r>
            <a:rPr lang="en-US" sz="1200" b="0" i="0" kern="1200"/>
            <a:t>Case Study - Life without Contract Testing</a:t>
          </a:r>
          <a:endParaRPr lang="en-US" sz="1200" kern="1200"/>
        </a:p>
        <a:p>
          <a:pPr marL="114300" lvl="1" indent="-114300" algn="l" defTabSz="533400">
            <a:lnSpc>
              <a:spcPct val="90000"/>
            </a:lnSpc>
            <a:spcBef>
              <a:spcPct val="0"/>
            </a:spcBef>
            <a:spcAft>
              <a:spcPct val="15000"/>
            </a:spcAft>
            <a:buChar char="•"/>
          </a:pPr>
          <a:r>
            <a:rPr lang="en-US" sz="1200" kern="1200"/>
            <a:t>Contract Testing</a:t>
          </a:r>
        </a:p>
        <a:p>
          <a:pPr marL="114300" lvl="1" indent="-114300" algn="l" defTabSz="533400">
            <a:lnSpc>
              <a:spcPct val="90000"/>
            </a:lnSpc>
            <a:spcBef>
              <a:spcPct val="0"/>
            </a:spcBef>
            <a:spcAft>
              <a:spcPct val="15000"/>
            </a:spcAft>
            <a:buChar char="•"/>
          </a:pPr>
          <a:r>
            <a:rPr lang="en-US" sz="1200" b="0" i="0" kern="1200"/>
            <a:t>How Pact contract testing works?</a:t>
          </a:r>
          <a:endParaRPr lang="en-US" sz="1200" kern="1200"/>
        </a:p>
      </dsp:txBody>
      <dsp:txXfrm>
        <a:off x="462167" y="380"/>
        <a:ext cx="2439412" cy="1463647"/>
      </dsp:txXfrm>
    </dsp:sp>
    <dsp:sp modelId="{BFE7CA92-1762-4272-8753-D7F6C501F212}">
      <dsp:nvSpPr>
        <dsp:cNvPr id="0" name=""/>
        <dsp:cNvSpPr/>
      </dsp:nvSpPr>
      <dsp:spPr>
        <a:xfrm>
          <a:off x="1681873" y="1462227"/>
          <a:ext cx="3000476" cy="530464"/>
        </a:xfrm>
        <a:custGeom>
          <a:avLst/>
          <a:gdLst/>
          <a:ahLst/>
          <a:cxnLst/>
          <a:rect l="0" t="0" r="0" b="0"/>
          <a:pathLst>
            <a:path>
              <a:moveTo>
                <a:pt x="3000476" y="0"/>
              </a:moveTo>
              <a:lnTo>
                <a:pt x="3000476" y="282332"/>
              </a:lnTo>
              <a:lnTo>
                <a:pt x="0" y="282332"/>
              </a:lnTo>
              <a:lnTo>
                <a:pt x="0" y="530464"/>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1724654"/>
        <a:ext cx="152624" cy="5610"/>
      </dsp:txXfrm>
    </dsp:sp>
    <dsp:sp modelId="{0695D78F-1AB4-4D55-842D-2DEB05BA4661}">
      <dsp:nvSpPr>
        <dsp:cNvPr id="0" name=""/>
        <dsp:cNvSpPr/>
      </dsp:nvSpPr>
      <dsp:spPr>
        <a:xfrm>
          <a:off x="3462644" y="380"/>
          <a:ext cx="2439412" cy="1463647"/>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2 - Test application setup</a:t>
          </a:r>
        </a:p>
      </dsp:txBody>
      <dsp:txXfrm>
        <a:off x="3462644" y="380"/>
        <a:ext cx="2439412" cy="1463647"/>
      </dsp:txXfrm>
    </dsp:sp>
    <dsp:sp modelId="{0197BDC6-C77D-48A2-A302-6E18375D8AD2}">
      <dsp:nvSpPr>
        <dsp:cNvPr id="0" name=""/>
        <dsp:cNvSpPr/>
      </dsp:nvSpPr>
      <dsp:spPr>
        <a:xfrm>
          <a:off x="2899779" y="2711196"/>
          <a:ext cx="530464" cy="91440"/>
        </a:xfrm>
        <a:custGeom>
          <a:avLst/>
          <a:gdLst/>
          <a:ahLst/>
          <a:cxnLst/>
          <a:rect l="0" t="0" r="0" b="0"/>
          <a:pathLst>
            <a:path>
              <a:moveTo>
                <a:pt x="0" y="45720"/>
              </a:moveTo>
              <a:lnTo>
                <a:pt x="530464" y="45720"/>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2754110"/>
        <a:ext cx="28053" cy="5610"/>
      </dsp:txXfrm>
    </dsp:sp>
    <dsp:sp modelId="{BD7360DD-D54A-4295-972A-7171F0626E7B}">
      <dsp:nvSpPr>
        <dsp:cNvPr id="0" name=""/>
        <dsp:cNvSpPr/>
      </dsp:nvSpPr>
      <dsp:spPr>
        <a:xfrm>
          <a:off x="462167" y="2025092"/>
          <a:ext cx="2439412" cy="1463647"/>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3 – Pact: Consumer Implementation</a:t>
          </a:r>
        </a:p>
      </dsp:txBody>
      <dsp:txXfrm>
        <a:off x="462167" y="2025092"/>
        <a:ext cx="2439412" cy="1463647"/>
      </dsp:txXfrm>
    </dsp:sp>
    <dsp:sp modelId="{90462191-E14D-4ADC-9773-34FC10E0AC57}">
      <dsp:nvSpPr>
        <dsp:cNvPr id="0" name=""/>
        <dsp:cNvSpPr/>
      </dsp:nvSpPr>
      <dsp:spPr>
        <a:xfrm>
          <a:off x="1681873" y="3486939"/>
          <a:ext cx="3000476" cy="530464"/>
        </a:xfrm>
        <a:custGeom>
          <a:avLst/>
          <a:gdLst/>
          <a:ahLst/>
          <a:cxnLst/>
          <a:rect l="0" t="0" r="0" b="0"/>
          <a:pathLst>
            <a:path>
              <a:moveTo>
                <a:pt x="3000476" y="0"/>
              </a:moveTo>
              <a:lnTo>
                <a:pt x="3000476" y="282332"/>
              </a:lnTo>
              <a:lnTo>
                <a:pt x="0" y="282332"/>
              </a:lnTo>
              <a:lnTo>
                <a:pt x="0" y="530464"/>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3749366"/>
        <a:ext cx="152624" cy="5610"/>
      </dsp:txXfrm>
    </dsp:sp>
    <dsp:sp modelId="{899FA5E2-5FC8-436E-9C34-6374F320FAD1}">
      <dsp:nvSpPr>
        <dsp:cNvPr id="0" name=""/>
        <dsp:cNvSpPr/>
      </dsp:nvSpPr>
      <dsp:spPr>
        <a:xfrm>
          <a:off x="3462644" y="2025092"/>
          <a:ext cx="2439412" cy="1463647"/>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4 – Pact: Provider Implementation</a:t>
          </a:r>
        </a:p>
      </dsp:txBody>
      <dsp:txXfrm>
        <a:off x="3462644" y="2025092"/>
        <a:ext cx="2439412" cy="1463647"/>
      </dsp:txXfrm>
    </dsp:sp>
    <dsp:sp modelId="{98FD3159-16A6-4307-BF66-F3C448F1F584}">
      <dsp:nvSpPr>
        <dsp:cNvPr id="0" name=""/>
        <dsp:cNvSpPr/>
      </dsp:nvSpPr>
      <dsp:spPr>
        <a:xfrm>
          <a:off x="2899779" y="4735907"/>
          <a:ext cx="530464" cy="91440"/>
        </a:xfrm>
        <a:custGeom>
          <a:avLst/>
          <a:gdLst/>
          <a:ahLst/>
          <a:cxnLst/>
          <a:rect l="0" t="0" r="0" b="0"/>
          <a:pathLst>
            <a:path>
              <a:moveTo>
                <a:pt x="0" y="45720"/>
              </a:moveTo>
              <a:lnTo>
                <a:pt x="530464"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4778822"/>
        <a:ext cx="28053" cy="5610"/>
      </dsp:txXfrm>
    </dsp:sp>
    <dsp:sp modelId="{03E94E42-87BD-40A8-B2D1-9DEE14C1A668}">
      <dsp:nvSpPr>
        <dsp:cNvPr id="0" name=""/>
        <dsp:cNvSpPr/>
      </dsp:nvSpPr>
      <dsp:spPr>
        <a:xfrm>
          <a:off x="462167" y="4049804"/>
          <a:ext cx="2439412" cy="1463647"/>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t" anchorCtr="0">
          <a:noAutofit/>
        </a:bodyPr>
        <a:lstStyle/>
        <a:p>
          <a:pPr marL="0" lvl="0" indent="0" algn="l" defTabSz="666750">
            <a:lnSpc>
              <a:spcPct val="90000"/>
            </a:lnSpc>
            <a:spcBef>
              <a:spcPct val="0"/>
            </a:spcBef>
            <a:spcAft>
              <a:spcPct val="35000"/>
            </a:spcAft>
            <a:buNone/>
          </a:pPr>
          <a:r>
            <a:rPr lang="en-US" sz="1500" kern="1200"/>
            <a:t>Session 5 </a:t>
          </a:r>
        </a:p>
        <a:p>
          <a:pPr marL="114300" lvl="1" indent="-114300" algn="l" defTabSz="533400">
            <a:lnSpc>
              <a:spcPct val="90000"/>
            </a:lnSpc>
            <a:spcBef>
              <a:spcPct val="0"/>
            </a:spcBef>
            <a:spcAft>
              <a:spcPct val="15000"/>
            </a:spcAft>
            <a:buChar char="•"/>
          </a:pPr>
          <a:r>
            <a:rPr lang="en-US" sz="1200" b="1" kern="1200"/>
            <a:t>Pact Flow</a:t>
          </a:r>
          <a:r>
            <a:rPr lang="en-US" sz="1200" kern="1200"/>
            <a:t>: Contract sharing &amp; verification</a:t>
          </a:r>
        </a:p>
        <a:p>
          <a:pPr marL="114300" lvl="1" indent="-114300" algn="l" defTabSz="533400">
            <a:lnSpc>
              <a:spcPct val="90000"/>
            </a:lnSpc>
            <a:spcBef>
              <a:spcPct val="0"/>
            </a:spcBef>
            <a:spcAft>
              <a:spcPct val="15000"/>
            </a:spcAft>
            <a:buChar char="•"/>
          </a:pPr>
          <a:r>
            <a:rPr lang="en-US" sz="1200" kern="1200"/>
            <a:t>Practice task</a:t>
          </a:r>
        </a:p>
      </dsp:txBody>
      <dsp:txXfrm>
        <a:off x="462167" y="4049804"/>
        <a:ext cx="2439412" cy="1463647"/>
      </dsp:txXfrm>
    </dsp:sp>
    <dsp:sp modelId="{586F642D-EEB0-42C4-9DE8-28FD2DA25765}">
      <dsp:nvSpPr>
        <dsp:cNvPr id="0" name=""/>
        <dsp:cNvSpPr/>
      </dsp:nvSpPr>
      <dsp:spPr>
        <a:xfrm>
          <a:off x="3462644" y="4049804"/>
          <a:ext cx="2439412" cy="146364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6 – Q&amp;A and Doubt resolution on practice task</a:t>
          </a:r>
        </a:p>
      </dsp:txBody>
      <dsp:txXfrm>
        <a:off x="3462644" y="4049804"/>
        <a:ext cx="2439412" cy="146364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7EAFB-8655-4DEA-B26A-4F9D15C31331}"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677E1-0D68-4B7A-A91D-0B01B6951EDE}" type="slidenum">
              <a:rPr lang="en-US" smtClean="0"/>
              <a:t>‹#›</a:t>
            </a:fld>
            <a:endParaRPr lang="en-US"/>
          </a:p>
        </p:txBody>
      </p:sp>
    </p:spTree>
    <p:extLst>
      <p:ext uri="{BB962C8B-B14F-4D97-AF65-F5344CB8AC3E}">
        <p14:creationId xmlns:p14="http://schemas.microsoft.com/office/powerpoint/2010/main" val="2250568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677E1-0D68-4B7A-A91D-0B01B6951EDE}" type="slidenum">
              <a:rPr lang="en-US" smtClean="0"/>
              <a:t>5</a:t>
            </a:fld>
            <a:endParaRPr lang="en-US"/>
          </a:p>
        </p:txBody>
      </p:sp>
    </p:spTree>
    <p:extLst>
      <p:ext uri="{BB962C8B-B14F-4D97-AF65-F5344CB8AC3E}">
        <p14:creationId xmlns:p14="http://schemas.microsoft.com/office/powerpoint/2010/main" val="3693883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5C8B-B685-8F5E-5E4C-5A588B2A3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4A2865-217E-918D-A655-B80605003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5BD127-78DE-900C-3481-F445EFE30C78}"/>
              </a:ext>
            </a:extLst>
          </p:cNvPr>
          <p:cNvSpPr>
            <a:spLocks noGrp="1"/>
          </p:cNvSpPr>
          <p:nvPr>
            <p:ph type="dt" sz="half" idx="10"/>
          </p:nvPr>
        </p:nvSpPr>
        <p:spPr/>
        <p:txBody>
          <a:bodyPr/>
          <a:lstStyle/>
          <a:p>
            <a:fld id="{098E7344-A9C5-48D3-AF8E-FD54B3B42FB9}" type="datetimeFigureOut">
              <a:rPr lang="en-US" smtClean="0"/>
              <a:t>9/26/2023</a:t>
            </a:fld>
            <a:endParaRPr lang="en-US"/>
          </a:p>
        </p:txBody>
      </p:sp>
      <p:sp>
        <p:nvSpPr>
          <p:cNvPr id="5" name="Footer Placeholder 4">
            <a:extLst>
              <a:ext uri="{FF2B5EF4-FFF2-40B4-BE49-F238E27FC236}">
                <a16:creationId xmlns:a16="http://schemas.microsoft.com/office/drawing/2014/main" id="{5BEC634D-902D-CEF6-0428-EE84430C7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960CB-93C1-1E16-688C-9D1BA382F400}"/>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312813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DB24-26F8-7079-7E75-04A1C42ED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1AE1FB-0695-603B-7442-D54173507A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03150-473B-F5A5-9BC5-D537F4D5EDBA}"/>
              </a:ext>
            </a:extLst>
          </p:cNvPr>
          <p:cNvSpPr>
            <a:spLocks noGrp="1"/>
          </p:cNvSpPr>
          <p:nvPr>
            <p:ph type="dt" sz="half" idx="10"/>
          </p:nvPr>
        </p:nvSpPr>
        <p:spPr/>
        <p:txBody>
          <a:bodyPr/>
          <a:lstStyle/>
          <a:p>
            <a:fld id="{098E7344-A9C5-48D3-AF8E-FD54B3B42FB9}" type="datetimeFigureOut">
              <a:rPr lang="en-US" smtClean="0"/>
              <a:t>9/26/2023</a:t>
            </a:fld>
            <a:endParaRPr lang="en-US"/>
          </a:p>
        </p:txBody>
      </p:sp>
      <p:sp>
        <p:nvSpPr>
          <p:cNvPr id="5" name="Footer Placeholder 4">
            <a:extLst>
              <a:ext uri="{FF2B5EF4-FFF2-40B4-BE49-F238E27FC236}">
                <a16:creationId xmlns:a16="http://schemas.microsoft.com/office/drawing/2014/main" id="{DFDD4553-9B5E-8487-F797-B20C095A4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BBAAE-2873-8BCE-A41F-63B1FEB1ADA6}"/>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83324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06EAD4-7324-33AE-6C6F-CFA26BEF51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7F1BD0-A567-3056-27F7-D16FDED20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69FA2-FBC3-BD0E-C54B-32EE5ABD676B}"/>
              </a:ext>
            </a:extLst>
          </p:cNvPr>
          <p:cNvSpPr>
            <a:spLocks noGrp="1"/>
          </p:cNvSpPr>
          <p:nvPr>
            <p:ph type="dt" sz="half" idx="10"/>
          </p:nvPr>
        </p:nvSpPr>
        <p:spPr/>
        <p:txBody>
          <a:bodyPr/>
          <a:lstStyle/>
          <a:p>
            <a:fld id="{098E7344-A9C5-48D3-AF8E-FD54B3B42FB9}" type="datetimeFigureOut">
              <a:rPr lang="en-US" smtClean="0"/>
              <a:t>9/26/2023</a:t>
            </a:fld>
            <a:endParaRPr lang="en-US"/>
          </a:p>
        </p:txBody>
      </p:sp>
      <p:sp>
        <p:nvSpPr>
          <p:cNvPr id="5" name="Footer Placeholder 4">
            <a:extLst>
              <a:ext uri="{FF2B5EF4-FFF2-40B4-BE49-F238E27FC236}">
                <a16:creationId xmlns:a16="http://schemas.microsoft.com/office/drawing/2014/main" id="{E82CB098-772A-1967-CFCA-26B4757E0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E47D0-9578-8F7E-9A36-8E9CAC828328}"/>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144503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B8E9-CC45-A43F-8E9A-7F924E05EF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219EC5-E821-0CEA-2530-BCF548054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8642B-B919-558D-766B-BC7D0DE97537}"/>
              </a:ext>
            </a:extLst>
          </p:cNvPr>
          <p:cNvSpPr>
            <a:spLocks noGrp="1"/>
          </p:cNvSpPr>
          <p:nvPr>
            <p:ph type="dt" sz="half" idx="10"/>
          </p:nvPr>
        </p:nvSpPr>
        <p:spPr/>
        <p:txBody>
          <a:bodyPr/>
          <a:lstStyle/>
          <a:p>
            <a:fld id="{098E7344-A9C5-48D3-AF8E-FD54B3B42FB9}" type="datetimeFigureOut">
              <a:rPr lang="en-US" smtClean="0"/>
              <a:t>9/26/2023</a:t>
            </a:fld>
            <a:endParaRPr lang="en-US"/>
          </a:p>
        </p:txBody>
      </p:sp>
      <p:sp>
        <p:nvSpPr>
          <p:cNvPr id="5" name="Footer Placeholder 4">
            <a:extLst>
              <a:ext uri="{FF2B5EF4-FFF2-40B4-BE49-F238E27FC236}">
                <a16:creationId xmlns:a16="http://schemas.microsoft.com/office/drawing/2014/main" id="{A7E4B72A-1F27-A94E-4132-4C50C8855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0D13A-F789-10BA-EADB-14D59FC2D486}"/>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402117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7424-1C7B-0146-83D2-158AD373B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4B1584-0B73-5B2C-F708-370A887CDD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8E65CC-7337-DC7A-E0C7-0B497949620B}"/>
              </a:ext>
            </a:extLst>
          </p:cNvPr>
          <p:cNvSpPr>
            <a:spLocks noGrp="1"/>
          </p:cNvSpPr>
          <p:nvPr>
            <p:ph type="dt" sz="half" idx="10"/>
          </p:nvPr>
        </p:nvSpPr>
        <p:spPr/>
        <p:txBody>
          <a:bodyPr/>
          <a:lstStyle/>
          <a:p>
            <a:fld id="{098E7344-A9C5-48D3-AF8E-FD54B3B42FB9}" type="datetimeFigureOut">
              <a:rPr lang="en-US" smtClean="0"/>
              <a:t>9/26/2023</a:t>
            </a:fld>
            <a:endParaRPr lang="en-US"/>
          </a:p>
        </p:txBody>
      </p:sp>
      <p:sp>
        <p:nvSpPr>
          <p:cNvPr id="5" name="Footer Placeholder 4">
            <a:extLst>
              <a:ext uri="{FF2B5EF4-FFF2-40B4-BE49-F238E27FC236}">
                <a16:creationId xmlns:a16="http://schemas.microsoft.com/office/drawing/2014/main" id="{C311B5BF-01A1-5471-E76E-FA512B9FD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BE9D7-028B-83C1-D99D-9A73C32EC865}"/>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268156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CF8B-F936-BC6C-26CC-0A43D12EB7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2DFDE-4A3D-E1D0-37CD-508FC9225F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262F19-F256-A527-0C72-5366558A04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A45154-F8C0-645E-B594-ABDFACC41D39}"/>
              </a:ext>
            </a:extLst>
          </p:cNvPr>
          <p:cNvSpPr>
            <a:spLocks noGrp="1"/>
          </p:cNvSpPr>
          <p:nvPr>
            <p:ph type="dt" sz="half" idx="10"/>
          </p:nvPr>
        </p:nvSpPr>
        <p:spPr/>
        <p:txBody>
          <a:bodyPr/>
          <a:lstStyle/>
          <a:p>
            <a:fld id="{098E7344-A9C5-48D3-AF8E-FD54B3B42FB9}" type="datetimeFigureOut">
              <a:rPr lang="en-US" smtClean="0"/>
              <a:t>9/26/2023</a:t>
            </a:fld>
            <a:endParaRPr lang="en-US"/>
          </a:p>
        </p:txBody>
      </p:sp>
      <p:sp>
        <p:nvSpPr>
          <p:cNvPr id="6" name="Footer Placeholder 5">
            <a:extLst>
              <a:ext uri="{FF2B5EF4-FFF2-40B4-BE49-F238E27FC236}">
                <a16:creationId xmlns:a16="http://schemas.microsoft.com/office/drawing/2014/main" id="{3333C6FB-8054-C39D-A11E-D9F7463650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C94FE-240D-22BF-D004-E67F7353E55B}"/>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23926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BC13-144A-F1EF-388F-AA60ECED9F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0F70D7-39B1-A128-83FB-4B4BAFA80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FFFB30-D520-82ED-2D06-AD836BD7B9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E2E288-9F84-D234-D7B7-D00EFEA63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AEF522-B2D9-7794-814F-8EDB1B2106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007D52-EF86-E63A-1195-D832355010DE}"/>
              </a:ext>
            </a:extLst>
          </p:cNvPr>
          <p:cNvSpPr>
            <a:spLocks noGrp="1"/>
          </p:cNvSpPr>
          <p:nvPr>
            <p:ph type="dt" sz="half" idx="10"/>
          </p:nvPr>
        </p:nvSpPr>
        <p:spPr/>
        <p:txBody>
          <a:bodyPr/>
          <a:lstStyle/>
          <a:p>
            <a:fld id="{098E7344-A9C5-48D3-AF8E-FD54B3B42FB9}" type="datetimeFigureOut">
              <a:rPr lang="en-US" smtClean="0"/>
              <a:t>9/26/2023</a:t>
            </a:fld>
            <a:endParaRPr lang="en-US"/>
          </a:p>
        </p:txBody>
      </p:sp>
      <p:sp>
        <p:nvSpPr>
          <p:cNvPr id="8" name="Footer Placeholder 7">
            <a:extLst>
              <a:ext uri="{FF2B5EF4-FFF2-40B4-BE49-F238E27FC236}">
                <a16:creationId xmlns:a16="http://schemas.microsoft.com/office/drawing/2014/main" id="{799D4271-7537-CC5F-2DCA-578229F46A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45FE93-D878-4C2E-E431-B65A7B293F83}"/>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322071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F529-52D2-9478-4B2E-0A59840F71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D4D86E-E549-EDEB-3C36-69676BF5D7A4}"/>
              </a:ext>
            </a:extLst>
          </p:cNvPr>
          <p:cNvSpPr>
            <a:spLocks noGrp="1"/>
          </p:cNvSpPr>
          <p:nvPr>
            <p:ph type="dt" sz="half" idx="10"/>
          </p:nvPr>
        </p:nvSpPr>
        <p:spPr/>
        <p:txBody>
          <a:bodyPr/>
          <a:lstStyle/>
          <a:p>
            <a:fld id="{098E7344-A9C5-48D3-AF8E-FD54B3B42FB9}" type="datetimeFigureOut">
              <a:rPr lang="en-US" smtClean="0"/>
              <a:t>9/26/2023</a:t>
            </a:fld>
            <a:endParaRPr lang="en-US"/>
          </a:p>
        </p:txBody>
      </p:sp>
      <p:sp>
        <p:nvSpPr>
          <p:cNvPr id="4" name="Footer Placeholder 3">
            <a:extLst>
              <a:ext uri="{FF2B5EF4-FFF2-40B4-BE49-F238E27FC236}">
                <a16:creationId xmlns:a16="http://schemas.microsoft.com/office/drawing/2014/main" id="{BDBFD945-36CF-B384-9EC7-556E0C79F6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0600AC-D483-D9D8-8F35-9AB3B72B9083}"/>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54143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3ED11C-0E61-0207-4F48-1220B036FBBC}"/>
              </a:ext>
            </a:extLst>
          </p:cNvPr>
          <p:cNvSpPr>
            <a:spLocks noGrp="1"/>
          </p:cNvSpPr>
          <p:nvPr>
            <p:ph type="dt" sz="half" idx="10"/>
          </p:nvPr>
        </p:nvSpPr>
        <p:spPr/>
        <p:txBody>
          <a:bodyPr/>
          <a:lstStyle/>
          <a:p>
            <a:fld id="{098E7344-A9C5-48D3-AF8E-FD54B3B42FB9}" type="datetimeFigureOut">
              <a:rPr lang="en-US" smtClean="0"/>
              <a:t>9/26/2023</a:t>
            </a:fld>
            <a:endParaRPr lang="en-US"/>
          </a:p>
        </p:txBody>
      </p:sp>
      <p:sp>
        <p:nvSpPr>
          <p:cNvPr id="3" name="Footer Placeholder 2">
            <a:extLst>
              <a:ext uri="{FF2B5EF4-FFF2-40B4-BE49-F238E27FC236}">
                <a16:creationId xmlns:a16="http://schemas.microsoft.com/office/drawing/2014/main" id="{02A48020-6834-F978-63FD-B14F60B7A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CC88D6-6148-C46A-5E24-023F91EB14FA}"/>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188673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2FBD-34AD-B177-28D0-8BA6AB18C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168A69-920C-EBB0-ED9E-74B691E4A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286805-DFBF-955D-274B-DBCD289C2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51403-9806-1308-E757-1144BF84DFBB}"/>
              </a:ext>
            </a:extLst>
          </p:cNvPr>
          <p:cNvSpPr>
            <a:spLocks noGrp="1"/>
          </p:cNvSpPr>
          <p:nvPr>
            <p:ph type="dt" sz="half" idx="10"/>
          </p:nvPr>
        </p:nvSpPr>
        <p:spPr/>
        <p:txBody>
          <a:bodyPr/>
          <a:lstStyle/>
          <a:p>
            <a:fld id="{098E7344-A9C5-48D3-AF8E-FD54B3B42FB9}" type="datetimeFigureOut">
              <a:rPr lang="en-US" smtClean="0"/>
              <a:t>9/26/2023</a:t>
            </a:fld>
            <a:endParaRPr lang="en-US"/>
          </a:p>
        </p:txBody>
      </p:sp>
      <p:sp>
        <p:nvSpPr>
          <p:cNvPr id="6" name="Footer Placeholder 5">
            <a:extLst>
              <a:ext uri="{FF2B5EF4-FFF2-40B4-BE49-F238E27FC236}">
                <a16:creationId xmlns:a16="http://schemas.microsoft.com/office/drawing/2014/main" id="{D02FC24A-B7A0-935E-04F5-3743988C5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2DD433-8331-AFA7-E2A1-9738F561F18F}"/>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430132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2DCA-4F8C-9642-C706-1C50F7685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25B04E-C918-A209-C4EB-D06AE86AA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E2296A-3B3D-090D-EFDE-037CDADED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E1287-879D-8228-D360-E969B98591D1}"/>
              </a:ext>
            </a:extLst>
          </p:cNvPr>
          <p:cNvSpPr>
            <a:spLocks noGrp="1"/>
          </p:cNvSpPr>
          <p:nvPr>
            <p:ph type="dt" sz="half" idx="10"/>
          </p:nvPr>
        </p:nvSpPr>
        <p:spPr/>
        <p:txBody>
          <a:bodyPr/>
          <a:lstStyle/>
          <a:p>
            <a:fld id="{098E7344-A9C5-48D3-AF8E-FD54B3B42FB9}" type="datetimeFigureOut">
              <a:rPr lang="en-US" smtClean="0"/>
              <a:t>9/26/2023</a:t>
            </a:fld>
            <a:endParaRPr lang="en-US"/>
          </a:p>
        </p:txBody>
      </p:sp>
      <p:sp>
        <p:nvSpPr>
          <p:cNvPr id="6" name="Footer Placeholder 5">
            <a:extLst>
              <a:ext uri="{FF2B5EF4-FFF2-40B4-BE49-F238E27FC236}">
                <a16:creationId xmlns:a16="http://schemas.microsoft.com/office/drawing/2014/main" id="{B858A03A-1570-A0C6-89CF-6AD3A79BE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540D39-DCD1-B231-0254-85235571DCA3}"/>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249081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4AE29E-EFAE-EAE9-8F43-EB43BBD3D4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21DF2-BE9B-F520-DC98-189DA7993B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B70E6-AC19-039E-AE90-3E8B16206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8E7344-A9C5-48D3-AF8E-FD54B3B42FB9}" type="datetimeFigureOut">
              <a:rPr lang="en-US" smtClean="0"/>
              <a:t>9/26/2023</a:t>
            </a:fld>
            <a:endParaRPr lang="en-US"/>
          </a:p>
        </p:txBody>
      </p:sp>
      <p:sp>
        <p:nvSpPr>
          <p:cNvPr id="5" name="Footer Placeholder 4">
            <a:extLst>
              <a:ext uri="{FF2B5EF4-FFF2-40B4-BE49-F238E27FC236}">
                <a16:creationId xmlns:a16="http://schemas.microsoft.com/office/drawing/2014/main" id="{F1BDA98F-1757-66C9-8F3C-CF5A07644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8B091D-B35B-233A-6400-323CB1F512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6E750-3CA1-4966-A88B-7080904A3A08}" type="slidenum">
              <a:rPr lang="en-US" smtClean="0"/>
              <a:t>‹#›</a:t>
            </a:fld>
            <a:endParaRPr lang="en-US"/>
          </a:p>
        </p:txBody>
      </p:sp>
    </p:spTree>
    <p:extLst>
      <p:ext uri="{BB962C8B-B14F-4D97-AF65-F5344CB8AC3E}">
        <p14:creationId xmlns:p14="http://schemas.microsoft.com/office/powerpoint/2010/main" val="428058201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act.io/#consumer-driven-contracts" TargetMode="External"/><Relationship Id="rId2" Type="http://schemas.openxmlformats.org/officeDocument/2006/relationships/hyperlink" Target="https://docs.pact.io/#provider-contract-testing" TargetMode="External"/><Relationship Id="rId1" Type="http://schemas.openxmlformats.org/officeDocument/2006/relationships/slideLayout" Target="../slideLayouts/slideLayout2.xml"/><Relationship Id="rId4" Type="http://schemas.openxmlformats.org/officeDocument/2006/relationships/hyperlink" Target="https://pactflow.io/blog/contract-testing-using-json-schemas-and-open-api-part-1/"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pactflow.io/how-pact-works/?utm_source=ossdocs&amp;utm_campaign=getting_started#slide-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ker.com/" TargetMode="External"/><Relationship Id="rId2" Type="http://schemas.openxmlformats.org/officeDocument/2006/relationships/hyperlink" Target="https://www.jetbrains.com/idea/download/" TargetMode="External"/><Relationship Id="rId1" Type="http://schemas.openxmlformats.org/officeDocument/2006/relationships/slideLayout" Target="../slideLayouts/slideLayout2.xml"/><Relationship Id="rId6" Type="http://schemas.openxmlformats.org/officeDocument/2006/relationships/hyperlink" Target="https://www.oracle.com/in/database/sqldeveloper/" TargetMode="External"/><Relationship Id="rId5" Type="http://schemas.openxmlformats.org/officeDocument/2006/relationships/hyperlink" Target="https://hub.docker.com/" TargetMode="External"/><Relationship Id="rId4" Type="http://schemas.openxmlformats.org/officeDocument/2006/relationships/hyperlink" Target="https://container-registry.oracle.com/"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container-registry.oracle.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actflow.io/how-pact-works/?utm_source=ossdocs&amp;utm_campaign=getting_started#slide-1" TargetMode="External"/><Relationship Id="rId2" Type="http://schemas.openxmlformats.org/officeDocument/2006/relationships/hyperlink" Target="https://docs.pact.io/implementation_guides/jvm/consumer/junit5" TargetMode="External"/><Relationship Id="rId1" Type="http://schemas.openxmlformats.org/officeDocument/2006/relationships/slideLayout" Target="../slideLayouts/slideLayout2.xml"/><Relationship Id="rId5" Type="http://schemas.openxmlformats.org/officeDocument/2006/relationships/hyperlink" Target="https://github.com/pact-foundation/pact-jvm" TargetMode="External"/><Relationship Id="rId4" Type="http://schemas.openxmlformats.org/officeDocument/2006/relationships/hyperlink" Target="https://docs.pact.io/implementation_guides/jvm/consumer"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actflow.io/how-pact-works/?utm_source=ossdocs&amp;utm_campaign=getting_started#slide-1" TargetMode="External"/><Relationship Id="rId2" Type="http://schemas.openxmlformats.org/officeDocument/2006/relationships/hyperlink" Target="https://docs.pact.io/implementation_guides/jvm/provider/junit5spring" TargetMode="External"/><Relationship Id="rId1" Type="http://schemas.openxmlformats.org/officeDocument/2006/relationships/slideLayout" Target="../slideLayouts/slideLayout2.xml"/><Relationship Id="rId4" Type="http://schemas.openxmlformats.org/officeDocument/2006/relationships/hyperlink" Target="https://github.com/pact-foundation/pact-jv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actflow.i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7E7216-98DB-4208-96A0-13677F6549D3}"/>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b="1">
                <a:solidFill>
                  <a:schemeClr val="bg1">
                    <a:lumMod val="95000"/>
                    <a:lumOff val="5000"/>
                  </a:schemeClr>
                </a:solidFill>
              </a:rPr>
              <a:t>HANDS-ON </a:t>
            </a:r>
            <a:br>
              <a:rPr lang="en-US" sz="5400" b="1">
                <a:solidFill>
                  <a:schemeClr val="bg1">
                    <a:lumMod val="95000"/>
                    <a:lumOff val="5000"/>
                  </a:schemeClr>
                </a:solidFill>
              </a:rPr>
            </a:br>
            <a:r>
              <a:rPr lang="en-US" sz="5400" b="1">
                <a:solidFill>
                  <a:schemeClr val="bg1">
                    <a:lumMod val="95000"/>
                    <a:lumOff val="5000"/>
                  </a:schemeClr>
                </a:solidFill>
              </a:rPr>
              <a:t>CONSUMER-DRIVEN CONTRACT TESTING USING PACT</a:t>
            </a:r>
          </a:p>
        </p:txBody>
      </p:sp>
    </p:spTree>
    <p:extLst>
      <p:ext uri="{BB962C8B-B14F-4D97-AF65-F5344CB8AC3E}">
        <p14:creationId xmlns:p14="http://schemas.microsoft.com/office/powerpoint/2010/main" val="7542917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890338" y="640080"/>
            <a:ext cx="3734014" cy="3566160"/>
          </a:xfrm>
          <a:prstGeom prst="rect">
            <a:avLst/>
          </a:prstGeom>
        </p:spPr>
        <p:txBody>
          <a:bodyPr vert="horz" lIns="91440" tIns="45720" rIns="91440" bIns="45720" numCol="1" rtlCol="0" anchor="b" anchorCtr="0" compatLnSpc="1">
            <a:prstTxWarp prst="textNoShape">
              <a:avLst/>
            </a:prstTxWarp>
            <a:normAutofit/>
          </a:bodyPr>
          <a:lstStyle/>
          <a:p>
            <a:r>
              <a:rPr lang="en-US" sz="5000" b="1" i="0">
                <a:effectLst/>
              </a:rPr>
              <a:t>Case Study </a:t>
            </a:r>
            <a:br>
              <a:rPr lang="en-US" sz="5000" b="1" i="0">
                <a:effectLst/>
              </a:rPr>
            </a:br>
            <a:r>
              <a:rPr lang="en-US" sz="5000" b="1" i="0">
                <a:effectLst/>
              </a:rPr>
              <a:t>Life without Contract Testing</a:t>
            </a:r>
            <a:br>
              <a:rPr lang="en-US" sz="5000" b="1" i="0">
                <a:effectLst/>
              </a:rPr>
            </a:br>
            <a:endParaRPr lang="en-US" sz="5000" b="1"/>
          </a:p>
        </p:txBody>
      </p:sp>
      <p:sp>
        <p:nvSpPr>
          <p:cNvPr id="2" name="TextBox 1">
            <a:extLst>
              <a:ext uri="{FF2B5EF4-FFF2-40B4-BE49-F238E27FC236}">
                <a16:creationId xmlns:a16="http://schemas.microsoft.com/office/drawing/2014/main" id="{A4F99EA3-A457-09BA-F072-F205A5E735ED}"/>
              </a:ext>
            </a:extLst>
          </p:cNvPr>
          <p:cNvSpPr txBox="1"/>
          <p:nvPr/>
        </p:nvSpPr>
        <p:spPr>
          <a:xfrm>
            <a:off x="4624352" y="659072"/>
            <a:ext cx="7371002" cy="5879241"/>
          </a:xfrm>
          <a:prstGeom prst="rect">
            <a:avLst/>
          </a:prstGeom>
        </p:spPr>
        <p:txBody>
          <a:bodyPr vert="horz" lIns="91440" tIns="45720" rIns="91440" bIns="45720" rtlCol="0">
            <a:normAutofit/>
          </a:bodyPr>
          <a:lstStyle/>
          <a:p>
            <a:pPr>
              <a:lnSpc>
                <a:spcPct val="90000"/>
              </a:lnSpc>
              <a:spcBef>
                <a:spcPts val="1000"/>
              </a:spcBef>
            </a:pPr>
            <a:r>
              <a:rPr lang="en-US" sz="1400" b="1" i="0" dirty="0">
                <a:solidFill>
                  <a:srgbClr val="FF0000"/>
                </a:solidFill>
                <a:effectLst/>
              </a:rPr>
              <a:t>Why did unit tests not catch this breaking change?</a:t>
            </a:r>
            <a:endParaRPr lang="en-US" sz="1400" b="0" i="0" dirty="0">
              <a:solidFill>
                <a:srgbClr val="FF0000"/>
              </a:solidFill>
              <a:effectLst/>
            </a:endParaRPr>
          </a:p>
          <a:p>
            <a:pPr>
              <a:lnSpc>
                <a:spcPct val="90000"/>
              </a:lnSpc>
              <a:spcBef>
                <a:spcPts val="1000"/>
              </a:spcBef>
            </a:pPr>
            <a:r>
              <a:rPr lang="en-US" sz="1400" b="0" i="0" dirty="0">
                <a:effectLst/>
              </a:rPr>
              <a:t>Because we mocked the response of the </a:t>
            </a:r>
            <a:r>
              <a:rPr lang="en-US" sz="1400" b="1" i="0" dirty="0">
                <a:effectLst/>
              </a:rPr>
              <a:t>Courses </a:t>
            </a:r>
            <a:r>
              <a:rPr lang="en-US" sz="1400" b="0" i="0" dirty="0">
                <a:effectLst/>
              </a:rPr>
              <a:t>mS </a:t>
            </a:r>
            <a:r>
              <a:rPr lang="en-US" sz="1400" b="1" i="0" dirty="0">
                <a:effectLst/>
              </a:rPr>
              <a:t>/</a:t>
            </a:r>
            <a:r>
              <a:rPr lang="en-US" sz="1400" b="1" i="0" dirty="0" err="1">
                <a:effectLst/>
              </a:rPr>
              <a:t>allCourseDetails</a:t>
            </a:r>
            <a:r>
              <a:rPr lang="en-US" sz="1400" b="0" i="0" dirty="0">
                <a:effectLst/>
              </a:rPr>
              <a:t> call.</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Why have you mocked the Courses mS /</a:t>
            </a:r>
            <a:r>
              <a:rPr lang="en-US" sz="1400" b="1" i="0" dirty="0" err="1">
                <a:solidFill>
                  <a:srgbClr val="FF0000"/>
                </a:solidFill>
                <a:effectLst/>
              </a:rPr>
              <a:t>allCourseDetails</a:t>
            </a:r>
            <a:r>
              <a:rPr lang="en-US" sz="1400" b="1" i="0" dirty="0">
                <a:solidFill>
                  <a:srgbClr val="FF0000"/>
                </a:solidFill>
                <a:effectLst/>
              </a:rPr>
              <a:t> call?</a:t>
            </a:r>
            <a:endParaRPr lang="en-US" sz="1400" b="0" i="0" dirty="0">
              <a:solidFill>
                <a:srgbClr val="FF0000"/>
              </a:solidFill>
              <a:effectLst/>
            </a:endParaRPr>
          </a:p>
          <a:p>
            <a:pPr>
              <a:lnSpc>
                <a:spcPct val="90000"/>
              </a:lnSpc>
              <a:spcBef>
                <a:spcPts val="1000"/>
              </a:spcBef>
            </a:pPr>
            <a:r>
              <a:rPr lang="en-US" sz="1400" b="0" i="0" dirty="0">
                <a:effectLst/>
              </a:rPr>
              <a:t>Unit tests should test in isolation with stubbing/mocking the dependencies.</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Why did you mock the wrong response?</a:t>
            </a:r>
            <a:endParaRPr lang="en-US" sz="1400" b="0" i="0" dirty="0">
              <a:solidFill>
                <a:srgbClr val="FF0000"/>
              </a:solidFill>
              <a:effectLst/>
            </a:endParaRPr>
          </a:p>
          <a:p>
            <a:pPr>
              <a:lnSpc>
                <a:spcPct val="90000"/>
              </a:lnSpc>
              <a:spcBef>
                <a:spcPts val="1000"/>
              </a:spcBef>
            </a:pPr>
            <a:r>
              <a:rPr lang="en-US" sz="1400" b="0" i="0" dirty="0">
                <a:effectLst/>
              </a:rPr>
              <a:t>The mock response is as per the spec/contract shared by </a:t>
            </a:r>
            <a:r>
              <a:rPr lang="en-US" sz="1400" b="1" i="0" dirty="0">
                <a:effectLst/>
              </a:rPr>
              <a:t>Courses </a:t>
            </a:r>
            <a:r>
              <a:rPr lang="en-US" sz="1400" b="0" i="0" dirty="0">
                <a:effectLst/>
              </a:rPr>
              <a:t>mS for </a:t>
            </a:r>
            <a:r>
              <a:rPr lang="en-US" sz="1400" b="1" i="0" dirty="0">
                <a:effectLst/>
              </a:rPr>
              <a:t>/</a:t>
            </a:r>
            <a:r>
              <a:rPr lang="en-US" sz="1400" b="1" i="0" dirty="0" err="1">
                <a:effectLst/>
              </a:rPr>
              <a:t>allCourseDetails</a:t>
            </a:r>
            <a:r>
              <a:rPr lang="en-US" sz="1400" b="0" i="0" dirty="0">
                <a:effectLst/>
              </a:rPr>
              <a:t> call. </a:t>
            </a:r>
          </a:p>
          <a:p>
            <a:pPr>
              <a:lnSpc>
                <a:spcPct val="90000"/>
              </a:lnSpc>
              <a:spcBef>
                <a:spcPts val="1000"/>
              </a:spcBef>
            </a:pPr>
            <a:r>
              <a:rPr lang="en-US" sz="1400" b="0" i="0" dirty="0">
                <a:effectLst/>
              </a:rPr>
              <a:t>We didn’t mock the wrong response. The response for the </a:t>
            </a:r>
            <a:r>
              <a:rPr lang="en-US" sz="1400" b="1" i="0" dirty="0">
                <a:effectLst/>
              </a:rPr>
              <a:t>/</a:t>
            </a:r>
            <a:r>
              <a:rPr lang="en-US" sz="1400" b="1" i="0" dirty="0" err="1">
                <a:effectLst/>
              </a:rPr>
              <a:t>allCourseDetails</a:t>
            </a:r>
            <a:r>
              <a:rPr lang="en-US" sz="1400" b="0" i="0" dirty="0">
                <a:effectLst/>
              </a:rPr>
              <a:t> call is not as per the agreed contract.</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What is the exact reason for failure?</a:t>
            </a:r>
            <a:endParaRPr lang="en-US" sz="1400" b="0" i="0" dirty="0">
              <a:solidFill>
                <a:srgbClr val="FF0000"/>
              </a:solidFill>
              <a:effectLst/>
            </a:endParaRPr>
          </a:p>
          <a:p>
            <a:pPr marL="285750" indent="-285750">
              <a:lnSpc>
                <a:spcPct val="90000"/>
              </a:lnSpc>
              <a:spcBef>
                <a:spcPts val="1000"/>
              </a:spcBef>
              <a:buFont typeface="Arial" panose="020B0604020202020204" pitchFamily="34" charset="0"/>
              <a:buChar char="•"/>
            </a:pPr>
            <a:r>
              <a:rPr lang="en-US" sz="1400" b="1" i="0" dirty="0">
                <a:effectLst/>
              </a:rPr>
              <a:t>Library </a:t>
            </a:r>
            <a:r>
              <a:rPr lang="en-US" sz="1400" b="0" i="0" dirty="0">
                <a:effectLst/>
              </a:rPr>
              <a:t>mS parses the response of </a:t>
            </a:r>
            <a:r>
              <a:rPr lang="en-US" sz="1400" b="1" i="0" dirty="0">
                <a:effectLst/>
              </a:rPr>
              <a:t>/</a:t>
            </a:r>
            <a:r>
              <a:rPr lang="en-US" sz="1400" b="1" i="0" dirty="0" err="1">
                <a:effectLst/>
              </a:rPr>
              <a:t>allCourseDetails</a:t>
            </a:r>
            <a:r>
              <a:rPr lang="en-US" sz="1400" b="0" i="0" dirty="0">
                <a:effectLst/>
              </a:rPr>
              <a:t> call and fetches the “</a:t>
            </a:r>
            <a:r>
              <a:rPr lang="en-US" sz="1400" b="1" i="0" dirty="0">
                <a:effectLst/>
              </a:rPr>
              <a:t>price</a:t>
            </a:r>
            <a:r>
              <a:rPr lang="en-US" sz="1400" b="0" i="0" dirty="0">
                <a:effectLst/>
              </a:rPr>
              <a:t>” field to sum up the prices of all courses</a:t>
            </a:r>
          </a:p>
          <a:p>
            <a:pPr marL="285750" indent="-285750">
              <a:lnSpc>
                <a:spcPct val="90000"/>
              </a:lnSpc>
              <a:spcBef>
                <a:spcPts val="1000"/>
              </a:spcBef>
              <a:buFont typeface="Arial" panose="020B0604020202020204" pitchFamily="34" charset="0"/>
              <a:buChar char="•"/>
            </a:pPr>
            <a:r>
              <a:rPr lang="en-US" sz="1400" b="0" i="0" dirty="0">
                <a:effectLst/>
              </a:rPr>
              <a:t>Since </a:t>
            </a:r>
            <a:r>
              <a:rPr lang="en-US" sz="1400" b="1" i="0" dirty="0">
                <a:effectLst/>
              </a:rPr>
              <a:t>Courses </a:t>
            </a:r>
            <a:r>
              <a:rPr lang="en-US" sz="1400" b="0" i="0" dirty="0">
                <a:effectLst/>
              </a:rPr>
              <a:t>mS has changed the contract and now sending that field as “</a:t>
            </a:r>
            <a:r>
              <a:rPr lang="en-US" sz="1400" b="1" i="0" dirty="0">
                <a:effectLst/>
              </a:rPr>
              <a:t>pricing</a:t>
            </a:r>
            <a:r>
              <a:rPr lang="en-US" sz="1400" b="0" i="0" dirty="0">
                <a:effectLst/>
              </a:rPr>
              <a:t>”, the </a:t>
            </a:r>
            <a:r>
              <a:rPr lang="en-US" sz="1400" b="1" i="0" dirty="0">
                <a:effectLst/>
              </a:rPr>
              <a:t>Library </a:t>
            </a:r>
            <a:r>
              <a:rPr lang="en-US" sz="1400" b="0" i="0" dirty="0">
                <a:effectLst/>
              </a:rPr>
              <a:t>mS is unable to find the “</a:t>
            </a:r>
            <a:r>
              <a:rPr lang="en-US" sz="1400" b="1" i="0" dirty="0">
                <a:effectLst/>
              </a:rPr>
              <a:t>price</a:t>
            </a:r>
            <a:r>
              <a:rPr lang="en-US" sz="1400" b="0" i="0" dirty="0">
                <a:effectLst/>
              </a:rPr>
              <a:t>” field and parsing failed.</a:t>
            </a:r>
          </a:p>
          <a:p>
            <a:pPr marL="285750" indent="-285750">
              <a:lnSpc>
                <a:spcPct val="90000"/>
              </a:lnSpc>
              <a:spcBef>
                <a:spcPts val="1000"/>
              </a:spcBef>
              <a:buFont typeface="Arial" panose="020B0604020202020204" pitchFamily="34" charset="0"/>
              <a:buChar char="•"/>
            </a:pPr>
            <a:r>
              <a:rPr lang="en-US" sz="1400" b="0" i="0" dirty="0">
                <a:effectLst/>
              </a:rPr>
              <a:t>Unit tests will not be able to catch such issues/changes. Because the unit test uses a mock response as per the contract which contains the “</a:t>
            </a:r>
            <a:r>
              <a:rPr lang="en-US" sz="1400" b="1" i="0" dirty="0">
                <a:effectLst/>
              </a:rPr>
              <a:t>price</a:t>
            </a:r>
            <a:r>
              <a:rPr lang="en-US" sz="1400" b="0" i="0" dirty="0">
                <a:effectLst/>
              </a:rPr>
              <a:t>” field. So, unit tests got passed.</a:t>
            </a:r>
          </a:p>
          <a:p>
            <a:pPr marL="285750" indent="-285750">
              <a:lnSpc>
                <a:spcPct val="90000"/>
              </a:lnSpc>
              <a:spcBef>
                <a:spcPts val="1000"/>
              </a:spcBef>
              <a:buFont typeface="Arial" panose="020B0604020202020204" pitchFamily="34" charset="0"/>
              <a:buChar char="•"/>
            </a:pPr>
            <a:r>
              <a:rPr lang="en-US" sz="1400" b="0" i="0" dirty="0">
                <a:effectLst/>
              </a:rPr>
              <a:t>But when the ITF team started testing with real services being deployed in ITF, it broke, since the “</a:t>
            </a:r>
            <a:r>
              <a:rPr lang="en-US" sz="1400" b="1" i="0" dirty="0">
                <a:effectLst/>
              </a:rPr>
              <a:t>price</a:t>
            </a:r>
            <a:r>
              <a:rPr lang="en-US" sz="1400" b="0" i="0" dirty="0">
                <a:effectLst/>
              </a:rPr>
              <a:t>” field was not present in the response of </a:t>
            </a:r>
            <a:r>
              <a:rPr lang="en-US" sz="1400" b="1" i="0" dirty="0">
                <a:effectLst/>
              </a:rPr>
              <a:t>/</a:t>
            </a:r>
            <a:r>
              <a:rPr lang="en-US" sz="1400" b="1" i="0" dirty="0" err="1">
                <a:effectLst/>
              </a:rPr>
              <a:t>allCourseDetails</a:t>
            </a:r>
            <a:r>
              <a:rPr lang="en-US" sz="1400" b="0" i="0" dirty="0">
                <a:effectLst/>
              </a:rPr>
              <a:t> call.</a:t>
            </a:r>
          </a:p>
        </p:txBody>
      </p:sp>
      <p:sp>
        <p:nvSpPr>
          <p:cNvPr id="2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0" y="4709352"/>
            <a:ext cx="4861783" cy="10720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400" b="1" i="0">
                <a:solidFill>
                  <a:srgbClr val="0E53EC"/>
                </a:solidFill>
                <a:effectLst/>
                <a:latin typeface="-apple-system"/>
              </a:rPr>
              <a:t>Manager of consumer </a:t>
            </a:r>
          </a:p>
          <a:p>
            <a:pPr algn="ctr">
              <a:spcAft>
                <a:spcPts val="600"/>
              </a:spcAft>
            </a:pPr>
            <a:r>
              <a:rPr lang="en-US" sz="2400" b="1" i="0">
                <a:solidFill>
                  <a:srgbClr val="0E53EC"/>
                </a:solidFill>
                <a:effectLst/>
                <a:latin typeface="-apple-system"/>
              </a:rPr>
              <a:t>(Library mS team)</a:t>
            </a:r>
            <a:endParaRPr lang="en-US" sz="2400" b="0" i="0">
              <a:solidFill>
                <a:srgbClr val="0E53EC"/>
              </a:solidFill>
              <a:effectLst/>
              <a:latin typeface="-apple-system"/>
            </a:endParaRPr>
          </a:p>
        </p:txBody>
      </p:sp>
    </p:spTree>
    <p:extLst>
      <p:ext uri="{BB962C8B-B14F-4D97-AF65-F5344CB8AC3E}">
        <p14:creationId xmlns:p14="http://schemas.microsoft.com/office/powerpoint/2010/main" val="1366864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890338" y="640080"/>
            <a:ext cx="3734014" cy="3566160"/>
          </a:xfrm>
          <a:prstGeom prst="rect">
            <a:avLst/>
          </a:prstGeom>
        </p:spPr>
        <p:txBody>
          <a:bodyPr vert="horz" lIns="91440" tIns="45720" rIns="91440" bIns="45720" numCol="1" rtlCol="0" anchor="b" anchorCtr="0" compatLnSpc="1">
            <a:prstTxWarp prst="textNoShape">
              <a:avLst/>
            </a:prstTxWarp>
            <a:normAutofit/>
          </a:bodyPr>
          <a:lstStyle/>
          <a:p>
            <a:r>
              <a:rPr lang="en-US" sz="5000" b="1" i="0" dirty="0">
                <a:effectLst/>
              </a:rPr>
              <a:t>Case Study </a:t>
            </a:r>
            <a:br>
              <a:rPr lang="en-US" sz="5000" b="1" i="0" dirty="0">
                <a:effectLst/>
              </a:rPr>
            </a:br>
            <a:r>
              <a:rPr lang="en-US" sz="5000" b="1" i="0" dirty="0">
                <a:effectLst/>
              </a:rPr>
              <a:t>Life without Contract Testing</a:t>
            </a:r>
            <a:br>
              <a:rPr lang="en-US" sz="5000" b="1" i="0" dirty="0">
                <a:effectLst/>
              </a:rPr>
            </a:br>
            <a:endParaRPr lang="en-US" sz="5000" b="1" dirty="0"/>
          </a:p>
        </p:txBody>
      </p:sp>
      <p:sp>
        <p:nvSpPr>
          <p:cNvPr id="2" name="TextBox 1">
            <a:extLst>
              <a:ext uri="{FF2B5EF4-FFF2-40B4-BE49-F238E27FC236}">
                <a16:creationId xmlns:a16="http://schemas.microsoft.com/office/drawing/2014/main" id="{A4F99EA3-A457-09BA-F072-F205A5E735ED}"/>
              </a:ext>
            </a:extLst>
          </p:cNvPr>
          <p:cNvSpPr txBox="1"/>
          <p:nvPr/>
        </p:nvSpPr>
        <p:spPr>
          <a:xfrm>
            <a:off x="4624352" y="832411"/>
            <a:ext cx="7418892" cy="5385509"/>
          </a:xfrm>
          <a:prstGeom prst="rect">
            <a:avLst/>
          </a:prstGeom>
        </p:spPr>
        <p:txBody>
          <a:bodyPr vert="horz" lIns="91440" tIns="45720" rIns="91440" bIns="45720" rtlCol="0">
            <a:normAutofit/>
          </a:bodyPr>
          <a:lstStyle/>
          <a:p>
            <a:pPr>
              <a:lnSpc>
                <a:spcPct val="90000"/>
              </a:lnSpc>
              <a:spcBef>
                <a:spcPts val="1000"/>
              </a:spcBef>
            </a:pPr>
            <a:r>
              <a:rPr lang="en-US" sz="1400" b="1" i="0" dirty="0">
                <a:solidFill>
                  <a:srgbClr val="FF0000"/>
                </a:solidFill>
                <a:effectLst/>
              </a:rPr>
              <a:t>Why did you not update the changes to the consumers (Library mS)?</a:t>
            </a:r>
            <a:endParaRPr lang="en-US" sz="1400" b="0" i="0" dirty="0">
              <a:solidFill>
                <a:srgbClr val="FF0000"/>
              </a:solidFill>
              <a:effectLst/>
            </a:endParaRPr>
          </a:p>
          <a:p>
            <a:pPr marL="285750" indent="-285750">
              <a:lnSpc>
                <a:spcPct val="90000"/>
              </a:lnSpc>
              <a:spcBef>
                <a:spcPts val="1000"/>
              </a:spcBef>
              <a:buFont typeface="Arial" panose="020B0604020202020204" pitchFamily="34" charset="0"/>
              <a:buChar char="•"/>
            </a:pPr>
            <a:r>
              <a:rPr lang="en-US" sz="1400" b="0" i="0" dirty="0">
                <a:effectLst/>
              </a:rPr>
              <a:t>There are many teams consuming our service and we’re not sure which team is using what field. So, we just updated our spec/contract for the changes we made. </a:t>
            </a:r>
          </a:p>
          <a:p>
            <a:pPr marL="285750" indent="-285750">
              <a:lnSpc>
                <a:spcPct val="90000"/>
              </a:lnSpc>
              <a:spcBef>
                <a:spcPts val="1000"/>
              </a:spcBef>
              <a:buFont typeface="Arial" panose="020B0604020202020204" pitchFamily="34" charset="0"/>
              <a:buChar char="•"/>
            </a:pPr>
            <a:r>
              <a:rPr lang="en-US" sz="1400" b="0" i="0" dirty="0">
                <a:effectLst/>
              </a:rPr>
              <a:t>And is the </a:t>
            </a:r>
            <a:r>
              <a:rPr lang="en-US" sz="1400" b="1" i="0" dirty="0">
                <a:effectLst/>
              </a:rPr>
              <a:t>consumer’s responsibility</a:t>
            </a:r>
            <a:r>
              <a:rPr lang="en-US" sz="1400" b="0" i="0" dirty="0">
                <a:effectLst/>
              </a:rPr>
              <a:t> to adhere to and accommodate the changes according to the latest spec/contract.</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How a consumer can monitor these contract changes every time, if the provider doesn’t reach out to the consumer for the exact changes made?</a:t>
            </a:r>
            <a:endParaRPr lang="en-US" sz="1400" b="0" i="0" dirty="0">
              <a:solidFill>
                <a:srgbClr val="FF0000"/>
              </a:solidFill>
              <a:effectLst/>
            </a:endParaRPr>
          </a:p>
          <a:p>
            <a:pPr>
              <a:lnSpc>
                <a:spcPct val="90000"/>
              </a:lnSpc>
              <a:spcBef>
                <a:spcPts val="1000"/>
              </a:spcBef>
            </a:pPr>
            <a:r>
              <a:rPr lang="en-US" sz="1400" b="1" i="0" dirty="0">
                <a:effectLst/>
              </a:rPr>
              <a:t>Why worry? </a:t>
            </a:r>
          </a:p>
          <a:p>
            <a:pPr>
              <a:lnSpc>
                <a:spcPct val="90000"/>
              </a:lnSpc>
              <a:spcBef>
                <a:spcPts val="1000"/>
              </a:spcBef>
            </a:pPr>
            <a:r>
              <a:rPr lang="en-US" sz="1400" b="0" i="0" dirty="0">
                <a:effectLst/>
              </a:rPr>
              <a:t>QA team will however catch these issues on their ITF/E2E test environment, and we will fix it.</a:t>
            </a:r>
          </a:p>
          <a:p>
            <a:pPr>
              <a:lnSpc>
                <a:spcPct val="90000"/>
              </a:lnSpc>
              <a:spcBef>
                <a:spcPts val="1000"/>
              </a:spcBef>
            </a:pPr>
            <a:r>
              <a:rPr lang="en-US" sz="1400" b="0" i="0" dirty="0">
                <a:effectLst/>
              </a:rPr>
              <a:t> </a:t>
            </a:r>
          </a:p>
          <a:p>
            <a:pPr>
              <a:lnSpc>
                <a:spcPct val="90000"/>
              </a:lnSpc>
              <a:spcBef>
                <a:spcPts val="1000"/>
              </a:spcBef>
            </a:pPr>
            <a:r>
              <a:rPr lang="en-US" sz="1400" b="1" i="1" dirty="0">
                <a:solidFill>
                  <a:srgbClr val="FF0000"/>
                </a:solidFill>
                <a:effectLst/>
              </a:rPr>
              <a:t>Isn’t that too late? </a:t>
            </a:r>
            <a:r>
              <a:rPr lang="en-US" sz="1400" b="1" i="1" dirty="0">
                <a:effectLst/>
              </a:rPr>
              <a:t>We’re in the agile world and contract change issues should be identified early in the life cycle. And we’re dependent on a total of 7 providers for fetching the business data.</a:t>
            </a:r>
            <a:endParaRPr lang="en-US" sz="1400" b="0" i="1" dirty="0">
              <a:effectLst/>
            </a:endParaRPr>
          </a:p>
          <a:p>
            <a:pPr>
              <a:lnSpc>
                <a:spcPct val="90000"/>
              </a:lnSpc>
              <a:spcBef>
                <a:spcPts val="1000"/>
              </a:spcBef>
            </a:pPr>
            <a:r>
              <a:rPr lang="en-US" sz="1400" b="1" i="0" dirty="0">
                <a:solidFill>
                  <a:srgbClr val="FF0000"/>
                </a:solidFill>
                <a:effectLst/>
              </a:rPr>
              <a:t>How can we keep track of all such contract changes?</a:t>
            </a:r>
            <a:endParaRPr lang="en-US" sz="1400" b="0" i="0" dirty="0">
              <a:solidFill>
                <a:srgbClr val="FF0000"/>
              </a:solidFill>
              <a:effectLst/>
            </a:endParaRPr>
          </a:p>
          <a:p>
            <a:pPr>
              <a:lnSpc>
                <a:spcPct val="90000"/>
              </a:lnSpc>
              <a:spcBef>
                <a:spcPts val="1000"/>
              </a:spcBef>
            </a:pPr>
            <a:r>
              <a:rPr lang="en-US" sz="1400" b="1" i="1" dirty="0">
                <a:effectLst/>
              </a:rPr>
              <a:t>Is there any tool where we can define our expectations (contract) and the fields that we’re using?</a:t>
            </a:r>
          </a:p>
          <a:p>
            <a:pPr marL="285750" indent="-285750">
              <a:lnSpc>
                <a:spcPct val="90000"/>
              </a:lnSpc>
              <a:spcBef>
                <a:spcPts val="1000"/>
              </a:spcBef>
              <a:buFont typeface="Arial" panose="020B0604020202020204" pitchFamily="34" charset="0"/>
              <a:buChar char="•"/>
            </a:pPr>
            <a:r>
              <a:rPr lang="en-US" sz="1400" b="0" i="0" dirty="0">
                <a:effectLst/>
              </a:rPr>
              <a:t>That is, the provider unit test cases will start failing if they alter those fields.</a:t>
            </a:r>
          </a:p>
          <a:p>
            <a:pPr marL="285750" indent="-285750">
              <a:lnSpc>
                <a:spcPct val="90000"/>
              </a:lnSpc>
              <a:spcBef>
                <a:spcPts val="1000"/>
              </a:spcBef>
              <a:buFont typeface="Arial" panose="020B0604020202020204" pitchFamily="34" charset="0"/>
              <a:buChar char="•"/>
            </a:pPr>
            <a:r>
              <a:rPr lang="en-US" sz="1400" b="0" i="0" dirty="0">
                <a:effectLst/>
              </a:rPr>
              <a:t>In that way, the provider will know which consumers are getting impacted by the change and inform those consumers. So that the consumer can update those changes on their end. As a result, we can prevent integration bugs that happen due to contract differences.</a:t>
            </a:r>
          </a:p>
        </p:txBody>
      </p:sp>
      <p:sp>
        <p:nvSpPr>
          <p:cNvPr id="2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731517" y="4709352"/>
            <a:ext cx="3474721" cy="10720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400" b="1" i="0" dirty="0">
                <a:solidFill>
                  <a:srgbClr val="0E53EC"/>
                </a:solidFill>
                <a:effectLst/>
                <a:latin typeface="-apple-system"/>
              </a:rPr>
              <a:t>Questions to the provider </a:t>
            </a:r>
          </a:p>
          <a:p>
            <a:pPr algn="ctr">
              <a:spcAft>
                <a:spcPts val="600"/>
              </a:spcAft>
            </a:pPr>
            <a:r>
              <a:rPr lang="en-US" sz="2400" b="1" i="0" dirty="0">
                <a:solidFill>
                  <a:srgbClr val="0E53EC"/>
                </a:solidFill>
                <a:effectLst/>
                <a:latin typeface="-apple-system"/>
              </a:rPr>
              <a:t>(Courses mS team)</a:t>
            </a:r>
            <a:endParaRPr lang="en-US" sz="2400" b="0" i="0" dirty="0">
              <a:solidFill>
                <a:srgbClr val="0E53EC"/>
              </a:solidFill>
              <a:effectLst/>
              <a:latin typeface="-apple-system"/>
            </a:endParaRPr>
          </a:p>
        </p:txBody>
      </p:sp>
    </p:spTree>
    <p:extLst>
      <p:ext uri="{BB962C8B-B14F-4D97-AF65-F5344CB8AC3E}">
        <p14:creationId xmlns:p14="http://schemas.microsoft.com/office/powerpoint/2010/main" val="143581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473620" y="430303"/>
            <a:ext cx="4403180" cy="756131"/>
          </a:xfrm>
          <a:prstGeom prst="rect">
            <a:avLst/>
          </a:prstGeom>
        </p:spPr>
        <p:txBody>
          <a:bodyPr vert="horz" lIns="91440" tIns="45720" rIns="91440" bIns="45720" numCol="1" rtlCol="0" anchor="b" anchorCtr="0" compatLnSpc="1">
            <a:prstTxWarp prst="textNoShape">
              <a:avLst/>
            </a:prstTxWarp>
            <a:normAutofit fontScale="90000"/>
          </a:bodyPr>
          <a:lstStyle/>
          <a:p>
            <a:r>
              <a:rPr lang="en-US" sz="5400" b="1" i="0" kern="1200" dirty="0">
                <a:solidFill>
                  <a:schemeClr val="tx1"/>
                </a:solidFill>
                <a:effectLst/>
                <a:latin typeface="+mj-lt"/>
                <a:ea typeface="+mj-ea"/>
                <a:cs typeface="+mj-cs"/>
              </a:rPr>
              <a:t>Contract Testing</a:t>
            </a:r>
            <a:endParaRPr lang="en-US" sz="5400" b="1" kern="1200" dirty="0">
              <a:solidFill>
                <a:schemeClr val="tx1"/>
              </a:solidFill>
              <a:latin typeface="+mj-lt"/>
              <a:ea typeface="+mj-ea"/>
              <a:cs typeface="+mj-cs"/>
            </a:endParaRPr>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630935" y="2660904"/>
            <a:ext cx="6399679" cy="3547872"/>
          </a:xfrm>
          <a:prstGeom prst="rect">
            <a:avLst/>
          </a:prstGeom>
        </p:spPr>
        <p:txBody>
          <a:bodyPr vert="horz" lIns="91440" tIns="45720" rIns="91440" bIns="45720" rtlCol="0" anchor="t">
            <a:normAutofit/>
          </a:bodyPr>
          <a:lstStyle/>
          <a:p>
            <a:pPr>
              <a:lnSpc>
                <a:spcPct val="90000"/>
              </a:lnSpc>
              <a:spcAft>
                <a:spcPts val="600"/>
              </a:spcAft>
            </a:pPr>
            <a:r>
              <a:rPr lang="en-US" sz="1400" b="1" i="0" dirty="0">
                <a:effectLst/>
              </a:rPr>
              <a:t>Without contract testing</a:t>
            </a:r>
            <a:r>
              <a:rPr lang="en-US" sz="1400" b="0" i="0" dirty="0">
                <a:effectLst/>
              </a:rPr>
              <a:t>, the only way to ensure that applications will work correctly together is by using </a:t>
            </a:r>
            <a:r>
              <a:rPr lang="en-US" sz="1400" b="1" i="0" dirty="0">
                <a:effectLst/>
              </a:rPr>
              <a:t>expensive and brittle integration tests</a:t>
            </a:r>
            <a:r>
              <a:rPr lang="en-US" sz="1400" b="0" i="0" dirty="0">
                <a:effectLst/>
              </a:rPr>
              <a:t>.</a:t>
            </a:r>
          </a:p>
          <a:p>
            <a:pPr>
              <a:lnSpc>
                <a:spcPct val="90000"/>
              </a:lnSpc>
              <a:spcAft>
                <a:spcPts val="600"/>
              </a:spcAft>
            </a:pPr>
            <a:endParaRPr lang="en-US" sz="1400" b="0" i="0" dirty="0">
              <a:effectLst/>
            </a:endParaRPr>
          </a:p>
          <a:p>
            <a:pPr>
              <a:lnSpc>
                <a:spcPct val="90000"/>
              </a:lnSpc>
              <a:spcAft>
                <a:spcPts val="600"/>
              </a:spcAft>
            </a:pPr>
            <a:r>
              <a:rPr lang="en-US" sz="1400" b="0" i="0" dirty="0">
                <a:effectLst/>
              </a:rPr>
              <a:t>By using contract testing, we can </a:t>
            </a:r>
            <a:r>
              <a:rPr lang="en-US" sz="1400" b="1" i="0" dirty="0">
                <a:effectLst/>
              </a:rPr>
              <a:t>catch integration bugs related to contract differences</a:t>
            </a:r>
            <a:r>
              <a:rPr lang="en-US" sz="1400" b="0" i="0" dirty="0">
                <a:effectLst/>
              </a:rPr>
              <a:t>, early in the development life cycle, that is at the</a:t>
            </a:r>
            <a:r>
              <a:rPr lang="en-US" sz="1400" b="1" i="0" dirty="0">
                <a:effectLst/>
              </a:rPr>
              <a:t> unit test level</a:t>
            </a:r>
            <a:r>
              <a:rPr lang="en-US" sz="1400" b="0" i="0" dirty="0">
                <a:effectLst/>
              </a:rPr>
              <a:t>, and fix them. </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0" i="0" dirty="0">
                <a:effectLst/>
              </a:rPr>
              <a:t>But this doesn’t replace the actual integration testing which helps to identify the following:</a:t>
            </a:r>
          </a:p>
          <a:p>
            <a:pPr marL="742950" lvl="1" indent="-228600">
              <a:lnSpc>
                <a:spcPct val="90000"/>
              </a:lnSpc>
              <a:spcAft>
                <a:spcPts val="600"/>
              </a:spcAft>
              <a:buFont typeface="Arial" panose="020B0604020202020204" pitchFamily="34" charset="0"/>
              <a:buChar char="•"/>
            </a:pPr>
            <a:r>
              <a:rPr lang="en-US" sz="1400" b="0" i="0" dirty="0">
                <a:effectLst/>
              </a:rPr>
              <a:t>application connectivity issue.</a:t>
            </a:r>
          </a:p>
          <a:p>
            <a:pPr marL="742950" lvl="1" indent="-228600">
              <a:lnSpc>
                <a:spcPct val="90000"/>
              </a:lnSpc>
              <a:spcAft>
                <a:spcPts val="600"/>
              </a:spcAft>
              <a:buFont typeface="Arial" panose="020B0604020202020204" pitchFamily="34" charset="0"/>
              <a:buChar char="•"/>
            </a:pPr>
            <a:r>
              <a:rPr lang="en-US" sz="1400" b="0" i="0" dirty="0">
                <a:effectLst/>
              </a:rPr>
              <a:t>missing or Invalid data issues such as </a:t>
            </a:r>
          </a:p>
          <a:p>
            <a:pPr marL="1200150" lvl="2" indent="-228600">
              <a:lnSpc>
                <a:spcPct val="90000"/>
              </a:lnSpc>
              <a:spcAft>
                <a:spcPts val="600"/>
              </a:spcAft>
              <a:buFont typeface="Arial" panose="020B0604020202020204" pitchFamily="34" charset="0"/>
              <a:buChar char="•"/>
            </a:pPr>
            <a:r>
              <a:rPr lang="en-US" sz="1400" b="0" i="0" dirty="0">
                <a:effectLst/>
              </a:rPr>
              <a:t>incorrect date format, </a:t>
            </a:r>
          </a:p>
          <a:p>
            <a:pPr marL="1200150" lvl="2" indent="-228600">
              <a:lnSpc>
                <a:spcPct val="90000"/>
              </a:lnSpc>
              <a:spcAft>
                <a:spcPts val="600"/>
              </a:spcAft>
              <a:buFont typeface="Arial" panose="020B0604020202020204" pitchFamily="34" charset="0"/>
              <a:buChar char="•"/>
            </a:pPr>
            <a:r>
              <a:rPr lang="en-US" sz="1400" b="0" i="0" dirty="0">
                <a:effectLst/>
              </a:rPr>
              <a:t>non-numeric data, </a:t>
            </a:r>
          </a:p>
          <a:p>
            <a:pPr marL="1200150" lvl="2" indent="-228600">
              <a:lnSpc>
                <a:spcPct val="90000"/>
              </a:lnSpc>
              <a:spcAft>
                <a:spcPts val="600"/>
              </a:spcAft>
              <a:buFont typeface="Arial" panose="020B0604020202020204" pitchFamily="34" charset="0"/>
              <a:buChar char="•"/>
            </a:pPr>
            <a:r>
              <a:rPr lang="en-US" sz="1400" b="0" i="0" dirty="0">
                <a:effectLst/>
              </a:rPr>
              <a:t>data length or format issues, etc.</a:t>
            </a:r>
          </a:p>
        </p:txBody>
      </p:sp>
      <p:pic>
        <p:nvPicPr>
          <p:cNvPr id="7" name="Picture 6">
            <a:extLst>
              <a:ext uri="{FF2B5EF4-FFF2-40B4-BE49-F238E27FC236}">
                <a16:creationId xmlns:a16="http://schemas.microsoft.com/office/drawing/2014/main" id="{077D9236-C9D7-BA08-F039-99DD26435878}"/>
              </a:ext>
            </a:extLst>
          </p:cNvPr>
          <p:cNvPicPr>
            <a:picLocks noChangeAspect="1"/>
          </p:cNvPicPr>
          <p:nvPr/>
        </p:nvPicPr>
        <p:blipFill>
          <a:blip r:embed="rId2"/>
          <a:stretch>
            <a:fillRect/>
          </a:stretch>
        </p:blipFill>
        <p:spPr>
          <a:xfrm>
            <a:off x="7389848" y="2372868"/>
            <a:ext cx="4643165" cy="3377902"/>
          </a:xfrm>
          <a:prstGeom prst="rect">
            <a:avLst/>
          </a:prstGeom>
        </p:spPr>
      </p:pic>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4AE6079F-CA36-9B92-030C-93AEC35BE4DB}"/>
              </a:ext>
            </a:extLst>
          </p:cNvPr>
          <p:cNvSpPr txBox="1"/>
          <p:nvPr/>
        </p:nvSpPr>
        <p:spPr>
          <a:xfrm>
            <a:off x="538308" y="1330773"/>
            <a:ext cx="6492307" cy="923330"/>
          </a:xfrm>
          <a:prstGeom prst="rect">
            <a:avLst/>
          </a:prstGeom>
          <a:noFill/>
        </p:spPr>
        <p:txBody>
          <a:bodyPr wrap="square" rtlCol="0">
            <a:spAutoFit/>
          </a:bodyPr>
          <a:lstStyle/>
          <a:p>
            <a:r>
              <a:rPr lang="en-US" sz="1800" b="1" i="0" dirty="0">
                <a:effectLst/>
              </a:rPr>
              <a:t>Contract testing is the way of testing communication or the contract between two services in a Microservice architecture.</a:t>
            </a:r>
          </a:p>
          <a:p>
            <a:endParaRPr lang="en-US" dirty="0"/>
          </a:p>
        </p:txBody>
      </p:sp>
    </p:spTree>
    <p:extLst>
      <p:ext uri="{BB962C8B-B14F-4D97-AF65-F5344CB8AC3E}">
        <p14:creationId xmlns:p14="http://schemas.microsoft.com/office/powerpoint/2010/main" val="277121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43278" y="666141"/>
            <a:ext cx="4818888" cy="1481328"/>
          </a:xfrm>
          <a:prstGeom prst="rect">
            <a:avLst/>
          </a:prstGeom>
        </p:spPr>
        <p:txBody>
          <a:bodyPr vert="horz" lIns="91440" tIns="45720" rIns="91440" bIns="45720" numCol="1" rtlCol="0" anchor="b" anchorCtr="0" compatLnSpc="1">
            <a:prstTxWarp prst="textNoShape">
              <a:avLst/>
            </a:prstTxWarp>
            <a:normAutofit/>
          </a:bodyPr>
          <a:lstStyle/>
          <a:p>
            <a:r>
              <a:rPr lang="en-US" sz="5000" b="1" i="0" kern="1200">
                <a:solidFill>
                  <a:schemeClr val="tx1"/>
                </a:solidFill>
                <a:effectLst/>
                <a:latin typeface="+mj-lt"/>
                <a:ea typeface="+mj-ea"/>
                <a:cs typeface="+mj-cs"/>
              </a:rPr>
              <a:t>Contract Testing (cont.)</a:t>
            </a:r>
            <a:endParaRPr lang="en-US" sz="5000" b="1" kern="1200">
              <a:solidFill>
                <a:schemeClr val="tx1"/>
              </a:solidFill>
              <a:latin typeface="+mj-lt"/>
              <a:ea typeface="+mj-ea"/>
              <a:cs typeface="+mj-cs"/>
            </a:endParaRPr>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108089" y="2503587"/>
            <a:ext cx="7511845" cy="4178808"/>
          </a:xfrm>
          <a:prstGeom prst="rect">
            <a:avLst/>
          </a:prstGeom>
        </p:spPr>
        <p:txBody>
          <a:bodyPr vert="horz" lIns="91440" tIns="45720" rIns="91440" bIns="45720" rtlCol="0" anchor="t">
            <a:noAutofit/>
          </a:bodyPr>
          <a:lstStyle/>
          <a:p>
            <a:pPr>
              <a:lnSpc>
                <a:spcPct val="90000"/>
              </a:lnSpc>
              <a:spcAft>
                <a:spcPts val="600"/>
              </a:spcAft>
            </a:pPr>
            <a:r>
              <a:rPr lang="en-US" sz="1400" b="1" i="0" dirty="0">
                <a:effectLst/>
              </a:rPr>
              <a:t>It will also prevent producer applications from introducing breaking changes that will impact its consumer services.</a:t>
            </a:r>
            <a:endParaRPr lang="en-US" sz="1400" b="0" i="0" dirty="0">
              <a:effectLst/>
            </a:endParaRPr>
          </a:p>
          <a:p>
            <a:pPr marL="742950" lvl="1" indent="-228600">
              <a:lnSpc>
                <a:spcPct val="90000"/>
              </a:lnSpc>
              <a:spcAft>
                <a:spcPts val="600"/>
              </a:spcAft>
              <a:buFont typeface="Arial" panose="020B0604020202020204" pitchFamily="34" charset="0"/>
              <a:buChar char="•"/>
            </a:pPr>
            <a:r>
              <a:rPr lang="en-US" sz="1400" b="0" i="0" dirty="0">
                <a:effectLst/>
              </a:rPr>
              <a:t>In case, the producer tries to change anything in the contract that will impact the consumer, then the contract tests will fail at the producer’s end.</a:t>
            </a:r>
          </a:p>
          <a:p>
            <a:pPr marL="742950" lvl="1" indent="-228600">
              <a:lnSpc>
                <a:spcPct val="90000"/>
              </a:lnSpc>
              <a:spcAft>
                <a:spcPts val="600"/>
              </a:spcAft>
              <a:buFont typeface="Arial" panose="020B0604020202020204" pitchFamily="34" charset="0"/>
              <a:buChar char="•"/>
            </a:pPr>
            <a:r>
              <a:rPr lang="en-US" sz="1400" b="0" i="0" dirty="0">
                <a:effectLst/>
              </a:rPr>
              <a:t>This way producers will know which consumers are getting impacted and inform them to accommodate those changes.</a:t>
            </a:r>
          </a:p>
          <a:p>
            <a:pPr marL="742950" lvl="1" indent="-228600">
              <a:lnSpc>
                <a:spcPct val="90000"/>
              </a:lnSpc>
              <a:spcAft>
                <a:spcPts val="600"/>
              </a:spcAft>
              <a:buFont typeface="Arial" panose="020B0604020202020204" pitchFamily="34" charset="0"/>
              <a:buChar char="•"/>
            </a:pPr>
            <a:r>
              <a:rPr lang="en-US" sz="1400" b="0" i="0" dirty="0">
                <a:effectLst/>
              </a:rPr>
              <a:t>Thus, contract testing ensures and maintains the contract between the producer and consumer.</a:t>
            </a:r>
          </a:p>
          <a:p>
            <a:pPr>
              <a:lnSpc>
                <a:spcPct val="90000"/>
              </a:lnSpc>
              <a:spcAft>
                <a:spcPts val="600"/>
              </a:spcAft>
            </a:pPr>
            <a:endParaRPr lang="en-US" sz="1400" b="0" i="0" dirty="0">
              <a:effectLst/>
            </a:endParaRPr>
          </a:p>
          <a:p>
            <a:pPr>
              <a:lnSpc>
                <a:spcPct val="90000"/>
              </a:lnSpc>
              <a:spcAft>
                <a:spcPts val="600"/>
              </a:spcAft>
            </a:pPr>
            <a:r>
              <a:rPr lang="en-US" sz="1400" b="0" i="0" dirty="0">
                <a:effectLst/>
              </a:rPr>
              <a:t>Also, contract testing helps to understand the producer-consumer dependency relationship and somewhat creates documentation that contains information about:</a:t>
            </a:r>
          </a:p>
          <a:p>
            <a:pPr marL="742950" lvl="1" indent="-228600">
              <a:lnSpc>
                <a:spcPct val="90000"/>
              </a:lnSpc>
              <a:spcAft>
                <a:spcPts val="600"/>
              </a:spcAft>
              <a:buFont typeface="Arial" panose="020B0604020202020204" pitchFamily="34" charset="0"/>
              <a:buChar char="•"/>
            </a:pPr>
            <a:r>
              <a:rPr lang="en-US" sz="1400" b="0" i="0" dirty="0">
                <a:effectLst/>
              </a:rPr>
              <a:t>What are the Producer services and their consumers?</a:t>
            </a:r>
          </a:p>
          <a:p>
            <a:pPr marL="742950" lvl="1" indent="-228600">
              <a:lnSpc>
                <a:spcPct val="90000"/>
              </a:lnSpc>
              <a:spcAft>
                <a:spcPts val="600"/>
              </a:spcAft>
              <a:buFont typeface="Arial" panose="020B0604020202020204" pitchFamily="34" charset="0"/>
              <a:buChar char="•"/>
            </a:pPr>
            <a:r>
              <a:rPr lang="en-US" sz="1400" b="0" i="0" dirty="0">
                <a:effectLst/>
              </a:rPr>
              <a:t>What are the producer services on which the consumer depends?</a:t>
            </a:r>
          </a:p>
          <a:p>
            <a:pPr marL="742950" lvl="1" indent="-228600">
              <a:lnSpc>
                <a:spcPct val="90000"/>
              </a:lnSpc>
              <a:spcAft>
                <a:spcPts val="600"/>
              </a:spcAft>
              <a:buFont typeface="Arial" panose="020B0604020202020204" pitchFamily="34" charset="0"/>
              <a:buChar char="•"/>
            </a:pPr>
            <a:r>
              <a:rPr lang="en-US" sz="1400" b="0" i="0" dirty="0">
                <a:effectLst/>
              </a:rPr>
              <a:t>Which consumer is using what fields or data from the provider service?</a:t>
            </a:r>
            <a:endParaRPr lang="en-US" sz="1400" dirty="0"/>
          </a:p>
          <a:p>
            <a:pPr indent="-228600">
              <a:lnSpc>
                <a:spcPct val="90000"/>
              </a:lnSpc>
              <a:spcAft>
                <a:spcPts val="600"/>
              </a:spcAft>
              <a:buFont typeface="Arial" panose="020B0604020202020204" pitchFamily="34" charset="0"/>
              <a:buChar char="•"/>
            </a:pPr>
            <a:endParaRPr lang="en-US" sz="1400" b="0" i="0" dirty="0">
              <a:effectLst/>
            </a:endParaRPr>
          </a:p>
          <a:p>
            <a:pPr>
              <a:lnSpc>
                <a:spcPct val="90000"/>
              </a:lnSpc>
              <a:spcAft>
                <a:spcPts val="600"/>
              </a:spcAft>
            </a:pPr>
            <a:r>
              <a:rPr lang="en-US" sz="1400" b="0" i="0" dirty="0">
                <a:effectLst/>
              </a:rPr>
              <a:t>The most popular tool for contract testing is </a:t>
            </a:r>
            <a:r>
              <a:rPr lang="en-US" sz="1400" b="1" i="0" dirty="0">
                <a:effectLst/>
              </a:rPr>
              <a:t>Pact </a:t>
            </a:r>
            <a:r>
              <a:rPr lang="en-US" sz="1400" b="0" i="0" dirty="0">
                <a:effectLst/>
              </a:rPr>
              <a:t>and it's a </a:t>
            </a:r>
            <a:r>
              <a:rPr lang="en-US" sz="1400" b="1" i="0" dirty="0">
                <a:effectLst/>
              </a:rPr>
              <a:t>consumer-driven contract testing</a:t>
            </a:r>
            <a:r>
              <a:rPr lang="en-US" sz="1400" b="0" i="0" dirty="0">
                <a:effectLst/>
              </a:rPr>
              <a:t> tool.</a:t>
            </a:r>
          </a:p>
          <a:p>
            <a:pPr indent="-228600">
              <a:lnSpc>
                <a:spcPct val="90000"/>
              </a:lnSpc>
              <a:spcAft>
                <a:spcPts val="600"/>
              </a:spcAft>
              <a:buFont typeface="Arial" panose="020B0604020202020204" pitchFamily="34" charset="0"/>
              <a:buChar char="•"/>
            </a:pPr>
            <a:endParaRPr lang="en-US" sz="1400" dirty="0"/>
          </a:p>
        </p:txBody>
      </p:sp>
      <p:pic>
        <p:nvPicPr>
          <p:cNvPr id="9" name="Picture 8">
            <a:extLst>
              <a:ext uri="{FF2B5EF4-FFF2-40B4-BE49-F238E27FC236}">
                <a16:creationId xmlns:a16="http://schemas.microsoft.com/office/drawing/2014/main" id="{C46681BA-D59D-3316-1BC4-B0A0AD2B5989}"/>
              </a:ext>
            </a:extLst>
          </p:cNvPr>
          <p:cNvPicPr>
            <a:picLocks noChangeAspect="1"/>
          </p:cNvPicPr>
          <p:nvPr/>
        </p:nvPicPr>
        <p:blipFill>
          <a:blip r:embed="rId2"/>
          <a:stretch>
            <a:fillRect/>
          </a:stretch>
        </p:blipFill>
        <p:spPr>
          <a:xfrm>
            <a:off x="7723241" y="2121408"/>
            <a:ext cx="4237464" cy="3474720"/>
          </a:xfrm>
          <a:prstGeom prst="rect">
            <a:avLst/>
          </a:prstGeom>
        </p:spPr>
      </p:pic>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063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a:extLst>
              <a:ext uri="{FF2B5EF4-FFF2-40B4-BE49-F238E27FC236}">
                <a16:creationId xmlns:a16="http://schemas.microsoft.com/office/drawing/2014/main" id="{6E5175EF-AA8B-9335-9EB7-55E555138586}"/>
              </a:ext>
            </a:extLst>
          </p:cNvPr>
          <p:cNvSpPr txBox="1">
            <a:spLocks noChangeAspect="1" noChangeArrowheads="1"/>
          </p:cNvSpPr>
          <p:nvPr/>
        </p:nvSpPr>
        <p:spPr bwMode="auto">
          <a:xfrm>
            <a:off x="231295" y="821573"/>
            <a:ext cx="4351428" cy="1495080"/>
          </a:xfrm>
          <a:prstGeom prst="rect">
            <a:avLst/>
          </a:prstGeom>
        </p:spPr>
        <p:txBody>
          <a:bodyPr vert="horz" lIns="91440" tIns="45720" rIns="91440" bIns="45720" numCol="1" rtlCol="0" anchor="b"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t>Contract vs. </a:t>
            </a:r>
            <a:br>
              <a:rPr lang="en-US" sz="4800" b="1" dirty="0"/>
            </a:br>
            <a:r>
              <a:rPr lang="en-US" sz="4800" b="1" dirty="0"/>
              <a:t>Schema Testing</a:t>
            </a:r>
          </a:p>
        </p:txBody>
      </p:sp>
      <p:sp>
        <p:nvSpPr>
          <p:cNvPr id="8" name="TextBox 7">
            <a:extLst>
              <a:ext uri="{FF2B5EF4-FFF2-40B4-BE49-F238E27FC236}">
                <a16:creationId xmlns:a16="http://schemas.microsoft.com/office/drawing/2014/main" id="{7A09E0D9-4719-89C7-E9D1-2414FAF9AF8D}"/>
              </a:ext>
            </a:extLst>
          </p:cNvPr>
          <p:cNvSpPr txBox="1"/>
          <p:nvPr/>
        </p:nvSpPr>
        <p:spPr>
          <a:xfrm>
            <a:off x="4862807" y="1705043"/>
            <a:ext cx="7097898" cy="4555093"/>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sz="2000" b="0" i="0" dirty="0">
                <a:solidFill>
                  <a:srgbClr val="172B4D"/>
                </a:solidFill>
                <a:effectLst/>
                <a:latin typeface="-apple-system"/>
              </a:rPr>
              <a:t>A major advantage of contract testing is that only </a:t>
            </a:r>
            <a:r>
              <a:rPr lang="en-US" sz="2000" b="1" i="1" dirty="0">
                <a:solidFill>
                  <a:srgbClr val="172B4D"/>
                </a:solidFill>
                <a:effectLst/>
                <a:latin typeface="-apple-system"/>
              </a:rPr>
              <a:t>parts of the communication that are actually used by the consumer(s) get tested</a:t>
            </a:r>
            <a:r>
              <a:rPr lang="en-US" sz="2000" b="0" i="0" dirty="0">
                <a:solidFill>
                  <a:srgbClr val="172B4D"/>
                </a:solidFill>
                <a:effectLst/>
                <a:latin typeface="-apple-system"/>
              </a:rPr>
              <a:t>.</a:t>
            </a:r>
          </a:p>
          <a:p>
            <a:pPr marL="285750" indent="-285750" algn="l">
              <a:spcAft>
                <a:spcPts val="600"/>
              </a:spcAft>
              <a:buFont typeface="Arial" panose="020B0604020202020204" pitchFamily="34" charset="0"/>
              <a:buChar char="•"/>
            </a:pPr>
            <a:endParaRPr lang="en-US" sz="2000" dirty="0">
              <a:solidFill>
                <a:srgbClr val="172B4D"/>
              </a:solidFill>
              <a:latin typeface="-apple-system"/>
            </a:endParaRPr>
          </a:p>
          <a:p>
            <a:pPr marL="285750" indent="-285750" algn="l">
              <a:spcAft>
                <a:spcPts val="600"/>
              </a:spcAft>
              <a:buFont typeface="Arial" panose="020B0604020202020204" pitchFamily="34" charset="0"/>
              <a:buChar char="•"/>
            </a:pPr>
            <a:r>
              <a:rPr lang="en-US" sz="2000" b="0" i="0" dirty="0">
                <a:solidFill>
                  <a:srgbClr val="172B4D"/>
                </a:solidFill>
                <a:effectLst/>
                <a:latin typeface="-apple-system"/>
              </a:rPr>
              <a:t>This in turn means that </a:t>
            </a:r>
            <a:r>
              <a:rPr lang="en-US" sz="2000" b="1" i="1" dirty="0">
                <a:solidFill>
                  <a:srgbClr val="172B4D"/>
                </a:solidFill>
                <a:effectLst/>
                <a:latin typeface="-apple-system"/>
              </a:rPr>
              <a:t>any provider behavior not used by current consumers is free to change without breaking tests</a:t>
            </a:r>
            <a:r>
              <a:rPr lang="en-US" sz="2000" b="0" i="0" dirty="0">
                <a:solidFill>
                  <a:srgbClr val="172B4D"/>
                </a:solidFill>
                <a:effectLst/>
                <a:latin typeface="-apple-system"/>
              </a:rPr>
              <a:t>.</a:t>
            </a:r>
            <a:endParaRPr lang="en-US" sz="2000" dirty="0">
              <a:solidFill>
                <a:srgbClr val="172B4D"/>
              </a:solidFill>
              <a:latin typeface="-apple-system"/>
            </a:endParaRPr>
          </a:p>
          <a:p>
            <a:pPr marL="285750" indent="-285750" algn="l">
              <a:spcAft>
                <a:spcPts val="600"/>
              </a:spcAft>
              <a:buFont typeface="Arial" panose="020B0604020202020204" pitchFamily="34" charset="0"/>
              <a:buChar char="•"/>
            </a:pPr>
            <a:endParaRPr lang="en-US" sz="2000" b="0" i="0" dirty="0">
              <a:solidFill>
                <a:srgbClr val="172B4D"/>
              </a:solidFill>
              <a:effectLst/>
              <a:latin typeface="-apple-system"/>
            </a:endParaRPr>
          </a:p>
          <a:p>
            <a:pPr marL="285750" indent="-285750" algn="l">
              <a:spcAft>
                <a:spcPts val="600"/>
              </a:spcAft>
              <a:buFont typeface="Arial" panose="020B0604020202020204" pitchFamily="34" charset="0"/>
              <a:buChar char="•"/>
            </a:pPr>
            <a:r>
              <a:rPr lang="en-US" sz="2000" b="0" i="0" dirty="0">
                <a:solidFill>
                  <a:srgbClr val="172B4D"/>
                </a:solidFill>
                <a:effectLst/>
                <a:latin typeface="-apple-system"/>
              </a:rPr>
              <a:t>Unlike a </a:t>
            </a:r>
            <a:r>
              <a:rPr lang="en-US" sz="2000" b="1" i="0" dirty="0">
                <a:solidFill>
                  <a:srgbClr val="172B4D"/>
                </a:solidFill>
                <a:effectLst/>
                <a:latin typeface="-apple-system"/>
              </a:rPr>
              <a:t>schema or specification </a:t>
            </a:r>
            <a:r>
              <a:rPr lang="en-US" sz="2000" b="0" i="0" dirty="0">
                <a:solidFill>
                  <a:srgbClr val="172B4D"/>
                </a:solidFill>
                <a:effectLst/>
                <a:latin typeface="-apple-system"/>
              </a:rPr>
              <a:t>(</a:t>
            </a:r>
            <a:r>
              <a:rPr lang="en-US" sz="2000" b="0" i="0" dirty="0" err="1">
                <a:solidFill>
                  <a:srgbClr val="172B4D"/>
                </a:solidFill>
                <a:effectLst/>
                <a:latin typeface="-apple-system"/>
              </a:rPr>
              <a:t>eg.</a:t>
            </a:r>
            <a:r>
              <a:rPr lang="en-US" sz="2000" b="0" i="0" dirty="0">
                <a:solidFill>
                  <a:srgbClr val="172B4D"/>
                </a:solidFill>
                <a:effectLst/>
                <a:latin typeface="-apple-system"/>
              </a:rPr>
              <a:t> OAS), which is a </a:t>
            </a:r>
            <a:r>
              <a:rPr lang="en-US" sz="2000" b="1" i="0" dirty="0">
                <a:solidFill>
                  <a:srgbClr val="172B4D"/>
                </a:solidFill>
                <a:effectLst/>
                <a:latin typeface="-apple-system"/>
              </a:rPr>
              <a:t>static artifact </a:t>
            </a:r>
            <a:r>
              <a:rPr lang="en-US" sz="2000" b="0" i="0" dirty="0">
                <a:solidFill>
                  <a:srgbClr val="172B4D"/>
                </a:solidFill>
                <a:effectLst/>
                <a:latin typeface="-apple-system"/>
              </a:rPr>
              <a:t>that </a:t>
            </a:r>
            <a:r>
              <a:rPr lang="en-US" sz="2000" b="1" i="0" dirty="0">
                <a:solidFill>
                  <a:srgbClr val="172B4D"/>
                </a:solidFill>
                <a:effectLst/>
                <a:latin typeface="-apple-system"/>
              </a:rPr>
              <a:t>describes all possible states of a resource.</a:t>
            </a:r>
          </a:p>
          <a:p>
            <a:pPr marL="285750" indent="-285750" algn="l">
              <a:spcAft>
                <a:spcPts val="600"/>
              </a:spcAft>
              <a:buFont typeface="Arial" panose="020B0604020202020204" pitchFamily="34" charset="0"/>
              <a:buChar char="•"/>
            </a:pPr>
            <a:endParaRPr lang="en-US" sz="2000" b="1" dirty="0">
              <a:solidFill>
                <a:srgbClr val="172B4D"/>
              </a:solidFill>
              <a:latin typeface="-apple-system"/>
            </a:endParaRPr>
          </a:p>
          <a:p>
            <a:pPr marL="285750" indent="-285750" algn="l">
              <a:spcAft>
                <a:spcPts val="600"/>
              </a:spcAft>
              <a:buFont typeface="Arial" panose="020B0604020202020204" pitchFamily="34" charset="0"/>
              <a:buChar char="•"/>
            </a:pPr>
            <a:r>
              <a:rPr lang="en-US" sz="2000" i="0" dirty="0">
                <a:solidFill>
                  <a:srgbClr val="172B4D"/>
                </a:solidFill>
                <a:effectLst/>
                <a:latin typeface="-apple-system"/>
              </a:rPr>
              <a:t>A</a:t>
            </a:r>
            <a:r>
              <a:rPr lang="en-US" sz="2000" b="0" i="0" dirty="0">
                <a:solidFill>
                  <a:srgbClr val="172B4D"/>
                </a:solidFill>
                <a:effectLst/>
                <a:latin typeface="-apple-system"/>
              </a:rPr>
              <a:t> Pact contract is enforced by executing a collection of test cases, each of which describes a single concrete request/response pair - Pact is, in effect, "contract by example".</a:t>
            </a:r>
          </a:p>
        </p:txBody>
      </p:sp>
      <p:sp>
        <p:nvSpPr>
          <p:cNvPr id="10" name="TextBox 9">
            <a:extLst>
              <a:ext uri="{FF2B5EF4-FFF2-40B4-BE49-F238E27FC236}">
                <a16:creationId xmlns:a16="http://schemas.microsoft.com/office/drawing/2014/main" id="{0CE14057-A15C-E1BB-2034-96544CA4DEE6}"/>
              </a:ext>
            </a:extLst>
          </p:cNvPr>
          <p:cNvSpPr txBox="1"/>
          <p:nvPr/>
        </p:nvSpPr>
        <p:spPr>
          <a:xfrm>
            <a:off x="231295" y="2813077"/>
            <a:ext cx="4631511" cy="2339026"/>
          </a:xfrm>
          <a:prstGeom prst="rect">
            <a:avLst/>
          </a:prstGeom>
        </p:spPr>
        <p:txBody>
          <a:bodyPr vert="horz" lIns="91440" tIns="45720" rIns="91440" bIns="45720" rtlCol="0">
            <a:noAutofit/>
          </a:bodyPr>
          <a:lstStyle/>
          <a:p>
            <a:pPr>
              <a:lnSpc>
                <a:spcPct val="90000"/>
              </a:lnSpc>
              <a:spcBef>
                <a:spcPts val="1000"/>
              </a:spcBef>
            </a:pPr>
            <a:r>
              <a:rPr lang="en-US" sz="2000" b="1" i="0" kern="1200" dirty="0">
                <a:solidFill>
                  <a:schemeClr val="tx1"/>
                </a:solidFill>
                <a:effectLst/>
                <a:latin typeface="+mn-lt"/>
                <a:ea typeface="+mn-ea"/>
                <a:cs typeface="+mn-cs"/>
              </a:rPr>
              <a:t>Additional Resources:</a:t>
            </a:r>
            <a:endParaRPr lang="en-US" sz="2000" b="0" i="0" kern="1200" dirty="0">
              <a:solidFill>
                <a:schemeClr val="tx1"/>
              </a:solidFill>
              <a:effectLst/>
              <a:latin typeface="+mn-lt"/>
              <a:ea typeface="+mn-ea"/>
              <a:cs typeface="+mn-cs"/>
            </a:endParaRPr>
          </a:p>
          <a:p>
            <a:pPr marL="285750" indent="-285750">
              <a:lnSpc>
                <a:spcPct val="90000"/>
              </a:lnSpc>
              <a:spcBef>
                <a:spcPts val="1000"/>
              </a:spcBef>
              <a:buFont typeface="Arial" panose="020B0604020202020204" pitchFamily="34" charset="0"/>
              <a:buChar char="•"/>
            </a:pPr>
            <a:r>
              <a:rPr lang="en-US" sz="2000" b="1" i="0" u="none" strike="noStrike" kern="1200" dirty="0">
                <a:solidFill>
                  <a:schemeClr val="tx1"/>
                </a:solidFill>
                <a:effectLst/>
                <a:latin typeface="+mn-lt"/>
                <a:ea typeface="+mn-ea"/>
                <a:cs typeface="+mn-cs"/>
                <a:hlinkClick r:id="rId2" tooltip="https://docs.pact.io/#provider-contract-testing"/>
              </a:rPr>
              <a:t>provider-contract-testing</a:t>
            </a:r>
            <a:endParaRPr lang="en-US" sz="2000" b="0" i="0" kern="1200" dirty="0">
              <a:solidFill>
                <a:schemeClr val="tx1"/>
              </a:solidFill>
              <a:effectLst/>
              <a:latin typeface="+mn-lt"/>
              <a:ea typeface="+mn-ea"/>
              <a:cs typeface="+mn-cs"/>
            </a:endParaRPr>
          </a:p>
          <a:p>
            <a:pPr marL="285750" indent="-285750">
              <a:lnSpc>
                <a:spcPct val="90000"/>
              </a:lnSpc>
              <a:spcBef>
                <a:spcPts val="1000"/>
              </a:spcBef>
              <a:buFont typeface="Arial" panose="020B0604020202020204" pitchFamily="34" charset="0"/>
              <a:buChar char="•"/>
            </a:pPr>
            <a:r>
              <a:rPr lang="en-US" sz="2000" b="1" i="0" u="none" strike="noStrike" kern="1200" dirty="0">
                <a:solidFill>
                  <a:schemeClr val="tx1"/>
                </a:solidFill>
                <a:effectLst/>
                <a:latin typeface="+mn-lt"/>
                <a:ea typeface="+mn-ea"/>
                <a:cs typeface="+mn-cs"/>
                <a:hlinkClick r:id="rId3" tooltip="https://docs.pact.io/#consumer-driven-contracts"/>
              </a:rPr>
              <a:t>consumer-driven-contract-testing</a:t>
            </a:r>
            <a:endParaRPr lang="en-US" sz="2000" b="0" i="0" kern="1200" dirty="0">
              <a:solidFill>
                <a:schemeClr val="tx1"/>
              </a:solidFill>
              <a:effectLst/>
              <a:latin typeface="+mn-lt"/>
              <a:ea typeface="+mn-ea"/>
              <a:cs typeface="+mn-cs"/>
            </a:endParaRPr>
          </a:p>
          <a:p>
            <a:pPr marL="285750" indent="-285750">
              <a:lnSpc>
                <a:spcPct val="90000"/>
              </a:lnSpc>
              <a:spcBef>
                <a:spcPts val="1000"/>
              </a:spcBef>
              <a:buFont typeface="Arial" panose="020B0604020202020204" pitchFamily="34" charset="0"/>
              <a:buChar char="•"/>
            </a:pPr>
            <a:r>
              <a:rPr lang="en-US" sz="2000" b="1" i="0" u="none" strike="noStrike" kern="1200" dirty="0">
                <a:solidFill>
                  <a:schemeClr val="tx1"/>
                </a:solidFill>
                <a:effectLst/>
                <a:latin typeface="+mn-lt"/>
                <a:ea typeface="+mn-ea"/>
                <a:cs typeface="+mn-cs"/>
                <a:hlinkClick r:id="rId4" tooltip="https://pactflow.io/blog/contract-testing-using-json-schemas-and-open-api-part-1/"/>
              </a:rPr>
              <a:t>difference between schema testing and contract testing</a:t>
            </a:r>
            <a:endParaRPr lang="en-US" sz="2000" b="0" i="0" kern="1200" dirty="0">
              <a:solidFill>
                <a:schemeClr val="tx1"/>
              </a:solidFill>
              <a:effectLst/>
              <a:latin typeface="+mn-lt"/>
              <a:ea typeface="+mn-ea"/>
              <a:cs typeface="+mn-cs"/>
            </a:endParaRPr>
          </a:p>
          <a:p>
            <a:pPr>
              <a:lnSpc>
                <a:spcPct val="90000"/>
              </a:lnSpc>
              <a:spcBef>
                <a:spcPts val="1000"/>
              </a:spcBef>
            </a:pPr>
            <a:endParaRPr lang="en-US" sz="2000" kern="1200" dirty="0">
              <a:solidFill>
                <a:schemeClr val="tx1"/>
              </a:solidFill>
              <a:latin typeface="+mn-lt"/>
              <a:ea typeface="+mn-ea"/>
              <a:cs typeface="+mn-cs"/>
            </a:endParaRPr>
          </a:p>
        </p:txBody>
      </p:sp>
    </p:spTree>
    <p:extLst>
      <p:ext uri="{BB962C8B-B14F-4D97-AF65-F5344CB8AC3E}">
        <p14:creationId xmlns:p14="http://schemas.microsoft.com/office/powerpoint/2010/main" val="3315952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5000" y="640823"/>
            <a:ext cx="3418659" cy="5583148"/>
          </a:xfrm>
          <a:prstGeom prst="rect">
            <a:avLst/>
          </a:prstGeom>
        </p:spPr>
        <p:txBody>
          <a:bodyPr vert="horz" lIns="91440" tIns="45720" rIns="91440" bIns="45720" numCol="1" anchor="ctr" anchorCtr="0" compatLnSpc="1">
            <a:prstTxWarp prst="textNoShape">
              <a:avLst/>
            </a:prstTxWarp>
            <a:normAutofit/>
          </a:bodyPr>
          <a:lstStyle/>
          <a:p>
            <a:r>
              <a:rPr lang="en-US" sz="5400" b="1" i="0" dirty="0">
                <a:effectLst/>
                <a:latin typeface="-apple-system"/>
              </a:rPr>
              <a:t>How Pact contract testing works</a:t>
            </a:r>
            <a:endParaRPr lang="en-US" sz="5400" b="1" dirty="0"/>
          </a:p>
        </p:txBody>
      </p:sp>
      <p:sp>
        <p:nvSpPr>
          <p:cNvPr id="2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1D22CC44-CA6F-C104-5838-4CAE5F7943BD}"/>
              </a:ext>
            </a:extLst>
          </p:cNvPr>
          <p:cNvSpPr txBox="1"/>
          <p:nvPr/>
        </p:nvSpPr>
        <p:spPr>
          <a:xfrm>
            <a:off x="4648017" y="2767438"/>
            <a:ext cx="3542253" cy="2846933"/>
          </a:xfrm>
          <a:prstGeom prst="rect">
            <a:avLst/>
          </a:prstGeom>
          <a:noFill/>
        </p:spPr>
        <p:txBody>
          <a:bodyPr wrap="square" rtlCol="0">
            <a:spAutoFit/>
          </a:bodyPr>
          <a:lstStyle/>
          <a:p>
            <a:pPr defTabSz="530352">
              <a:spcAft>
                <a:spcPts val="600"/>
              </a:spcAft>
            </a:pPr>
            <a:r>
              <a:rPr lang="en-US" sz="1400" b="1" kern="1200" dirty="0">
                <a:solidFill>
                  <a:srgbClr val="212529"/>
                </a:solidFill>
                <a:latin typeface="Inter UI"/>
                <a:ea typeface="+mn-ea"/>
                <a:cs typeface="+mn-cs"/>
              </a:rPr>
              <a:t>How Pact helps - the consumer side</a:t>
            </a:r>
          </a:p>
          <a:p>
            <a:pPr defTabSz="530352">
              <a:spcAft>
                <a:spcPts val="600"/>
              </a:spcAft>
            </a:pPr>
            <a:endParaRPr lang="en-US" sz="1400" b="1" kern="1200" dirty="0">
              <a:solidFill>
                <a:srgbClr val="212529"/>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Pact solves the problem of keeping the two sets of tests in sync by use of a "</a:t>
            </a:r>
            <a:r>
              <a:rPr lang="en-US" sz="1400" b="1" kern="1200" dirty="0">
                <a:solidFill>
                  <a:srgbClr val="495057"/>
                </a:solidFill>
                <a:latin typeface="Inter UI"/>
                <a:ea typeface="+mn-ea"/>
                <a:cs typeface="+mn-cs"/>
              </a:rPr>
              <a:t>contract</a:t>
            </a:r>
            <a:r>
              <a:rPr lang="en-US" sz="1400" kern="1200" dirty="0">
                <a:solidFill>
                  <a:srgbClr val="495057"/>
                </a:solidFill>
                <a:latin typeface="Inter UI"/>
                <a:ea typeface="+mn-ea"/>
                <a:cs typeface="+mn-cs"/>
              </a:rPr>
              <a:t>", also known as a "</a:t>
            </a:r>
            <a:r>
              <a:rPr lang="en-US" sz="1400" b="1" kern="1200" dirty="0">
                <a:solidFill>
                  <a:srgbClr val="495057"/>
                </a:solidFill>
                <a:latin typeface="Inter UI"/>
                <a:ea typeface="+mn-ea"/>
                <a:cs typeface="+mn-cs"/>
              </a:rPr>
              <a:t>pact</a:t>
            </a:r>
            <a:r>
              <a:rPr lang="en-US" sz="1400" kern="1200" dirty="0">
                <a:solidFill>
                  <a:srgbClr val="495057"/>
                </a:solidFill>
                <a:latin typeface="Inter UI"/>
                <a:ea typeface="+mn-ea"/>
                <a:cs typeface="+mn-cs"/>
              </a:rPr>
              <a:t>".</a:t>
            </a:r>
          </a:p>
          <a:p>
            <a:pPr marL="165735" indent="-165735" defTabSz="530352">
              <a:spcAft>
                <a:spcPts val="600"/>
              </a:spcAft>
              <a:buFont typeface="Arial" panose="020B0604020202020204" pitchFamily="34" charset="0"/>
              <a:buChar char="•"/>
            </a:pPr>
            <a:endParaRPr lang="en-US" sz="1400" kern="1200" dirty="0">
              <a:solidFill>
                <a:srgbClr val="495057"/>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During the consumer tests, each request made to a </a:t>
            </a:r>
            <a:r>
              <a:rPr lang="en-US" sz="1400" b="1" kern="1200" dirty="0">
                <a:solidFill>
                  <a:srgbClr val="495057"/>
                </a:solidFill>
                <a:latin typeface="Inter UI"/>
                <a:ea typeface="+mn-ea"/>
                <a:cs typeface="+mn-cs"/>
              </a:rPr>
              <a:t>Pact mock </a:t>
            </a:r>
            <a:r>
              <a:rPr lang="en-US" sz="1400" kern="1200" dirty="0">
                <a:solidFill>
                  <a:srgbClr val="495057"/>
                </a:solidFill>
                <a:latin typeface="Inter UI"/>
                <a:ea typeface="+mn-ea"/>
                <a:cs typeface="+mn-cs"/>
              </a:rPr>
              <a:t>provider is </a:t>
            </a:r>
            <a:r>
              <a:rPr lang="en-US" sz="1400" b="1" kern="1200" dirty="0">
                <a:solidFill>
                  <a:srgbClr val="495057"/>
                </a:solidFill>
                <a:latin typeface="Inter UI"/>
                <a:ea typeface="+mn-ea"/>
                <a:cs typeface="+mn-cs"/>
              </a:rPr>
              <a:t>recorded</a:t>
            </a:r>
            <a:r>
              <a:rPr lang="en-US" sz="1400" kern="1200" dirty="0">
                <a:solidFill>
                  <a:srgbClr val="495057"/>
                </a:solidFill>
                <a:latin typeface="Inter UI"/>
                <a:ea typeface="+mn-ea"/>
                <a:cs typeface="+mn-cs"/>
              </a:rPr>
              <a:t> </a:t>
            </a:r>
            <a:r>
              <a:rPr lang="en-US" sz="1400" b="1" kern="1200" dirty="0">
                <a:solidFill>
                  <a:srgbClr val="495057"/>
                </a:solidFill>
                <a:latin typeface="Inter UI"/>
                <a:ea typeface="+mn-ea"/>
                <a:cs typeface="+mn-cs"/>
              </a:rPr>
              <a:t>into the contract file</a:t>
            </a:r>
            <a:r>
              <a:rPr lang="en-US" sz="1400" kern="1200" dirty="0">
                <a:solidFill>
                  <a:srgbClr val="495057"/>
                </a:solidFill>
                <a:latin typeface="Inter UI"/>
                <a:ea typeface="+mn-ea"/>
                <a:cs typeface="+mn-cs"/>
              </a:rPr>
              <a:t>, along with its </a:t>
            </a:r>
            <a:r>
              <a:rPr lang="en-US" sz="1400" b="1" kern="1200" dirty="0">
                <a:solidFill>
                  <a:srgbClr val="495057"/>
                </a:solidFill>
                <a:latin typeface="Inter UI"/>
                <a:ea typeface="+mn-ea"/>
                <a:cs typeface="+mn-cs"/>
              </a:rPr>
              <a:t>expected response</a:t>
            </a:r>
            <a:r>
              <a:rPr lang="en-US" sz="1400" kern="1200" dirty="0">
                <a:solidFill>
                  <a:srgbClr val="495057"/>
                </a:solidFill>
                <a:latin typeface="Inter UI"/>
                <a:ea typeface="+mn-ea"/>
                <a:cs typeface="+mn-cs"/>
              </a:rPr>
              <a:t>.</a:t>
            </a:r>
          </a:p>
          <a:p>
            <a:pPr>
              <a:spcAft>
                <a:spcPts val="600"/>
              </a:spcAft>
            </a:pPr>
            <a:endParaRPr lang="en-US" sz="1400" dirty="0"/>
          </a:p>
        </p:txBody>
      </p:sp>
      <p:sp>
        <p:nvSpPr>
          <p:cNvPr id="6" name="TextBox 5">
            <a:extLst>
              <a:ext uri="{FF2B5EF4-FFF2-40B4-BE49-F238E27FC236}">
                <a16:creationId xmlns:a16="http://schemas.microsoft.com/office/drawing/2014/main" id="{079C39D0-9225-BBB9-4299-1ACF4E2498F8}"/>
              </a:ext>
            </a:extLst>
          </p:cNvPr>
          <p:cNvSpPr txBox="1"/>
          <p:nvPr/>
        </p:nvSpPr>
        <p:spPr>
          <a:xfrm>
            <a:off x="8628010" y="2767438"/>
            <a:ext cx="3231545" cy="3570208"/>
          </a:xfrm>
          <a:prstGeom prst="rect">
            <a:avLst/>
          </a:prstGeom>
          <a:noFill/>
        </p:spPr>
        <p:txBody>
          <a:bodyPr wrap="square" rtlCol="0">
            <a:spAutoFit/>
          </a:bodyPr>
          <a:lstStyle/>
          <a:p>
            <a:pPr defTabSz="530352">
              <a:spcAft>
                <a:spcPts val="600"/>
              </a:spcAft>
            </a:pPr>
            <a:r>
              <a:rPr lang="en-US" sz="1400" b="1" kern="1200" dirty="0">
                <a:solidFill>
                  <a:srgbClr val="212529"/>
                </a:solidFill>
                <a:latin typeface="Inter UI"/>
                <a:ea typeface="+mn-ea"/>
                <a:cs typeface="+mn-cs"/>
              </a:rPr>
              <a:t>How Pact helps - the provider side</a:t>
            </a:r>
          </a:p>
          <a:p>
            <a:pPr defTabSz="530352">
              <a:spcAft>
                <a:spcPts val="600"/>
              </a:spcAft>
            </a:pPr>
            <a:endParaRPr lang="en-US" sz="1400" b="1" kern="1200" dirty="0">
              <a:solidFill>
                <a:srgbClr val="212529"/>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A Pact simulated consumer then </a:t>
            </a:r>
            <a:r>
              <a:rPr lang="en-US" sz="1400" b="1" kern="1200" dirty="0">
                <a:solidFill>
                  <a:srgbClr val="495057"/>
                </a:solidFill>
                <a:latin typeface="Inter UI"/>
                <a:ea typeface="+mn-ea"/>
                <a:cs typeface="+mn-cs"/>
              </a:rPr>
              <a:t>replays each request against the real provider</a:t>
            </a:r>
            <a:r>
              <a:rPr lang="en-US" sz="1400" kern="1200" dirty="0">
                <a:solidFill>
                  <a:srgbClr val="495057"/>
                </a:solidFill>
                <a:latin typeface="Inter UI"/>
                <a:ea typeface="+mn-ea"/>
                <a:cs typeface="+mn-cs"/>
              </a:rPr>
              <a:t> and compares the actual and expected responses. </a:t>
            </a:r>
          </a:p>
          <a:p>
            <a:pPr defTabSz="530352">
              <a:spcAft>
                <a:spcPts val="600"/>
              </a:spcAft>
            </a:pPr>
            <a:endParaRPr lang="en-US" sz="1400" kern="1200" dirty="0">
              <a:solidFill>
                <a:srgbClr val="495057"/>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If they match, we have verified that the simulated applications behave the same way as the real applications. </a:t>
            </a:r>
          </a:p>
          <a:p>
            <a:pPr marL="165735" indent="-165735" defTabSz="530352">
              <a:spcAft>
                <a:spcPts val="600"/>
              </a:spcAft>
              <a:buFont typeface="Arial" panose="020B0604020202020204" pitchFamily="34" charset="0"/>
              <a:buChar char="•"/>
            </a:pPr>
            <a:endParaRPr lang="en-US" sz="1400" kern="1200" dirty="0">
              <a:solidFill>
                <a:srgbClr val="495057"/>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This means the two real applications should communicate correctly when they interact in real life.</a:t>
            </a:r>
            <a:endParaRPr lang="en-US" sz="1400" dirty="0"/>
          </a:p>
        </p:txBody>
      </p:sp>
      <p:sp>
        <p:nvSpPr>
          <p:cNvPr id="8" name="TextBox 7">
            <a:extLst>
              <a:ext uri="{FF2B5EF4-FFF2-40B4-BE49-F238E27FC236}">
                <a16:creationId xmlns:a16="http://schemas.microsoft.com/office/drawing/2014/main" id="{0E596C16-6086-1B45-EB9F-63575E092054}"/>
              </a:ext>
            </a:extLst>
          </p:cNvPr>
          <p:cNvSpPr txBox="1"/>
          <p:nvPr/>
        </p:nvSpPr>
        <p:spPr>
          <a:xfrm>
            <a:off x="4611441" y="1708455"/>
            <a:ext cx="6880763" cy="461665"/>
          </a:xfrm>
          <a:prstGeom prst="rect">
            <a:avLst/>
          </a:prstGeom>
          <a:noFill/>
        </p:spPr>
        <p:txBody>
          <a:bodyPr wrap="square" rtlCol="0">
            <a:spAutoFit/>
          </a:bodyPr>
          <a:lstStyle/>
          <a:p>
            <a:pPr defTabSz="530352">
              <a:spcAft>
                <a:spcPts val="600"/>
              </a:spcAft>
            </a:pPr>
            <a:r>
              <a:rPr lang="en-US" sz="2400" b="1" kern="1200" dirty="0">
                <a:solidFill>
                  <a:srgbClr val="495057"/>
                </a:solidFill>
                <a:latin typeface="Inter UI"/>
                <a:ea typeface="+mn-ea"/>
                <a:cs typeface="+mn-cs"/>
              </a:rPr>
              <a:t>Ref</a:t>
            </a:r>
            <a:r>
              <a:rPr lang="en-US" sz="2400" b="1" dirty="0">
                <a:solidFill>
                  <a:srgbClr val="495057"/>
                </a:solidFill>
                <a:latin typeface="Inter UI"/>
              </a:rPr>
              <a:t>e</a:t>
            </a:r>
            <a:r>
              <a:rPr lang="en-US" sz="2400" b="1" kern="1200" dirty="0">
                <a:solidFill>
                  <a:srgbClr val="495057"/>
                </a:solidFill>
                <a:latin typeface="Inter UI"/>
                <a:ea typeface="+mn-ea"/>
                <a:cs typeface="+mn-cs"/>
              </a:rPr>
              <a:t>rence: </a:t>
            </a:r>
            <a:r>
              <a:rPr lang="en-US" sz="2400" b="1" dirty="0">
                <a:hlinkClick r:id="rId2"/>
              </a:rPr>
              <a:t>How pact contract testing works?</a:t>
            </a:r>
            <a:endParaRPr lang="en-US" sz="2400" b="1" dirty="0"/>
          </a:p>
        </p:txBody>
      </p:sp>
    </p:spTree>
    <p:extLst>
      <p:ext uri="{BB962C8B-B14F-4D97-AF65-F5344CB8AC3E}">
        <p14:creationId xmlns:p14="http://schemas.microsoft.com/office/powerpoint/2010/main" val="167192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2</a:t>
            </a:r>
          </a:p>
          <a:p>
            <a:pPr algn="ctr">
              <a:spcAft>
                <a:spcPts val="600"/>
              </a:spcAft>
            </a:pPr>
            <a:r>
              <a:rPr lang="en-US" sz="5400" dirty="0">
                <a:solidFill>
                  <a:schemeClr val="bg1">
                    <a:lumMod val="95000"/>
                    <a:lumOff val="5000"/>
                  </a:schemeClr>
                </a:solidFill>
              </a:rPr>
              <a:t>Test application setup</a:t>
            </a:r>
            <a:endParaRPr lang="en-US" sz="5400" b="1" dirty="0">
              <a:solidFill>
                <a:schemeClr val="bg1">
                  <a:lumMod val="95000"/>
                  <a:lumOff val="5000"/>
                </a:schemeClr>
              </a:solidFill>
            </a:endParaRPr>
          </a:p>
        </p:txBody>
      </p:sp>
    </p:spTree>
    <p:extLst>
      <p:ext uri="{BB962C8B-B14F-4D97-AF65-F5344CB8AC3E}">
        <p14:creationId xmlns:p14="http://schemas.microsoft.com/office/powerpoint/2010/main" val="223401091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5400" b="1" dirty="0"/>
              <a:t>Test Application Setup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838200" y="1929384"/>
            <a:ext cx="10515600" cy="4251960"/>
          </a:xfrm>
        </p:spPr>
        <p:txBody>
          <a:bodyPr>
            <a:normAutofit/>
          </a:bodyPr>
          <a:lstStyle/>
          <a:p>
            <a:r>
              <a:rPr lang="en-US" sz="2000" dirty="0"/>
              <a:t>Download &amp; Install IntelliJ IDEA Community Edition - </a:t>
            </a:r>
            <a:r>
              <a:rPr lang="en-US" sz="2000" dirty="0">
                <a:hlinkClick r:id="rId2"/>
              </a:rPr>
              <a:t>https://www.jetbrains.com/idea/download/</a:t>
            </a:r>
            <a:endParaRPr lang="en-US" sz="2000"/>
          </a:p>
          <a:p>
            <a:r>
              <a:rPr lang="en-US" sz="2000" dirty="0"/>
              <a:t>Download &amp; Install Docker Desktop for Windows -</a:t>
            </a:r>
            <a:r>
              <a:rPr lang="en-US" sz="2000" dirty="0">
                <a:hlinkClick r:id="rId3"/>
              </a:rPr>
              <a:t>https://docker.com</a:t>
            </a:r>
            <a:endParaRPr lang="en-US" sz="2000"/>
          </a:p>
          <a:p>
            <a:r>
              <a:rPr lang="en-US" sz="2000" dirty="0"/>
              <a:t>Create an account and login to Oracle Container Registry - </a:t>
            </a:r>
            <a:r>
              <a:rPr lang="en-US" sz="2000" dirty="0">
                <a:hlinkClick r:id="rId4"/>
              </a:rPr>
              <a:t>https://container-registry.oracle.com/</a:t>
            </a:r>
            <a:endParaRPr lang="en-US" sz="2000"/>
          </a:p>
          <a:p>
            <a:r>
              <a:rPr lang="en-US" sz="2000" dirty="0"/>
              <a:t>Create Docker Hub Account - </a:t>
            </a:r>
            <a:r>
              <a:rPr lang="en-US" sz="2000" dirty="0">
                <a:hlinkClick r:id="rId5"/>
              </a:rPr>
              <a:t>https://hub.docker.com/</a:t>
            </a:r>
            <a:endParaRPr lang="en-US" sz="2000" dirty="0"/>
          </a:p>
          <a:p>
            <a:pPr lvl="1"/>
            <a:r>
              <a:rPr lang="en-US" sz="2000"/>
              <a:t>useful to have, if you don’t have.</a:t>
            </a:r>
          </a:p>
          <a:p>
            <a:pPr lvl="1"/>
            <a:r>
              <a:rPr lang="en-US" sz="2000" b="1"/>
              <a:t>Not required for the session</a:t>
            </a:r>
            <a:endParaRPr lang="en-US" sz="2000"/>
          </a:p>
          <a:p>
            <a:r>
              <a:rPr lang="en-US" sz="2000" dirty="0"/>
              <a:t>Download &amp; Install Oracle Client - </a:t>
            </a:r>
            <a:r>
              <a:rPr lang="en-US" sz="2000">
                <a:hlinkClick r:id="rId6"/>
              </a:rPr>
              <a:t>https://www.oracle.com/in/database/sqldeveloper/</a:t>
            </a:r>
            <a:endParaRPr lang="en-US" sz="2000"/>
          </a:p>
          <a:p>
            <a:r>
              <a:rPr lang="en-US" sz="2000" dirty="0"/>
              <a:t>Share the provider &amp; consumer project</a:t>
            </a:r>
          </a:p>
          <a:p>
            <a:r>
              <a:rPr lang="en-US" sz="2000" dirty="0"/>
              <a:t>Share the postman collection for provider-consumer API Endpoints.</a:t>
            </a:r>
          </a:p>
          <a:p>
            <a:r>
              <a:rPr lang="en-US" sz="2000" dirty="0"/>
              <a:t>Import in IntelliJ IDE and build the project.</a:t>
            </a:r>
          </a:p>
        </p:txBody>
      </p:sp>
    </p:spTree>
    <p:extLst>
      <p:ext uri="{BB962C8B-B14F-4D97-AF65-F5344CB8AC3E}">
        <p14:creationId xmlns:p14="http://schemas.microsoft.com/office/powerpoint/2010/main" val="3469198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5400" b="1" dirty="0"/>
              <a:t>Oracle 21c Database setup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353961" y="1929384"/>
            <a:ext cx="5633601" cy="4818888"/>
          </a:xfrm>
        </p:spPr>
        <p:txBody>
          <a:bodyPr>
            <a:noAutofit/>
          </a:bodyPr>
          <a:lstStyle/>
          <a:p>
            <a:r>
              <a:rPr lang="sv-SE" sz="1400" dirty="0">
                <a:latin typeface="+mj-lt"/>
              </a:rPr>
              <a:t>Run Docker Desktop app</a:t>
            </a:r>
            <a:endParaRPr lang="sv-SE" sz="1400" b="0" dirty="0">
              <a:effectLst/>
              <a:latin typeface="+mj-lt"/>
            </a:endParaRPr>
          </a:p>
          <a:p>
            <a:r>
              <a:rPr lang="sv-SE" sz="1400" b="0" dirty="0">
                <a:effectLst/>
                <a:latin typeface="+mj-lt"/>
              </a:rPr>
              <a:t>Verify docker installation &amp; check the docker version</a:t>
            </a:r>
            <a:r>
              <a:rPr lang="sv-SE" sz="1400" b="0" i="1" dirty="0">
                <a:effectLst/>
                <a:latin typeface="+mj-lt"/>
              </a:rPr>
              <a:t>:</a:t>
            </a:r>
            <a:r>
              <a:rPr lang="sv-SE" sz="1400" b="0" i="0" dirty="0">
                <a:effectLst/>
                <a:latin typeface="+mj-lt"/>
              </a:rPr>
              <a:t> </a:t>
            </a:r>
            <a:r>
              <a:rPr lang="sv-SE" sz="1400" b="1" i="0" dirty="0">
                <a:effectLst/>
                <a:latin typeface="+mj-lt"/>
              </a:rPr>
              <a:t>docker –v</a:t>
            </a:r>
          </a:p>
          <a:p>
            <a:r>
              <a:rPr lang="sv-SE" sz="1400" dirty="0">
                <a:latin typeface="+mj-lt"/>
              </a:rPr>
              <a:t>Login to </a:t>
            </a:r>
            <a:r>
              <a:rPr lang="sv-SE" sz="1400" dirty="0">
                <a:latin typeface="+mj-lt"/>
                <a:hlinkClick r:id="rId2"/>
              </a:rPr>
              <a:t>https://container-registry.oracle.com/</a:t>
            </a:r>
            <a:r>
              <a:rPr lang="sv-SE" sz="1400" dirty="0">
                <a:latin typeface="+mj-lt"/>
              </a:rPr>
              <a:t> &gt;&gt; Database &gt;&gt; Enterprise : to pull the Oracle 21c image</a:t>
            </a:r>
          </a:p>
          <a:p>
            <a:r>
              <a:rPr lang="sv-SE" sz="1400" dirty="0">
                <a:latin typeface="+mj-lt"/>
              </a:rPr>
              <a:t>Open terminal and run the following command to pull the Oracle 21c image from oracle registry</a:t>
            </a:r>
          </a:p>
          <a:p>
            <a:pPr lvl="1"/>
            <a:r>
              <a:rPr lang="en-US" sz="1400" b="1" dirty="0">
                <a:latin typeface="+mj-lt"/>
                <a:cs typeface="Courier New" panose="02070309020205020404" pitchFamily="49" charset="0"/>
              </a:rPr>
              <a:t>docker login </a:t>
            </a:r>
            <a:r>
              <a:rPr lang="en-US" sz="1400" b="1" dirty="0">
                <a:latin typeface="+mj-lt"/>
                <a:cs typeface="Courier New" panose="02070309020205020404" pitchFamily="49" charset="0"/>
                <a:hlinkClick r:id="rId2"/>
              </a:rPr>
              <a:t>https://container-registry.oracle.com/</a:t>
            </a:r>
            <a:endParaRPr lang="en-US" sz="1400" b="1" dirty="0">
              <a:latin typeface="+mj-lt"/>
              <a:cs typeface="Courier New" panose="02070309020205020404" pitchFamily="49" charset="0"/>
            </a:endParaRPr>
          </a:p>
          <a:p>
            <a:pPr lvl="1"/>
            <a:r>
              <a:rPr lang="en-US" sz="1400" b="1" dirty="0">
                <a:latin typeface="+mj-lt"/>
                <a:cs typeface="Courier New" panose="02070309020205020404" pitchFamily="49" charset="0"/>
              </a:rPr>
              <a:t>docker pull container-registry.oracle.com/database/</a:t>
            </a:r>
            <a:r>
              <a:rPr lang="en-US" sz="1400" b="1" dirty="0" err="1">
                <a:latin typeface="+mj-lt"/>
                <a:cs typeface="Courier New" panose="02070309020205020404" pitchFamily="49" charset="0"/>
              </a:rPr>
              <a:t>enterprise:latest</a:t>
            </a:r>
            <a:endParaRPr lang="en-US" sz="1400" b="1" dirty="0">
              <a:latin typeface="+mj-lt"/>
              <a:cs typeface="Courier New" panose="02070309020205020404" pitchFamily="49" charset="0"/>
            </a:endParaRPr>
          </a:p>
          <a:p>
            <a:pPr marL="457200" lvl="1" indent="0">
              <a:buNone/>
            </a:pPr>
            <a:endParaRPr lang="en-US" sz="1400" dirty="0">
              <a:latin typeface="+mj-lt"/>
            </a:endParaRPr>
          </a:p>
          <a:p>
            <a:r>
              <a:rPr lang="en-US" sz="1400" dirty="0">
                <a:latin typeface="+mj-lt"/>
              </a:rPr>
              <a:t>Connect the DB instance from SQL Developer:</a:t>
            </a:r>
          </a:p>
          <a:p>
            <a:pPr lvl="1"/>
            <a:r>
              <a:rPr lang="en-US" sz="1400" b="1" dirty="0">
                <a:latin typeface="+mj-lt"/>
              </a:rPr>
              <a:t>Host: </a:t>
            </a:r>
            <a:r>
              <a:rPr lang="en-US" sz="1400" dirty="0">
                <a:latin typeface="+mj-lt"/>
              </a:rPr>
              <a:t>localhost</a:t>
            </a:r>
          </a:p>
          <a:p>
            <a:pPr lvl="1"/>
            <a:r>
              <a:rPr lang="en-US" sz="1400" b="1" dirty="0">
                <a:latin typeface="+mj-lt"/>
              </a:rPr>
              <a:t>Port: </a:t>
            </a:r>
            <a:r>
              <a:rPr lang="en-US" sz="1400" dirty="0">
                <a:latin typeface="+mj-lt"/>
              </a:rPr>
              <a:t>1521</a:t>
            </a:r>
          </a:p>
          <a:p>
            <a:pPr lvl="1"/>
            <a:r>
              <a:rPr lang="en-US" sz="1400" b="1" dirty="0">
                <a:latin typeface="+mj-lt"/>
              </a:rPr>
              <a:t>SID:</a:t>
            </a:r>
            <a:r>
              <a:rPr lang="en-US" sz="1400" dirty="0">
                <a:latin typeface="+mj-lt"/>
              </a:rPr>
              <a:t> PACTDB</a:t>
            </a:r>
          </a:p>
          <a:p>
            <a:pPr lvl="1"/>
            <a:r>
              <a:rPr lang="en-US" sz="1400" b="1" dirty="0">
                <a:latin typeface="+mj-lt"/>
              </a:rPr>
              <a:t>User: </a:t>
            </a:r>
            <a:r>
              <a:rPr lang="en-US" sz="1400" dirty="0">
                <a:latin typeface="+mj-lt"/>
              </a:rPr>
              <a:t>SYSTEM</a:t>
            </a:r>
          </a:p>
          <a:p>
            <a:pPr lvl="1"/>
            <a:r>
              <a:rPr lang="en-US" sz="1400" b="1" dirty="0">
                <a:latin typeface="+mj-lt"/>
              </a:rPr>
              <a:t>Password: </a:t>
            </a:r>
            <a:r>
              <a:rPr lang="en-US" sz="1400" dirty="0">
                <a:latin typeface="+mj-lt"/>
              </a:rPr>
              <a:t>Password123</a:t>
            </a:r>
          </a:p>
          <a:p>
            <a:pPr marL="457200" lvl="1" indent="0">
              <a:buNone/>
            </a:pPr>
            <a:endParaRPr lang="en-US" sz="1400" dirty="0">
              <a:latin typeface="+mj-lt"/>
            </a:endParaRPr>
          </a:p>
          <a:p>
            <a:pPr marL="457200" lvl="1" indent="0">
              <a:buNone/>
            </a:pPr>
            <a:endParaRPr lang="en-US" sz="1400" b="1" dirty="0">
              <a:latin typeface="+mj-lt"/>
              <a:cs typeface="Courier New" panose="02070309020205020404" pitchFamily="49" charset="0"/>
            </a:endParaRPr>
          </a:p>
        </p:txBody>
      </p:sp>
      <p:sp>
        <p:nvSpPr>
          <p:cNvPr id="4" name="Content Placeholder 2">
            <a:extLst>
              <a:ext uri="{FF2B5EF4-FFF2-40B4-BE49-F238E27FC236}">
                <a16:creationId xmlns:a16="http://schemas.microsoft.com/office/drawing/2014/main" id="{1D2AF8C7-21E6-FB91-B275-50EF1C2937B8}"/>
              </a:ext>
            </a:extLst>
          </p:cNvPr>
          <p:cNvSpPr txBox="1">
            <a:spLocks/>
          </p:cNvSpPr>
          <p:nvPr/>
        </p:nvSpPr>
        <p:spPr>
          <a:xfrm>
            <a:off x="5750170" y="1929384"/>
            <a:ext cx="6087870" cy="4818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mj-lt"/>
              </a:rPr>
              <a:t>Create a containerized instance of Oracle 21c from the image</a:t>
            </a:r>
          </a:p>
          <a:p>
            <a:pPr marL="457200" lvl="1" indent="0">
              <a:buNone/>
            </a:pPr>
            <a:r>
              <a:rPr lang="en-US" sz="1400" b="1" dirty="0">
                <a:latin typeface="+mj-lt"/>
                <a:cs typeface="Courier New" panose="02070309020205020404" pitchFamily="49" charset="0"/>
              </a:rPr>
              <a:t>docker run -d --name oracle21c </a:t>
            </a:r>
          </a:p>
          <a:p>
            <a:pPr marL="457200" lvl="1" indent="0">
              <a:buNone/>
            </a:pPr>
            <a:r>
              <a:rPr lang="en-US" sz="1400" b="1" dirty="0">
                <a:latin typeface="+mj-lt"/>
                <a:cs typeface="Courier New" panose="02070309020205020404" pitchFamily="49" charset="0"/>
              </a:rPr>
              <a:t>-p 1521:1521 -p 5500:5500 </a:t>
            </a:r>
          </a:p>
          <a:p>
            <a:pPr marL="457200" lvl="1" indent="0">
              <a:buNone/>
            </a:pPr>
            <a:r>
              <a:rPr lang="en-US" sz="1400" b="1" dirty="0">
                <a:latin typeface="+mj-lt"/>
                <a:cs typeface="Courier New" panose="02070309020205020404" pitchFamily="49" charset="0"/>
              </a:rPr>
              <a:t>-e ORACLE_SID=PACTDB </a:t>
            </a:r>
          </a:p>
          <a:p>
            <a:pPr marL="457200" lvl="1" indent="0">
              <a:buNone/>
            </a:pPr>
            <a:r>
              <a:rPr lang="en-US" sz="1400" b="1" dirty="0">
                <a:latin typeface="+mj-lt"/>
                <a:cs typeface="Courier New" panose="02070309020205020404" pitchFamily="49" charset="0"/>
              </a:rPr>
              <a:t>-e ORACLE_PDB=ORCLPDB1 </a:t>
            </a:r>
          </a:p>
          <a:p>
            <a:pPr marL="457200" lvl="1" indent="0">
              <a:buNone/>
            </a:pPr>
            <a:r>
              <a:rPr lang="en-US" sz="1400" b="1" dirty="0">
                <a:latin typeface="+mj-lt"/>
                <a:cs typeface="Courier New" panose="02070309020205020404" pitchFamily="49" charset="0"/>
              </a:rPr>
              <a:t>-e ORACLE_PWD=Password123 </a:t>
            </a:r>
          </a:p>
          <a:p>
            <a:pPr marL="457200" lvl="1" indent="0">
              <a:buNone/>
            </a:pPr>
            <a:r>
              <a:rPr lang="en-US" sz="1400" b="1" dirty="0">
                <a:latin typeface="+mj-lt"/>
                <a:cs typeface="Courier New" panose="02070309020205020404" pitchFamily="49" charset="0"/>
              </a:rPr>
              <a:t>-e ENABLE_ARCHIVELOG=true </a:t>
            </a:r>
          </a:p>
          <a:p>
            <a:pPr marL="457200" lvl="1" indent="0">
              <a:buNone/>
            </a:pPr>
            <a:r>
              <a:rPr lang="en-US" sz="1400" b="1" dirty="0">
                <a:latin typeface="+mj-lt"/>
                <a:cs typeface="Courier New" panose="02070309020205020404" pitchFamily="49" charset="0"/>
              </a:rPr>
              <a:t>-v D:\docker-volumes\oracle21c:/opt/oracle/oradata </a:t>
            </a:r>
          </a:p>
          <a:p>
            <a:pPr marL="457200" lvl="1" indent="0">
              <a:buNone/>
            </a:pPr>
            <a:r>
              <a:rPr lang="en-US" sz="1400" b="1" dirty="0">
                <a:latin typeface="+mj-lt"/>
                <a:cs typeface="Courier New" panose="02070309020205020404" pitchFamily="49" charset="0"/>
              </a:rPr>
              <a:t>container-registry.oracle.com/database/</a:t>
            </a:r>
            <a:r>
              <a:rPr lang="en-US" sz="1400" b="1" dirty="0" err="1">
                <a:latin typeface="+mj-lt"/>
                <a:cs typeface="Courier New" panose="02070309020205020404" pitchFamily="49" charset="0"/>
              </a:rPr>
              <a:t>enterprise:latest</a:t>
            </a:r>
            <a:endParaRPr lang="en-US" sz="1400" b="1" dirty="0">
              <a:latin typeface="+mj-lt"/>
              <a:cs typeface="Courier New" panose="02070309020205020404" pitchFamily="49" charset="0"/>
            </a:endParaRPr>
          </a:p>
          <a:p>
            <a:pPr marL="457200" lvl="1" indent="0">
              <a:buNone/>
            </a:pPr>
            <a:endParaRPr lang="en-US" sz="1400" b="1" dirty="0">
              <a:latin typeface="+mj-lt"/>
              <a:cs typeface="Courier New" panose="02070309020205020404" pitchFamily="49" charset="0"/>
            </a:endParaRPr>
          </a:p>
          <a:p>
            <a:pPr lvl="1"/>
            <a:r>
              <a:rPr lang="en-US" sz="1400" dirty="0">
                <a:latin typeface="+mj-lt"/>
              </a:rPr>
              <a:t>This will take some time to create an instance of the Oracle 21c DB.</a:t>
            </a:r>
          </a:p>
          <a:p>
            <a:pPr lvl="1"/>
            <a:r>
              <a:rPr lang="en-US" sz="1400" dirty="0">
                <a:latin typeface="+mj-lt"/>
              </a:rPr>
              <a:t>Check the container log in Docker Desktop app to view the progress of installation.</a:t>
            </a:r>
          </a:p>
          <a:p>
            <a:pPr lvl="1"/>
            <a:endParaRPr lang="en-US" sz="1400" dirty="0">
              <a:latin typeface="+mj-lt"/>
            </a:endParaRPr>
          </a:p>
          <a:p>
            <a:pPr lvl="1"/>
            <a:endParaRPr lang="en-US" sz="1400" b="1" dirty="0">
              <a:latin typeface="+mj-lt"/>
              <a:cs typeface="Courier New" panose="02070309020205020404" pitchFamily="49" charset="0"/>
            </a:endParaRPr>
          </a:p>
        </p:txBody>
      </p:sp>
    </p:spTree>
    <p:extLst>
      <p:ext uri="{BB962C8B-B14F-4D97-AF65-F5344CB8AC3E}">
        <p14:creationId xmlns:p14="http://schemas.microsoft.com/office/powerpoint/2010/main" val="4104005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4600" b="1" dirty="0"/>
              <a:t>Consumer (Library mS) Table Setup Script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565448" y="1897809"/>
            <a:ext cx="8824735" cy="4748096"/>
          </a:xfrm>
        </p:spPr>
        <p:txBody>
          <a:bodyPr>
            <a:noAutofit/>
          </a:bodyPr>
          <a:lstStyle/>
          <a:p>
            <a:pPr marL="0" indent="0">
              <a:buNone/>
            </a:pPr>
            <a:r>
              <a:rPr lang="en-US" sz="1600" dirty="0">
                <a:latin typeface="+mj-lt"/>
              </a:rPr>
              <a:t>CREATE TABLE books(</a:t>
            </a:r>
          </a:p>
          <a:p>
            <a:pPr marL="0" indent="0">
              <a:buNone/>
            </a:pPr>
            <a:r>
              <a:rPr lang="en-US" sz="1600" dirty="0">
                <a:latin typeface="+mj-lt"/>
              </a:rPr>
              <a:t>	</a:t>
            </a:r>
            <a:r>
              <a:rPr lang="en-US" sz="1600" dirty="0" err="1">
                <a:latin typeface="+mj-lt"/>
              </a:rPr>
              <a:t>book_name</a:t>
            </a:r>
            <a:r>
              <a:rPr lang="en-US" sz="1600" dirty="0">
                <a:latin typeface="+mj-lt"/>
              </a:rPr>
              <a:t> varchar2(50),</a:t>
            </a:r>
          </a:p>
          <a:p>
            <a:pPr marL="0" indent="0">
              <a:buNone/>
            </a:pPr>
            <a:r>
              <a:rPr lang="en-US" sz="1600" dirty="0">
                <a:latin typeface="+mj-lt"/>
              </a:rPr>
              <a:t>	id varchar2(50),</a:t>
            </a:r>
          </a:p>
          <a:p>
            <a:pPr marL="0" indent="0">
              <a:buNone/>
            </a:pPr>
            <a:r>
              <a:rPr lang="en-US" sz="1600" dirty="0">
                <a:latin typeface="+mj-lt"/>
              </a:rPr>
              <a:t>	</a:t>
            </a:r>
            <a:r>
              <a:rPr lang="en-US" sz="1600" dirty="0" err="1">
                <a:latin typeface="+mj-lt"/>
              </a:rPr>
              <a:t>isbn</a:t>
            </a:r>
            <a:r>
              <a:rPr lang="en-US" sz="1600" dirty="0">
                <a:latin typeface="+mj-lt"/>
              </a:rPr>
              <a:t> varchar2(50),</a:t>
            </a:r>
          </a:p>
          <a:p>
            <a:pPr marL="0" indent="0">
              <a:buNone/>
            </a:pPr>
            <a:r>
              <a:rPr lang="en-US" sz="1600" dirty="0">
                <a:latin typeface="+mj-lt"/>
              </a:rPr>
              <a:t>	aisle varchar2(50),</a:t>
            </a:r>
          </a:p>
          <a:p>
            <a:pPr marL="0" indent="0">
              <a:buNone/>
            </a:pPr>
            <a:r>
              <a:rPr lang="en-US" sz="1600" dirty="0">
                <a:latin typeface="+mj-lt"/>
              </a:rPr>
              <a:t>	author varchar2(50),</a:t>
            </a:r>
          </a:p>
          <a:p>
            <a:pPr marL="0" indent="0">
              <a:buNone/>
            </a:pPr>
            <a:r>
              <a:rPr lang="en-US" sz="1600" dirty="0">
                <a:latin typeface="+mj-lt"/>
              </a:rPr>
              <a:t>	PRIMARY KEY (id)</a:t>
            </a:r>
          </a:p>
          <a:p>
            <a:pPr marL="0" indent="0">
              <a:buNone/>
            </a:pPr>
            <a:r>
              <a:rPr lang="en-US" sz="1600" dirty="0">
                <a:latin typeface="+mj-lt"/>
              </a:rPr>
              <a:t>);</a:t>
            </a:r>
          </a:p>
          <a:p>
            <a:pPr marL="0" indent="0">
              <a:buNone/>
            </a:pPr>
            <a:r>
              <a:rPr lang="en-US" sz="1600" dirty="0">
                <a:latin typeface="+mj-lt"/>
              </a:rPr>
              <a:t>INSERT INTO books(</a:t>
            </a:r>
            <a:r>
              <a:rPr lang="en-US" sz="1600" dirty="0" err="1">
                <a:latin typeface="+mj-lt"/>
              </a:rPr>
              <a:t>book_name,id,isbn,aisle,author</a:t>
            </a:r>
            <a:r>
              <a:rPr lang="en-US" sz="1600" dirty="0">
                <a:latin typeface="+mj-lt"/>
              </a:rPr>
              <a:t>) values('Microservices','hrtge43','hrtge','43','Shetty');</a:t>
            </a:r>
          </a:p>
          <a:p>
            <a:pPr marL="0" indent="0">
              <a:buNone/>
            </a:pPr>
            <a:r>
              <a:rPr lang="en-US" sz="1600" dirty="0">
                <a:latin typeface="+mj-lt"/>
              </a:rPr>
              <a:t>INSERT INTO books(</a:t>
            </a:r>
            <a:r>
              <a:rPr lang="en-US" sz="1600" dirty="0" err="1">
                <a:latin typeface="+mj-lt"/>
              </a:rPr>
              <a:t>book_name,id,isbn,aisle,author</a:t>
            </a:r>
            <a:r>
              <a:rPr lang="en-US" sz="1600" dirty="0">
                <a:latin typeface="+mj-lt"/>
              </a:rPr>
              <a:t>) values('Selenium','khuys21','khuys','21','Shetty');</a:t>
            </a:r>
          </a:p>
          <a:p>
            <a:pPr marL="0" indent="0">
              <a:buNone/>
            </a:pPr>
            <a:r>
              <a:rPr lang="en-US" sz="1600" dirty="0">
                <a:latin typeface="+mj-lt"/>
              </a:rPr>
              <a:t>INSERT INTO books(</a:t>
            </a:r>
            <a:r>
              <a:rPr lang="en-US" sz="1600" dirty="0" err="1">
                <a:latin typeface="+mj-lt"/>
              </a:rPr>
              <a:t>book_name,id,isbn,aisle,author</a:t>
            </a:r>
            <a:r>
              <a:rPr lang="en-US" sz="1600" dirty="0">
                <a:latin typeface="+mj-lt"/>
              </a:rPr>
              <a:t>) values('Appium','ttefs36','ttefs','36','Shetty’);</a:t>
            </a:r>
          </a:p>
          <a:p>
            <a:pPr marL="0" indent="0">
              <a:buNone/>
            </a:pPr>
            <a:endParaRPr lang="en-US" sz="1600" dirty="0">
              <a:latin typeface="+mj-lt"/>
            </a:endParaRPr>
          </a:p>
          <a:p>
            <a:pPr marL="0" indent="0">
              <a:buNone/>
            </a:pPr>
            <a:r>
              <a:rPr lang="en-US" sz="1600" dirty="0">
                <a:latin typeface="+mj-lt"/>
              </a:rPr>
              <a:t>select * from books;</a:t>
            </a:r>
            <a:endParaRPr lang="en-US" sz="1600" dirty="0">
              <a:solidFill>
                <a:srgbClr val="0E53EC"/>
              </a:solidFill>
              <a:latin typeface="+mj-lt"/>
            </a:endParaRPr>
          </a:p>
        </p:txBody>
      </p:sp>
      <p:sp>
        <p:nvSpPr>
          <p:cNvPr id="4" name="TextBox 3">
            <a:extLst>
              <a:ext uri="{FF2B5EF4-FFF2-40B4-BE49-F238E27FC236}">
                <a16:creationId xmlns:a16="http://schemas.microsoft.com/office/drawing/2014/main" id="{D7DD7A6D-A363-206B-9BD6-2CACFDA9611A}"/>
              </a:ext>
            </a:extLst>
          </p:cNvPr>
          <p:cNvSpPr txBox="1"/>
          <p:nvPr/>
        </p:nvSpPr>
        <p:spPr>
          <a:xfrm>
            <a:off x="7712775" y="2504092"/>
            <a:ext cx="3810189" cy="1477328"/>
          </a:xfrm>
          <a:prstGeom prst="rect">
            <a:avLst/>
          </a:prstGeom>
          <a:noFill/>
        </p:spPr>
        <p:txBody>
          <a:bodyPr wrap="square" rtlCol="0">
            <a:spAutoFit/>
          </a:bodyPr>
          <a:lstStyle/>
          <a:p>
            <a:pPr marL="0" indent="0">
              <a:buNone/>
            </a:pPr>
            <a:r>
              <a:rPr lang="en-US" sz="1800" b="1" dirty="0">
                <a:solidFill>
                  <a:srgbClr val="0E53EC"/>
                </a:solidFill>
                <a:latin typeface="+mj-lt"/>
                <a:cs typeface="Courier New" panose="02070309020205020404" pitchFamily="49" charset="0"/>
              </a:rPr>
              <a:t>NOTE:</a:t>
            </a:r>
          </a:p>
          <a:p>
            <a:pPr marL="0" indent="0">
              <a:buNone/>
            </a:pPr>
            <a:r>
              <a:rPr lang="en-US" sz="1800" b="1" dirty="0">
                <a:solidFill>
                  <a:srgbClr val="0E53EC"/>
                </a:solidFill>
                <a:latin typeface="+mj-lt"/>
                <a:cs typeface="Courier New" panose="02070309020205020404" pitchFamily="49" charset="0"/>
              </a:rPr>
              <a:t>For ease of use &amp; simplicity both producer &amp; consumer uses the same DB but different tables.</a:t>
            </a:r>
            <a:endParaRPr lang="en-US" sz="1800" b="1" dirty="0">
              <a:solidFill>
                <a:srgbClr val="0E53EC"/>
              </a:solidFill>
              <a:latin typeface="+mj-lt"/>
            </a:endParaRPr>
          </a:p>
          <a:p>
            <a:endParaRPr lang="en-US" b="1" dirty="0"/>
          </a:p>
        </p:txBody>
      </p:sp>
    </p:spTree>
    <p:extLst>
      <p:ext uri="{BB962C8B-B14F-4D97-AF65-F5344CB8AC3E}">
        <p14:creationId xmlns:p14="http://schemas.microsoft.com/office/powerpoint/2010/main" val="179654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524D68-5CDA-730E-8400-BC84937C3BE9}"/>
              </a:ext>
            </a:extLst>
          </p:cNvPr>
          <p:cNvSpPr>
            <a:spLocks noGrp="1"/>
          </p:cNvSpPr>
          <p:nvPr>
            <p:ph type="title"/>
          </p:nvPr>
        </p:nvSpPr>
        <p:spPr>
          <a:xfrm>
            <a:off x="838200" y="673770"/>
            <a:ext cx="3220329" cy="2027227"/>
          </a:xfrm>
        </p:spPr>
        <p:txBody>
          <a:bodyPr anchor="t">
            <a:normAutofit/>
          </a:bodyPr>
          <a:lstStyle/>
          <a:p>
            <a:r>
              <a:rPr lang="en-US" sz="4200" b="1">
                <a:solidFill>
                  <a:srgbClr val="FFFFFF"/>
                </a:solidFill>
              </a:rPr>
              <a:t>LEARNING EXPECTATION</a:t>
            </a:r>
          </a:p>
        </p:txBody>
      </p:sp>
      <p:graphicFrame>
        <p:nvGraphicFramePr>
          <p:cNvPr id="31" name="Content Placeholder 2">
            <a:extLst>
              <a:ext uri="{FF2B5EF4-FFF2-40B4-BE49-F238E27FC236}">
                <a16:creationId xmlns:a16="http://schemas.microsoft.com/office/drawing/2014/main" id="{0D70E7DA-8A7B-0C4E-74F2-44D27E990382}"/>
              </a:ext>
            </a:extLst>
          </p:cNvPr>
          <p:cNvGraphicFramePr>
            <a:graphicFrameLocks noGrp="1"/>
          </p:cNvGraphicFramePr>
          <p:nvPr>
            <p:ph idx="1"/>
            <p:extLst>
              <p:ext uri="{D42A27DB-BD31-4B8C-83A1-F6EECF244321}">
                <p14:modId xmlns:p14="http://schemas.microsoft.com/office/powerpoint/2010/main" val="3543807537"/>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1561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5000" b="1" dirty="0"/>
              <a:t>Provider (Courses mS) Table Setup Script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669036" y="1869001"/>
            <a:ext cx="8369456" cy="4805713"/>
          </a:xfrm>
        </p:spPr>
        <p:txBody>
          <a:bodyPr>
            <a:noAutofit/>
          </a:bodyPr>
          <a:lstStyle/>
          <a:p>
            <a:pPr marL="0" indent="0">
              <a:buNone/>
            </a:pPr>
            <a:r>
              <a:rPr lang="en-US" sz="1600" dirty="0">
                <a:latin typeface="+mj-lt"/>
              </a:rPr>
              <a:t>CREATE TABLE courses(</a:t>
            </a:r>
          </a:p>
          <a:p>
            <a:pPr marL="0" indent="0">
              <a:buNone/>
            </a:pPr>
            <a:r>
              <a:rPr lang="en-US" sz="1600" dirty="0">
                <a:latin typeface="+mj-lt"/>
              </a:rPr>
              <a:t>	</a:t>
            </a:r>
            <a:r>
              <a:rPr lang="en-US" sz="1600" dirty="0" err="1">
                <a:latin typeface="+mj-lt"/>
              </a:rPr>
              <a:t>course_name</a:t>
            </a:r>
            <a:r>
              <a:rPr lang="en-US" sz="1600" dirty="0">
                <a:latin typeface="+mj-lt"/>
              </a:rPr>
              <a:t> varchar(50),</a:t>
            </a:r>
          </a:p>
          <a:p>
            <a:pPr marL="0" indent="0">
              <a:buNone/>
            </a:pPr>
            <a:r>
              <a:rPr lang="en-US" sz="1600" dirty="0">
                <a:latin typeface="+mj-lt"/>
              </a:rPr>
              <a:t>	id varchar(50),</a:t>
            </a:r>
          </a:p>
          <a:p>
            <a:pPr marL="0" indent="0">
              <a:buNone/>
            </a:pPr>
            <a:r>
              <a:rPr lang="en-US" sz="1600" dirty="0">
                <a:latin typeface="+mj-lt"/>
              </a:rPr>
              <a:t>	price int,</a:t>
            </a:r>
          </a:p>
          <a:p>
            <a:pPr marL="0" indent="0">
              <a:buNone/>
            </a:pPr>
            <a:r>
              <a:rPr lang="en-US" sz="1600" dirty="0">
                <a:latin typeface="+mj-lt"/>
              </a:rPr>
              <a:t>	category varchar(50),</a:t>
            </a:r>
          </a:p>
          <a:p>
            <a:pPr marL="0" indent="0">
              <a:buNone/>
            </a:pPr>
            <a:r>
              <a:rPr lang="en-US" sz="1600" dirty="0">
                <a:latin typeface="+mj-lt"/>
              </a:rPr>
              <a:t>	PRIMARY KEY (</a:t>
            </a:r>
            <a:r>
              <a:rPr lang="en-US" sz="1600" dirty="0" err="1">
                <a:latin typeface="+mj-lt"/>
              </a:rPr>
              <a:t>course_name</a:t>
            </a:r>
            <a:r>
              <a:rPr lang="en-US" sz="1600" dirty="0">
                <a:latin typeface="+mj-lt"/>
              </a:rPr>
              <a:t>)</a:t>
            </a:r>
          </a:p>
          <a:p>
            <a:pPr marL="0" indent="0">
              <a:buNone/>
            </a:pPr>
            <a:r>
              <a:rPr lang="en-US" sz="1600" dirty="0">
                <a:latin typeface="+mj-lt"/>
              </a:rPr>
              <a:t>);</a:t>
            </a:r>
          </a:p>
          <a:p>
            <a:pPr marL="0" indent="0">
              <a:buNone/>
            </a:pPr>
            <a:endParaRPr lang="en-US" sz="1600" dirty="0">
              <a:latin typeface="+mj-lt"/>
            </a:endParaRPr>
          </a:p>
          <a:p>
            <a:pPr marL="0" indent="0">
              <a:buNone/>
            </a:pPr>
            <a:r>
              <a:rPr lang="en-US" sz="1600" dirty="0">
                <a:latin typeface="+mj-lt"/>
              </a:rPr>
              <a:t>INSERT INTO courses(</a:t>
            </a:r>
            <a:r>
              <a:rPr lang="en-US" sz="1600" dirty="0" err="1">
                <a:latin typeface="+mj-lt"/>
              </a:rPr>
              <a:t>course_name,id,price,category</a:t>
            </a:r>
            <a:r>
              <a:rPr lang="en-US" sz="1600" dirty="0">
                <a:latin typeface="+mj-lt"/>
              </a:rPr>
              <a:t>) values('Microservices testing','2',23,'api');</a:t>
            </a:r>
          </a:p>
          <a:p>
            <a:pPr marL="0" indent="0">
              <a:buNone/>
            </a:pPr>
            <a:r>
              <a:rPr lang="en-US" sz="1600" dirty="0">
                <a:latin typeface="+mj-lt"/>
              </a:rPr>
              <a:t>INSERT INTO courses(</a:t>
            </a:r>
            <a:r>
              <a:rPr lang="en-US" sz="1600" dirty="0" err="1">
                <a:latin typeface="+mj-lt"/>
              </a:rPr>
              <a:t>course_name,id,price,category</a:t>
            </a:r>
            <a:r>
              <a:rPr lang="en-US" sz="1600" dirty="0">
                <a:latin typeface="+mj-lt"/>
              </a:rPr>
              <a:t>) values('Selenium','3',66,'web');</a:t>
            </a:r>
          </a:p>
          <a:p>
            <a:pPr marL="0" indent="0">
              <a:buNone/>
            </a:pPr>
            <a:r>
              <a:rPr lang="en-US" sz="1600" dirty="0">
                <a:latin typeface="+mj-lt"/>
              </a:rPr>
              <a:t>INSERT INTO courses(</a:t>
            </a:r>
            <a:r>
              <a:rPr lang="en-US" sz="1600" dirty="0" err="1">
                <a:latin typeface="+mj-lt"/>
              </a:rPr>
              <a:t>course_name,id,price,category</a:t>
            </a:r>
            <a:r>
              <a:rPr lang="en-US" sz="1600" dirty="0">
                <a:latin typeface="+mj-lt"/>
              </a:rPr>
              <a:t>) values('Appium','12',13,'mobile’);</a:t>
            </a:r>
          </a:p>
          <a:p>
            <a:pPr marL="0" indent="0">
              <a:buNone/>
            </a:pPr>
            <a:endParaRPr lang="en-US" sz="1600" dirty="0">
              <a:latin typeface="+mj-lt"/>
            </a:endParaRPr>
          </a:p>
          <a:p>
            <a:pPr marL="0" indent="0">
              <a:buNone/>
            </a:pPr>
            <a:r>
              <a:rPr lang="en-US" sz="1600" dirty="0">
                <a:latin typeface="+mj-lt"/>
              </a:rPr>
              <a:t>Select * from courses;</a:t>
            </a:r>
          </a:p>
        </p:txBody>
      </p:sp>
      <p:sp>
        <p:nvSpPr>
          <p:cNvPr id="4" name="TextBox 3">
            <a:extLst>
              <a:ext uri="{FF2B5EF4-FFF2-40B4-BE49-F238E27FC236}">
                <a16:creationId xmlns:a16="http://schemas.microsoft.com/office/drawing/2014/main" id="{AECAA5F8-1846-78BF-AC73-9B101FCD99D7}"/>
              </a:ext>
            </a:extLst>
          </p:cNvPr>
          <p:cNvSpPr txBox="1"/>
          <p:nvPr/>
        </p:nvSpPr>
        <p:spPr>
          <a:xfrm>
            <a:off x="7712775" y="2504092"/>
            <a:ext cx="3810189" cy="1477328"/>
          </a:xfrm>
          <a:prstGeom prst="rect">
            <a:avLst/>
          </a:prstGeom>
          <a:noFill/>
        </p:spPr>
        <p:txBody>
          <a:bodyPr wrap="square" rtlCol="0">
            <a:spAutoFit/>
          </a:bodyPr>
          <a:lstStyle/>
          <a:p>
            <a:pPr marL="0" indent="0">
              <a:buNone/>
            </a:pPr>
            <a:r>
              <a:rPr lang="en-US" sz="1800" b="1" dirty="0">
                <a:solidFill>
                  <a:srgbClr val="0E53EC"/>
                </a:solidFill>
                <a:latin typeface="+mj-lt"/>
                <a:cs typeface="Courier New" panose="02070309020205020404" pitchFamily="49" charset="0"/>
              </a:rPr>
              <a:t>NOTE:</a:t>
            </a:r>
          </a:p>
          <a:p>
            <a:pPr marL="0" indent="0">
              <a:buNone/>
            </a:pPr>
            <a:r>
              <a:rPr lang="en-US" sz="1800" b="1" dirty="0">
                <a:solidFill>
                  <a:srgbClr val="0E53EC"/>
                </a:solidFill>
                <a:latin typeface="+mj-lt"/>
                <a:cs typeface="Courier New" panose="02070309020205020404" pitchFamily="49" charset="0"/>
              </a:rPr>
              <a:t>For ease of use &amp; simplicity both producer &amp; consumer uses the same DB but different tables.</a:t>
            </a:r>
            <a:endParaRPr lang="en-US" sz="1800" b="1" dirty="0">
              <a:solidFill>
                <a:srgbClr val="0E53EC"/>
              </a:solidFill>
              <a:latin typeface="+mj-lt"/>
            </a:endParaRPr>
          </a:p>
          <a:p>
            <a:endParaRPr lang="en-US" b="1" dirty="0"/>
          </a:p>
        </p:txBody>
      </p:sp>
    </p:spTree>
    <p:extLst>
      <p:ext uri="{BB962C8B-B14F-4D97-AF65-F5344CB8AC3E}">
        <p14:creationId xmlns:p14="http://schemas.microsoft.com/office/powerpoint/2010/main" val="118538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686834" y="1153572"/>
            <a:ext cx="3200400" cy="4461163"/>
          </a:xfrm>
        </p:spPr>
        <p:txBody>
          <a:bodyPr>
            <a:normAutofit/>
          </a:bodyPr>
          <a:lstStyle/>
          <a:p>
            <a:r>
              <a:rPr lang="en-US">
                <a:solidFill>
                  <a:srgbClr val="FFFFFF"/>
                </a:solidFill>
              </a:rPr>
              <a:t>Test Application 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4429723" y="589084"/>
            <a:ext cx="6906491" cy="6025295"/>
          </a:xfrm>
        </p:spPr>
        <p:txBody>
          <a:bodyPr anchor="ctr">
            <a:normAutofit/>
          </a:bodyPr>
          <a:lstStyle/>
          <a:p>
            <a:r>
              <a:rPr lang="en-US" dirty="0"/>
              <a:t>Run Provider &amp; Consumer applications</a:t>
            </a:r>
          </a:p>
          <a:p>
            <a:pPr marL="0" indent="0">
              <a:buNone/>
            </a:pPr>
            <a:endParaRPr lang="en-US" dirty="0"/>
          </a:p>
          <a:p>
            <a:r>
              <a:rPr lang="en-US" dirty="0"/>
              <a:t>Walkthrough of Provider &amp; Consumer applications</a:t>
            </a:r>
          </a:p>
          <a:p>
            <a:pPr marL="0" indent="0">
              <a:buNone/>
            </a:pPr>
            <a:endParaRPr lang="en-US" dirty="0"/>
          </a:p>
          <a:p>
            <a:r>
              <a:rPr lang="en-US" dirty="0"/>
              <a:t>Execute and explain the collection for provider-consumer API Endpoints.</a:t>
            </a:r>
          </a:p>
          <a:p>
            <a:pPr marL="0" indent="0">
              <a:buNone/>
            </a:pPr>
            <a:endParaRPr lang="en-US" dirty="0"/>
          </a:p>
        </p:txBody>
      </p:sp>
    </p:spTree>
    <p:extLst>
      <p:ext uri="{BB962C8B-B14F-4D97-AF65-F5344CB8AC3E}">
        <p14:creationId xmlns:p14="http://schemas.microsoft.com/office/powerpoint/2010/main" val="2275377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3</a:t>
            </a:r>
          </a:p>
          <a:p>
            <a:pPr algn="ctr">
              <a:spcAft>
                <a:spcPts val="600"/>
              </a:spcAft>
            </a:pPr>
            <a:r>
              <a:rPr lang="en-US" sz="5400" dirty="0">
                <a:solidFill>
                  <a:schemeClr val="bg1">
                    <a:lumMod val="95000"/>
                    <a:lumOff val="5000"/>
                  </a:schemeClr>
                </a:solidFill>
              </a:rPr>
              <a:t>Pact: Consumer Implementation</a:t>
            </a:r>
            <a:endParaRPr lang="en-US" sz="5400" b="1" dirty="0">
              <a:solidFill>
                <a:schemeClr val="bg1">
                  <a:lumMod val="95000"/>
                  <a:lumOff val="5000"/>
                </a:schemeClr>
              </a:solidFill>
            </a:endParaRPr>
          </a:p>
        </p:txBody>
      </p:sp>
    </p:spTree>
    <p:extLst>
      <p:ext uri="{BB962C8B-B14F-4D97-AF65-F5344CB8AC3E}">
        <p14:creationId xmlns:p14="http://schemas.microsoft.com/office/powerpoint/2010/main" val="419899111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BCBD6-BDDA-B0BF-1E43-596853D01A71}"/>
              </a:ext>
            </a:extLst>
          </p:cNvPr>
          <p:cNvSpPr>
            <a:spLocks noGrp="1"/>
          </p:cNvSpPr>
          <p:nvPr>
            <p:ph type="title"/>
          </p:nvPr>
        </p:nvSpPr>
        <p:spPr>
          <a:xfrm>
            <a:off x="841248" y="1027579"/>
            <a:ext cx="3600860" cy="4952597"/>
          </a:xfrm>
        </p:spPr>
        <p:txBody>
          <a:bodyPr>
            <a:normAutofit/>
          </a:bodyPr>
          <a:lstStyle/>
          <a:p>
            <a:r>
              <a:rPr lang="en-US" sz="5400" b="1" dirty="0"/>
              <a:t>Steps to generate Pact Consumer Contract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C7B1F-4711-2839-3A89-C07CE8FE5C7B}"/>
              </a:ext>
            </a:extLst>
          </p:cNvPr>
          <p:cNvSpPr>
            <a:spLocks noGrp="1"/>
          </p:cNvSpPr>
          <p:nvPr>
            <p:ph idx="1"/>
          </p:nvPr>
        </p:nvSpPr>
        <p:spPr>
          <a:xfrm>
            <a:off x="4880099" y="330657"/>
            <a:ext cx="7222161" cy="5867502"/>
          </a:xfrm>
        </p:spPr>
        <p:txBody>
          <a:bodyPr anchor="ctr">
            <a:normAutofit lnSpcReduction="10000"/>
          </a:bodyPr>
          <a:lstStyle/>
          <a:p>
            <a:pPr marL="0" indent="0">
              <a:buNone/>
            </a:pPr>
            <a:endParaRPr lang="en-US" sz="1600" dirty="0"/>
          </a:p>
          <a:p>
            <a:pPr marL="342900" indent="-342900">
              <a:buAutoNum type="arabicPeriod"/>
            </a:pPr>
            <a:r>
              <a:rPr lang="en-US" sz="1600" dirty="0"/>
              <a:t>Add pact consumer dependency</a:t>
            </a:r>
          </a:p>
          <a:p>
            <a:pPr marL="342900" indent="-342900">
              <a:buFont typeface="Arial" panose="020B0604020202020204" pitchFamily="34" charset="0"/>
              <a:buAutoNum type="arabicPeriod"/>
            </a:pPr>
            <a:r>
              <a:rPr lang="en-US" sz="1600" dirty="0"/>
              <a:t>Add the Pact consumer test extension to the test class.</a:t>
            </a:r>
          </a:p>
          <a:p>
            <a:pPr marL="342900" indent="-342900">
              <a:buFont typeface="Arial" panose="020B0604020202020204" pitchFamily="34" charset="0"/>
              <a:buAutoNum type="arabicPeriod"/>
            </a:pPr>
            <a:r>
              <a:rPr lang="en-US" sz="1600" dirty="0"/>
              <a:t>Create unit test to verify functionality with </a:t>
            </a:r>
            <a:r>
              <a:rPr lang="en-US" sz="1600" b="1" dirty="0"/>
              <a:t>@Test</a:t>
            </a:r>
            <a:r>
              <a:rPr lang="en-US" sz="1600" dirty="0"/>
              <a:t>.</a:t>
            </a:r>
          </a:p>
          <a:p>
            <a:pPr marL="342900" indent="-342900">
              <a:buAutoNum type="arabicPeriod"/>
            </a:pPr>
            <a:r>
              <a:rPr lang="en-US" sz="1600" dirty="0"/>
              <a:t>Create a method annotated with </a:t>
            </a:r>
            <a:r>
              <a:rPr lang="en-US" sz="1600" b="1" dirty="0"/>
              <a:t>@Pact </a:t>
            </a:r>
            <a:r>
              <a:rPr lang="en-US" sz="1600" dirty="0"/>
              <a:t>that returns the external entity interaction for the test.</a:t>
            </a:r>
          </a:p>
          <a:p>
            <a:pPr marL="342900" indent="-342900">
              <a:buFont typeface="Arial" panose="020B0604020202020204" pitchFamily="34" charset="0"/>
              <a:buAutoNum type="arabicPeriod"/>
            </a:pPr>
            <a:r>
              <a:rPr lang="en-US" sz="1600" dirty="0"/>
              <a:t>Injecting the mock server into the test.</a:t>
            </a:r>
          </a:p>
          <a:p>
            <a:pPr marL="342900" indent="-342900">
              <a:buAutoNum type="arabicPeriod"/>
            </a:pPr>
            <a:r>
              <a:rPr lang="en-US" sz="1600" dirty="0"/>
              <a:t>Link the mock server with the interactions for the test with </a:t>
            </a:r>
            <a:r>
              <a:rPr lang="en-US" sz="1600" b="1" dirty="0"/>
              <a:t>@PactTestFor.</a:t>
            </a:r>
          </a:p>
          <a:p>
            <a:pPr marL="0" indent="0">
              <a:buNone/>
            </a:pPr>
            <a:endParaRPr lang="en-US" sz="1600" dirty="0"/>
          </a:p>
          <a:p>
            <a:pPr marL="0" indent="0">
              <a:buNone/>
            </a:pPr>
            <a:r>
              <a:rPr lang="en-US" sz="1600" b="1" dirty="0"/>
              <a:t>REFRENCE:</a:t>
            </a:r>
          </a:p>
          <a:p>
            <a:r>
              <a:rPr lang="en-US" sz="1600" b="1" dirty="0">
                <a:hlinkClick r:id="rId2"/>
              </a:rPr>
              <a:t>https://docs.pact.io/implementation_guides/jvm/consumer/junit5</a:t>
            </a:r>
            <a:endParaRPr lang="en-US" sz="1600" b="1" dirty="0">
              <a:hlinkClick r:id="rId3"/>
            </a:endParaRPr>
          </a:p>
          <a:p>
            <a:r>
              <a:rPr lang="en-US" sz="1600" b="1" dirty="0">
                <a:hlinkClick r:id="rId3"/>
              </a:rPr>
              <a:t>How pact contract testing works?</a:t>
            </a:r>
            <a:endParaRPr lang="en-US" sz="1600" b="1" dirty="0"/>
          </a:p>
          <a:p>
            <a:r>
              <a:rPr lang="en-US" sz="1600" b="1" dirty="0">
                <a:hlinkClick r:id="rId4"/>
              </a:rPr>
              <a:t>Pact DSL Usage for defining Interactions</a:t>
            </a:r>
            <a:endParaRPr lang="en-US" sz="1600" b="1" dirty="0"/>
          </a:p>
          <a:p>
            <a:pPr marL="0" indent="0">
              <a:buNone/>
            </a:pPr>
            <a:endParaRPr lang="en-US" sz="1600" b="1" dirty="0"/>
          </a:p>
          <a:p>
            <a:pPr marL="0" indent="0">
              <a:buNone/>
            </a:pPr>
            <a:r>
              <a:rPr lang="en-US" sz="1600" b="1" dirty="0"/>
              <a:t>IMPORTANT NOTE</a:t>
            </a:r>
          </a:p>
          <a:p>
            <a:pPr marL="0" indent="0">
              <a:buNone/>
            </a:pPr>
            <a:r>
              <a:rPr lang="en-US" sz="1600" dirty="0"/>
              <a:t>To know the supported JDK and Pact Specification version, refer the official GitHub project:</a:t>
            </a:r>
          </a:p>
          <a:p>
            <a:r>
              <a:rPr lang="en-US" sz="1600" b="1" dirty="0">
                <a:hlinkClick r:id="rId5"/>
              </a:rPr>
              <a:t>https://github.com/pact-foundation/pact-jvm</a:t>
            </a:r>
            <a:endParaRPr lang="en-US" sz="1600" b="1" dirty="0"/>
          </a:p>
          <a:p>
            <a:pPr marL="0" indent="0">
              <a:buNone/>
            </a:pPr>
            <a:endParaRPr lang="en-US" sz="1600" dirty="0"/>
          </a:p>
        </p:txBody>
      </p:sp>
    </p:spTree>
    <p:extLst>
      <p:ext uri="{BB962C8B-B14F-4D97-AF65-F5344CB8AC3E}">
        <p14:creationId xmlns:p14="http://schemas.microsoft.com/office/powerpoint/2010/main" val="3456123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Test Plan">
            <a:extLst>
              <a:ext uri="{FF2B5EF4-FFF2-40B4-BE49-F238E27FC236}">
                <a16:creationId xmlns:a16="http://schemas.microsoft.com/office/drawing/2014/main" id="{9ADC8C95-995C-A80D-7917-1120846EFC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9" name="Freeform: Shape 18">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78BCBD6-BDDA-B0BF-1E43-596853D01A71}"/>
              </a:ext>
            </a:extLst>
          </p:cNvPr>
          <p:cNvSpPr>
            <a:spLocks noGrp="1"/>
          </p:cNvSpPr>
          <p:nvPr>
            <p:ph type="title"/>
          </p:nvPr>
        </p:nvSpPr>
        <p:spPr>
          <a:xfrm>
            <a:off x="5643564" y="591059"/>
            <a:ext cx="5337270" cy="1835911"/>
          </a:xfrm>
        </p:spPr>
        <p:txBody>
          <a:bodyPr anchor="b">
            <a:noAutofit/>
          </a:bodyPr>
          <a:lstStyle/>
          <a:p>
            <a:r>
              <a:rPr lang="en-US" sz="13400" b="1" dirty="0">
                <a:solidFill>
                  <a:srgbClr val="FFFFFF"/>
                </a:solidFill>
              </a:rPr>
              <a:t>DEMO</a:t>
            </a:r>
          </a:p>
        </p:txBody>
      </p:sp>
      <p:sp>
        <p:nvSpPr>
          <p:cNvPr id="21"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C7B1F-4711-2839-3A89-C07CE8FE5C7B}"/>
              </a:ext>
            </a:extLst>
          </p:cNvPr>
          <p:cNvSpPr>
            <a:spLocks noGrp="1"/>
          </p:cNvSpPr>
          <p:nvPr>
            <p:ph idx="1"/>
          </p:nvPr>
        </p:nvSpPr>
        <p:spPr>
          <a:xfrm>
            <a:off x="5643564" y="2846834"/>
            <a:ext cx="6796453" cy="3878039"/>
          </a:xfrm>
        </p:spPr>
        <p:txBody>
          <a:bodyPr anchor="t">
            <a:noAutofit/>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p:txBody>
      </p:sp>
      <p:sp>
        <p:nvSpPr>
          <p:cNvPr id="5" name="TextBox 4">
            <a:extLst>
              <a:ext uri="{FF2B5EF4-FFF2-40B4-BE49-F238E27FC236}">
                <a16:creationId xmlns:a16="http://schemas.microsoft.com/office/drawing/2014/main" id="{C4BD6ACA-C3ED-D403-79E6-C7D502180390}"/>
              </a:ext>
            </a:extLst>
          </p:cNvPr>
          <p:cNvSpPr txBox="1"/>
          <p:nvPr/>
        </p:nvSpPr>
        <p:spPr>
          <a:xfrm>
            <a:off x="5013244" y="2998981"/>
            <a:ext cx="7041009" cy="2862322"/>
          </a:xfrm>
          <a:prstGeom prst="rect">
            <a:avLst/>
          </a:prstGeom>
          <a:noFill/>
        </p:spPr>
        <p:txBody>
          <a:bodyPr wrap="square">
            <a:spAutoFit/>
          </a:bodyPr>
          <a:lstStyle/>
          <a:p>
            <a:pPr algn="ctr"/>
            <a:r>
              <a:rPr lang="en-US" sz="6000" b="1" dirty="0">
                <a:solidFill>
                  <a:schemeClr val="bg1"/>
                </a:solidFill>
              </a:rPr>
              <a:t>Generate</a:t>
            </a:r>
          </a:p>
          <a:p>
            <a:pPr algn="ctr"/>
            <a:r>
              <a:rPr lang="en-US" sz="6000" b="1" dirty="0">
                <a:solidFill>
                  <a:schemeClr val="bg1"/>
                </a:solidFill>
              </a:rPr>
              <a:t>Consumer Contract</a:t>
            </a:r>
          </a:p>
          <a:p>
            <a:pPr algn="ctr"/>
            <a:r>
              <a:rPr lang="en-US" sz="6000" b="1" dirty="0">
                <a:solidFill>
                  <a:schemeClr val="bg1"/>
                </a:solidFill>
              </a:rPr>
              <a:t>Using Pact</a:t>
            </a:r>
          </a:p>
        </p:txBody>
      </p:sp>
    </p:spTree>
    <p:extLst>
      <p:ext uri="{BB962C8B-B14F-4D97-AF65-F5344CB8AC3E}">
        <p14:creationId xmlns:p14="http://schemas.microsoft.com/office/powerpoint/2010/main" val="441137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a:solidFill>
                  <a:schemeClr val="bg1">
                    <a:lumMod val="95000"/>
                    <a:lumOff val="5000"/>
                  </a:schemeClr>
                </a:solidFill>
              </a:rPr>
              <a:t>SESSION 4</a:t>
            </a:r>
          </a:p>
          <a:p>
            <a:pPr algn="ctr">
              <a:spcAft>
                <a:spcPts val="600"/>
              </a:spcAft>
            </a:pPr>
            <a:r>
              <a:rPr lang="en-US" sz="5400">
                <a:solidFill>
                  <a:schemeClr val="bg1">
                    <a:lumMod val="95000"/>
                    <a:lumOff val="5000"/>
                  </a:schemeClr>
                </a:solidFill>
              </a:rPr>
              <a:t>Pact: Provider Implementation</a:t>
            </a:r>
            <a:endParaRPr lang="en-US" sz="5400" b="1">
              <a:solidFill>
                <a:schemeClr val="bg1">
                  <a:lumMod val="95000"/>
                  <a:lumOff val="5000"/>
                </a:schemeClr>
              </a:solidFill>
            </a:endParaRPr>
          </a:p>
        </p:txBody>
      </p:sp>
    </p:spTree>
    <p:extLst>
      <p:ext uri="{BB962C8B-B14F-4D97-AF65-F5344CB8AC3E}">
        <p14:creationId xmlns:p14="http://schemas.microsoft.com/office/powerpoint/2010/main" val="309709577"/>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BCBD6-BDDA-B0BF-1E43-596853D01A71}"/>
              </a:ext>
            </a:extLst>
          </p:cNvPr>
          <p:cNvSpPr>
            <a:spLocks noGrp="1"/>
          </p:cNvSpPr>
          <p:nvPr>
            <p:ph type="title"/>
          </p:nvPr>
        </p:nvSpPr>
        <p:spPr>
          <a:xfrm>
            <a:off x="841248" y="1027578"/>
            <a:ext cx="3600860" cy="4952597"/>
          </a:xfrm>
        </p:spPr>
        <p:txBody>
          <a:bodyPr>
            <a:normAutofit/>
          </a:bodyPr>
          <a:lstStyle/>
          <a:p>
            <a:r>
              <a:rPr lang="en-US" sz="5400" b="1" dirty="0"/>
              <a:t>Steps to verify Provider using Pact Consumer Contract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C7B1F-4711-2839-3A89-C07CE8FE5C7B}"/>
              </a:ext>
            </a:extLst>
          </p:cNvPr>
          <p:cNvSpPr>
            <a:spLocks noGrp="1"/>
          </p:cNvSpPr>
          <p:nvPr>
            <p:ph idx="1"/>
          </p:nvPr>
        </p:nvSpPr>
        <p:spPr>
          <a:xfrm>
            <a:off x="4880099" y="125971"/>
            <a:ext cx="7222161" cy="6606057"/>
          </a:xfrm>
        </p:spPr>
        <p:txBody>
          <a:bodyPr anchor="ctr">
            <a:noAutofit/>
          </a:bodyPr>
          <a:lstStyle/>
          <a:p>
            <a:pPr marL="0" indent="0">
              <a:buNone/>
            </a:pPr>
            <a:endParaRPr lang="en-US" sz="1400" dirty="0"/>
          </a:p>
          <a:p>
            <a:pPr marL="342900" indent="-342900">
              <a:buAutoNum type="arabicPeriod"/>
            </a:pPr>
            <a:r>
              <a:rPr lang="en-US" sz="1400" dirty="0"/>
              <a:t>Add pact provider dependency</a:t>
            </a:r>
          </a:p>
          <a:p>
            <a:pPr marL="342900" indent="-342900">
              <a:buAutoNum type="arabicPeriod"/>
            </a:pPr>
            <a:r>
              <a:rPr lang="en-US" sz="1400" dirty="0"/>
              <a:t>Specify provider name &amp; contract file location to the provider test class</a:t>
            </a:r>
          </a:p>
          <a:p>
            <a:pPr lvl="1"/>
            <a:r>
              <a:rPr lang="en-US" sz="1200" b="1" dirty="0"/>
              <a:t>@Provider(“</a:t>
            </a:r>
            <a:r>
              <a:rPr lang="en-US" sz="1200" i="1" dirty="0"/>
              <a:t>provider-name</a:t>
            </a:r>
            <a:r>
              <a:rPr lang="en-US" sz="1200" b="1" dirty="0"/>
              <a:t>")</a:t>
            </a:r>
          </a:p>
          <a:p>
            <a:pPr lvl="1"/>
            <a:r>
              <a:rPr lang="en-US" sz="1200" b="1" dirty="0"/>
              <a:t>@PactFolder(“</a:t>
            </a:r>
            <a:r>
              <a:rPr lang="en-US" sz="1200" i="1" dirty="0"/>
              <a:t>contract-file-path</a:t>
            </a:r>
            <a:r>
              <a:rPr lang="en-US" sz="1200" b="1" dirty="0"/>
              <a:t>")</a:t>
            </a:r>
          </a:p>
          <a:p>
            <a:pPr marL="342900" indent="-342900">
              <a:buFont typeface="Arial" panose="020B0604020202020204" pitchFamily="34" charset="0"/>
              <a:buAutoNum type="arabicPeriod"/>
            </a:pPr>
            <a:r>
              <a:rPr lang="en-US" sz="1400" dirty="0"/>
              <a:t>Add </a:t>
            </a:r>
            <a:r>
              <a:rPr lang="en-US" sz="1400" b="1" dirty="0" err="1"/>
              <a:t>pactVerifcationTest</a:t>
            </a:r>
            <a:r>
              <a:rPr lang="en-US" sz="1400" dirty="0"/>
              <a:t> method for validating each interaction</a:t>
            </a:r>
          </a:p>
          <a:p>
            <a:pPr lvl="1"/>
            <a:r>
              <a:rPr lang="en-US" sz="1200" b="1" dirty="0"/>
              <a:t>@TestTemplate (</a:t>
            </a:r>
            <a:r>
              <a:rPr lang="en-US" sz="1200" i="1" dirty="0"/>
              <a:t>just like a Data provider</a:t>
            </a:r>
            <a:r>
              <a:rPr lang="en-US" sz="1200" b="1" dirty="0"/>
              <a:t>)</a:t>
            </a:r>
          </a:p>
          <a:p>
            <a:pPr lvl="1"/>
            <a:r>
              <a:rPr lang="en-US" sz="1200" b="1" dirty="0" err="1"/>
              <a:t>PactVerificationInvocationContextProvider.class</a:t>
            </a:r>
            <a:endParaRPr lang="en-US" sz="1200" b="1" dirty="0"/>
          </a:p>
          <a:p>
            <a:pPr lvl="1"/>
            <a:r>
              <a:rPr lang="en-US" sz="1200" b="1" dirty="0" err="1"/>
              <a:t>PactVerificationContext</a:t>
            </a:r>
            <a:endParaRPr lang="en-US" sz="1200" b="1" dirty="0"/>
          </a:p>
          <a:p>
            <a:pPr lvl="1"/>
            <a:r>
              <a:rPr lang="en-US" sz="1200" b="1" dirty="0" err="1"/>
              <a:t>context.verifyInteraction</a:t>
            </a:r>
            <a:r>
              <a:rPr lang="en-US" sz="1200" b="1" dirty="0"/>
              <a:t>()</a:t>
            </a:r>
          </a:p>
          <a:p>
            <a:pPr marL="342900" indent="-342900">
              <a:buFont typeface="+mj-lt"/>
              <a:buAutoNum type="arabicPeriod"/>
            </a:pPr>
            <a:r>
              <a:rPr lang="en-US" sz="1400" dirty="0"/>
              <a:t>Test Target Configuration</a:t>
            </a:r>
          </a:p>
          <a:p>
            <a:pPr lvl="1"/>
            <a:r>
              <a:rPr lang="en-US" sz="1200" b="1" dirty="0"/>
              <a:t>@SpringBootTest(webEnvironment = </a:t>
            </a:r>
            <a:r>
              <a:rPr lang="en-US" sz="1200" b="1" dirty="0" err="1"/>
              <a:t>SpringBootTest.WebEnvironment.RANDOM_PORT</a:t>
            </a:r>
            <a:r>
              <a:rPr lang="en-US" sz="1200" b="1" dirty="0"/>
              <a:t>)</a:t>
            </a:r>
            <a:endParaRPr lang="en-US" sz="1400" b="1" dirty="0"/>
          </a:p>
          <a:p>
            <a:pPr lvl="1"/>
            <a:r>
              <a:rPr lang="en-US" sz="1200" b="1" dirty="0"/>
              <a:t>@LocalServerPort</a:t>
            </a:r>
          </a:p>
          <a:p>
            <a:pPr lvl="1"/>
            <a:r>
              <a:rPr lang="en-US" sz="1200" dirty="0"/>
              <a:t>Set test target for the context</a:t>
            </a:r>
            <a:endParaRPr lang="en-US" sz="1400" dirty="0"/>
          </a:p>
          <a:p>
            <a:pPr marL="342900" indent="-342900">
              <a:buFont typeface="+mj-lt"/>
              <a:buAutoNum type="arabicPeriod"/>
            </a:pPr>
            <a:r>
              <a:rPr lang="en-US" sz="1400" dirty="0"/>
              <a:t>Provider state</a:t>
            </a:r>
          </a:p>
          <a:p>
            <a:pPr lvl="1"/>
            <a:r>
              <a:rPr lang="en-US" sz="1200" dirty="0"/>
              <a:t>Setup state</a:t>
            </a:r>
          </a:p>
          <a:p>
            <a:pPr lvl="1"/>
            <a:r>
              <a:rPr lang="en-US" sz="1200" dirty="0"/>
              <a:t>Teardown state</a:t>
            </a:r>
          </a:p>
          <a:p>
            <a:pPr marL="0" indent="0">
              <a:buNone/>
            </a:pPr>
            <a:r>
              <a:rPr lang="en-US" sz="1400" b="1" dirty="0"/>
              <a:t>REFRENCE:</a:t>
            </a:r>
          </a:p>
          <a:p>
            <a:r>
              <a:rPr lang="en-US" sz="1400" b="1" dirty="0">
                <a:hlinkClick r:id="rId2"/>
              </a:rPr>
              <a:t>https://docs.pact.io/implementation_guides/jvm/provider/junit5spring</a:t>
            </a:r>
            <a:endParaRPr lang="en-US" sz="1400" b="1" dirty="0"/>
          </a:p>
          <a:p>
            <a:r>
              <a:rPr lang="en-US" sz="1400" b="1" dirty="0">
                <a:hlinkClick r:id="rId3"/>
              </a:rPr>
              <a:t>How pact contract testing works?</a:t>
            </a:r>
            <a:endParaRPr lang="en-US" sz="1400" b="1" dirty="0"/>
          </a:p>
          <a:p>
            <a:pPr marL="0" indent="0">
              <a:buNone/>
            </a:pPr>
            <a:r>
              <a:rPr lang="en-US" sz="1400" b="1" dirty="0"/>
              <a:t>IMPORTANT NOTE</a:t>
            </a:r>
          </a:p>
          <a:p>
            <a:pPr marL="0" indent="0">
              <a:buNone/>
            </a:pPr>
            <a:r>
              <a:rPr lang="en-US" sz="1400" dirty="0"/>
              <a:t>To know the supported JDK and Pact Specification version, refer the official GitHub project:</a:t>
            </a:r>
          </a:p>
          <a:p>
            <a:r>
              <a:rPr lang="en-US" sz="1400" b="1" dirty="0">
                <a:hlinkClick r:id="rId4"/>
              </a:rPr>
              <a:t>https://github.com/pact-foundation/pact-jvm</a:t>
            </a:r>
            <a:endParaRPr lang="en-US" sz="1400" b="1" dirty="0"/>
          </a:p>
          <a:p>
            <a:pPr marL="0" indent="0">
              <a:buNone/>
            </a:pPr>
            <a:endParaRPr lang="en-US" sz="1400" dirty="0"/>
          </a:p>
        </p:txBody>
      </p:sp>
    </p:spTree>
    <p:extLst>
      <p:ext uri="{BB962C8B-B14F-4D97-AF65-F5344CB8AC3E}">
        <p14:creationId xmlns:p14="http://schemas.microsoft.com/office/powerpoint/2010/main" val="3683058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Test Plan">
            <a:extLst>
              <a:ext uri="{FF2B5EF4-FFF2-40B4-BE49-F238E27FC236}">
                <a16:creationId xmlns:a16="http://schemas.microsoft.com/office/drawing/2014/main" id="{9ADC8C95-995C-A80D-7917-1120846EFC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9" name="Freeform: Shape 18">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78BCBD6-BDDA-B0BF-1E43-596853D01A71}"/>
              </a:ext>
            </a:extLst>
          </p:cNvPr>
          <p:cNvSpPr>
            <a:spLocks noGrp="1"/>
          </p:cNvSpPr>
          <p:nvPr>
            <p:ph type="title"/>
          </p:nvPr>
        </p:nvSpPr>
        <p:spPr>
          <a:xfrm>
            <a:off x="5643564" y="591059"/>
            <a:ext cx="5337270" cy="1835911"/>
          </a:xfrm>
        </p:spPr>
        <p:txBody>
          <a:bodyPr anchor="b">
            <a:noAutofit/>
          </a:bodyPr>
          <a:lstStyle/>
          <a:p>
            <a:r>
              <a:rPr lang="en-US" sz="13400" b="1" dirty="0">
                <a:solidFill>
                  <a:srgbClr val="FFFFFF"/>
                </a:solidFill>
              </a:rPr>
              <a:t>DEMO</a:t>
            </a:r>
          </a:p>
        </p:txBody>
      </p:sp>
      <p:sp>
        <p:nvSpPr>
          <p:cNvPr id="21"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C7B1F-4711-2839-3A89-C07CE8FE5C7B}"/>
              </a:ext>
            </a:extLst>
          </p:cNvPr>
          <p:cNvSpPr>
            <a:spLocks noGrp="1"/>
          </p:cNvSpPr>
          <p:nvPr>
            <p:ph idx="1"/>
          </p:nvPr>
        </p:nvSpPr>
        <p:spPr>
          <a:xfrm>
            <a:off x="5643564" y="2846834"/>
            <a:ext cx="6796453" cy="3878039"/>
          </a:xfrm>
        </p:spPr>
        <p:txBody>
          <a:bodyPr anchor="t">
            <a:noAutofit/>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p:txBody>
      </p:sp>
      <p:sp>
        <p:nvSpPr>
          <p:cNvPr id="5" name="TextBox 4">
            <a:extLst>
              <a:ext uri="{FF2B5EF4-FFF2-40B4-BE49-F238E27FC236}">
                <a16:creationId xmlns:a16="http://schemas.microsoft.com/office/drawing/2014/main" id="{C4BD6ACA-C3ED-D403-79E6-C7D502180390}"/>
              </a:ext>
            </a:extLst>
          </p:cNvPr>
          <p:cNvSpPr txBox="1"/>
          <p:nvPr/>
        </p:nvSpPr>
        <p:spPr>
          <a:xfrm>
            <a:off x="5013244" y="2998981"/>
            <a:ext cx="7041009" cy="1754326"/>
          </a:xfrm>
          <a:prstGeom prst="rect">
            <a:avLst/>
          </a:prstGeom>
          <a:noFill/>
        </p:spPr>
        <p:txBody>
          <a:bodyPr wrap="square">
            <a:spAutoFit/>
          </a:bodyPr>
          <a:lstStyle/>
          <a:p>
            <a:pPr algn="ctr"/>
            <a:r>
              <a:rPr lang="en-US" sz="5400" b="1" dirty="0">
                <a:solidFill>
                  <a:schemeClr val="bg1"/>
                </a:solidFill>
              </a:rPr>
              <a:t>Verify Provider using</a:t>
            </a:r>
          </a:p>
          <a:p>
            <a:pPr algn="ctr"/>
            <a:r>
              <a:rPr lang="en-US" sz="5400" b="1" dirty="0">
                <a:solidFill>
                  <a:schemeClr val="bg1"/>
                </a:solidFill>
              </a:rPr>
              <a:t>Pact Consumer Contract</a:t>
            </a:r>
          </a:p>
        </p:txBody>
      </p:sp>
    </p:spTree>
    <p:extLst>
      <p:ext uri="{BB962C8B-B14F-4D97-AF65-F5344CB8AC3E}">
        <p14:creationId xmlns:p14="http://schemas.microsoft.com/office/powerpoint/2010/main" val="259464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5</a:t>
            </a:r>
          </a:p>
          <a:p>
            <a:pPr lvl="1" algn="ctr"/>
            <a:r>
              <a:rPr lang="en-US" sz="4000" b="1" dirty="0">
                <a:solidFill>
                  <a:schemeClr val="bg1"/>
                </a:solidFill>
                <a:latin typeface="+mj-lt"/>
              </a:rPr>
              <a:t>Pact Flow</a:t>
            </a:r>
            <a:r>
              <a:rPr lang="en-US" sz="4000" dirty="0">
                <a:solidFill>
                  <a:schemeClr val="bg1"/>
                </a:solidFill>
                <a:latin typeface="+mj-lt"/>
              </a:rPr>
              <a:t>: </a:t>
            </a:r>
          </a:p>
          <a:p>
            <a:pPr lvl="1" algn="ctr"/>
            <a:r>
              <a:rPr lang="en-US" sz="4000" dirty="0">
                <a:solidFill>
                  <a:schemeClr val="bg1"/>
                </a:solidFill>
                <a:latin typeface="+mj-lt"/>
              </a:rPr>
              <a:t>Contract sharing &amp; verification</a:t>
            </a:r>
          </a:p>
          <a:p>
            <a:pPr lvl="1" algn="ctr"/>
            <a:r>
              <a:rPr lang="en-US" sz="4000" dirty="0">
                <a:solidFill>
                  <a:schemeClr val="bg1"/>
                </a:solidFill>
                <a:latin typeface="+mj-lt"/>
              </a:rPr>
              <a:t>Practice task</a:t>
            </a:r>
          </a:p>
        </p:txBody>
      </p:sp>
    </p:spTree>
    <p:extLst>
      <p:ext uri="{BB962C8B-B14F-4D97-AF65-F5344CB8AC3E}">
        <p14:creationId xmlns:p14="http://schemas.microsoft.com/office/powerpoint/2010/main" val="1367946714"/>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Autofit/>
          </a:bodyPr>
          <a:lstStyle/>
          <a:p>
            <a:r>
              <a:rPr lang="en-US" sz="4000" b="1" dirty="0"/>
              <a:t>Contract Sharing and verification using </a:t>
            </a:r>
            <a:r>
              <a:rPr lang="en-US" sz="4000" b="1" dirty="0" err="1"/>
              <a:t>Pactflow</a:t>
            </a:r>
            <a:endParaRPr lang="en-US" sz="4000" b="1"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589903" y="1934511"/>
            <a:ext cx="5863651" cy="4228897"/>
          </a:xfrm>
        </p:spPr>
        <p:txBody>
          <a:bodyPr>
            <a:noAutofit/>
          </a:bodyPr>
          <a:lstStyle/>
          <a:p>
            <a:pPr marL="342900" indent="-342900">
              <a:buAutoNum type="arabicPeriod"/>
            </a:pPr>
            <a:r>
              <a:rPr lang="en-US" sz="1600" dirty="0">
                <a:latin typeface="+mj-lt"/>
              </a:rPr>
              <a:t>Create </a:t>
            </a:r>
            <a:r>
              <a:rPr lang="en-US" sz="1600" dirty="0" err="1">
                <a:latin typeface="+mj-lt"/>
              </a:rPr>
              <a:t>Pactflow</a:t>
            </a:r>
            <a:r>
              <a:rPr lang="en-US" sz="1600" dirty="0">
                <a:latin typeface="+mj-lt"/>
              </a:rPr>
              <a:t> account – </a:t>
            </a:r>
            <a:r>
              <a:rPr lang="en-US" sz="1600" dirty="0">
                <a:latin typeface="+mj-lt"/>
                <a:hlinkClick r:id="rId2"/>
              </a:rPr>
              <a:t>https://pactflow.io/</a:t>
            </a:r>
            <a:endParaRPr lang="en-US" sz="1600" dirty="0">
              <a:latin typeface="+mj-lt"/>
            </a:endParaRPr>
          </a:p>
          <a:p>
            <a:pPr marL="342900" indent="-342900">
              <a:buAutoNum type="arabicPeriod"/>
            </a:pPr>
            <a:r>
              <a:rPr lang="en-US" sz="1600" dirty="0">
                <a:latin typeface="+mj-lt"/>
              </a:rPr>
              <a:t>Generate </a:t>
            </a:r>
            <a:r>
              <a:rPr lang="en-US" sz="1600" dirty="0" err="1">
                <a:latin typeface="+mj-lt"/>
              </a:rPr>
              <a:t>Pactflow</a:t>
            </a:r>
            <a:r>
              <a:rPr lang="en-US" sz="1600" dirty="0">
                <a:latin typeface="+mj-lt"/>
              </a:rPr>
              <a:t> API token.</a:t>
            </a:r>
          </a:p>
          <a:p>
            <a:pPr marL="342900" indent="-342900">
              <a:buAutoNum type="arabicPeriod"/>
            </a:pPr>
            <a:r>
              <a:rPr lang="en-US" sz="1600" dirty="0">
                <a:latin typeface="+mj-lt"/>
              </a:rPr>
              <a:t>Publish consumer contract to </a:t>
            </a:r>
            <a:r>
              <a:rPr lang="en-US" sz="1600" dirty="0" err="1">
                <a:latin typeface="+mj-lt"/>
              </a:rPr>
              <a:t>pactflow</a:t>
            </a:r>
            <a:r>
              <a:rPr lang="en-US" sz="1600" dirty="0">
                <a:latin typeface="+mj-lt"/>
              </a:rPr>
              <a:t> using maven plugin.</a:t>
            </a:r>
          </a:p>
          <a:p>
            <a:pPr marL="457200" lvl="1" indent="0">
              <a:buNone/>
            </a:pPr>
            <a:r>
              <a:rPr lang="en-US" sz="1600" b="1" i="0" dirty="0" err="1">
                <a:solidFill>
                  <a:srgbClr val="172B4D"/>
                </a:solidFill>
                <a:effectLst/>
                <a:latin typeface="+mj-lt"/>
              </a:rPr>
              <a:t>mvn</a:t>
            </a:r>
            <a:r>
              <a:rPr lang="en-US" sz="1600" b="1" i="0" dirty="0">
                <a:solidFill>
                  <a:srgbClr val="172B4D"/>
                </a:solidFill>
                <a:effectLst/>
                <a:latin typeface="+mj-lt"/>
              </a:rPr>
              <a:t> </a:t>
            </a:r>
            <a:r>
              <a:rPr lang="en-US" sz="1600" b="1" i="0" dirty="0" err="1">
                <a:solidFill>
                  <a:srgbClr val="172B4D"/>
                </a:solidFill>
                <a:effectLst/>
                <a:latin typeface="+mj-lt"/>
              </a:rPr>
              <a:t>pact:publish</a:t>
            </a:r>
            <a:endParaRPr lang="en-US" sz="1600" b="1" dirty="0">
              <a:solidFill>
                <a:srgbClr val="172B4D"/>
              </a:solidFill>
              <a:latin typeface="+mj-lt"/>
            </a:endParaRPr>
          </a:p>
          <a:p>
            <a:pPr marL="342900" indent="-342900">
              <a:buFont typeface="+mj-lt"/>
              <a:buAutoNum type="arabicPeriod"/>
            </a:pPr>
            <a:r>
              <a:rPr lang="en-US" sz="1600" dirty="0">
                <a:latin typeface="+mj-lt"/>
              </a:rPr>
              <a:t>Configure Provider test class: </a:t>
            </a:r>
            <a:r>
              <a:rPr lang="en-US" sz="1600" dirty="0" err="1">
                <a:latin typeface="+mj-lt"/>
              </a:rPr>
              <a:t>PactFlow</a:t>
            </a:r>
            <a:r>
              <a:rPr lang="en-US" sz="1600" dirty="0">
                <a:latin typeface="+mj-lt"/>
              </a:rPr>
              <a:t> URL &amp; Token</a:t>
            </a:r>
          </a:p>
          <a:p>
            <a:pPr marL="457200" lvl="1" indent="0">
              <a:buNone/>
            </a:pPr>
            <a:r>
              <a:rPr lang="en-US" sz="1200" b="1" i="0" dirty="0">
                <a:solidFill>
                  <a:srgbClr val="172B4D"/>
                </a:solidFill>
                <a:effectLst/>
                <a:latin typeface="+mj-lt"/>
              </a:rPr>
              <a:t>@PactBroker( </a:t>
            </a:r>
          </a:p>
          <a:p>
            <a:pPr marL="457200" lvl="1" indent="0">
              <a:buNone/>
            </a:pPr>
            <a:r>
              <a:rPr lang="en-US" sz="1200" b="1" i="0" dirty="0" err="1">
                <a:solidFill>
                  <a:srgbClr val="172B4D"/>
                </a:solidFill>
                <a:effectLst/>
                <a:latin typeface="+mj-lt"/>
              </a:rPr>
              <a:t>url</a:t>
            </a:r>
            <a:r>
              <a:rPr lang="en-US" sz="1200" b="1" i="0" dirty="0">
                <a:solidFill>
                  <a:srgbClr val="172B4D"/>
                </a:solidFill>
                <a:effectLst/>
                <a:latin typeface="+mj-lt"/>
              </a:rPr>
              <a:t>=</a:t>
            </a:r>
            <a:r>
              <a:rPr lang="en-US" sz="1200" b="1" i="0" dirty="0">
                <a:effectLst/>
                <a:latin typeface="+mj-lt"/>
              </a:rPr>
              <a:t>"https://example.pactflow.io/"</a:t>
            </a:r>
            <a:r>
              <a:rPr lang="en-US" sz="1200" b="1" i="0" dirty="0">
                <a:solidFill>
                  <a:srgbClr val="172B4D"/>
                </a:solidFill>
                <a:effectLst/>
                <a:latin typeface="+mj-lt"/>
              </a:rPr>
              <a:t>, </a:t>
            </a:r>
          </a:p>
          <a:p>
            <a:pPr marL="457200" lvl="1" indent="0">
              <a:buNone/>
            </a:pPr>
            <a:r>
              <a:rPr lang="en-US" sz="1200" b="1" i="0" dirty="0">
                <a:solidFill>
                  <a:srgbClr val="172B4D"/>
                </a:solidFill>
                <a:effectLst/>
                <a:latin typeface="+mj-lt"/>
              </a:rPr>
              <a:t>authentication= @PactBrokerAuth(token=</a:t>
            </a:r>
            <a:r>
              <a:rPr lang="en-US" sz="1200" b="1" i="0" dirty="0">
                <a:effectLst/>
                <a:latin typeface="+mj-lt"/>
              </a:rPr>
              <a:t>“PACTFLOW-API-TOKEN"</a:t>
            </a:r>
            <a:r>
              <a:rPr lang="en-US" sz="1200" b="1" i="0" dirty="0">
                <a:solidFill>
                  <a:srgbClr val="172B4D"/>
                </a:solidFill>
                <a:effectLst/>
                <a:latin typeface="+mj-lt"/>
              </a:rPr>
              <a:t>)</a:t>
            </a:r>
          </a:p>
          <a:p>
            <a:pPr marL="457200" lvl="1" indent="0">
              <a:buNone/>
            </a:pPr>
            <a:r>
              <a:rPr lang="en-US" sz="1200" b="1" i="0" dirty="0">
                <a:solidFill>
                  <a:srgbClr val="172B4D"/>
                </a:solidFill>
                <a:effectLst/>
                <a:latin typeface="+mj-lt"/>
              </a:rPr>
              <a:t> )</a:t>
            </a:r>
            <a:endParaRPr lang="en-US" sz="1200" b="1" dirty="0">
              <a:latin typeface="+mj-lt"/>
            </a:endParaRPr>
          </a:p>
          <a:p>
            <a:pPr marL="342900" indent="-342900">
              <a:buAutoNum type="arabicPeriod"/>
            </a:pPr>
            <a:r>
              <a:rPr lang="en-US" sz="1600" dirty="0">
                <a:latin typeface="+mj-lt"/>
              </a:rPr>
              <a:t>Contract verification by provider locally</a:t>
            </a:r>
          </a:p>
          <a:p>
            <a:pPr marL="457200" lvl="1" indent="0">
              <a:buNone/>
            </a:pPr>
            <a:r>
              <a:rPr lang="en-US" sz="1600" b="1" i="0" dirty="0" err="1">
                <a:solidFill>
                  <a:srgbClr val="172B4D"/>
                </a:solidFill>
                <a:effectLst/>
                <a:latin typeface="+mj-lt"/>
              </a:rPr>
              <a:t>mvn</a:t>
            </a:r>
            <a:r>
              <a:rPr lang="en-US" sz="1600" b="1" i="0" dirty="0">
                <a:solidFill>
                  <a:srgbClr val="172B4D"/>
                </a:solidFill>
                <a:effectLst/>
                <a:latin typeface="+mj-lt"/>
              </a:rPr>
              <a:t> verify</a:t>
            </a:r>
            <a:endParaRPr lang="en-US" sz="1600" b="1" dirty="0">
              <a:latin typeface="+mj-lt"/>
            </a:endParaRPr>
          </a:p>
          <a:p>
            <a:pPr marL="342900" indent="-342900">
              <a:buAutoNum type="arabicPeriod"/>
            </a:pPr>
            <a:r>
              <a:rPr lang="en-US" sz="1600" dirty="0">
                <a:latin typeface="+mj-lt"/>
              </a:rPr>
              <a:t>Publish contract verification result</a:t>
            </a:r>
          </a:p>
          <a:p>
            <a:pPr marL="0" indent="0">
              <a:buNone/>
            </a:pPr>
            <a:r>
              <a:rPr lang="en-US" sz="1200" b="1" i="0" dirty="0" err="1">
                <a:solidFill>
                  <a:srgbClr val="172B4D"/>
                </a:solidFill>
                <a:effectLst/>
                <a:latin typeface="SFMono-Medium"/>
              </a:rPr>
              <a:t>mvn</a:t>
            </a:r>
            <a:r>
              <a:rPr lang="en-US" sz="1200" b="1" i="0" dirty="0">
                <a:solidFill>
                  <a:srgbClr val="172B4D"/>
                </a:solidFill>
                <a:effectLst/>
                <a:latin typeface="SFMono-Medium"/>
              </a:rPr>
              <a:t> verify -</a:t>
            </a:r>
            <a:r>
              <a:rPr lang="en-US" sz="1200" b="1" i="0" dirty="0" err="1">
                <a:solidFill>
                  <a:srgbClr val="172B4D"/>
                </a:solidFill>
                <a:effectLst/>
                <a:latin typeface="SFMono-Medium"/>
              </a:rPr>
              <a:t>Dpact.verifier.publishResults</a:t>
            </a:r>
            <a:r>
              <a:rPr lang="en-US" sz="1200" b="1" i="0" dirty="0">
                <a:solidFill>
                  <a:srgbClr val="172B4D"/>
                </a:solidFill>
                <a:effectLst/>
                <a:latin typeface="SFMono-Medium"/>
              </a:rPr>
              <a:t>=true -</a:t>
            </a:r>
            <a:r>
              <a:rPr lang="en-US" sz="1200" b="1" i="0" dirty="0" err="1">
                <a:solidFill>
                  <a:srgbClr val="172B4D"/>
                </a:solidFill>
                <a:effectLst/>
                <a:latin typeface="SFMono-Medium"/>
              </a:rPr>
              <a:t>Dpact.provider.version</a:t>
            </a:r>
            <a:r>
              <a:rPr lang="en-US" sz="1200" b="1" i="0" dirty="0">
                <a:solidFill>
                  <a:srgbClr val="172B4D"/>
                </a:solidFill>
                <a:effectLst/>
                <a:latin typeface="SFMono-Medium"/>
              </a:rPr>
              <a:t>=</a:t>
            </a:r>
            <a:r>
              <a:rPr lang="en-US" sz="1200" b="1" i="0" dirty="0">
                <a:effectLst/>
                <a:latin typeface="SFMono-Medium"/>
              </a:rPr>
              <a:t>0.0</a:t>
            </a:r>
            <a:r>
              <a:rPr lang="en-US" sz="1200" b="1" i="0" dirty="0">
                <a:solidFill>
                  <a:srgbClr val="172B4D"/>
                </a:solidFill>
                <a:effectLst/>
                <a:latin typeface="SFMono-Medium"/>
              </a:rPr>
              <a:t>.1-SNAPSHOT</a:t>
            </a:r>
            <a:endParaRPr lang="en-US" sz="1800" b="1" dirty="0">
              <a:latin typeface="+mj-lt"/>
            </a:endParaRPr>
          </a:p>
        </p:txBody>
      </p:sp>
      <p:sp>
        <p:nvSpPr>
          <p:cNvPr id="5" name="TextBox 4">
            <a:extLst>
              <a:ext uri="{FF2B5EF4-FFF2-40B4-BE49-F238E27FC236}">
                <a16:creationId xmlns:a16="http://schemas.microsoft.com/office/drawing/2014/main" id="{E5D3573E-AB57-F4E9-5BC5-10171E379A9A}"/>
              </a:ext>
            </a:extLst>
          </p:cNvPr>
          <p:cNvSpPr txBox="1"/>
          <p:nvPr/>
        </p:nvSpPr>
        <p:spPr>
          <a:xfrm>
            <a:off x="5969978" y="1929538"/>
            <a:ext cx="5632120" cy="3108543"/>
          </a:xfrm>
          <a:prstGeom prst="rect">
            <a:avLst/>
          </a:prstGeom>
          <a:noFill/>
        </p:spPr>
        <p:txBody>
          <a:bodyPr wrap="square" rtlCol="0">
            <a:spAutoFit/>
          </a:bodyPr>
          <a:lstStyle/>
          <a:p>
            <a:pPr marL="457200" lvl="1" indent="0">
              <a:buNone/>
            </a:pPr>
            <a:r>
              <a:rPr lang="en-US" sz="1400" dirty="0">
                <a:latin typeface="+mj-lt"/>
              </a:rPr>
              <a:t>&lt;build&gt;</a:t>
            </a:r>
          </a:p>
          <a:p>
            <a:pPr marL="457200" lvl="1" indent="0">
              <a:buNone/>
            </a:pPr>
            <a:r>
              <a:rPr lang="en-US" sz="1400" dirty="0">
                <a:latin typeface="+mj-lt"/>
              </a:rPr>
              <a:t>  &lt;plugins&gt;</a:t>
            </a:r>
          </a:p>
          <a:p>
            <a:pPr marL="457200" lvl="1" indent="0">
              <a:buNone/>
            </a:pPr>
            <a:r>
              <a:rPr lang="en-US" sz="1400" dirty="0">
                <a:latin typeface="+mj-lt"/>
              </a:rPr>
              <a:t>      ...</a:t>
            </a:r>
          </a:p>
          <a:p>
            <a:pPr marL="457200" lvl="1" indent="0">
              <a:buNone/>
            </a:pPr>
            <a:r>
              <a:rPr lang="en-US" sz="1400" dirty="0">
                <a:latin typeface="+mj-lt"/>
              </a:rPr>
              <a:t>      &lt;plugin&gt;</a:t>
            </a:r>
          </a:p>
          <a:p>
            <a:pPr marL="457200" lvl="1" indent="0">
              <a:buNone/>
            </a:pPr>
            <a:r>
              <a:rPr lang="en-US" sz="1400" dirty="0">
                <a:latin typeface="+mj-lt"/>
              </a:rPr>
              <a:t>          &lt;</a:t>
            </a:r>
            <a:r>
              <a:rPr lang="en-US" sz="1400" dirty="0" err="1">
                <a:latin typeface="+mj-lt"/>
              </a:rPr>
              <a:t>groupId</a:t>
            </a:r>
            <a:r>
              <a:rPr lang="en-US" sz="1400" dirty="0">
                <a:latin typeface="+mj-lt"/>
              </a:rPr>
              <a:t>&gt;</a:t>
            </a:r>
            <a:r>
              <a:rPr lang="en-US" sz="1400" b="1" dirty="0" err="1">
                <a:latin typeface="+mj-lt"/>
              </a:rPr>
              <a:t>au.com.dius.pact.provider</a:t>
            </a:r>
            <a:r>
              <a:rPr lang="en-US" sz="1400" dirty="0">
                <a:latin typeface="+mj-lt"/>
              </a:rPr>
              <a:t>&lt;/</a:t>
            </a:r>
            <a:r>
              <a:rPr lang="en-US" sz="1400" dirty="0" err="1">
                <a:latin typeface="+mj-lt"/>
              </a:rPr>
              <a:t>groupId</a:t>
            </a:r>
            <a:r>
              <a:rPr lang="en-US" sz="1400" dirty="0">
                <a:latin typeface="+mj-lt"/>
              </a:rPr>
              <a:t>&gt;</a:t>
            </a:r>
          </a:p>
          <a:p>
            <a:pPr marL="457200" lvl="1" indent="0">
              <a:buNone/>
            </a:pPr>
            <a:r>
              <a:rPr lang="en-US" sz="1400" dirty="0">
                <a:latin typeface="+mj-lt"/>
              </a:rPr>
              <a:t>          &lt;</a:t>
            </a:r>
            <a:r>
              <a:rPr lang="en-US" sz="1400" dirty="0" err="1">
                <a:latin typeface="+mj-lt"/>
              </a:rPr>
              <a:t>artifactId</a:t>
            </a:r>
            <a:r>
              <a:rPr lang="en-US" sz="1400" dirty="0">
                <a:latin typeface="+mj-lt"/>
              </a:rPr>
              <a:t>&gt;</a:t>
            </a:r>
            <a:r>
              <a:rPr lang="en-US" sz="1400" b="1" dirty="0">
                <a:latin typeface="+mj-lt"/>
              </a:rPr>
              <a:t>maven</a:t>
            </a:r>
            <a:r>
              <a:rPr lang="en-US" sz="1400" dirty="0">
                <a:latin typeface="+mj-lt"/>
              </a:rPr>
              <a:t>&lt;/</a:t>
            </a:r>
            <a:r>
              <a:rPr lang="en-US" sz="1400" dirty="0" err="1">
                <a:latin typeface="+mj-lt"/>
              </a:rPr>
              <a:t>artifactId</a:t>
            </a:r>
            <a:r>
              <a:rPr lang="en-US" sz="1400" dirty="0">
                <a:latin typeface="+mj-lt"/>
              </a:rPr>
              <a:t>&gt;</a:t>
            </a:r>
          </a:p>
          <a:p>
            <a:pPr marL="457200" lvl="1" indent="0">
              <a:buNone/>
            </a:pPr>
            <a:r>
              <a:rPr lang="en-US" sz="1400" dirty="0">
                <a:latin typeface="+mj-lt"/>
              </a:rPr>
              <a:t>          &lt;version&gt;</a:t>
            </a:r>
            <a:r>
              <a:rPr lang="en-US" sz="1400" b="1" dirty="0">
                <a:latin typeface="+mj-lt"/>
              </a:rPr>
              <a:t>4.1.17</a:t>
            </a:r>
            <a:r>
              <a:rPr lang="en-US" sz="1400" dirty="0">
                <a:latin typeface="+mj-lt"/>
              </a:rPr>
              <a:t>&lt;/version&gt;</a:t>
            </a:r>
          </a:p>
          <a:p>
            <a:pPr marL="457200" lvl="1" indent="0">
              <a:buNone/>
            </a:pPr>
            <a:r>
              <a:rPr lang="en-US" sz="1400" dirty="0">
                <a:latin typeface="+mj-lt"/>
              </a:rPr>
              <a:t>          &lt;configuration&gt;</a:t>
            </a:r>
          </a:p>
          <a:p>
            <a:pPr marL="457200" lvl="1" indent="0">
              <a:buNone/>
            </a:pPr>
            <a:r>
              <a:rPr lang="en-US" sz="1400" dirty="0">
                <a:latin typeface="+mj-lt"/>
              </a:rPr>
              <a:t>            &lt;</a:t>
            </a:r>
            <a:r>
              <a:rPr lang="en-US" sz="1400" dirty="0" err="1">
                <a:latin typeface="+mj-lt"/>
              </a:rPr>
              <a:t>pactBrokerUrl</a:t>
            </a:r>
            <a:r>
              <a:rPr lang="en-US" sz="1400" dirty="0">
                <a:latin typeface="+mj-lt"/>
              </a:rPr>
              <a:t>&gt;</a:t>
            </a:r>
            <a:r>
              <a:rPr lang="en-US" sz="1400" b="1" i="0" dirty="0">
                <a:effectLst/>
                <a:latin typeface="+mj-lt"/>
              </a:rPr>
              <a:t>https://example.pactflow.io/</a:t>
            </a:r>
            <a:r>
              <a:rPr lang="en-US" sz="1400" dirty="0">
                <a:latin typeface="+mj-lt"/>
              </a:rPr>
              <a:t>&lt;/pactBrokerUrl&gt;</a:t>
            </a:r>
          </a:p>
          <a:p>
            <a:pPr marL="457200" lvl="1" indent="0">
              <a:buNone/>
            </a:pPr>
            <a:r>
              <a:rPr lang="en-US" sz="1400" dirty="0">
                <a:latin typeface="+mj-lt"/>
              </a:rPr>
              <a:t>            &lt;</a:t>
            </a:r>
            <a:r>
              <a:rPr lang="en-US" sz="1400" dirty="0" err="1">
                <a:latin typeface="+mj-lt"/>
              </a:rPr>
              <a:t>pactBrokerToken</a:t>
            </a:r>
            <a:r>
              <a:rPr lang="en-US" sz="1400" dirty="0">
                <a:latin typeface="+mj-lt"/>
              </a:rPr>
              <a:t>&gt;</a:t>
            </a:r>
            <a:r>
              <a:rPr lang="en-US" sz="1400" b="1" dirty="0">
                <a:latin typeface="+mj-lt"/>
              </a:rPr>
              <a:t>PACTFLOW-API-</a:t>
            </a:r>
            <a:r>
              <a:rPr lang="en-US" sz="1400" b="1" dirty="0" err="1">
                <a:latin typeface="+mj-lt"/>
              </a:rPr>
              <a:t>sTOKEN</a:t>
            </a:r>
            <a:r>
              <a:rPr lang="en-US" sz="1400" dirty="0">
                <a:latin typeface="+mj-lt"/>
              </a:rPr>
              <a:t>&lt;/</a:t>
            </a:r>
            <a:r>
              <a:rPr lang="en-US" sz="1400" dirty="0" err="1">
                <a:latin typeface="+mj-lt"/>
              </a:rPr>
              <a:t>pactBrokerToken</a:t>
            </a:r>
            <a:r>
              <a:rPr lang="en-US" sz="1400" dirty="0">
                <a:latin typeface="+mj-lt"/>
              </a:rPr>
              <a:t>&gt;</a:t>
            </a:r>
          </a:p>
          <a:p>
            <a:pPr marL="457200" lvl="1" indent="0">
              <a:buNone/>
            </a:pPr>
            <a:r>
              <a:rPr lang="en-US" sz="1400" dirty="0">
                <a:latin typeface="+mj-lt"/>
              </a:rPr>
              <a:t>          &lt;/configuration&gt;</a:t>
            </a:r>
          </a:p>
          <a:p>
            <a:pPr marL="457200" lvl="1" indent="0">
              <a:buNone/>
            </a:pPr>
            <a:r>
              <a:rPr lang="en-US" sz="1400" dirty="0">
                <a:latin typeface="+mj-lt"/>
              </a:rPr>
              <a:t>      &lt;/plugin&gt;</a:t>
            </a:r>
          </a:p>
          <a:p>
            <a:pPr marL="457200" lvl="1" indent="0">
              <a:buNone/>
            </a:pPr>
            <a:r>
              <a:rPr lang="en-US" sz="1400" dirty="0">
                <a:latin typeface="+mj-lt"/>
              </a:rPr>
              <a:t>  &lt;/plugins&gt;</a:t>
            </a:r>
          </a:p>
          <a:p>
            <a:pPr marL="457200" lvl="1" indent="0">
              <a:buNone/>
            </a:pPr>
            <a:r>
              <a:rPr lang="en-US" sz="1400" dirty="0">
                <a:latin typeface="+mj-lt"/>
              </a:rPr>
              <a:t>&lt;/build&gt;</a:t>
            </a:r>
            <a:endParaRPr lang="en-US" sz="1400" dirty="0"/>
          </a:p>
        </p:txBody>
      </p:sp>
    </p:spTree>
    <p:extLst>
      <p:ext uri="{BB962C8B-B14F-4D97-AF65-F5344CB8AC3E}">
        <p14:creationId xmlns:p14="http://schemas.microsoft.com/office/powerpoint/2010/main" val="5531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524D68-5CDA-730E-8400-BC84937C3BE9}"/>
              </a:ext>
            </a:extLst>
          </p:cNvPr>
          <p:cNvSpPr>
            <a:spLocks noGrp="1"/>
          </p:cNvSpPr>
          <p:nvPr>
            <p:ph type="title"/>
          </p:nvPr>
        </p:nvSpPr>
        <p:spPr>
          <a:xfrm>
            <a:off x="263770" y="673770"/>
            <a:ext cx="3794760" cy="2027227"/>
          </a:xfrm>
        </p:spPr>
        <p:txBody>
          <a:bodyPr anchor="t">
            <a:normAutofit/>
          </a:bodyPr>
          <a:lstStyle/>
          <a:p>
            <a:r>
              <a:rPr lang="en-US" sz="4200" b="1" dirty="0">
                <a:solidFill>
                  <a:srgbClr val="FFFFFF"/>
                </a:solidFill>
              </a:rPr>
              <a:t>PARTICIPANTS</a:t>
            </a:r>
            <a:br>
              <a:rPr lang="en-US" sz="4200" b="1" dirty="0">
                <a:solidFill>
                  <a:srgbClr val="FFFFFF"/>
                </a:solidFill>
              </a:rPr>
            </a:br>
            <a:r>
              <a:rPr lang="en-US" sz="4200" b="1" dirty="0">
                <a:solidFill>
                  <a:srgbClr val="FFFFFF"/>
                </a:solidFill>
              </a:rPr>
              <a:t>RESPONSIBILITY</a:t>
            </a:r>
          </a:p>
        </p:txBody>
      </p:sp>
      <p:graphicFrame>
        <p:nvGraphicFramePr>
          <p:cNvPr id="31" name="Content Placeholder 2">
            <a:extLst>
              <a:ext uri="{FF2B5EF4-FFF2-40B4-BE49-F238E27FC236}">
                <a16:creationId xmlns:a16="http://schemas.microsoft.com/office/drawing/2014/main" id="{0D70E7DA-8A7B-0C4E-74F2-44D27E990382}"/>
              </a:ext>
            </a:extLst>
          </p:cNvPr>
          <p:cNvGraphicFramePr>
            <a:graphicFrameLocks noGrp="1"/>
          </p:cNvGraphicFramePr>
          <p:nvPr>
            <p:ph idx="1"/>
            <p:extLst>
              <p:ext uri="{D42A27DB-BD31-4B8C-83A1-F6EECF244321}">
                <p14:modId xmlns:p14="http://schemas.microsoft.com/office/powerpoint/2010/main" val="2964498234"/>
              </p:ext>
            </p:extLst>
          </p:nvPr>
        </p:nvGraphicFramePr>
        <p:xfrm>
          <a:off x="5480793" y="589890"/>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297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6</a:t>
            </a:r>
          </a:p>
          <a:p>
            <a:pPr algn="ctr">
              <a:spcAft>
                <a:spcPts val="600"/>
              </a:spcAft>
            </a:pPr>
            <a:r>
              <a:rPr lang="en-US" sz="5400" dirty="0">
                <a:solidFill>
                  <a:schemeClr val="bg1">
                    <a:lumMod val="95000"/>
                    <a:lumOff val="5000"/>
                  </a:schemeClr>
                </a:solidFill>
              </a:rPr>
              <a:t>Q&amp;A and Doubt resolution on practice task</a:t>
            </a:r>
          </a:p>
        </p:txBody>
      </p:sp>
    </p:spTree>
    <p:extLst>
      <p:ext uri="{BB962C8B-B14F-4D97-AF65-F5344CB8AC3E}">
        <p14:creationId xmlns:p14="http://schemas.microsoft.com/office/powerpoint/2010/main" val="850214161"/>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EB5F14-5014-49D1-B590-9E2B7721C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D2B953D-3D65-4BA7-80E6-139390790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604" y="147284"/>
            <a:ext cx="4314573" cy="4314573"/>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raphic 212">
            <a:extLst>
              <a:ext uri="{FF2B5EF4-FFF2-40B4-BE49-F238E27FC236}">
                <a16:creationId xmlns:a16="http://schemas.microsoft.com/office/drawing/2014/main" id="{4CA0A0B8-0ABD-4C1D-8BDE-4D94C94FD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FF2923AC-40BC-4610-B6BD-AECABAF6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8A188E6-9899-40AA-9648-7B9BEAF52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81974" y="1174396"/>
            <a:ext cx="5290997" cy="5290997"/>
            <a:chOff x="1881974" y="1174396"/>
            <a:chExt cx="5290997" cy="5290997"/>
          </a:xfrm>
        </p:grpSpPr>
        <p:sp>
          <p:nvSpPr>
            <p:cNvPr id="24" name="Oval 23">
              <a:extLst>
                <a:ext uri="{FF2B5EF4-FFF2-40B4-BE49-F238E27FC236}">
                  <a16:creationId xmlns:a16="http://schemas.microsoft.com/office/drawing/2014/main" id="{F10D3957-AAB5-4037-A58C-20FF0E226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4478242-FDA7-48D1-A53E-3E0EDB2A7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Oval 26">
            <a:extLst>
              <a:ext uri="{FF2B5EF4-FFF2-40B4-BE49-F238E27FC236}">
                <a16:creationId xmlns:a16="http://schemas.microsoft.com/office/drawing/2014/main" id="{F47059C0-3CD3-44C5-9FBC-C5CEA6D94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342763" y="1893347"/>
            <a:ext cx="4079551" cy="287763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kern="1200" cap="all" spc="200" baseline="0">
                <a:solidFill>
                  <a:schemeClr val="bg1"/>
                </a:solidFill>
                <a:latin typeface="+mj-lt"/>
                <a:ea typeface="+mj-ea"/>
                <a:cs typeface="+mj-cs"/>
              </a:rPr>
              <a:t>THANK </a:t>
            </a:r>
          </a:p>
          <a:p>
            <a:pPr algn="ctr">
              <a:spcAft>
                <a:spcPts val="600"/>
              </a:spcAft>
            </a:pPr>
            <a:r>
              <a:rPr lang="en-US" sz="5400" b="1" kern="1200" cap="all" spc="200" baseline="0">
                <a:solidFill>
                  <a:schemeClr val="bg1"/>
                </a:solidFill>
                <a:latin typeface="+mj-lt"/>
                <a:ea typeface="+mj-ea"/>
                <a:cs typeface="+mj-cs"/>
              </a:rPr>
              <a:t>YOU</a:t>
            </a:r>
            <a:endParaRPr lang="en-US" sz="5400" kern="1200" cap="all" spc="200" baseline="0">
              <a:solidFill>
                <a:schemeClr val="bg1"/>
              </a:solidFill>
              <a:latin typeface="+mj-lt"/>
              <a:ea typeface="+mj-ea"/>
              <a:cs typeface="+mj-cs"/>
            </a:endParaRPr>
          </a:p>
        </p:txBody>
      </p:sp>
      <p:grpSp>
        <p:nvGrpSpPr>
          <p:cNvPr id="29" name="Group 28">
            <a:extLst>
              <a:ext uri="{FF2B5EF4-FFF2-40B4-BE49-F238E27FC236}">
                <a16:creationId xmlns:a16="http://schemas.microsoft.com/office/drawing/2014/main" id="{78A6A50F-EF16-474F-9BD1-2D663EBEA2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bg1"/>
          </a:solidFill>
        </p:grpSpPr>
        <p:sp>
          <p:nvSpPr>
            <p:cNvPr id="30" name="Freeform: Shape 29">
              <a:extLst>
                <a:ext uri="{FF2B5EF4-FFF2-40B4-BE49-F238E27FC236}">
                  <a16:creationId xmlns:a16="http://schemas.microsoft.com/office/drawing/2014/main" id="{1AA37927-0235-4A56-8680-D7B367160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0D5F1B50-7A4C-4505-93E5-35FB75146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pic>
        <p:nvPicPr>
          <p:cNvPr id="8" name="Graphic 7" descr="Smiling Face with No Fill">
            <a:extLst>
              <a:ext uri="{FF2B5EF4-FFF2-40B4-BE49-F238E27FC236}">
                <a16:creationId xmlns:a16="http://schemas.microsoft.com/office/drawing/2014/main" id="{9264BEA4-645A-C859-FFF9-531D7572D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7500" y="1024180"/>
            <a:ext cx="2560781" cy="2560781"/>
          </a:xfrm>
          <a:prstGeom prst="rect">
            <a:avLst/>
          </a:prstGeom>
        </p:spPr>
      </p:pic>
      <p:grpSp>
        <p:nvGrpSpPr>
          <p:cNvPr id="33" name="Graphic 185">
            <a:extLst>
              <a:ext uri="{FF2B5EF4-FFF2-40B4-BE49-F238E27FC236}">
                <a16:creationId xmlns:a16="http://schemas.microsoft.com/office/drawing/2014/main" id="{4717BE92-F93B-41D0-A644-64F6E524C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6418" y="4140693"/>
            <a:ext cx="1054466" cy="469689"/>
            <a:chOff x="9841624" y="4115729"/>
            <a:chExt cx="602169" cy="268223"/>
          </a:xfrm>
          <a:solidFill>
            <a:schemeClr val="bg1"/>
          </a:solidFill>
        </p:grpSpPr>
        <p:sp>
          <p:nvSpPr>
            <p:cNvPr id="34" name="Freeform: Shape 33">
              <a:extLst>
                <a:ext uri="{FF2B5EF4-FFF2-40B4-BE49-F238E27FC236}">
                  <a16:creationId xmlns:a16="http://schemas.microsoft.com/office/drawing/2014/main" id="{5CA26306-9FAA-4D01-957F-3E9B25A25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A458C4D-E6E4-42CA-BC7C-301BFBAA7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CDA802E-5743-4261-84A2-D9D8F19A3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CFC560-017D-4F70-ADE9-00A770915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65F55DD-D975-452E-9674-461DBDBDE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0" name="Oval 39">
            <a:extLst>
              <a:ext uri="{FF2B5EF4-FFF2-40B4-BE49-F238E27FC236}">
                <a16:creationId xmlns:a16="http://schemas.microsoft.com/office/drawing/2014/main" id="{D245B05D-DA60-40E2-8A0A-B078C91D7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401FD61C-FC3A-43C0-9641-28B0C1A5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035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524D68-5CDA-730E-8400-BC84937C3BE9}"/>
              </a:ext>
            </a:extLst>
          </p:cNvPr>
          <p:cNvSpPr>
            <a:spLocks noGrp="1"/>
          </p:cNvSpPr>
          <p:nvPr>
            <p:ph type="title"/>
          </p:nvPr>
        </p:nvSpPr>
        <p:spPr>
          <a:xfrm>
            <a:off x="589085" y="957447"/>
            <a:ext cx="3851029" cy="4943105"/>
          </a:xfrm>
        </p:spPr>
        <p:txBody>
          <a:bodyPr anchor="ctr">
            <a:normAutofit/>
          </a:bodyPr>
          <a:lstStyle/>
          <a:p>
            <a:r>
              <a:rPr lang="en-US" sz="4000" b="1" dirty="0"/>
              <a:t>CREDITS &amp; DISCLAIMER – Just to be SAFE  </a:t>
            </a:r>
            <a:r>
              <a:rPr lang="en-US" sz="4000" b="1" dirty="0">
                <a:sym typeface="Wingdings" panose="05000000000000000000" pitchFamily="2" charset="2"/>
              </a:rPr>
              <a:t></a:t>
            </a:r>
            <a:endParaRPr lang="en-US" sz="4000" b="1" dirty="0"/>
          </a:p>
        </p:txBody>
      </p:sp>
      <p:sp>
        <p:nvSpPr>
          <p:cNvPr id="66" name="Rectangle 65">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9AD812A-9607-D8FF-E1A8-79186F914BFF}"/>
              </a:ext>
            </a:extLst>
          </p:cNvPr>
          <p:cNvGraphicFramePr>
            <a:graphicFrameLocks noGrp="1"/>
          </p:cNvGraphicFramePr>
          <p:nvPr>
            <p:ph idx="1"/>
            <p:extLst>
              <p:ext uri="{D42A27DB-BD31-4B8C-83A1-F6EECF244321}">
                <p14:modId xmlns:p14="http://schemas.microsoft.com/office/powerpoint/2010/main" val="3636115824"/>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7167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524D68-5CDA-730E-8400-BC84937C3BE9}"/>
              </a:ext>
            </a:extLst>
          </p:cNvPr>
          <p:cNvSpPr>
            <a:spLocks noGrp="1"/>
          </p:cNvSpPr>
          <p:nvPr>
            <p:ph type="title"/>
          </p:nvPr>
        </p:nvSpPr>
        <p:spPr>
          <a:xfrm>
            <a:off x="621792" y="1161288"/>
            <a:ext cx="3602736" cy="4526280"/>
          </a:xfrm>
        </p:spPr>
        <p:txBody>
          <a:bodyPr>
            <a:normAutofit/>
          </a:bodyPr>
          <a:lstStyle/>
          <a:p>
            <a:r>
              <a:rPr lang="en-US" sz="4000" b="1"/>
              <a:t>SESSION PLAN</a:t>
            </a:r>
          </a:p>
        </p:txBody>
      </p:sp>
      <p:sp>
        <p:nvSpPr>
          <p:cNvPr id="35" name="Rectangle 3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FE2E9B9-F1FE-FF2B-0226-9582B6C0FC44}"/>
              </a:ext>
            </a:extLst>
          </p:cNvPr>
          <p:cNvGraphicFramePr>
            <a:graphicFrameLocks noGrp="1"/>
          </p:cNvGraphicFramePr>
          <p:nvPr>
            <p:ph idx="1"/>
            <p:extLst>
              <p:ext uri="{D42A27DB-BD31-4B8C-83A1-F6EECF244321}">
                <p14:modId xmlns:p14="http://schemas.microsoft.com/office/powerpoint/2010/main" val="215246716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946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endParaRPr lang="en-US" b="1" i="0" dirty="0">
              <a:solidFill>
                <a:schemeClr val="bg1"/>
              </a:solidFill>
              <a:effectLst/>
            </a:endParaRPr>
          </a:p>
        </p:txBody>
      </p:sp>
      <p:sp>
        <p:nvSpPr>
          <p:cNvPr id="3" name="TextBox 2">
            <a:extLst>
              <a:ext uri="{FF2B5EF4-FFF2-40B4-BE49-F238E27FC236}">
                <a16:creationId xmlns:a16="http://schemas.microsoft.com/office/drawing/2014/main" id="{FAB9A43E-D09A-952A-639A-049655C6DF84}"/>
              </a:ext>
            </a:extLst>
          </p:cNvPr>
          <p:cNvSpPr txBox="1"/>
          <p:nvPr/>
        </p:nvSpPr>
        <p:spPr>
          <a:xfrm>
            <a:off x="1684665" y="2151727"/>
            <a:ext cx="8822670" cy="2585323"/>
          </a:xfrm>
          <a:prstGeom prst="rect">
            <a:avLst/>
          </a:prstGeom>
          <a:noFill/>
        </p:spPr>
        <p:txBody>
          <a:bodyPr wrap="square">
            <a:spAutoFit/>
          </a:bodyPr>
          <a:lstStyle/>
          <a:p>
            <a:pPr algn="ctr"/>
            <a:r>
              <a:rPr lang="en-US" sz="5400" b="1" dirty="0">
                <a:solidFill>
                  <a:schemeClr val="bg1"/>
                </a:solidFill>
              </a:rPr>
              <a:t>SESSION 1</a:t>
            </a:r>
          </a:p>
          <a:p>
            <a:pPr algn="ctr"/>
            <a:r>
              <a:rPr lang="en-US" sz="3600" dirty="0">
                <a:solidFill>
                  <a:schemeClr val="bg1"/>
                </a:solidFill>
              </a:rPr>
              <a:t>Case Study - Life without Contract Testing</a:t>
            </a:r>
          </a:p>
          <a:p>
            <a:pPr algn="ctr"/>
            <a:r>
              <a:rPr lang="en-US" sz="3600" dirty="0">
                <a:solidFill>
                  <a:schemeClr val="bg1"/>
                </a:solidFill>
              </a:rPr>
              <a:t>Contract Testing</a:t>
            </a:r>
          </a:p>
          <a:p>
            <a:pPr algn="ctr"/>
            <a:r>
              <a:rPr lang="en-US" sz="3600" dirty="0">
                <a:solidFill>
                  <a:schemeClr val="bg1"/>
                </a:solidFill>
              </a:rPr>
              <a:t>How Pact contract testing works?</a:t>
            </a:r>
          </a:p>
        </p:txBody>
      </p:sp>
    </p:spTree>
    <p:extLst>
      <p:ext uri="{BB962C8B-B14F-4D97-AF65-F5344CB8AC3E}">
        <p14:creationId xmlns:p14="http://schemas.microsoft.com/office/powerpoint/2010/main" val="132238560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8882" y="639193"/>
            <a:ext cx="3571810" cy="3573516"/>
          </a:xfrm>
          <a:prstGeom prst="rect">
            <a:avLst/>
          </a:prstGeom>
        </p:spPr>
        <p:txBody>
          <a:bodyPr vert="horz" lIns="91440" tIns="45720" rIns="91440" bIns="45720" numCol="1" rtlCol="0" anchor="b" anchorCtr="0" compatLnSpc="1">
            <a:prstTxWarp prst="textNoShape">
              <a:avLst/>
            </a:prstTxWarp>
            <a:normAutofit/>
          </a:bodyPr>
          <a:lstStyle/>
          <a:p>
            <a:r>
              <a:rPr lang="en-US" sz="4600" b="1" i="0" kern="1200" dirty="0">
                <a:solidFill>
                  <a:schemeClr val="tx1"/>
                </a:solidFill>
                <a:effectLst/>
                <a:latin typeface="+mj-lt"/>
                <a:ea typeface="+mj-ea"/>
                <a:cs typeface="+mj-cs"/>
              </a:rPr>
              <a:t>Case Study </a:t>
            </a:r>
            <a:br>
              <a:rPr lang="en-US" sz="4600" b="1" i="0" kern="1200" dirty="0">
                <a:solidFill>
                  <a:schemeClr val="tx1"/>
                </a:solidFill>
                <a:effectLst/>
                <a:latin typeface="+mj-lt"/>
                <a:ea typeface="+mj-ea"/>
                <a:cs typeface="+mj-cs"/>
              </a:rPr>
            </a:br>
            <a:r>
              <a:rPr lang="en-US" sz="4600" b="1" i="0" kern="1200" dirty="0">
                <a:solidFill>
                  <a:schemeClr val="tx1"/>
                </a:solidFill>
                <a:effectLst/>
                <a:latin typeface="+mj-lt"/>
                <a:ea typeface="+mj-ea"/>
                <a:cs typeface="+mj-cs"/>
              </a:rPr>
              <a:t>Life without Contract Testing</a:t>
            </a:r>
            <a:br>
              <a:rPr lang="en-US" sz="4600" b="1" i="0" kern="1200" dirty="0">
                <a:solidFill>
                  <a:schemeClr val="tx1"/>
                </a:solidFill>
                <a:effectLst/>
                <a:latin typeface="+mj-lt"/>
                <a:ea typeface="+mj-ea"/>
                <a:cs typeface="+mj-cs"/>
              </a:rPr>
            </a:br>
            <a:endParaRPr lang="en-US" sz="4600" b="1" kern="1200" dirty="0">
              <a:solidFill>
                <a:schemeClr val="tx1"/>
              </a:solidFill>
              <a:latin typeface="+mj-lt"/>
              <a:ea typeface="+mj-ea"/>
              <a:cs typeface="+mj-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a:extLst>
              <a:ext uri="{FF2B5EF4-FFF2-40B4-BE49-F238E27FC236}">
                <a16:creationId xmlns:a16="http://schemas.microsoft.com/office/drawing/2014/main" id="{51544A7A-E1E0-7944-ECD8-C677AD35A934}"/>
              </a:ext>
            </a:extLst>
          </p:cNvPr>
          <p:cNvSpPr txBox="1">
            <a:spLocks noChangeAspect="1" noChangeArrowheads="1"/>
          </p:cNvSpPr>
          <p:nvPr/>
        </p:nvSpPr>
        <p:spPr bwMode="auto">
          <a:xfrm>
            <a:off x="179027" y="4789667"/>
            <a:ext cx="4031665" cy="1076882"/>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400" b="1" i="0" dirty="0">
                <a:solidFill>
                  <a:srgbClr val="0E53EC"/>
                </a:solidFill>
                <a:effectLst/>
                <a:latin typeface="+mn-lt"/>
                <a:ea typeface="+mn-ea"/>
                <a:cs typeface="+mn-cs"/>
              </a:rPr>
              <a:t>Test application architecture</a:t>
            </a:r>
          </a:p>
          <a:p>
            <a:pPr indent="-228600">
              <a:spcAft>
                <a:spcPts val="600"/>
              </a:spcAft>
              <a:buFont typeface="Arial" panose="020B0604020202020204" pitchFamily="34" charset="0"/>
              <a:buChar char="•"/>
            </a:pPr>
            <a:r>
              <a:rPr lang="en-US" sz="2400" b="1" dirty="0">
                <a:solidFill>
                  <a:srgbClr val="0E53EC"/>
                </a:solidFill>
                <a:latin typeface="+mn-lt"/>
                <a:ea typeface="+mn-ea"/>
                <a:cs typeface="+mn-cs"/>
              </a:rPr>
              <a:t>F</a:t>
            </a:r>
            <a:r>
              <a:rPr lang="en-US" sz="2400" b="1" i="0" dirty="0">
                <a:solidFill>
                  <a:srgbClr val="0E53EC"/>
                </a:solidFill>
                <a:effectLst/>
                <a:latin typeface="+mn-lt"/>
                <a:ea typeface="+mn-ea"/>
                <a:cs typeface="+mn-cs"/>
              </a:rPr>
              <a:t>unctional flow</a:t>
            </a:r>
            <a:endParaRPr lang="en-US" sz="2400" b="0" i="0" dirty="0">
              <a:solidFill>
                <a:srgbClr val="0E53EC"/>
              </a:solidFill>
              <a:effectLst/>
              <a:latin typeface="+mn-lt"/>
              <a:ea typeface="+mn-ea"/>
              <a:cs typeface="+mn-cs"/>
            </a:endParaRPr>
          </a:p>
        </p:txBody>
      </p:sp>
      <p:pic>
        <p:nvPicPr>
          <p:cNvPr id="9" name="Picture 8">
            <a:extLst>
              <a:ext uri="{FF2B5EF4-FFF2-40B4-BE49-F238E27FC236}">
                <a16:creationId xmlns:a16="http://schemas.microsoft.com/office/drawing/2014/main" id="{192E749F-1E27-AC77-D215-7E7DFAF34D78}"/>
              </a:ext>
            </a:extLst>
          </p:cNvPr>
          <p:cNvPicPr>
            <a:picLocks noChangeAspect="1"/>
          </p:cNvPicPr>
          <p:nvPr/>
        </p:nvPicPr>
        <p:blipFill>
          <a:blip r:embed="rId2"/>
          <a:stretch>
            <a:fillRect/>
          </a:stretch>
        </p:blipFill>
        <p:spPr>
          <a:xfrm>
            <a:off x="5013897" y="0"/>
            <a:ext cx="6876884" cy="6852498"/>
          </a:xfrm>
          <a:prstGeom prst="rect">
            <a:avLst/>
          </a:prstGeom>
        </p:spPr>
      </p:pic>
    </p:spTree>
    <p:extLst>
      <p:ext uri="{BB962C8B-B14F-4D97-AF65-F5344CB8AC3E}">
        <p14:creationId xmlns:p14="http://schemas.microsoft.com/office/powerpoint/2010/main" val="2829812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8882" y="639193"/>
            <a:ext cx="3571810" cy="3573516"/>
          </a:xfrm>
          <a:prstGeom prst="rect">
            <a:avLst/>
          </a:prstGeom>
        </p:spPr>
        <p:txBody>
          <a:bodyPr vert="horz" lIns="91440" tIns="45720" rIns="91440" bIns="45720" numCol="1" rtlCol="0" anchor="b" anchorCtr="0" compatLnSpc="1">
            <a:prstTxWarp prst="textNoShape">
              <a:avLst/>
            </a:prstTxWarp>
            <a:normAutofit/>
          </a:bodyPr>
          <a:lstStyle/>
          <a:p>
            <a:r>
              <a:rPr lang="en-US" sz="4600" b="1" i="0" kern="1200" dirty="0">
                <a:solidFill>
                  <a:schemeClr val="tx1"/>
                </a:solidFill>
                <a:effectLst/>
                <a:latin typeface="+mj-lt"/>
                <a:ea typeface="+mj-ea"/>
                <a:cs typeface="+mj-cs"/>
              </a:rPr>
              <a:t>Case Study </a:t>
            </a:r>
            <a:br>
              <a:rPr lang="en-US" sz="4600" b="1" i="0" kern="1200" dirty="0">
                <a:solidFill>
                  <a:schemeClr val="tx1"/>
                </a:solidFill>
                <a:effectLst/>
                <a:latin typeface="+mj-lt"/>
                <a:ea typeface="+mj-ea"/>
                <a:cs typeface="+mj-cs"/>
              </a:rPr>
            </a:br>
            <a:r>
              <a:rPr lang="en-US" sz="4600" b="1" i="0" kern="1200" dirty="0">
                <a:solidFill>
                  <a:schemeClr val="tx1"/>
                </a:solidFill>
                <a:effectLst/>
                <a:latin typeface="+mj-lt"/>
                <a:ea typeface="+mj-ea"/>
                <a:cs typeface="+mj-cs"/>
              </a:rPr>
              <a:t>Life without Contract Testing</a:t>
            </a:r>
            <a:br>
              <a:rPr lang="en-US" sz="4600" b="1" i="0" kern="1200" dirty="0">
                <a:solidFill>
                  <a:schemeClr val="tx1"/>
                </a:solidFill>
                <a:effectLst/>
                <a:latin typeface="+mj-lt"/>
                <a:ea typeface="+mj-ea"/>
                <a:cs typeface="+mj-cs"/>
              </a:rPr>
            </a:br>
            <a:endParaRPr lang="en-US" sz="4600" b="1" kern="1200" dirty="0">
              <a:solidFill>
                <a:schemeClr val="tx1"/>
              </a:solidFill>
              <a:latin typeface="+mj-lt"/>
              <a:ea typeface="+mj-ea"/>
              <a:cs typeface="+mj-cs"/>
            </a:endParaRPr>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378069" y="4631161"/>
            <a:ext cx="3832623" cy="1559327"/>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2400" b="1" i="0" kern="1200" dirty="0">
                <a:solidFill>
                  <a:srgbClr val="0E53EC"/>
                </a:solidFill>
                <a:effectLst/>
                <a:latin typeface="+mn-lt"/>
                <a:ea typeface="+mn-ea"/>
                <a:cs typeface="+mn-cs"/>
              </a:rPr>
              <a:t>Feature development phase</a:t>
            </a:r>
            <a:endParaRPr lang="en-US" sz="2400" b="0" i="0" kern="1200" dirty="0">
              <a:solidFill>
                <a:srgbClr val="0E53EC"/>
              </a:solidFill>
              <a:effectLst/>
              <a:latin typeface="+mn-lt"/>
              <a:ea typeface="+mn-ea"/>
              <a:cs typeface="+mn-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4216491" y="793036"/>
            <a:ext cx="7802281" cy="5324535"/>
          </a:xfrm>
          <a:prstGeom prst="rect">
            <a:avLst/>
          </a:prstGeom>
          <a:noFill/>
        </p:spPr>
        <p:txBody>
          <a:bodyPr wrap="square" rtlCol="0">
            <a:spAutoFit/>
          </a:bodyPr>
          <a:lstStyle/>
          <a:p>
            <a:pPr>
              <a:spcAft>
                <a:spcPts val="600"/>
              </a:spcAft>
            </a:pPr>
            <a:r>
              <a:rPr lang="en-US" b="1" i="0" dirty="0">
                <a:solidFill>
                  <a:srgbClr val="172B4D"/>
                </a:solidFill>
                <a:effectLst/>
                <a:latin typeface="-apple-system"/>
              </a:rPr>
              <a:t>Courses </a:t>
            </a:r>
            <a:r>
              <a:rPr lang="en-US" b="0" i="0" dirty="0">
                <a:solidFill>
                  <a:srgbClr val="172B4D"/>
                </a:solidFill>
                <a:effectLst/>
                <a:latin typeface="-apple-system"/>
              </a:rPr>
              <a:t>mS teams share the </a:t>
            </a:r>
            <a:r>
              <a:rPr lang="en-US" b="1" i="0" dirty="0">
                <a:solidFill>
                  <a:srgbClr val="172B4D"/>
                </a:solidFill>
                <a:effectLst/>
                <a:latin typeface="-apple-system"/>
              </a:rPr>
              <a:t>contract </a:t>
            </a:r>
            <a:r>
              <a:rPr lang="en-US" b="0" i="0" dirty="0">
                <a:solidFill>
                  <a:srgbClr val="172B4D"/>
                </a:solidFill>
                <a:effectLst/>
                <a:latin typeface="-apple-system"/>
              </a:rPr>
              <a:t>with the </a:t>
            </a:r>
            <a:r>
              <a:rPr lang="en-US" b="1" i="0" dirty="0">
                <a:solidFill>
                  <a:srgbClr val="172B4D"/>
                </a:solidFill>
                <a:effectLst/>
                <a:latin typeface="-apple-system"/>
              </a:rPr>
              <a:t>Library</a:t>
            </a:r>
            <a:r>
              <a:rPr lang="en-US" b="0" i="0" dirty="0">
                <a:solidFill>
                  <a:srgbClr val="172B4D"/>
                </a:solidFill>
                <a:effectLst/>
                <a:latin typeface="-apple-system"/>
              </a:rPr>
              <a:t> mS team and development started for both services.</a:t>
            </a:r>
          </a:p>
          <a:p>
            <a:pPr>
              <a:spcAft>
                <a:spcPts val="600"/>
              </a:spcAft>
            </a:pPr>
            <a:endParaRPr lang="en-US" dirty="0">
              <a:solidFill>
                <a:srgbClr val="172B4D"/>
              </a:solidFill>
              <a:latin typeface="-apple-system"/>
            </a:endParaRPr>
          </a:p>
          <a:p>
            <a:pPr>
              <a:spcAft>
                <a:spcPts val="600"/>
              </a:spcAft>
            </a:pPr>
            <a:r>
              <a:rPr lang="en-US" sz="2400" b="1" i="0" u="sng" dirty="0">
                <a:solidFill>
                  <a:srgbClr val="172B4D"/>
                </a:solidFill>
                <a:effectLst/>
                <a:latin typeface="-apple-system"/>
              </a:rPr>
              <a:t>Library mS</a:t>
            </a:r>
          </a:p>
          <a:p>
            <a:pPr marL="285750" indent="-285750">
              <a:spcAft>
                <a:spcPts val="600"/>
              </a:spcAft>
              <a:buFont typeface="Arial" panose="020B0604020202020204" pitchFamily="34" charset="0"/>
              <a:buChar char="•"/>
            </a:pPr>
            <a:r>
              <a:rPr lang="en-US" b="0" i="0" dirty="0">
                <a:solidFill>
                  <a:srgbClr val="172B4D"/>
                </a:solidFill>
                <a:effectLst/>
                <a:latin typeface="-apple-system"/>
              </a:rPr>
              <a:t>During development, the </a:t>
            </a:r>
            <a:r>
              <a:rPr lang="en-US" b="1" i="0" dirty="0">
                <a:solidFill>
                  <a:srgbClr val="172B4D"/>
                </a:solidFill>
                <a:effectLst/>
                <a:latin typeface="-apple-system"/>
              </a:rPr>
              <a:t>Library</a:t>
            </a:r>
            <a:r>
              <a:rPr lang="en-US" b="0" i="0" dirty="0">
                <a:solidFill>
                  <a:srgbClr val="172B4D"/>
                </a:solidFill>
                <a:effectLst/>
                <a:latin typeface="-apple-system"/>
              </a:rPr>
              <a:t> mS will mock the </a:t>
            </a:r>
            <a:r>
              <a:rPr lang="en-US" b="1" i="0" dirty="0">
                <a:solidFill>
                  <a:srgbClr val="172B4D"/>
                </a:solidFill>
                <a:effectLst/>
                <a:latin typeface="-apple-system"/>
              </a:rPr>
              <a:t>Courses</a:t>
            </a:r>
            <a:r>
              <a:rPr lang="en-US" b="0" i="0" dirty="0">
                <a:solidFill>
                  <a:srgbClr val="172B4D"/>
                </a:solidFill>
                <a:effectLst/>
                <a:latin typeface="-apple-system"/>
              </a:rPr>
              <a:t> mS </a:t>
            </a:r>
            <a:r>
              <a:rPr lang="en-US" b="1" i="0" dirty="0">
                <a:solidFill>
                  <a:srgbClr val="172B4D"/>
                </a:solidFill>
                <a:effectLst/>
                <a:latin typeface="-apple-system"/>
              </a:rPr>
              <a:t>/</a:t>
            </a:r>
            <a:r>
              <a:rPr lang="en-US" b="1" i="0" dirty="0" err="1">
                <a:solidFill>
                  <a:srgbClr val="172B4D"/>
                </a:solidFill>
                <a:effectLst/>
                <a:latin typeface="-apple-system"/>
              </a:rPr>
              <a:t>allCourseDetails</a:t>
            </a:r>
            <a:r>
              <a:rPr lang="en-US" b="1" i="0" dirty="0">
                <a:solidFill>
                  <a:srgbClr val="172B4D"/>
                </a:solidFill>
                <a:effectLst/>
                <a:latin typeface="-apple-system"/>
              </a:rPr>
              <a:t> </a:t>
            </a:r>
            <a:r>
              <a:rPr lang="en-US" b="0" i="0" dirty="0">
                <a:solidFill>
                  <a:srgbClr val="172B4D"/>
                </a:solidFill>
                <a:effectLst/>
                <a:latin typeface="-apple-system"/>
              </a:rPr>
              <a:t>endpoint as per the agreed contract or specification and unit test the functionality to </a:t>
            </a:r>
            <a:r>
              <a:rPr lang="en-US" b="1" i="0" dirty="0">
                <a:solidFill>
                  <a:srgbClr val="172B4D"/>
                </a:solidFill>
                <a:effectLst/>
                <a:latin typeface="-apple-system"/>
              </a:rPr>
              <a:t>calculate the total course price</a:t>
            </a:r>
            <a:r>
              <a:rPr lang="en-US" b="0" i="0" dirty="0">
                <a:solidFill>
                  <a:srgbClr val="172B4D"/>
                </a:solidFill>
                <a:effectLst/>
                <a:latin typeface="-apple-system"/>
              </a:rPr>
              <a:t>.</a:t>
            </a:r>
          </a:p>
          <a:p>
            <a:pPr marL="285750" indent="-285750">
              <a:spcAft>
                <a:spcPts val="600"/>
              </a:spcAft>
              <a:buFont typeface="Arial" panose="020B0604020202020204" pitchFamily="34" charset="0"/>
              <a:buChar char="•"/>
            </a:pPr>
            <a:endParaRPr lang="en-US" b="0" i="0" dirty="0">
              <a:solidFill>
                <a:srgbClr val="172B4D"/>
              </a:solidFill>
              <a:effectLst/>
              <a:latin typeface="-apple-system"/>
            </a:endParaRPr>
          </a:p>
          <a:p>
            <a:pPr marL="285750" indent="-285750">
              <a:spcAft>
                <a:spcPts val="600"/>
              </a:spcAft>
              <a:buFont typeface="Arial" panose="020B0604020202020204" pitchFamily="34" charset="0"/>
              <a:buChar char="•"/>
            </a:pPr>
            <a:r>
              <a:rPr lang="en-US" b="0" i="0" dirty="0">
                <a:solidFill>
                  <a:srgbClr val="172B4D"/>
                </a:solidFill>
                <a:effectLst/>
                <a:latin typeface="-apple-system"/>
              </a:rPr>
              <a:t>Note that the purpose of unit tests is to test the application or service functionality in an isolated manner without depending upon the availability of external services. If there is any external service dependency, then that will be mocked and tested.</a:t>
            </a:r>
          </a:p>
          <a:p>
            <a:pPr>
              <a:spcAft>
                <a:spcPts val="600"/>
              </a:spcAft>
            </a:pPr>
            <a:endParaRPr lang="en-US" dirty="0">
              <a:solidFill>
                <a:srgbClr val="172B4D"/>
              </a:solidFill>
              <a:latin typeface="-apple-system"/>
            </a:endParaRPr>
          </a:p>
          <a:p>
            <a:pPr>
              <a:spcAft>
                <a:spcPts val="600"/>
              </a:spcAft>
            </a:pPr>
            <a:r>
              <a:rPr lang="en-US" sz="2400" b="1" u="sng" dirty="0">
                <a:solidFill>
                  <a:srgbClr val="172B4D"/>
                </a:solidFill>
                <a:latin typeface="-apple-system"/>
              </a:rPr>
              <a:t>Courses mS (No dependency)</a:t>
            </a:r>
          </a:p>
          <a:p>
            <a:pPr marL="285750" indent="-285750">
              <a:spcAft>
                <a:spcPts val="600"/>
              </a:spcAft>
              <a:buFont typeface="Arial" panose="020B0604020202020204" pitchFamily="34" charset="0"/>
              <a:buChar char="•"/>
            </a:pPr>
            <a:r>
              <a:rPr lang="en-US" dirty="0">
                <a:solidFill>
                  <a:srgbClr val="172B4D"/>
                </a:solidFill>
                <a:latin typeface="-apple-system"/>
              </a:rPr>
              <a:t>Similarly, </a:t>
            </a:r>
            <a:r>
              <a:rPr lang="en-US" b="1" dirty="0">
                <a:solidFill>
                  <a:srgbClr val="172B4D"/>
                </a:solidFill>
                <a:latin typeface="-apple-system"/>
              </a:rPr>
              <a:t>Courses</a:t>
            </a:r>
            <a:r>
              <a:rPr lang="en-US" dirty="0">
                <a:solidFill>
                  <a:srgbClr val="172B4D"/>
                </a:solidFill>
                <a:latin typeface="-apple-system"/>
              </a:rPr>
              <a:t> mS will also have their unit tests to make sure its methods and functionalities working as expected.</a:t>
            </a:r>
          </a:p>
        </p:txBody>
      </p:sp>
    </p:spTree>
    <p:extLst>
      <p:ext uri="{BB962C8B-B14F-4D97-AF65-F5344CB8AC3E}">
        <p14:creationId xmlns:p14="http://schemas.microsoft.com/office/powerpoint/2010/main" val="393674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8882" y="639193"/>
            <a:ext cx="3571810" cy="3573516"/>
          </a:xfrm>
          <a:prstGeom prst="rect">
            <a:avLst/>
          </a:prstGeom>
        </p:spPr>
        <p:txBody>
          <a:bodyPr vert="horz" lIns="91440" tIns="45720" rIns="91440" bIns="45720" numCol="1" rtlCol="0" anchor="b" anchorCtr="0" compatLnSpc="1">
            <a:prstTxWarp prst="textNoShape">
              <a:avLst/>
            </a:prstTxWarp>
            <a:normAutofit/>
          </a:bodyPr>
          <a:lstStyle/>
          <a:p>
            <a:r>
              <a:rPr lang="en-US" sz="4600" b="1" i="0" kern="1200">
                <a:solidFill>
                  <a:schemeClr val="tx1"/>
                </a:solidFill>
                <a:effectLst/>
                <a:latin typeface="+mj-lt"/>
                <a:ea typeface="+mj-ea"/>
                <a:cs typeface="+mj-cs"/>
              </a:rPr>
              <a:t>Case Study </a:t>
            </a:r>
            <a:br>
              <a:rPr lang="en-US" sz="4600" b="1" i="0" kern="1200">
                <a:solidFill>
                  <a:schemeClr val="tx1"/>
                </a:solidFill>
                <a:effectLst/>
                <a:latin typeface="+mj-lt"/>
                <a:ea typeface="+mj-ea"/>
                <a:cs typeface="+mj-cs"/>
              </a:rPr>
            </a:br>
            <a:r>
              <a:rPr lang="en-US" sz="4600" b="1" i="0" kern="1200">
                <a:solidFill>
                  <a:schemeClr val="tx1"/>
                </a:solidFill>
                <a:effectLst/>
                <a:latin typeface="+mj-lt"/>
                <a:ea typeface="+mj-ea"/>
                <a:cs typeface="+mj-cs"/>
              </a:rPr>
              <a:t>Life without Contract Testing</a:t>
            </a:r>
            <a:br>
              <a:rPr lang="en-US" sz="4600" b="1" i="0" kern="1200">
                <a:solidFill>
                  <a:schemeClr val="tx1"/>
                </a:solidFill>
                <a:effectLst/>
                <a:latin typeface="+mj-lt"/>
                <a:ea typeface="+mj-ea"/>
                <a:cs typeface="+mj-cs"/>
              </a:rPr>
            </a:br>
            <a:endParaRPr lang="en-US" sz="4600" b="1" kern="1200">
              <a:solidFill>
                <a:schemeClr val="tx1"/>
              </a:solidFill>
              <a:latin typeface="+mj-lt"/>
              <a:ea typeface="+mj-ea"/>
              <a:cs typeface="+mj-cs"/>
            </a:endParaRPr>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638882" y="4631161"/>
            <a:ext cx="3571810" cy="527111"/>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2400" b="1" i="0" kern="1200" dirty="0">
                <a:solidFill>
                  <a:srgbClr val="0E53EC"/>
                </a:solidFill>
                <a:effectLst/>
                <a:latin typeface="+mn-lt"/>
                <a:ea typeface="+mn-ea"/>
                <a:cs typeface="+mn-cs"/>
              </a:rPr>
              <a:t>Integration phase</a:t>
            </a:r>
            <a:endParaRPr lang="en-US" sz="2400" b="0" i="0" kern="1200" dirty="0">
              <a:solidFill>
                <a:srgbClr val="0E53EC"/>
              </a:solidFill>
              <a:effectLst/>
              <a:latin typeface="+mn-lt"/>
              <a:ea typeface="+mn-ea"/>
              <a:cs typeface="+mn-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5049414" y="1075996"/>
            <a:ext cx="6861644" cy="4401205"/>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Unit testing and QA validation are completed for both </a:t>
            </a:r>
            <a:r>
              <a:rPr lang="en-US" sz="1600" b="1" i="0" dirty="0">
                <a:solidFill>
                  <a:srgbClr val="172B4D"/>
                </a:solidFill>
                <a:effectLst/>
                <a:latin typeface="-apple-system"/>
              </a:rPr>
              <a:t>Library </a:t>
            </a:r>
            <a:r>
              <a:rPr lang="en-US" sz="1600" b="0" i="0" dirty="0">
                <a:solidFill>
                  <a:srgbClr val="172B4D"/>
                </a:solidFill>
                <a:effectLst/>
                <a:latin typeface="-apple-system"/>
              </a:rPr>
              <a:t>&amp; </a:t>
            </a:r>
            <a:r>
              <a:rPr lang="en-US" sz="1600" b="1" i="0" dirty="0">
                <a:solidFill>
                  <a:srgbClr val="172B4D"/>
                </a:solidFill>
                <a:effectLst/>
                <a:latin typeface="-apple-system"/>
              </a:rPr>
              <a:t>Courses </a:t>
            </a:r>
            <a:r>
              <a:rPr lang="en-US" sz="1600" b="0" i="0" dirty="0">
                <a:solidFill>
                  <a:srgbClr val="172B4D"/>
                </a:solidFill>
                <a:effectLst/>
                <a:latin typeface="-apple-system"/>
              </a:rPr>
              <a:t>mS on a lower environment, say, </a:t>
            </a:r>
            <a:r>
              <a:rPr lang="en-US" sz="1600" b="1" i="0" dirty="0">
                <a:solidFill>
                  <a:srgbClr val="172B4D"/>
                </a:solidFill>
                <a:effectLst/>
                <a:latin typeface="-apple-system"/>
              </a:rPr>
              <a:t>DEV </a:t>
            </a:r>
            <a:r>
              <a:rPr lang="en-US" sz="1600" i="0" dirty="0">
                <a:solidFill>
                  <a:srgbClr val="172B4D"/>
                </a:solidFill>
                <a:effectLst/>
                <a:latin typeface="-apple-system"/>
              </a:rPr>
              <a:t>environment</a:t>
            </a:r>
            <a:r>
              <a:rPr lang="en-US" sz="1600" b="0" i="0" dirty="0">
                <a:solidFill>
                  <a:srgbClr val="172B4D"/>
                </a:solidFill>
                <a:effectLst/>
                <a:latin typeface="-apple-system"/>
              </a:rPr>
              <a:t>.</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Now both services were deployed to the Integration Test Environment (</a:t>
            </a:r>
            <a:r>
              <a:rPr lang="en-US" sz="1600" b="1" i="0" dirty="0">
                <a:solidFill>
                  <a:srgbClr val="172B4D"/>
                </a:solidFill>
                <a:effectLst/>
                <a:latin typeface="-apple-system"/>
              </a:rPr>
              <a:t>ITF</a:t>
            </a:r>
            <a:r>
              <a:rPr lang="en-US" sz="1600" b="0" i="0" dirty="0">
                <a:solidFill>
                  <a:srgbClr val="172B4D"/>
                </a:solidFill>
                <a:effectLst/>
                <a:latin typeface="-apple-system"/>
              </a:rPr>
              <a:t>) for integration testing.</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As soon as the integration testing team started testing and performed the </a:t>
            </a:r>
            <a:r>
              <a:rPr lang="en-US" sz="1600" b="1" i="0" dirty="0">
                <a:solidFill>
                  <a:srgbClr val="172B4D"/>
                </a:solidFill>
                <a:effectLst/>
                <a:latin typeface="-apple-system"/>
              </a:rPr>
              <a:t>/</a:t>
            </a:r>
            <a:r>
              <a:rPr lang="en-US" sz="1600" b="1" i="0" dirty="0" err="1">
                <a:solidFill>
                  <a:srgbClr val="172B4D"/>
                </a:solidFill>
                <a:effectLst/>
                <a:latin typeface="-apple-system"/>
              </a:rPr>
              <a:t>getProductPrices</a:t>
            </a:r>
            <a:r>
              <a:rPr lang="en-US" sz="1600" b="0" i="0" dirty="0">
                <a:solidFill>
                  <a:srgbClr val="172B4D"/>
                </a:solidFill>
                <a:effectLst/>
                <a:latin typeface="-apple-system"/>
              </a:rPr>
              <a:t> call from </a:t>
            </a:r>
            <a:r>
              <a:rPr lang="en-US" sz="1600" b="1" i="0" dirty="0">
                <a:solidFill>
                  <a:srgbClr val="172B4D"/>
                </a:solidFill>
                <a:effectLst/>
                <a:latin typeface="-apple-system"/>
              </a:rPr>
              <a:t>UI</a:t>
            </a:r>
            <a:r>
              <a:rPr lang="en-US" sz="1600" b="0" i="0" dirty="0">
                <a:solidFill>
                  <a:srgbClr val="172B4D"/>
                </a:solidFill>
                <a:effectLst/>
                <a:latin typeface="-apple-system"/>
              </a:rPr>
              <a:t> </a:t>
            </a:r>
            <a:r>
              <a:rPr lang="en-US" sz="1600" b="0" i="0" dirty="0" err="1">
                <a:solidFill>
                  <a:srgbClr val="172B4D"/>
                </a:solidFill>
                <a:effectLst/>
                <a:latin typeface="-apple-system"/>
              </a:rPr>
              <a:t>ms.</a:t>
            </a:r>
            <a:r>
              <a:rPr lang="en-US" sz="1600" b="0" i="0" dirty="0">
                <a:solidFill>
                  <a:srgbClr val="172B4D"/>
                </a:solidFill>
                <a:effectLst/>
                <a:latin typeface="-apple-system"/>
              </a:rPr>
              <a:t> Surprisingly, the ITF team got</a:t>
            </a:r>
            <a:r>
              <a:rPr lang="en-US" sz="1600" b="1" i="0" dirty="0">
                <a:solidFill>
                  <a:srgbClr val="172B4D"/>
                </a:solidFill>
                <a:effectLst/>
                <a:latin typeface="-apple-system"/>
              </a:rPr>
              <a:t> 500 Internal Server Error</a:t>
            </a:r>
            <a:r>
              <a:rPr lang="en-US" sz="1600" b="0" i="0" dirty="0">
                <a:solidFill>
                  <a:srgbClr val="172B4D"/>
                </a:solidFill>
                <a:effectLst/>
                <a:latin typeface="-apple-system"/>
              </a:rPr>
              <a:t>, instead of a successful response.</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All three mS teams connected to triage the issue.</a:t>
            </a:r>
          </a:p>
          <a:p>
            <a:pPr marL="742950" lvl="1" indent="-285750" algn="l">
              <a:spcAft>
                <a:spcPts val="600"/>
              </a:spcAft>
              <a:buFont typeface="Arial" panose="020B0604020202020204" pitchFamily="34" charset="0"/>
              <a:buChar char="•"/>
            </a:pPr>
            <a:r>
              <a:rPr lang="en-US" sz="1600" b="0" i="0" dirty="0">
                <a:solidFill>
                  <a:srgbClr val="172B4D"/>
                </a:solidFill>
                <a:effectLst/>
                <a:latin typeface="-apple-system"/>
              </a:rPr>
              <a:t>Library mS team.</a:t>
            </a:r>
          </a:p>
          <a:p>
            <a:pPr marL="742950" lvl="1" indent="-285750" algn="l">
              <a:spcAft>
                <a:spcPts val="600"/>
              </a:spcAft>
              <a:buFont typeface="Arial" panose="020B0604020202020204" pitchFamily="34" charset="0"/>
              <a:buChar char="•"/>
            </a:pPr>
            <a:r>
              <a:rPr lang="en-US" sz="1600" b="0" i="0" dirty="0">
                <a:solidFill>
                  <a:srgbClr val="172B4D"/>
                </a:solidFill>
                <a:effectLst/>
                <a:latin typeface="-apple-system"/>
              </a:rPr>
              <a:t>Courses mS team.</a:t>
            </a:r>
          </a:p>
          <a:p>
            <a:pPr marL="742950" lvl="1" indent="-285750" algn="l">
              <a:spcAft>
                <a:spcPts val="600"/>
              </a:spcAft>
              <a:buFont typeface="Arial" panose="020B0604020202020204" pitchFamily="34" charset="0"/>
              <a:buChar char="•"/>
            </a:pPr>
            <a:r>
              <a:rPr lang="en-US" sz="1600" b="0" i="0" dirty="0">
                <a:solidFill>
                  <a:srgbClr val="172B4D"/>
                </a:solidFill>
                <a:effectLst/>
                <a:latin typeface="-apple-system"/>
              </a:rPr>
              <a:t>ITF team</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After successful triage, the teams found the root cause of the failure.</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The reason for the failure is that in the response of </a:t>
            </a:r>
            <a:r>
              <a:rPr lang="en-US" sz="1600" b="1" i="0" dirty="0">
                <a:solidFill>
                  <a:srgbClr val="172B4D"/>
                </a:solidFill>
                <a:effectLst/>
                <a:latin typeface="-apple-system"/>
              </a:rPr>
              <a:t>/</a:t>
            </a:r>
            <a:r>
              <a:rPr lang="en-US" sz="1600" b="1" i="0" dirty="0" err="1">
                <a:solidFill>
                  <a:srgbClr val="172B4D"/>
                </a:solidFill>
                <a:effectLst/>
                <a:latin typeface="-apple-system"/>
              </a:rPr>
              <a:t>allCourseDetail</a:t>
            </a:r>
            <a:r>
              <a:rPr lang="en-US" sz="1600" b="0" i="0" dirty="0">
                <a:solidFill>
                  <a:srgbClr val="172B4D"/>
                </a:solidFill>
                <a:effectLst/>
                <a:latin typeface="-apple-system"/>
              </a:rPr>
              <a:t> call of </a:t>
            </a:r>
            <a:r>
              <a:rPr lang="en-US" sz="1600" b="1" i="0" dirty="0">
                <a:solidFill>
                  <a:srgbClr val="172B4D"/>
                </a:solidFill>
                <a:effectLst/>
                <a:latin typeface="-apple-system"/>
              </a:rPr>
              <a:t>Courses </a:t>
            </a:r>
            <a:r>
              <a:rPr lang="en-US" sz="1600" b="0" i="0" dirty="0">
                <a:solidFill>
                  <a:srgbClr val="172B4D"/>
                </a:solidFill>
                <a:effectLst/>
                <a:latin typeface="-apple-system"/>
              </a:rPr>
              <a:t>mS (</a:t>
            </a:r>
            <a:r>
              <a:rPr lang="en-US" sz="1600" b="1" i="0" dirty="0">
                <a:solidFill>
                  <a:srgbClr val="172B4D"/>
                </a:solidFill>
                <a:effectLst/>
                <a:latin typeface="-apple-system"/>
              </a:rPr>
              <a:t>producer</a:t>
            </a:r>
            <a:r>
              <a:rPr lang="en-US" sz="1600" b="0" i="0" dirty="0">
                <a:solidFill>
                  <a:srgbClr val="172B4D"/>
                </a:solidFill>
                <a:effectLst/>
                <a:latin typeface="-apple-system"/>
              </a:rPr>
              <a:t>) “</a:t>
            </a:r>
            <a:r>
              <a:rPr lang="en-US" sz="1600" b="1" i="0" dirty="0">
                <a:solidFill>
                  <a:srgbClr val="172B4D"/>
                </a:solidFill>
                <a:effectLst/>
                <a:latin typeface="-apple-system"/>
              </a:rPr>
              <a:t>price</a:t>
            </a:r>
            <a:r>
              <a:rPr lang="en-US" sz="1600" b="0" i="0" dirty="0">
                <a:solidFill>
                  <a:srgbClr val="172B4D"/>
                </a:solidFill>
                <a:effectLst/>
                <a:latin typeface="-apple-system"/>
              </a:rPr>
              <a:t>” attribute changed to “</a:t>
            </a:r>
            <a:r>
              <a:rPr lang="en-US" sz="1600" b="1" i="0" dirty="0">
                <a:solidFill>
                  <a:srgbClr val="172B4D"/>
                </a:solidFill>
                <a:effectLst/>
                <a:latin typeface="-apple-system"/>
              </a:rPr>
              <a:t>pricing</a:t>
            </a:r>
            <a:r>
              <a:rPr lang="en-US" sz="1600" b="0" i="0" dirty="0">
                <a:solidFill>
                  <a:srgbClr val="172B4D"/>
                </a:solidFill>
                <a:effectLst/>
                <a:latin typeface="-apple-system"/>
              </a:rPr>
              <a:t>” which caused </a:t>
            </a:r>
            <a:r>
              <a:rPr lang="en-US" sz="1600" b="1" i="0" dirty="0">
                <a:solidFill>
                  <a:srgbClr val="172B4D"/>
                </a:solidFill>
                <a:effectLst/>
                <a:latin typeface="-apple-system"/>
              </a:rPr>
              <a:t>Library </a:t>
            </a:r>
            <a:r>
              <a:rPr lang="en-US" sz="1600" b="0" i="0" dirty="0">
                <a:solidFill>
                  <a:srgbClr val="172B4D"/>
                </a:solidFill>
                <a:effectLst/>
                <a:latin typeface="-apple-system"/>
              </a:rPr>
              <a:t>mS (</a:t>
            </a:r>
            <a:r>
              <a:rPr lang="en-US" sz="1600" b="1" i="0" dirty="0">
                <a:solidFill>
                  <a:srgbClr val="172B4D"/>
                </a:solidFill>
                <a:effectLst/>
                <a:latin typeface="-apple-system"/>
              </a:rPr>
              <a:t>consumer</a:t>
            </a:r>
            <a:r>
              <a:rPr lang="en-US" sz="1600" b="0" i="0" dirty="0">
                <a:solidFill>
                  <a:srgbClr val="172B4D"/>
                </a:solidFill>
                <a:effectLst/>
                <a:latin typeface="-apple-system"/>
              </a:rPr>
              <a:t>) to fail.</a:t>
            </a:r>
          </a:p>
        </p:txBody>
      </p:sp>
    </p:spTree>
    <p:extLst>
      <p:ext uri="{BB962C8B-B14F-4D97-AF65-F5344CB8AC3E}">
        <p14:creationId xmlns:p14="http://schemas.microsoft.com/office/powerpoint/2010/main" val="952690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463</TotalTime>
  <Words>2896</Words>
  <Application>Microsoft Office PowerPoint</Application>
  <PresentationFormat>Widescreen</PresentationFormat>
  <Paragraphs>333</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-apple-system</vt:lpstr>
      <vt:lpstr>Arial</vt:lpstr>
      <vt:lpstr>Calibri</vt:lpstr>
      <vt:lpstr>Calibri Light</vt:lpstr>
      <vt:lpstr>Inter UI</vt:lpstr>
      <vt:lpstr>SFMono-Medium</vt:lpstr>
      <vt:lpstr>Wingdings</vt:lpstr>
      <vt:lpstr>Office Theme</vt:lpstr>
      <vt:lpstr>HANDS-ON  CONSUMER-DRIVEN CONTRACT TESTING USING PACT</vt:lpstr>
      <vt:lpstr>LEARNING EXPECTATION</vt:lpstr>
      <vt:lpstr>PARTICIPANTS RESPONSIBILITY</vt:lpstr>
      <vt:lpstr>CREDITS &amp; DISCLAIMER – Just to be SAFE  </vt:lpstr>
      <vt:lpstr>SESSION PLAN</vt:lpstr>
      <vt:lpstr>PowerPoint Presentation</vt:lpstr>
      <vt:lpstr>Case Study  Life without Contract Testing </vt:lpstr>
      <vt:lpstr>Case Study  Life without Contract Testing </vt:lpstr>
      <vt:lpstr>Case Study  Life without Contract Testing </vt:lpstr>
      <vt:lpstr>Case Study  Life without Contract Testing </vt:lpstr>
      <vt:lpstr>Case Study  Life without Contract Testing </vt:lpstr>
      <vt:lpstr>Contract Testing</vt:lpstr>
      <vt:lpstr>Contract Testing (cont.)</vt:lpstr>
      <vt:lpstr>PowerPoint Presentation</vt:lpstr>
      <vt:lpstr>How Pact contract testing works</vt:lpstr>
      <vt:lpstr>PowerPoint Presentation</vt:lpstr>
      <vt:lpstr>Test Application Setup</vt:lpstr>
      <vt:lpstr>Oracle 21c Database setup</vt:lpstr>
      <vt:lpstr>Consumer (Library mS) Table Setup Script</vt:lpstr>
      <vt:lpstr>Provider (Courses mS) Table Setup Script</vt:lpstr>
      <vt:lpstr>Test Application Overview</vt:lpstr>
      <vt:lpstr>PowerPoint Presentation</vt:lpstr>
      <vt:lpstr>Steps to generate Pact Consumer Contract</vt:lpstr>
      <vt:lpstr>DEMO</vt:lpstr>
      <vt:lpstr>PowerPoint Presentation</vt:lpstr>
      <vt:lpstr>Steps to verify Provider using Pact Consumer Contract</vt:lpstr>
      <vt:lpstr>DEMO</vt:lpstr>
      <vt:lpstr>PowerPoint Presentation</vt:lpstr>
      <vt:lpstr>Contract Sharing and verification using Pactflow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CONSUMER-DRIVEN CONTRACT TESTING USING PACT</dc:title>
  <dc:creator>Kiranmoy Paul</dc:creator>
  <cp:lastModifiedBy>Kiranmoy Paul</cp:lastModifiedBy>
  <cp:revision>23</cp:revision>
  <dcterms:created xsi:type="dcterms:W3CDTF">2023-09-18T02:53:32Z</dcterms:created>
  <dcterms:modified xsi:type="dcterms:W3CDTF">2023-09-26T04:43:18Z</dcterms:modified>
</cp:coreProperties>
</file>