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7EAFB-8655-4DEA-B26A-4F9D15C313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677E1-0D68-4B7A-A91D-0B01B695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677E1-0D68-4B7A-A91D-0B01B6951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5D7B-5FEB-E604-054A-EAD10FE7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E2034-5E03-1508-0B12-15BEB5B3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C52F-6D27-15CD-9545-14AD260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D824-2225-F6AD-1548-0CFF4F25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FE08-5E25-840E-522D-7EDA3A6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F30B-ECBC-D911-08A0-ECA5F5B5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B7A0-234F-0BCA-D105-D2EBDD0A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F176-A283-AFF8-AA17-0741539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1CCE-0EAA-3D2D-E5DA-C742945D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B343-9138-C1EF-7E70-678DD65D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71B5A-8582-1E49-EA10-590705DFC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BEAE-135C-DBBA-F48B-5EA7F025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BAF1-9645-0C1E-3DA9-F90EB031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9ED1-4FD5-6F7B-62F5-1EA5C85E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A6AD-9F0A-7B6C-6637-FCDE5A74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8893-ACAD-1CBA-6692-A759483A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1E53-BBEF-8746-5448-339AC361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32C1-59D4-8996-9BDD-DB5A81A8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6D13-E702-46BC-1FF6-ED73D09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9CD7-4873-E4FF-D246-7AE27204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120-CB4F-8A86-16E9-257020F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1B30-1858-D36F-B460-AD43353C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546C-C053-3C71-8178-AD371594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B611-739C-F8C4-D25F-4C1928C7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77C1-3F9B-F1FD-63C0-F50611C2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9631-260F-1493-053D-CB5742D5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47E9-EB33-3122-A370-BE453E708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48B0-698E-FC99-40C0-611F35F5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BE7A-D8D2-3998-0121-C0280B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A5E0-91E4-55ED-D578-001184B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7EC2-5E99-B192-CB58-EC3C2138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2D81-0925-D13A-C57E-572FD770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C77A4-C437-686B-F0A9-25F8C73E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7A063-6F76-5D18-67C6-A9086A199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31E77-4DEC-E89D-C9AD-FBCA4A17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C436-BE8B-74C5-B57D-73642F5C5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9AEB9-6F8A-9AB3-98A5-565E8A8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335F2-6D2D-6A31-C60B-7B645B43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6EDE6-0F43-B9DD-78C0-B33E549C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BD59-4A3E-3A3B-CCC2-1F61792E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2DD98-8E06-7736-2180-AA747B6C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C924-D1DB-D3FA-1F63-0F46CC4C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C189-6D20-7107-C064-6676976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E79CE-47B6-CC0F-EAAA-2E9931C6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F3E4C-D39E-3EA2-779D-EF76DAE2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BB9-4FCC-E022-D78B-843EC108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FE0-DE8B-1760-EFBC-9F1EB6E2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A43D-40B9-AA1A-E01C-39840E0E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694A-57B3-E26E-5FD1-A269866E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97D3-6378-3A10-D8E5-1D5AACD1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CC73-35FB-9C7D-B5EF-A1AB91B6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497E4-7F88-4F38-9EEF-1D882190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3961-C3D3-712B-69E4-ABFF3FF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C2F0B-D564-B8A9-7CF0-35F550A2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401F-8518-DE28-5E87-2211ACD9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5D4C-D86A-1E04-2C60-1A3FC1CB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7693-94DC-C678-BDA2-ED68D95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FD26-B2CC-2EE2-0E08-57B4B4A3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BF76E-44AF-5EFB-DC84-BF92A587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8DC6-CE49-86AC-4CCA-4025C17E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392F-0419-0D91-2238-E842CF7D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7344-A9C5-48D3-AF8E-FD54B3B42FB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1FC6-090D-851F-FE72-8A3F323E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01F0-76F8-3F2E-C2DD-A8CF348E8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750-3CA1-4966-A88B-7080904A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tflow.io/bi-directional-contract-tes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.io/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in/database/sqldeveloper/" TargetMode="External"/><Relationship Id="rId5" Type="http://schemas.openxmlformats.org/officeDocument/2006/relationships/hyperlink" Target="https://container-registry.oracle.com/" TargetMode="External"/><Relationship Id="rId4" Type="http://schemas.openxmlformats.org/officeDocument/2006/relationships/hyperlink" Target="https://docker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.com/" TargetMode="External"/><Relationship Id="rId2" Type="http://schemas.openxmlformats.org/officeDocument/2006/relationships/hyperlink" Target="https://www.jetbrains.com/idea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in/database/sqldeveloper/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container-registry.orac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ainer-registry.orac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7216-98DB-4208-96A0-13677F654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8" y="16168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HANDS-ON </a:t>
            </a:r>
            <a:br>
              <a:rPr lang="en-US" b="1" dirty="0"/>
            </a:br>
            <a:r>
              <a:rPr lang="en-US" b="1" dirty="0"/>
              <a:t>CONSUMER-DRIVEN CONTRACT TESTING USING PACT</a:t>
            </a:r>
          </a:p>
        </p:txBody>
      </p:sp>
    </p:spTree>
    <p:extLst>
      <p:ext uri="{BB962C8B-B14F-4D97-AF65-F5344CB8AC3E}">
        <p14:creationId xmlns:p14="http://schemas.microsoft.com/office/powerpoint/2010/main" val="7542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5DD-BF8E-F8FE-D27F-7B7E9E9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41191"/>
            <a:ext cx="11851433" cy="801202"/>
          </a:xfrm>
        </p:spPr>
        <p:txBody>
          <a:bodyPr/>
          <a:lstStyle/>
          <a:p>
            <a:r>
              <a:rPr lang="en-US" dirty="0"/>
              <a:t>Consumer (Library mS) Table Setup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5FF-3579-B5A1-6D67-1D76C608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1024422"/>
            <a:ext cx="11851433" cy="56189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SFMono-MediumItalic"/>
              </a:rPr>
              <a:t>CREATE TABLE books(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</a:t>
            </a:r>
            <a:r>
              <a:rPr lang="en-US" sz="1600" dirty="0" err="1">
                <a:latin typeface="SFMono-MediumItalic"/>
              </a:rPr>
              <a:t>book_name</a:t>
            </a:r>
            <a:r>
              <a:rPr lang="en-US" sz="1600" dirty="0">
                <a:latin typeface="SFMono-MediumItalic"/>
              </a:rPr>
              <a:t> varchar2(50),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id varchar2(50),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</a:t>
            </a:r>
            <a:r>
              <a:rPr lang="en-US" sz="1600" dirty="0" err="1">
                <a:latin typeface="SFMono-MediumItalic"/>
              </a:rPr>
              <a:t>isbn</a:t>
            </a:r>
            <a:r>
              <a:rPr lang="en-US" sz="1600" dirty="0">
                <a:latin typeface="SFMono-MediumItalic"/>
              </a:rPr>
              <a:t> varchar2(50),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aisle varchar2(50),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author varchar2(50),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PRIMARY KEY (id)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SFMono-MediumItalic"/>
            </a:endParaRP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books(</a:t>
            </a:r>
            <a:r>
              <a:rPr lang="en-US" sz="1600" dirty="0" err="1">
                <a:latin typeface="SFMono-MediumItalic"/>
              </a:rPr>
              <a:t>book_name,id,isbn,aisle,author</a:t>
            </a:r>
            <a:r>
              <a:rPr lang="en-US" sz="1600" dirty="0">
                <a:latin typeface="SFMono-MediumItalic"/>
              </a:rPr>
              <a:t>) values('Microservices','hrtge43','hrtge','43','Shetty');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books(</a:t>
            </a:r>
            <a:r>
              <a:rPr lang="en-US" sz="1600" dirty="0" err="1">
                <a:latin typeface="SFMono-MediumItalic"/>
              </a:rPr>
              <a:t>book_name,id,isbn,aisle,author</a:t>
            </a:r>
            <a:r>
              <a:rPr lang="en-US" sz="1600" dirty="0">
                <a:latin typeface="SFMono-MediumItalic"/>
              </a:rPr>
              <a:t>) values('Selenium','khuys21','khuys','21','Shetty');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books(</a:t>
            </a:r>
            <a:r>
              <a:rPr lang="en-US" sz="1600" dirty="0" err="1">
                <a:latin typeface="SFMono-MediumItalic"/>
              </a:rPr>
              <a:t>book_name,id,isbn,aisle,author</a:t>
            </a:r>
            <a:r>
              <a:rPr lang="en-US" sz="1600" dirty="0">
                <a:latin typeface="SFMono-MediumItalic"/>
              </a:rPr>
              <a:t>) values('Appium','ttefs36','ttefs','36','Shetty');</a:t>
            </a:r>
          </a:p>
          <a:p>
            <a:pPr marL="0" indent="0">
              <a:buNone/>
            </a:pPr>
            <a:endParaRPr lang="en-US" sz="1600" dirty="0">
              <a:latin typeface="SFMono-MediumItalic"/>
            </a:endParaRP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select * from books;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E53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E53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ease of use &amp; simplicity both producer &amp; consumer uses the same DB but different tables.</a:t>
            </a:r>
            <a:endParaRPr lang="en-US" sz="1600" dirty="0">
              <a:solidFill>
                <a:srgbClr val="0E53EC"/>
              </a:solidFill>
              <a:latin typeface="SFMono-MediumItalic"/>
            </a:endParaRPr>
          </a:p>
        </p:txBody>
      </p:sp>
    </p:spTree>
    <p:extLst>
      <p:ext uri="{BB962C8B-B14F-4D97-AF65-F5344CB8AC3E}">
        <p14:creationId xmlns:p14="http://schemas.microsoft.com/office/powerpoint/2010/main" val="17965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5DD-BF8E-F8FE-D27F-7B7E9E9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41191"/>
            <a:ext cx="11851433" cy="801202"/>
          </a:xfrm>
        </p:spPr>
        <p:txBody>
          <a:bodyPr/>
          <a:lstStyle/>
          <a:p>
            <a:r>
              <a:rPr lang="en-US" dirty="0"/>
              <a:t>Provider (Courses mS) Table Setup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5FF-3579-B5A1-6D67-1D76C608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1024422"/>
            <a:ext cx="11851433" cy="5618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FMono-MediumItalic"/>
              </a:rPr>
              <a:t>CREATE TABLE courses(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</a:t>
            </a:r>
            <a:r>
              <a:rPr lang="en-US" sz="1600" dirty="0" err="1">
                <a:latin typeface="SFMono-MediumItalic"/>
              </a:rPr>
              <a:t>course_name</a:t>
            </a:r>
            <a:r>
              <a:rPr lang="en-US" sz="1600" dirty="0">
                <a:latin typeface="SFMono-MediumItalic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id varchar(50),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price int,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category varchar(50),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	PRIMARY KEY (</a:t>
            </a:r>
            <a:r>
              <a:rPr lang="en-US" sz="1600" dirty="0" err="1">
                <a:latin typeface="SFMono-MediumItalic"/>
              </a:rPr>
              <a:t>course_name</a:t>
            </a:r>
            <a:r>
              <a:rPr lang="en-US" sz="1600" dirty="0">
                <a:latin typeface="SFMono-MediumItalic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SFMono-MediumItalic"/>
            </a:endParaRP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courses(</a:t>
            </a:r>
            <a:r>
              <a:rPr lang="en-US" sz="1600" dirty="0" err="1">
                <a:latin typeface="SFMono-MediumItalic"/>
              </a:rPr>
              <a:t>course_name,id,price,category</a:t>
            </a:r>
            <a:r>
              <a:rPr lang="en-US" sz="1600" dirty="0">
                <a:latin typeface="SFMono-MediumItalic"/>
              </a:rPr>
              <a:t>) values('Microservices testing','2',23,'api');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courses(</a:t>
            </a:r>
            <a:r>
              <a:rPr lang="en-US" sz="1600" dirty="0" err="1">
                <a:latin typeface="SFMono-MediumItalic"/>
              </a:rPr>
              <a:t>course_name,id,price,category</a:t>
            </a:r>
            <a:r>
              <a:rPr lang="en-US" sz="1600" dirty="0">
                <a:latin typeface="SFMono-MediumItalic"/>
              </a:rPr>
              <a:t>) values('Selenium','3',66,'web');</a:t>
            </a: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INSERT INTO courses(</a:t>
            </a:r>
            <a:r>
              <a:rPr lang="en-US" sz="1600" dirty="0" err="1">
                <a:latin typeface="SFMono-MediumItalic"/>
              </a:rPr>
              <a:t>course_name,id,price,category</a:t>
            </a:r>
            <a:r>
              <a:rPr lang="en-US" sz="1600" dirty="0">
                <a:latin typeface="SFMono-MediumItalic"/>
              </a:rPr>
              <a:t>) values('Appium','12',13,'mobile');</a:t>
            </a:r>
          </a:p>
          <a:p>
            <a:pPr marL="0" indent="0">
              <a:buNone/>
            </a:pPr>
            <a:endParaRPr lang="en-US" sz="1600" dirty="0">
              <a:latin typeface="SFMono-MediumItalic"/>
            </a:endParaRPr>
          </a:p>
          <a:p>
            <a:pPr marL="0" indent="0">
              <a:buNone/>
            </a:pPr>
            <a:r>
              <a:rPr lang="en-US" sz="1600" dirty="0">
                <a:latin typeface="SFMono-MediumItalic"/>
              </a:rPr>
              <a:t>Select * from courses;</a:t>
            </a:r>
            <a:endParaRPr lang="en-US" sz="105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E53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E53E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ease of use &amp; simplicity both producer &amp; consumer uses the same DB but different tables.</a:t>
            </a:r>
            <a:endParaRPr lang="en-US" sz="1600" dirty="0">
              <a:solidFill>
                <a:srgbClr val="0E53EC"/>
              </a:solidFill>
              <a:latin typeface="SFMono-MediumItalic"/>
            </a:endParaRPr>
          </a:p>
          <a:p>
            <a:pPr marL="0" indent="0">
              <a:buNone/>
            </a:pPr>
            <a:endParaRPr lang="en-US" sz="1600" dirty="0">
              <a:latin typeface="SFMono-Medium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538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5DD-BF8E-F8FE-D27F-7B7E9E9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41191"/>
            <a:ext cx="11851433" cy="801202"/>
          </a:xfrm>
        </p:spPr>
        <p:txBody>
          <a:bodyPr/>
          <a:lstStyle/>
          <a:p>
            <a:r>
              <a:rPr lang="en-US" dirty="0"/>
              <a:t>Test 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5FF-3579-B5A1-6D67-1D76C608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1332332"/>
            <a:ext cx="11851433" cy="3920802"/>
          </a:xfrm>
        </p:spPr>
        <p:txBody>
          <a:bodyPr>
            <a:normAutofit/>
          </a:bodyPr>
          <a:lstStyle/>
          <a:p>
            <a:r>
              <a:rPr lang="en-US" sz="3600" dirty="0"/>
              <a:t>Run Provider &amp; Consumer applications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Walkthrough of Provider &amp; Consumer applications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Execute and explain the collection for provider-consumer API Endpoints.</a:t>
            </a:r>
          </a:p>
        </p:txBody>
      </p:sp>
    </p:spTree>
    <p:extLst>
      <p:ext uri="{BB962C8B-B14F-4D97-AF65-F5344CB8AC3E}">
        <p14:creationId xmlns:p14="http://schemas.microsoft.com/office/powerpoint/2010/main" val="22753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D68-5CDA-730E-8400-BC84937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870094" cy="5958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LEARNING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7C2-904A-98D0-946D-F6A23A02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942390"/>
            <a:ext cx="11935408" cy="5290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Pre-requisite</a:t>
            </a:r>
          </a:p>
          <a:p>
            <a:pPr lvl="1"/>
            <a:r>
              <a:rPr lang="en-US" dirty="0"/>
              <a:t>Familiarity with Microservice architecture </a:t>
            </a:r>
          </a:p>
          <a:p>
            <a:pPr lvl="1"/>
            <a:r>
              <a:rPr lang="en-US" dirty="0"/>
              <a:t>Definition of “</a:t>
            </a:r>
            <a:r>
              <a:rPr lang="en-US" b="1" dirty="0"/>
              <a:t>Contract Testing</a:t>
            </a:r>
            <a:r>
              <a:rPr lang="en-US" dirty="0"/>
              <a:t>”</a:t>
            </a:r>
          </a:p>
          <a:p>
            <a:r>
              <a:rPr lang="en-US" dirty="0"/>
              <a:t>Goal </a:t>
            </a:r>
          </a:p>
          <a:p>
            <a:pPr lvl="1"/>
            <a:r>
              <a:rPr lang="en-US" dirty="0"/>
              <a:t>Understand contract testing.</a:t>
            </a:r>
          </a:p>
          <a:p>
            <a:pPr lvl="1"/>
            <a:r>
              <a:rPr lang="en-US" dirty="0"/>
              <a:t>Understand consumer-driven contract testing.</a:t>
            </a:r>
          </a:p>
          <a:p>
            <a:pPr lvl="1"/>
            <a:r>
              <a:rPr lang="en-US" dirty="0"/>
              <a:t>Contract testing vs Schema testing</a:t>
            </a:r>
          </a:p>
          <a:p>
            <a:pPr lvl="1"/>
            <a:r>
              <a:rPr lang="en-US" dirty="0"/>
              <a:t>Able to write </a:t>
            </a:r>
            <a:r>
              <a:rPr lang="en-US" b="1" dirty="0"/>
              <a:t>simple consumer-driven Contract test</a:t>
            </a:r>
            <a:r>
              <a:rPr lang="en-US" dirty="0"/>
              <a:t> for HTTP/HTTPS Integration between system using </a:t>
            </a:r>
            <a:r>
              <a:rPr lang="en-US" b="1" dirty="0"/>
              <a:t>Pact-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JVM - Maven/Junit5/</a:t>
            </a:r>
            <a:r>
              <a:rPr lang="en-US" b="1" i="0" dirty="0" err="1">
                <a:solidFill>
                  <a:srgbClr val="1C1E21"/>
                </a:solidFill>
                <a:effectLst/>
                <a:latin typeface="system-ui"/>
              </a:rPr>
              <a:t>Springboot</a:t>
            </a:r>
            <a:r>
              <a:rPr lang="en-US" dirty="0"/>
              <a:t> (pact language-framework support)</a:t>
            </a:r>
          </a:p>
          <a:p>
            <a:pPr lvl="1"/>
            <a:r>
              <a:rPr lang="en-US" dirty="0"/>
              <a:t>Contract sharing using pack-broker.</a:t>
            </a:r>
          </a:p>
          <a:p>
            <a:pPr lvl="1"/>
            <a:r>
              <a:rPr lang="en-US" b="1" dirty="0"/>
              <a:t>Out of scope</a:t>
            </a:r>
          </a:p>
          <a:p>
            <a:pPr lvl="2"/>
            <a:r>
              <a:rPr lang="en-US" dirty="0"/>
              <a:t>Message Integration contract tests.</a:t>
            </a:r>
          </a:p>
          <a:p>
            <a:pPr lvl="2"/>
            <a:r>
              <a:rPr lang="en-US" dirty="0"/>
              <a:t>Nitty-gritty of Pact tool.</a:t>
            </a:r>
          </a:p>
          <a:p>
            <a:pPr lvl="2"/>
            <a:r>
              <a:rPr lang="en-US" dirty="0"/>
              <a:t>Bi-directional Contract Testing using </a:t>
            </a:r>
            <a:r>
              <a:rPr lang="en-US" dirty="0" err="1"/>
              <a:t>PactFlow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https://pactflow.io/bi-directional-contract-testing/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D68-5CDA-730E-8400-BC84937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870094" cy="5958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CREDITS &amp; DISCLAIMER – Just to be SAFE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7C2-904A-98D0-946D-F6A23A02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802433"/>
            <a:ext cx="11935408" cy="5878285"/>
          </a:xfrm>
        </p:spPr>
        <p:txBody>
          <a:bodyPr/>
          <a:lstStyle/>
          <a:p>
            <a:r>
              <a:rPr lang="en-US" dirty="0"/>
              <a:t>Consumer &amp; Provider application and the content used in the session is from “</a:t>
            </a:r>
            <a:r>
              <a:rPr lang="en-US" b="1" dirty="0"/>
              <a:t>Microservice Contract Testing with Pact</a:t>
            </a:r>
            <a:r>
              <a:rPr lang="en-US" dirty="0"/>
              <a:t>” by Rahul Shetty from Udemy platform.</a:t>
            </a:r>
          </a:p>
          <a:p>
            <a:r>
              <a:rPr lang="en-US" b="1" dirty="0"/>
              <a:t>Not an affiliate</a:t>
            </a:r>
            <a:r>
              <a:rPr lang="en-US" dirty="0"/>
              <a:t>. </a:t>
            </a:r>
          </a:p>
          <a:p>
            <a:r>
              <a:rPr lang="en-US" dirty="0"/>
              <a:t>Only for educational purpose.</a:t>
            </a:r>
          </a:p>
          <a:p>
            <a:r>
              <a:rPr lang="en-US" dirty="0"/>
              <a:t>Other resources used:</a:t>
            </a:r>
          </a:p>
          <a:p>
            <a:pPr lvl="1"/>
            <a:r>
              <a:rPr lang="en-US" dirty="0"/>
              <a:t>IntelliJ IDEA Community Edition by </a:t>
            </a:r>
            <a:r>
              <a:rPr lang="en-US" dirty="0" err="1"/>
              <a:t>Jetbrains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  <a:p>
            <a:pPr lvl="1"/>
            <a:r>
              <a:rPr lang="en-US" dirty="0"/>
              <a:t>Pact library - </a:t>
            </a:r>
            <a:r>
              <a:rPr lang="en-US" dirty="0">
                <a:hlinkClick r:id="rId3"/>
              </a:rPr>
              <a:t>https://pact.io/</a:t>
            </a:r>
            <a:endParaRPr lang="en-US" dirty="0"/>
          </a:p>
          <a:p>
            <a:pPr lvl="1"/>
            <a:r>
              <a:rPr lang="en-US" dirty="0"/>
              <a:t>Docker Desktop for Windows – </a:t>
            </a:r>
            <a:r>
              <a:rPr lang="en-US" dirty="0">
                <a:hlinkClick r:id="rId4"/>
              </a:rPr>
              <a:t>https://docker.com</a:t>
            </a:r>
            <a:endParaRPr lang="en-US" dirty="0"/>
          </a:p>
          <a:p>
            <a:pPr lvl="1"/>
            <a:r>
              <a:rPr lang="en-US" dirty="0"/>
              <a:t>Oracle 21c Enterprise Edition Image from Oracle Container Registry - </a:t>
            </a:r>
            <a:r>
              <a:rPr lang="en-US" dirty="0">
                <a:hlinkClick r:id="rId5"/>
              </a:rPr>
              <a:t>https://container-registry.oracle.com/</a:t>
            </a:r>
            <a:endParaRPr lang="en-US" dirty="0"/>
          </a:p>
          <a:p>
            <a:pPr lvl="1"/>
            <a:r>
              <a:rPr lang="en-US" dirty="0" err="1"/>
              <a:t>SQLDeveloper</a:t>
            </a:r>
            <a:r>
              <a:rPr lang="en-US" dirty="0"/>
              <a:t> Oracle Client – </a:t>
            </a:r>
            <a:r>
              <a:rPr lang="en-US" dirty="0">
                <a:hlinkClick r:id="rId6"/>
              </a:rPr>
              <a:t>https://www.oracle.com/in/database/sqldeveloper/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D68-5CDA-730E-8400-BC84937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85208"/>
            <a:ext cx="11870094" cy="5958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7C2-904A-98D0-946D-F6A23A02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802433"/>
            <a:ext cx="11935408" cy="5878285"/>
          </a:xfrm>
        </p:spPr>
        <p:txBody>
          <a:bodyPr/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Introduction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Case Study - Life without Contract Testing</a:t>
            </a:r>
          </a:p>
          <a:p>
            <a:pPr lvl="1"/>
            <a:r>
              <a:rPr lang="en-US" dirty="0">
                <a:latin typeface="-apple-system"/>
              </a:rPr>
              <a:t>Contract Testing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How Pact contract testing works?</a:t>
            </a:r>
          </a:p>
          <a:p>
            <a:r>
              <a:rPr lang="en-US" dirty="0"/>
              <a:t>Session 2 - Test application setup</a:t>
            </a:r>
          </a:p>
          <a:p>
            <a:r>
              <a:rPr lang="en-US" dirty="0"/>
              <a:t>Session 3 – Pact: Consumer Implementation</a:t>
            </a:r>
          </a:p>
          <a:p>
            <a:r>
              <a:rPr lang="en-US" dirty="0"/>
              <a:t>Session 4 – Pact: Provider Implementation</a:t>
            </a:r>
          </a:p>
          <a:p>
            <a:r>
              <a:rPr lang="en-US" dirty="0"/>
              <a:t>Session 5 – </a:t>
            </a:r>
            <a:r>
              <a:rPr lang="en-US" dirty="0" err="1"/>
              <a:t>PactFlow</a:t>
            </a:r>
            <a:r>
              <a:rPr lang="en-US" dirty="0"/>
              <a:t>: Contract sharing between consumer &amp; provider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1B791-E470-A013-633A-24197C32A429}"/>
              </a:ext>
            </a:extLst>
          </p:cNvPr>
          <p:cNvSpPr txBox="1">
            <a:spLocks/>
          </p:cNvSpPr>
          <p:nvPr/>
        </p:nvSpPr>
        <p:spPr>
          <a:xfrm>
            <a:off x="1346718" y="161688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SESSION  1</a:t>
            </a:r>
          </a:p>
        </p:txBody>
      </p:sp>
    </p:spTree>
    <p:extLst>
      <p:ext uri="{BB962C8B-B14F-4D97-AF65-F5344CB8AC3E}">
        <p14:creationId xmlns:p14="http://schemas.microsoft.com/office/powerpoint/2010/main" val="42325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A8E-A854-FCA3-B2C6-14789E79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09A9-53E3-BB4B-249A-60479385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1B791-E470-A013-633A-24197C32A429}"/>
              </a:ext>
            </a:extLst>
          </p:cNvPr>
          <p:cNvSpPr txBox="1">
            <a:spLocks/>
          </p:cNvSpPr>
          <p:nvPr/>
        </p:nvSpPr>
        <p:spPr>
          <a:xfrm>
            <a:off x="1346718" y="161688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SESSION  2</a:t>
            </a:r>
          </a:p>
        </p:txBody>
      </p:sp>
    </p:spTree>
    <p:extLst>
      <p:ext uri="{BB962C8B-B14F-4D97-AF65-F5344CB8AC3E}">
        <p14:creationId xmlns:p14="http://schemas.microsoft.com/office/powerpoint/2010/main" val="2234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5DD-BF8E-F8FE-D27F-7B7E9E9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41191"/>
            <a:ext cx="11851433" cy="801202"/>
          </a:xfrm>
        </p:spPr>
        <p:txBody>
          <a:bodyPr/>
          <a:lstStyle/>
          <a:p>
            <a:r>
              <a:rPr lang="en-US" dirty="0"/>
              <a:t>Test Application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5FF-3579-B5A1-6D67-1D76C608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47" y="1537607"/>
            <a:ext cx="11599506" cy="3920802"/>
          </a:xfrm>
        </p:spPr>
        <p:txBody>
          <a:bodyPr>
            <a:normAutofit/>
          </a:bodyPr>
          <a:lstStyle/>
          <a:p>
            <a:r>
              <a:rPr lang="en-US" sz="2000" dirty="0"/>
              <a:t>Download &amp; Install IntelliJ IDEA Community Edition - </a:t>
            </a:r>
            <a:r>
              <a:rPr lang="en-US" sz="2000" dirty="0">
                <a:hlinkClick r:id="rId2"/>
              </a:rPr>
              <a:t>https://www.jetbrains.com/idea/download/</a:t>
            </a:r>
            <a:endParaRPr lang="en-US" sz="1800" dirty="0"/>
          </a:p>
          <a:p>
            <a:r>
              <a:rPr lang="en-US" sz="2000" dirty="0"/>
              <a:t>Download &amp; Install Docker Desktop for Windows -</a:t>
            </a:r>
            <a:r>
              <a:rPr lang="en-US" sz="2000" dirty="0">
                <a:hlinkClick r:id="rId3"/>
              </a:rPr>
              <a:t>https://docker.com</a:t>
            </a:r>
            <a:endParaRPr lang="en-US" sz="1800" dirty="0"/>
          </a:p>
          <a:p>
            <a:r>
              <a:rPr lang="en-US" sz="2000" dirty="0"/>
              <a:t>Create an account and login to Oracle Container Registry - </a:t>
            </a:r>
            <a:r>
              <a:rPr lang="en-US" sz="2000" dirty="0">
                <a:hlinkClick r:id="rId4"/>
              </a:rPr>
              <a:t>https://container-registry.oracle.com/</a:t>
            </a:r>
            <a:endParaRPr lang="en-US" sz="1800" dirty="0"/>
          </a:p>
          <a:p>
            <a:r>
              <a:rPr lang="en-US" sz="2000" dirty="0"/>
              <a:t>Create Docker Hub Account - </a:t>
            </a:r>
            <a:r>
              <a:rPr lang="en-US" sz="2000" dirty="0">
                <a:hlinkClick r:id="rId5"/>
              </a:rPr>
              <a:t>https://hub.docker.com/</a:t>
            </a:r>
            <a:endParaRPr lang="en-US" sz="2000" dirty="0"/>
          </a:p>
          <a:p>
            <a:pPr lvl="1"/>
            <a:r>
              <a:rPr lang="en-US" sz="1800" dirty="0"/>
              <a:t>useful to have, if you don’t have.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Not required for the session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000" dirty="0"/>
              <a:t>Download &amp; Install Oracle Client - </a:t>
            </a:r>
            <a:r>
              <a:rPr lang="en-US" sz="1800" dirty="0">
                <a:hlinkClick r:id="rId6"/>
              </a:rPr>
              <a:t>https://www.oracle.com/in/database/sqldeveloper/</a:t>
            </a:r>
            <a:endParaRPr lang="en-US" sz="1800" dirty="0"/>
          </a:p>
          <a:p>
            <a:r>
              <a:rPr lang="en-US" sz="2000" dirty="0"/>
              <a:t>Share the provider &amp; consumer project</a:t>
            </a:r>
          </a:p>
          <a:p>
            <a:r>
              <a:rPr lang="en-US" sz="2000" dirty="0"/>
              <a:t>Share the postman collection for provider-consumer API Endpoints.</a:t>
            </a:r>
          </a:p>
          <a:p>
            <a:r>
              <a:rPr lang="en-US" sz="2000" dirty="0"/>
              <a:t>Import in IntelliJ IDE and build the project.</a:t>
            </a:r>
          </a:p>
        </p:txBody>
      </p:sp>
    </p:spTree>
    <p:extLst>
      <p:ext uri="{BB962C8B-B14F-4D97-AF65-F5344CB8AC3E}">
        <p14:creationId xmlns:p14="http://schemas.microsoft.com/office/powerpoint/2010/main" val="34691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5DD-BF8E-F8FE-D27F-7B7E9E9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41191"/>
            <a:ext cx="11851433" cy="801202"/>
          </a:xfrm>
        </p:spPr>
        <p:txBody>
          <a:bodyPr/>
          <a:lstStyle/>
          <a:p>
            <a:r>
              <a:rPr lang="en-US" dirty="0"/>
              <a:t>Oracle 21c Database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5FF-3579-B5A1-6D67-1D76C608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1024422"/>
            <a:ext cx="11851433" cy="5618973"/>
          </a:xfrm>
        </p:spPr>
        <p:txBody>
          <a:bodyPr>
            <a:normAutofit/>
          </a:bodyPr>
          <a:lstStyle/>
          <a:p>
            <a:r>
              <a:rPr lang="sv-SE" sz="1800" dirty="0">
                <a:latin typeface="SFMono-MediumItalic"/>
              </a:rPr>
              <a:t>Run Docker Desktop app</a:t>
            </a:r>
            <a:endParaRPr lang="sv-SE" sz="1800" b="0" dirty="0">
              <a:effectLst/>
              <a:latin typeface="SFMono-MediumItalic"/>
            </a:endParaRPr>
          </a:p>
          <a:p>
            <a:r>
              <a:rPr lang="sv-SE" sz="1800" b="0" dirty="0">
                <a:effectLst/>
                <a:latin typeface="SFMono-MediumItalic"/>
              </a:rPr>
              <a:t>Verify docker installation &amp; check the docker version</a:t>
            </a:r>
            <a:r>
              <a:rPr lang="sv-SE" sz="1800" b="0" i="1" dirty="0">
                <a:effectLst/>
                <a:latin typeface="SFMono-MediumItalic"/>
              </a:rPr>
              <a:t>:</a:t>
            </a:r>
            <a:r>
              <a:rPr lang="sv-SE" sz="1800" b="0" i="0" dirty="0">
                <a:solidFill>
                  <a:srgbClr val="172B4D"/>
                </a:solidFill>
                <a:effectLst/>
                <a:latin typeface="SFMono-Medium"/>
              </a:rPr>
              <a:t> </a:t>
            </a:r>
            <a:r>
              <a:rPr lang="sv-SE" sz="1800" b="1" i="0" dirty="0">
                <a:solidFill>
                  <a:srgbClr val="172B4D"/>
                </a:solidFill>
                <a:effectLst/>
                <a:latin typeface="SFMono-Medium"/>
              </a:rPr>
              <a:t>docker –v</a:t>
            </a:r>
          </a:p>
          <a:p>
            <a:r>
              <a:rPr lang="sv-SE" sz="1800" dirty="0">
                <a:solidFill>
                  <a:srgbClr val="172B4D"/>
                </a:solidFill>
                <a:latin typeface="SFMono-Medium"/>
              </a:rPr>
              <a:t>Login to </a:t>
            </a:r>
            <a:r>
              <a:rPr lang="sv-SE" sz="1800" dirty="0">
                <a:solidFill>
                  <a:srgbClr val="172B4D"/>
                </a:solidFill>
                <a:latin typeface="SFMono-Medium"/>
                <a:hlinkClick r:id="rId2"/>
              </a:rPr>
              <a:t>https://container-registry.oracle.com/</a:t>
            </a:r>
            <a:r>
              <a:rPr lang="sv-SE" sz="1800" dirty="0">
                <a:solidFill>
                  <a:srgbClr val="172B4D"/>
                </a:solidFill>
                <a:latin typeface="SFMono-Medium"/>
              </a:rPr>
              <a:t> &gt;&gt; Database &gt;&gt; Enterprise : to pull the Oracle 21c image</a:t>
            </a:r>
          </a:p>
          <a:p>
            <a:r>
              <a:rPr lang="sv-SE" sz="1800" dirty="0">
                <a:solidFill>
                  <a:srgbClr val="172B4D"/>
                </a:solidFill>
                <a:latin typeface="SFMono-Medium"/>
              </a:rPr>
              <a:t>Open terminal and run the following command to pull the Oracle 21c image from oracle registry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https://container-registry.oracle.com/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pull container-registry.oracle.com/database/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enterprise:latest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172B4D"/>
                </a:solidFill>
                <a:latin typeface="SFMono-Medium"/>
              </a:rPr>
              <a:t>Create a containerized instance of Oracle 21c from the image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oracle21c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1521:1521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5500:5500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ORACLE_SID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=PACTDB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 ORACLE_PDB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=ORCLPDB1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 ORACLE_PWD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=Password123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 ENABLE_ARCHIVELOG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D:\docker-volumes\oracle21c:/opt/oracle/oradata container-registry.oracle.com/database/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enterprise:latest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SFMono-MediumItalic"/>
              </a:rPr>
              <a:t>This will take some time to create an instance of the Oracle 21c DB.</a:t>
            </a:r>
          </a:p>
          <a:p>
            <a:pPr lvl="1"/>
            <a:r>
              <a:rPr lang="en-US" sz="1800" dirty="0">
                <a:latin typeface="SFMono-MediumItalic"/>
              </a:rPr>
              <a:t>Check the container log in Docker Desktop app to view the progress of installation.</a:t>
            </a:r>
          </a:p>
          <a:p>
            <a:r>
              <a:rPr lang="en-US" sz="1800" dirty="0">
                <a:solidFill>
                  <a:srgbClr val="172B4D"/>
                </a:solidFill>
                <a:latin typeface="SFMono-Medium"/>
              </a:rPr>
              <a:t>Connect the DB instance from SQL Developer:</a:t>
            </a:r>
          </a:p>
          <a:p>
            <a:pPr lvl="1"/>
            <a:r>
              <a:rPr lang="en-US" sz="1800" b="1" dirty="0">
                <a:solidFill>
                  <a:srgbClr val="172B4D"/>
                </a:solidFill>
                <a:latin typeface="SFMono-Medium"/>
              </a:rPr>
              <a:t>Host: </a:t>
            </a:r>
            <a:r>
              <a:rPr lang="en-US" sz="1800" dirty="0">
                <a:solidFill>
                  <a:srgbClr val="172B4D"/>
                </a:solidFill>
                <a:latin typeface="SFMono-Medium"/>
              </a:rPr>
              <a:t>localhost</a:t>
            </a:r>
          </a:p>
          <a:p>
            <a:pPr lvl="1"/>
            <a:r>
              <a:rPr lang="en-US" sz="1800" b="1" dirty="0">
                <a:solidFill>
                  <a:srgbClr val="172B4D"/>
                </a:solidFill>
                <a:latin typeface="SFMono-Medium"/>
              </a:rPr>
              <a:t>Port: </a:t>
            </a:r>
            <a:r>
              <a:rPr lang="en-US" sz="1800" dirty="0">
                <a:solidFill>
                  <a:srgbClr val="172B4D"/>
                </a:solidFill>
                <a:latin typeface="SFMono-Medium"/>
              </a:rPr>
              <a:t>1521</a:t>
            </a:r>
          </a:p>
          <a:p>
            <a:pPr lvl="1"/>
            <a:r>
              <a:rPr lang="en-US" sz="1800" b="1" dirty="0">
                <a:solidFill>
                  <a:srgbClr val="172B4D"/>
                </a:solidFill>
                <a:latin typeface="SFMono-Medium"/>
              </a:rPr>
              <a:t>SID:</a:t>
            </a:r>
            <a:r>
              <a:rPr lang="en-US" sz="1800" dirty="0">
                <a:solidFill>
                  <a:srgbClr val="172B4D"/>
                </a:solidFill>
                <a:latin typeface="SFMono-Medium"/>
              </a:rPr>
              <a:t> PACTDB</a:t>
            </a:r>
          </a:p>
          <a:p>
            <a:pPr lvl="1"/>
            <a:r>
              <a:rPr lang="en-US" sz="1800" b="1" dirty="0">
                <a:solidFill>
                  <a:srgbClr val="172B4D"/>
                </a:solidFill>
                <a:latin typeface="SFMono-Medium"/>
              </a:rPr>
              <a:t>User: </a:t>
            </a:r>
            <a:r>
              <a:rPr lang="en-US" sz="1800" dirty="0">
                <a:solidFill>
                  <a:srgbClr val="172B4D"/>
                </a:solidFill>
                <a:latin typeface="SFMono-Medium"/>
              </a:rPr>
              <a:t>SYSTEM</a:t>
            </a:r>
          </a:p>
          <a:p>
            <a:pPr lvl="1"/>
            <a:r>
              <a:rPr lang="en-US" sz="1800" b="1" dirty="0">
                <a:solidFill>
                  <a:srgbClr val="172B4D"/>
                </a:solidFill>
                <a:latin typeface="SFMono-Medium"/>
              </a:rPr>
              <a:t>Password: </a:t>
            </a:r>
            <a:r>
              <a:rPr lang="en-US" sz="1800" dirty="0">
                <a:solidFill>
                  <a:srgbClr val="172B4D"/>
                </a:solidFill>
                <a:latin typeface="SFMono-Medium"/>
              </a:rPr>
              <a:t>Password123</a:t>
            </a:r>
          </a:p>
          <a:p>
            <a:pPr lvl="1"/>
            <a:endParaRPr lang="en-US" sz="1800" dirty="0">
              <a:latin typeface="SFMono-MediumItalic"/>
            </a:endParaRPr>
          </a:p>
          <a:p>
            <a:pPr lvl="1"/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921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SFMono-Medium</vt:lpstr>
      <vt:lpstr>SFMono-MediumItalic</vt:lpstr>
      <vt:lpstr>system-ui</vt:lpstr>
      <vt:lpstr>Office Theme</vt:lpstr>
      <vt:lpstr>HANDS-ON  CONSUMER-DRIVEN CONTRACT TESTING USING PACT</vt:lpstr>
      <vt:lpstr>LEARNING EXPECTATION</vt:lpstr>
      <vt:lpstr>CREDITS &amp; DISCLAIMER – Just to be SAFE </vt:lpstr>
      <vt:lpstr>SESSION PLAN</vt:lpstr>
      <vt:lpstr>PowerPoint Presentation</vt:lpstr>
      <vt:lpstr>PowerPoint Presentation</vt:lpstr>
      <vt:lpstr>PowerPoint Presentation</vt:lpstr>
      <vt:lpstr>Test Application Setup</vt:lpstr>
      <vt:lpstr>Oracle 21c Database setup</vt:lpstr>
      <vt:lpstr>Consumer (Library mS) Table Setup Script</vt:lpstr>
      <vt:lpstr>Provider (Courses mS) Table Setup Script</vt:lpstr>
      <vt:lpstr>Test Application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 CONSUMER-DRIVEN CONTRACT TESTING USING PACT</dc:title>
  <dc:creator>Kiranmoy Paul</dc:creator>
  <cp:lastModifiedBy>Kiranmoy Paul</cp:lastModifiedBy>
  <cp:revision>2</cp:revision>
  <dcterms:created xsi:type="dcterms:W3CDTF">2023-09-18T02:53:32Z</dcterms:created>
  <dcterms:modified xsi:type="dcterms:W3CDTF">2023-09-18T04:28:45Z</dcterms:modified>
</cp:coreProperties>
</file>