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58" r:id="rId4"/>
    <p:sldId id="261" r:id="rId5"/>
    <p:sldId id="264" r:id="rId6"/>
    <p:sldId id="266" r:id="rId7"/>
    <p:sldId id="269" r:id="rId8"/>
    <p:sldId id="268" r:id="rId9"/>
    <p:sldId id="259" r:id="rId10"/>
    <p:sldId id="265" r:id="rId11"/>
    <p:sldId id="260" r:id="rId12"/>
    <p:sldId id="271" r:id="rId13"/>
    <p:sldId id="272" r:id="rId14"/>
    <p:sldId id="274" r:id="rId15"/>
    <p:sldId id="276" r:id="rId16"/>
    <p:sldId id="275" r:id="rId17"/>
    <p:sldId id="277" r:id="rId18"/>
    <p:sldId id="27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7A33B-C1DD-48E5-9CE3-4C9726C4C4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841DA-285E-4405-81B4-FC107762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9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9BF73-6AD9-41D2-A860-10DF4469C4F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8671-BEF4-4952-950E-BAB77DB70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8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A8671-BEF4-4952-950E-BAB77DB70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A8671-BEF4-4952-950E-BAB77DB70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7BB1-C3AA-4F0B-8455-93615AE2A84F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ECC5-14ED-4F03-9ADF-344AD88BE74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DC43-24F8-4A65-A7A7-751F83EF071F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B67-32DD-4988-B013-E5E062F6575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B5-6A91-4CF4-9D28-5CEA39FA3863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989-552B-431B-B06B-06B552B1879D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AB52-8609-4379-8956-4F576121830E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264-CA60-4941-B3AD-7C261ABCF938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7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AF9F-2CBD-41BC-A932-1FDBCB32801E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E321-75F0-4D23-A168-BF2EC98DF250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D2F3-0BC6-46FF-907B-55192E511E90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CF08-6436-4C6C-96D1-08C9FB5C1BDF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E461-8C05-4755-A199-BDD5460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866" y="1319752"/>
            <a:ext cx="9144000" cy="112498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Problem Solving Using Python</a:t>
            </a:r>
            <a:endParaRPr lang="en-US" sz="5400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878" y="3979109"/>
            <a:ext cx="9144000" cy="1431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Adobe Garamond Pro Bold" panose="02020702060506020403" pitchFamily="18" charset="0"/>
              </a:rPr>
              <a:t>Ayan Dey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Adobe Garamond Pro Bold" panose="02020702060506020403" pitchFamily="18" charset="0"/>
              </a:rPr>
              <a:t>Assistant Professor | Sister Nivedita University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35" y="5336945"/>
            <a:ext cx="3438869" cy="1058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6765" y="2675161"/>
            <a:ext cx="270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Topic: </a:t>
            </a:r>
            <a:r>
              <a:rPr lang="en-US" sz="2800" dirty="0" smtClean="0">
                <a:latin typeface="Adobe Garamond Pro Bold" panose="02020702060506020403" pitchFamily="18" charset="0"/>
              </a:rPr>
              <a:t>Searching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75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88" y="220432"/>
            <a:ext cx="8846267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Recursive Binary Search</a:t>
            </a:r>
            <a:endParaRPr lang="en-US" sz="54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59" y="1545995"/>
            <a:ext cx="9587846" cy="4080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dobe Caslon Pro" panose="0205050205050A020403" pitchFamily="18" charset="0"/>
              </a:rPr>
              <a:t/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/>
            </a:r>
            <a:b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 Recursive Binary </a:t>
            </a: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>Search : Way 1 [Rule: Array should be in sorted order]</a:t>
            </a:r>
            <a:b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endParaRPr lang="en-US" sz="2200" dirty="0" smtClean="0">
              <a:solidFill>
                <a:srgbClr val="FF0000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Adobe Caslon Pro" panose="0205050205050A020403" pitchFamily="18" charset="0"/>
              </a:rPr>
              <a:t>sval</a:t>
            </a:r>
            <a:r>
              <a:rPr lang="en-US" sz="2200" dirty="0" smtClean="0">
                <a:latin typeface="Adobe Caslon Pro" panose="0205050205050A020403" pitchFamily="18" charset="0"/>
              </a:rPr>
              <a:t>=</a:t>
            </a:r>
            <a:r>
              <a:rPr lang="en-US" sz="2200" dirty="0" err="1" smtClean="0">
                <a:latin typeface="Adobe Caslon Pro" panose="0205050205050A020403" pitchFamily="18" charset="0"/>
              </a:rPr>
              <a:t>int</a:t>
            </a:r>
            <a:r>
              <a:rPr lang="en-US" sz="2200" dirty="0" smtClean="0">
                <a:latin typeface="Adobe Caslon Pro" panose="0205050205050A020403" pitchFamily="18" charset="0"/>
              </a:rPr>
              <a:t>(input</a:t>
            </a:r>
            <a:r>
              <a:rPr lang="en-US" sz="2200" dirty="0">
                <a:latin typeface="Adobe Caslon Pro" panose="0205050205050A020403" pitchFamily="18" charset="0"/>
              </a:rPr>
              <a:t>('\</a:t>
            </a:r>
            <a:r>
              <a:rPr lang="en-US" sz="2200" dirty="0" err="1">
                <a:latin typeface="Adobe Caslon Pro" panose="0205050205050A020403" pitchFamily="18" charset="0"/>
              </a:rPr>
              <a:t>nEnter</a:t>
            </a:r>
            <a:r>
              <a:rPr lang="en-US" sz="2200" dirty="0">
                <a:latin typeface="Adobe Caslon Pro" panose="0205050205050A020403" pitchFamily="18" charset="0"/>
              </a:rPr>
              <a:t> the value to be searched </a:t>
            </a:r>
            <a:r>
              <a:rPr lang="en-US" sz="2200" dirty="0" smtClean="0">
                <a:latin typeface="Adobe Caslon Pro" panose="0205050205050A020403" pitchFamily="18" charset="0"/>
              </a:rPr>
              <a:t>'))</a:t>
            </a:r>
            <a:r>
              <a:rPr lang="en-US" sz="2200" dirty="0">
                <a:latin typeface="Adobe Caslon Pro" panose="0205050205050A020403" pitchFamily="18" charset="0"/>
              </a:rPr>
              <a:t/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result </a:t>
            </a:r>
            <a:r>
              <a:rPr lang="en-US" sz="2200" dirty="0">
                <a:latin typeface="Adobe Caslon Pro" panose="0205050205050A020403" pitchFamily="18" charset="0"/>
              </a:rPr>
              <a:t>= </a:t>
            </a:r>
            <a:r>
              <a:rPr lang="en-US" sz="2200" dirty="0" err="1">
                <a:latin typeface="Adobe Caslon Pro" panose="0205050205050A020403" pitchFamily="18" charset="0"/>
              </a:rPr>
              <a:t>rbs</a:t>
            </a:r>
            <a:r>
              <a:rPr lang="en-US" sz="2200" dirty="0">
                <a:latin typeface="Adobe Caslon Pro" panose="0205050205050A020403" pitchFamily="18" charset="0"/>
              </a:rPr>
              <a:t>(</a:t>
            </a:r>
            <a:r>
              <a:rPr lang="en-US" sz="2200" dirty="0" err="1">
                <a:latin typeface="Adobe Caslon Pro" panose="0205050205050A020403" pitchFamily="18" charset="0"/>
              </a:rPr>
              <a:t>vals</a:t>
            </a:r>
            <a:r>
              <a:rPr lang="en-US" sz="2200" dirty="0">
                <a:latin typeface="Adobe Caslon Pro" panose="0205050205050A020403" pitchFamily="18" charset="0"/>
              </a:rPr>
              <a:t>, 0, </a:t>
            </a:r>
            <a:r>
              <a:rPr lang="en-US" sz="2200" dirty="0" err="1">
                <a:latin typeface="Adobe Caslon Pro" panose="0205050205050A020403" pitchFamily="18" charset="0"/>
              </a:rPr>
              <a:t>len</a:t>
            </a:r>
            <a:r>
              <a:rPr lang="en-US" sz="2200" dirty="0">
                <a:latin typeface="Adobe Caslon Pro" panose="0205050205050A020403" pitchFamily="18" charset="0"/>
              </a:rPr>
              <a:t>(</a:t>
            </a:r>
            <a:r>
              <a:rPr lang="en-US" sz="2200" dirty="0" err="1">
                <a:latin typeface="Adobe Caslon Pro" panose="0205050205050A020403" pitchFamily="18" charset="0"/>
              </a:rPr>
              <a:t>vals</a:t>
            </a:r>
            <a:r>
              <a:rPr lang="en-US" sz="2200" dirty="0">
                <a:latin typeface="Adobe Caslon Pro" panose="0205050205050A020403" pitchFamily="18" charset="0"/>
              </a:rPr>
              <a:t>)-1, </a:t>
            </a:r>
            <a:r>
              <a:rPr lang="en-US" sz="2200" dirty="0" err="1">
                <a:latin typeface="Adobe Caslon Pro" panose="0205050205050A020403" pitchFamily="18" charset="0"/>
              </a:rPr>
              <a:t>sval</a:t>
            </a:r>
            <a:r>
              <a:rPr lang="en-US" sz="2200" dirty="0">
                <a:latin typeface="Adobe Caslon Pro" panose="0205050205050A020403" pitchFamily="18" charset="0"/>
              </a:rPr>
              <a:t>)</a:t>
            </a:r>
            <a:br>
              <a:rPr lang="en-US" sz="2200" dirty="0">
                <a:latin typeface="Adobe Caslon Pro" panose="0205050205050A020403" pitchFamily="18" charset="0"/>
              </a:rPr>
            </a:br>
            <a:endParaRPr lang="en-US" sz="2200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dobe Caslon Pro" panose="0205050205050A020403" pitchFamily="18" charset="0"/>
              </a:rPr>
              <a:t>if </a:t>
            </a:r>
            <a:r>
              <a:rPr lang="en-US" sz="2200" dirty="0">
                <a:latin typeface="Adobe Caslon Pro" panose="0205050205050A020403" pitchFamily="18" charset="0"/>
              </a:rPr>
              <a:t>result != -1: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print("Element </a:t>
            </a:r>
            <a:r>
              <a:rPr lang="en-US" sz="2200" dirty="0">
                <a:latin typeface="Adobe Caslon Pro" panose="0205050205050A020403" pitchFamily="18" charset="0"/>
              </a:rPr>
              <a:t>is present at index", </a:t>
            </a:r>
            <a:r>
              <a:rPr lang="en-US" sz="2200" dirty="0" err="1">
                <a:latin typeface="Adobe Caslon Pro" panose="0205050205050A020403" pitchFamily="18" charset="0"/>
              </a:rPr>
              <a:t>str</a:t>
            </a:r>
            <a:r>
              <a:rPr lang="en-US" sz="2200" dirty="0">
                <a:latin typeface="Adobe Caslon Pro" panose="0205050205050A020403" pitchFamily="18" charset="0"/>
              </a:rPr>
              <a:t>(result))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>
                <a:latin typeface="Adobe Caslon Pro" panose="0205050205050A020403" pitchFamily="18" charset="0"/>
              </a:rPr>
              <a:t>else: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print</a:t>
            </a:r>
            <a:r>
              <a:rPr lang="en-US" sz="2200" dirty="0">
                <a:latin typeface="Adobe Caslon Pro" panose="0205050205050A020403" pitchFamily="18" charset="0"/>
              </a:rPr>
              <a:t>("Recursive Binary Search Failed")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411A-D674-4DA2-A396-5B0B9080993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34" y="299138"/>
            <a:ext cx="4726755" cy="1325563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Recursive</a:t>
            </a:r>
            <a:br>
              <a:rPr lang="en-US" sz="5400" dirty="0" smtClean="0">
                <a:latin typeface="Adobe Garamond Pro Bold" panose="02020702060506020403" pitchFamily="18" charset="0"/>
              </a:rPr>
            </a:br>
            <a:r>
              <a:rPr lang="en-US" sz="5400" dirty="0" smtClean="0">
                <a:latin typeface="Adobe Garamond Pro Bold" panose="02020702060506020403" pitchFamily="18" charset="0"/>
              </a:rPr>
              <a:t>Binary Search</a:t>
            </a:r>
            <a:endParaRPr lang="en-US" sz="5400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32" y="421686"/>
            <a:ext cx="9587846" cy="5355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Adobe Caslon Pro" panose="0205050205050A020403" pitchFamily="18" charset="0"/>
              </a:rPr>
              <a:t>def</a:t>
            </a:r>
            <a:r>
              <a:rPr lang="en-US" sz="2200" dirty="0">
                <a:latin typeface="Adobe Caslon Pro" panose="0205050205050A020403" pitchFamily="18" charset="0"/>
              </a:rPr>
              <a:t> </a:t>
            </a:r>
            <a:r>
              <a:rPr lang="en-US" sz="2200" dirty="0" err="1">
                <a:latin typeface="Adobe Caslon Pro" panose="0205050205050A020403" pitchFamily="18" charset="0"/>
              </a:rPr>
              <a:t>rbs</a:t>
            </a:r>
            <a:r>
              <a:rPr lang="en-US" sz="2200" dirty="0">
                <a:latin typeface="Adobe Caslon Pro" panose="0205050205050A020403" pitchFamily="18" charset="0"/>
              </a:rPr>
              <a:t>(</a:t>
            </a:r>
            <a:r>
              <a:rPr lang="en-US" sz="2200" dirty="0" err="1">
                <a:latin typeface="Adobe Caslon Pro" panose="0205050205050A020403" pitchFamily="18" charset="0"/>
              </a:rPr>
              <a:t>arr</a:t>
            </a:r>
            <a:r>
              <a:rPr lang="en-US" sz="2200" dirty="0">
                <a:latin typeface="Adobe Caslon Pro" panose="0205050205050A020403" pitchFamily="18" charset="0"/>
              </a:rPr>
              <a:t>, low, high, x):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># Check base case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>
                <a:latin typeface="Adobe Caslon Pro" panose="0205050205050A020403" pitchFamily="18" charset="0"/>
              </a:rPr>
              <a:t>if high &gt;= low: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mid </a:t>
            </a:r>
            <a:r>
              <a:rPr lang="en-US" sz="2200" dirty="0">
                <a:latin typeface="Adobe Caslon Pro" panose="0205050205050A020403" pitchFamily="18" charset="0"/>
              </a:rPr>
              <a:t>= (high + low) // 2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 </a:t>
            </a: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>If element is present at the middle itself</a:t>
            </a: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	</a:t>
            </a:r>
            <a:r>
              <a:rPr lang="en-US" sz="2200" dirty="0" smtClean="0">
                <a:latin typeface="Adobe Caslon Pro" panose="0205050205050A020403" pitchFamily="18" charset="0"/>
              </a:rPr>
              <a:t>if </a:t>
            </a:r>
            <a:r>
              <a:rPr lang="en-US" sz="2200" dirty="0" err="1">
                <a:latin typeface="Adobe Caslon Pro" panose="0205050205050A020403" pitchFamily="18" charset="0"/>
              </a:rPr>
              <a:t>arr</a:t>
            </a:r>
            <a:r>
              <a:rPr lang="en-US" sz="2200" dirty="0">
                <a:latin typeface="Adobe Caslon Pro" panose="0205050205050A020403" pitchFamily="18" charset="0"/>
              </a:rPr>
              <a:t>[mid] == x: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	return </a:t>
            </a:r>
            <a:r>
              <a:rPr lang="en-US" sz="2200" dirty="0">
                <a:latin typeface="Adobe Caslon Pro" panose="0205050205050A020403" pitchFamily="18" charset="0"/>
              </a:rPr>
              <a:t>mid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 </a:t>
            </a: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>If element is smaller than mid, then it can </a:t>
            </a: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only be </a:t>
            </a: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>present in left </a:t>
            </a:r>
            <a:r>
              <a:rPr lang="en-US" sz="2200" dirty="0" err="1">
                <a:solidFill>
                  <a:srgbClr val="FF0000"/>
                </a:solidFill>
                <a:latin typeface="Adobe Caslon Pro" panose="0205050205050A020403" pitchFamily="18" charset="0"/>
              </a:rPr>
              <a:t>subarray</a:t>
            </a: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	</a:t>
            </a:r>
            <a:r>
              <a:rPr lang="en-US" sz="2200" dirty="0" err="1" smtClean="0">
                <a:latin typeface="Adobe Caslon Pro" panose="0205050205050A020403" pitchFamily="18" charset="0"/>
              </a:rPr>
              <a:t>elif</a:t>
            </a:r>
            <a:r>
              <a:rPr lang="en-US" sz="2200" dirty="0" smtClean="0">
                <a:latin typeface="Adobe Caslon Pro" panose="0205050205050A020403" pitchFamily="18" charset="0"/>
              </a:rPr>
              <a:t> </a:t>
            </a:r>
            <a:r>
              <a:rPr lang="en-US" sz="2200" dirty="0" err="1">
                <a:latin typeface="Adobe Caslon Pro" panose="0205050205050A020403" pitchFamily="18" charset="0"/>
              </a:rPr>
              <a:t>arr</a:t>
            </a:r>
            <a:r>
              <a:rPr lang="en-US" sz="2200" dirty="0">
                <a:latin typeface="Adobe Caslon Pro" panose="0205050205050A020403" pitchFamily="18" charset="0"/>
              </a:rPr>
              <a:t>[mid] &gt; x: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	return </a:t>
            </a:r>
            <a:r>
              <a:rPr lang="en-US" sz="2200" dirty="0" err="1">
                <a:latin typeface="Adobe Caslon Pro" panose="0205050205050A020403" pitchFamily="18" charset="0"/>
              </a:rPr>
              <a:t>rbs</a:t>
            </a:r>
            <a:r>
              <a:rPr lang="en-US" sz="2200" dirty="0">
                <a:latin typeface="Adobe Caslon Pro" panose="0205050205050A020403" pitchFamily="18" charset="0"/>
              </a:rPr>
              <a:t>(</a:t>
            </a:r>
            <a:r>
              <a:rPr lang="en-US" sz="2200" dirty="0" err="1">
                <a:latin typeface="Adobe Caslon Pro" panose="0205050205050A020403" pitchFamily="18" charset="0"/>
              </a:rPr>
              <a:t>arr</a:t>
            </a:r>
            <a:r>
              <a:rPr lang="en-US" sz="2200" dirty="0">
                <a:latin typeface="Adobe Caslon Pro" panose="0205050205050A020403" pitchFamily="18" charset="0"/>
              </a:rPr>
              <a:t>, low, mid - 1, x)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 </a:t>
            </a: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>Else the element can only be present in right </a:t>
            </a: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sub array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else</a:t>
            </a:r>
            <a:r>
              <a:rPr lang="en-US" sz="2200" dirty="0">
                <a:latin typeface="Adobe Caslon Pro" panose="0205050205050A020403" pitchFamily="18" charset="0"/>
              </a:rPr>
              <a:t>: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	return </a:t>
            </a:r>
            <a:r>
              <a:rPr lang="en-US" sz="2200" dirty="0" err="1">
                <a:latin typeface="Adobe Caslon Pro" panose="0205050205050A020403" pitchFamily="18" charset="0"/>
              </a:rPr>
              <a:t>rbs</a:t>
            </a:r>
            <a:r>
              <a:rPr lang="en-US" sz="2200" dirty="0">
                <a:latin typeface="Adobe Caslon Pro" panose="0205050205050A020403" pitchFamily="18" charset="0"/>
              </a:rPr>
              <a:t>(</a:t>
            </a:r>
            <a:r>
              <a:rPr lang="en-US" sz="2200" dirty="0" err="1">
                <a:latin typeface="Adobe Caslon Pro" panose="0205050205050A020403" pitchFamily="18" charset="0"/>
              </a:rPr>
              <a:t>arr</a:t>
            </a:r>
            <a:r>
              <a:rPr lang="en-US" sz="2200" dirty="0">
                <a:latin typeface="Adobe Caslon Pro" panose="0205050205050A020403" pitchFamily="18" charset="0"/>
              </a:rPr>
              <a:t>, mid + 1, high, x)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 Element is not present in the array</a:t>
            </a:r>
            <a:b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else</a:t>
            </a:r>
            <a:r>
              <a:rPr lang="en-US" sz="2200" dirty="0">
                <a:latin typeface="Adobe Caslon Pro" panose="0205050205050A020403" pitchFamily="18" charset="0"/>
              </a:rPr>
              <a:t>:</a:t>
            </a:r>
            <a:r>
              <a:rPr lang="en-US" sz="2200" dirty="0" smtClean="0">
                <a:latin typeface="Adobe Caslon Pro" panose="0205050205050A020403" pitchFamily="18" charset="0"/>
              </a:rPr>
              <a:t/>
            </a:r>
            <a:br>
              <a:rPr lang="en-US" sz="2200" dirty="0" smtClean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return </a:t>
            </a:r>
            <a:r>
              <a:rPr lang="en-US" sz="2200" dirty="0">
                <a:latin typeface="Adobe Caslon Pro" panose="0205050205050A020403" pitchFamily="18" charset="0"/>
              </a:rPr>
              <a:t>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1FE-361F-41C7-AD11-8FCA142875B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34" y="299138"/>
            <a:ext cx="4726755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Complexity</a:t>
            </a:r>
            <a:endParaRPr lang="en-US" sz="5400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1FE-361F-41C7-AD11-8FCA142875B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904214"/>
            <a:ext cx="10983013" cy="2648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Adobe Caslon Pro" panose="0205050205050A020403" pitchFamily="18" charset="0"/>
              </a:rPr>
              <a:t>at 1</a:t>
            </a:r>
            <a:r>
              <a:rPr lang="en-US" b="1" baseline="30000" dirty="0" smtClean="0">
                <a:latin typeface="Adobe Caslon Pro" panose="0205050205050A020403" pitchFamily="18" charset="0"/>
              </a:rPr>
              <a:t>st</a:t>
            </a:r>
            <a:r>
              <a:rPr lang="en-US" b="1" dirty="0" smtClean="0">
                <a:latin typeface="Adobe Caslon Pro" panose="0205050205050A020403" pitchFamily="18" charset="0"/>
              </a:rPr>
              <a:t> Step we need to search N elements  ~  N/1 elements</a:t>
            </a:r>
          </a:p>
          <a:p>
            <a:pPr marL="0" indent="0">
              <a:buNone/>
            </a:pPr>
            <a:r>
              <a:rPr lang="en-US" b="1" dirty="0" smtClean="0">
                <a:latin typeface="Adobe Caslon Pro" panose="0205050205050A020403" pitchFamily="18" charset="0"/>
              </a:rPr>
              <a:t>at 2</a:t>
            </a:r>
            <a:r>
              <a:rPr lang="en-US" b="1" baseline="30000" dirty="0" smtClean="0">
                <a:latin typeface="Adobe Caslon Pro" panose="0205050205050A020403" pitchFamily="18" charset="0"/>
              </a:rPr>
              <a:t>nd</a:t>
            </a:r>
            <a:r>
              <a:rPr lang="en-US" b="1" dirty="0" smtClean="0">
                <a:latin typeface="Adobe Caslon Pro" panose="0205050205050A020403" pitchFamily="18" charset="0"/>
              </a:rPr>
              <a:t> Step we need to search N/2 elements  ~  N/2</a:t>
            </a:r>
            <a:r>
              <a:rPr lang="en-US" b="1" baseline="30000" dirty="0" smtClean="0">
                <a:latin typeface="Adobe Caslon Pro" panose="0205050205050A020403" pitchFamily="18" charset="0"/>
              </a:rPr>
              <a:t>1</a:t>
            </a:r>
            <a:r>
              <a:rPr lang="en-US" b="1" dirty="0" smtClean="0">
                <a:latin typeface="Adobe Caslon Pro" panose="0205050205050A020403" pitchFamily="18" charset="0"/>
              </a:rPr>
              <a:t> elements</a:t>
            </a:r>
          </a:p>
          <a:p>
            <a:pPr marL="0" indent="0">
              <a:buNone/>
            </a:pPr>
            <a:r>
              <a:rPr lang="en-US" b="1" dirty="0" smtClean="0">
                <a:latin typeface="Adobe Caslon Pro" panose="0205050205050A020403" pitchFamily="18" charset="0"/>
              </a:rPr>
              <a:t>at 3</a:t>
            </a:r>
            <a:r>
              <a:rPr lang="en-US" b="1" baseline="30000" dirty="0" smtClean="0">
                <a:latin typeface="Adobe Caslon Pro" panose="0205050205050A020403" pitchFamily="18" charset="0"/>
              </a:rPr>
              <a:t>rd</a:t>
            </a:r>
            <a:r>
              <a:rPr lang="en-US" b="1" dirty="0" smtClean="0">
                <a:latin typeface="Adobe Caslon Pro" panose="0205050205050A020403" pitchFamily="18" charset="0"/>
              </a:rPr>
              <a:t> Step we need to search N/4 elements  ~ N/2</a:t>
            </a:r>
            <a:r>
              <a:rPr lang="en-US" b="1" baseline="30000" dirty="0" smtClean="0">
                <a:latin typeface="Adobe Caslon Pro" panose="0205050205050A020403" pitchFamily="18" charset="0"/>
              </a:rPr>
              <a:t>2</a:t>
            </a:r>
            <a:r>
              <a:rPr lang="en-US" b="1" dirty="0" smtClean="0">
                <a:latin typeface="Adobe Caslon Pro" panose="0205050205050A020403" pitchFamily="18" charset="0"/>
              </a:rPr>
              <a:t> elements</a:t>
            </a:r>
          </a:p>
          <a:p>
            <a:pPr marL="0" indent="0">
              <a:buNone/>
            </a:pPr>
            <a:r>
              <a:rPr lang="en-US" b="1" dirty="0" smtClean="0">
                <a:latin typeface="Adobe Caslon Pro" panose="0205050205050A020403" pitchFamily="18" charset="0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latin typeface="Adobe Caslon Pro" panose="0205050205050A020403" pitchFamily="18" charset="0"/>
              </a:rPr>
              <a:t>at </a:t>
            </a:r>
            <a:r>
              <a:rPr lang="en-US" b="1" dirty="0" err="1" smtClean="0">
                <a:latin typeface="Adobe Caslon Pro" panose="0205050205050A020403" pitchFamily="18" charset="0"/>
              </a:rPr>
              <a:t>k</a:t>
            </a:r>
            <a:r>
              <a:rPr lang="en-US" b="1" baseline="30000" dirty="0" err="1" smtClean="0">
                <a:latin typeface="Adobe Caslon Pro" panose="0205050205050A020403" pitchFamily="18" charset="0"/>
              </a:rPr>
              <a:t>th</a:t>
            </a:r>
            <a:r>
              <a:rPr lang="en-US" b="1" dirty="0" smtClean="0">
                <a:latin typeface="Adobe Caslon Pro" panose="0205050205050A020403" pitchFamily="18" charset="0"/>
              </a:rPr>
              <a:t> Step we need to search N/2</a:t>
            </a:r>
            <a:r>
              <a:rPr lang="en-US" b="1" baseline="30000" dirty="0" smtClean="0">
                <a:latin typeface="Adobe Caslon Pro" panose="0205050205050A020403" pitchFamily="18" charset="0"/>
              </a:rPr>
              <a:t>k</a:t>
            </a:r>
            <a:r>
              <a:rPr lang="en-US" b="1" dirty="0" smtClean="0">
                <a:latin typeface="Adobe Caslon Pro" panose="0205050205050A020403" pitchFamily="18" charset="0"/>
              </a:rPr>
              <a:t> elements ~ N/2</a:t>
            </a:r>
            <a:r>
              <a:rPr lang="en-US" b="1" baseline="30000" dirty="0" smtClean="0">
                <a:latin typeface="Adobe Caslon Pro" panose="0205050205050A020403" pitchFamily="18" charset="0"/>
              </a:rPr>
              <a:t>k</a:t>
            </a:r>
            <a:r>
              <a:rPr lang="en-US" b="1" dirty="0" smtClean="0">
                <a:latin typeface="Adobe Caslon Pro" panose="0205050205050A020403" pitchFamily="18" charset="0"/>
              </a:rPr>
              <a:t> elements </a:t>
            </a:r>
          </a:p>
          <a:p>
            <a:pPr marL="0" indent="0">
              <a:buNone/>
            </a:pPr>
            <a:endParaRPr lang="en-US" b="1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dobe Caslon Pro" panose="0205050205050A020403" pitchFamily="18" charset="0"/>
              </a:rPr>
              <a:t>So, we can say that Now N/2</a:t>
            </a:r>
            <a:r>
              <a:rPr lang="en-US" b="1" baseline="30000" dirty="0" smtClean="0">
                <a:latin typeface="Adobe Caslon Pro" panose="0205050205050A020403" pitchFamily="18" charset="0"/>
              </a:rPr>
              <a:t>k </a:t>
            </a:r>
            <a:r>
              <a:rPr lang="en-US" b="1" dirty="0">
                <a:latin typeface="Adobe Caslon Pro" panose="0205050205050A020403" pitchFamily="18" charset="0"/>
              </a:rPr>
              <a:t> </a:t>
            </a:r>
            <a:r>
              <a:rPr lang="en-US" b="1" dirty="0" smtClean="0">
                <a:latin typeface="Adobe Caslon Pro" panose="0205050205050A020403" pitchFamily="18" charset="0"/>
              </a:rPr>
              <a:t>=1 element, then K will be </a:t>
            </a:r>
            <a:r>
              <a:rPr lang="en-US" b="1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log</a:t>
            </a:r>
            <a:r>
              <a:rPr lang="en-US" b="1" baseline="-250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N</a:t>
            </a:r>
          </a:p>
          <a:p>
            <a:pPr marL="0" indent="0">
              <a:buNone/>
            </a:pPr>
            <a:endParaRPr lang="en-US" b="1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45" y="2061950"/>
            <a:ext cx="4726755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Thank </a:t>
            </a:r>
            <a:r>
              <a:rPr lang="en-US" sz="5400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You</a:t>
            </a:r>
            <a:endParaRPr lang="en-US" sz="5400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1FE-361F-41C7-AD11-8FCA142875B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904214"/>
            <a:ext cx="10983013" cy="2648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Complexity </a:t>
            </a:r>
            <a:r>
              <a:rPr lang="en-US" dirty="0" smtClean="0">
                <a:latin typeface="Adobe Garamond Pro Bold" panose="02020702060506020403" pitchFamily="18" charset="0"/>
              </a:rPr>
              <a:t>Analysis for General Coding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4946" cy="204879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dobe Caslon Pro" panose="0205050205050A020403" pitchFamily="18" charset="0"/>
              </a:rPr>
              <a:t>int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, s=0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While (s&lt;=n)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	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=i+1</a:t>
            </a: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	</a:t>
            </a:r>
            <a:r>
              <a:rPr lang="en-US" dirty="0" smtClean="0">
                <a:latin typeface="Adobe Caslon Pro" panose="0205050205050A020403" pitchFamily="18" charset="0"/>
              </a:rPr>
              <a:t>s=</a:t>
            </a:r>
            <a:r>
              <a:rPr lang="en-US" dirty="0" err="1" smtClean="0">
                <a:latin typeface="Adobe Caslon Pro" panose="0205050205050A020403" pitchFamily="18" charset="0"/>
              </a:rPr>
              <a:t>s+i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B67-32DD-4988-B013-E5E062F6575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09850"/>
              </p:ext>
            </p:extLst>
          </p:nvPr>
        </p:nvGraphicFramePr>
        <p:xfrm>
          <a:off x="9031839" y="1825625"/>
          <a:ext cx="1900722" cy="32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61"/>
                <a:gridCol w="950361"/>
              </a:tblGrid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dobe Garamond Pro Bold" panose="02020702060506020403" pitchFamily="18" charset="0"/>
                        </a:rPr>
                        <a:t>i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S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1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1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3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3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6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…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…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82253" y="4930717"/>
            <a:ext cx="7783413" cy="1672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dobe Caslon Pro" panose="0205050205050A020403" pitchFamily="18" charset="0"/>
              </a:rPr>
              <a:t>s</a:t>
            </a:r>
            <a:r>
              <a:rPr lang="en-US" sz="2800" dirty="0" smtClean="0">
                <a:latin typeface="Adobe Caslon Pro" panose="0205050205050A020403" pitchFamily="18" charset="0"/>
              </a:rPr>
              <a:t>= k (k+1)/2    #let after </a:t>
            </a:r>
            <a:r>
              <a:rPr lang="en-US" sz="2800" dirty="0" err="1" smtClean="0">
                <a:latin typeface="Adobe Caslon Pro" panose="0205050205050A020403" pitchFamily="18" charset="0"/>
              </a:rPr>
              <a:t>K</a:t>
            </a:r>
            <a:r>
              <a:rPr lang="en-US" sz="2800" baseline="30000" dirty="0" err="1" smtClean="0">
                <a:latin typeface="Adobe Caslon Pro" panose="0205050205050A020403" pitchFamily="18" charset="0"/>
              </a:rPr>
              <a:t>th</a:t>
            </a:r>
            <a:r>
              <a:rPr lang="en-US" sz="2800" dirty="0" smtClean="0">
                <a:latin typeface="Adobe Caslon Pro" panose="0205050205050A020403" pitchFamily="18" charset="0"/>
              </a:rPr>
              <a:t> iterations it will stop</a:t>
            </a:r>
          </a:p>
          <a:p>
            <a:r>
              <a:rPr lang="en-US" sz="2800" dirty="0" smtClean="0">
                <a:latin typeface="Adobe Caslon Pro" panose="0205050205050A020403" pitchFamily="18" charset="0"/>
              </a:rPr>
              <a:t>k</a:t>
            </a:r>
            <a:r>
              <a:rPr lang="en-US" sz="2800" baseline="30000" dirty="0" smtClean="0">
                <a:latin typeface="Adobe Caslon Pro" panose="0205050205050A020403" pitchFamily="18" charset="0"/>
              </a:rPr>
              <a:t>2</a:t>
            </a:r>
            <a:r>
              <a:rPr lang="en-US" sz="2800" dirty="0" smtClean="0">
                <a:latin typeface="Adobe Caslon Pro" panose="0205050205050A020403" pitchFamily="18" charset="0"/>
              </a:rPr>
              <a:t>+k=2s</a:t>
            </a:r>
          </a:p>
          <a:p>
            <a:r>
              <a:rPr lang="en-US" sz="2800" dirty="0" smtClean="0">
                <a:latin typeface="Adobe Caslon Pro" panose="0205050205050A020403" pitchFamily="18" charset="0"/>
              </a:rPr>
              <a:t>K= O(</a:t>
            </a:r>
            <a:r>
              <a:rPr lang="en-US" sz="2800" dirty="0" err="1" smtClean="0">
                <a:latin typeface="Adobe Caslon Pro" panose="0205050205050A020403" pitchFamily="18" charset="0"/>
              </a:rPr>
              <a:t>Sqrt</a:t>
            </a:r>
            <a:r>
              <a:rPr lang="en-US" sz="2800" dirty="0" smtClean="0">
                <a:latin typeface="Adobe Caslon Pro" panose="0205050205050A020403" pitchFamily="18" charset="0"/>
              </a:rPr>
              <a:t> s) ~</a:t>
            </a:r>
            <a:r>
              <a:rPr lang="en-US" sz="2800" dirty="0">
                <a:latin typeface="Adobe Caslon Pro" panose="0205050205050A020403" pitchFamily="18" charset="0"/>
              </a:rPr>
              <a:t> O(</a:t>
            </a:r>
            <a:r>
              <a:rPr lang="en-US" sz="2800" dirty="0" err="1">
                <a:latin typeface="Adobe Caslon Pro" panose="0205050205050A020403" pitchFamily="18" charset="0"/>
              </a:rPr>
              <a:t>Sqrt</a:t>
            </a:r>
            <a:r>
              <a:rPr lang="en-US" sz="2800" dirty="0">
                <a:latin typeface="Adobe Caslon Pro" panose="0205050205050A020403" pitchFamily="18" charset="0"/>
              </a:rPr>
              <a:t> </a:t>
            </a:r>
            <a:r>
              <a:rPr lang="en-US" sz="2800" dirty="0" smtClean="0">
                <a:latin typeface="Adobe Caslon Pro" panose="0205050205050A020403" pitchFamily="18" charset="0"/>
              </a:rPr>
              <a:t>N)  #stops while </a:t>
            </a:r>
            <a:r>
              <a:rPr lang="en-US" sz="2800" dirty="0">
                <a:latin typeface="Adobe Caslon Pro" panose="0205050205050A020403" pitchFamily="18" charset="0"/>
              </a:rPr>
              <a:t>s</a:t>
            </a:r>
            <a:r>
              <a:rPr lang="en-US" sz="2800" dirty="0" smtClean="0">
                <a:latin typeface="Adobe Caslon Pro" panose="0205050205050A020403" pitchFamily="18" charset="0"/>
              </a:rPr>
              <a:t> crosses N </a:t>
            </a:r>
          </a:p>
          <a:p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8907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Complexity </a:t>
            </a:r>
            <a:r>
              <a:rPr lang="en-US" dirty="0" smtClean="0">
                <a:latin typeface="Adobe Garamond Pro Bold" panose="02020702060506020403" pitchFamily="18" charset="0"/>
              </a:rPr>
              <a:t>Analysis for General Coding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26171" cy="262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Adobe Caslon Pro" panose="0205050205050A020403" pitchFamily="18" charset="0"/>
              </a:rPr>
              <a:t>int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, j, k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For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 =1;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&lt;N;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=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*2 </a:t>
            </a: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	…</a:t>
            </a:r>
          </a:p>
          <a:p>
            <a:pPr marL="0" indent="0">
              <a:buNone/>
            </a:pP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B67-32DD-4988-B013-E5E062F6575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43566"/>
              </p:ext>
            </p:extLst>
          </p:nvPr>
        </p:nvGraphicFramePr>
        <p:xfrm>
          <a:off x="7730939" y="1825625"/>
          <a:ext cx="2106774" cy="391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87"/>
                <a:gridCol w="1053387"/>
              </a:tblGrid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dobe Garamond Pro Bold" panose="02020702060506020403" pitchFamily="18" charset="0"/>
                        </a:rPr>
                        <a:t>i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1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r>
                        <a:rPr lang="en-US" baseline="30000" dirty="0" smtClean="0">
                          <a:latin typeface="Adobe Garamond Pro Bold" panose="02020702060506020403" pitchFamily="18" charset="0"/>
                        </a:rPr>
                        <a:t>0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r>
                        <a:rPr lang="en-US" baseline="30000" dirty="0" smtClean="0">
                          <a:latin typeface="Adobe Garamond Pro Bold" panose="02020702060506020403" pitchFamily="18" charset="0"/>
                        </a:rPr>
                        <a:t>1</a:t>
                      </a:r>
                      <a:endParaRPr lang="en-US" dirty="0" smtClean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4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r>
                        <a:rPr lang="en-US" baseline="30000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endParaRPr lang="en-US" dirty="0" smtClean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8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r>
                        <a:rPr lang="en-US" baseline="30000" dirty="0" smtClean="0">
                          <a:latin typeface="Adobe Garamond Pro Bold" panose="02020702060506020403" pitchFamily="18" charset="0"/>
                        </a:rPr>
                        <a:t>3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log</a:t>
                      </a:r>
                      <a:r>
                        <a:rPr lang="en-US" baseline="-25000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N</a:t>
                      </a:r>
                      <a:endParaRPr lang="en-US" baseline="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7561" y="4879022"/>
            <a:ext cx="375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dobe Caslon Pro" panose="0205050205050A020403" pitchFamily="18" charset="0"/>
              </a:rPr>
              <a:t>Complexity Analysis</a:t>
            </a:r>
          </a:p>
          <a:p>
            <a:endParaRPr lang="en-US" dirty="0" smtClean="0">
              <a:latin typeface="Adobe Caslon Pro" panose="0205050205050A020403" pitchFamily="18" charset="0"/>
            </a:endParaRPr>
          </a:p>
          <a:p>
            <a:r>
              <a:rPr lang="en-US" dirty="0" smtClean="0">
                <a:latin typeface="Adobe Caslon Pro" panose="0205050205050A020403" pitchFamily="18" charset="0"/>
              </a:rPr>
              <a:t>2</a:t>
            </a:r>
            <a:r>
              <a:rPr lang="en-US" baseline="30000" dirty="0" smtClean="0">
                <a:latin typeface="Adobe Caslon Pro" panose="0205050205050A020403" pitchFamily="18" charset="0"/>
              </a:rPr>
              <a:t>k </a:t>
            </a:r>
            <a:r>
              <a:rPr lang="en-US" dirty="0" smtClean="0">
                <a:latin typeface="Adobe Caslon Pro" panose="0205050205050A020403" pitchFamily="18" charset="0"/>
              </a:rPr>
              <a:t>= N</a:t>
            </a:r>
            <a:endParaRPr lang="en-US" baseline="30000" dirty="0" smtClean="0">
              <a:latin typeface="Adobe Caslon Pro" panose="0205050205050A020403" pitchFamily="18" charset="0"/>
            </a:endParaRPr>
          </a:p>
          <a:p>
            <a:r>
              <a:rPr lang="en-US" dirty="0" smtClean="0">
                <a:latin typeface="Adobe Caslon Pro" panose="0205050205050A020403" pitchFamily="18" charset="0"/>
              </a:rPr>
              <a:t>k=O(</a:t>
            </a:r>
            <a:r>
              <a:rPr lang="en-US" dirty="0" smtClean="0">
                <a:latin typeface="Adobe Garamond Pro Bold" panose="02020702060506020403" pitchFamily="18" charset="0"/>
              </a:rPr>
              <a:t>log</a:t>
            </a:r>
            <a:r>
              <a:rPr lang="en-US" baseline="-25000" dirty="0" smtClean="0">
                <a:latin typeface="Adobe Garamond Pro Bold" panose="02020702060506020403" pitchFamily="18" charset="0"/>
              </a:rPr>
              <a:t>2</a:t>
            </a:r>
            <a:r>
              <a:rPr lang="en-US" dirty="0" smtClean="0">
                <a:latin typeface="Adobe Garamond Pro Bold" panose="02020702060506020403" pitchFamily="18" charset="0"/>
              </a:rPr>
              <a:t>N</a:t>
            </a:r>
            <a:r>
              <a:rPr lang="en-US" dirty="0" smtClean="0">
                <a:latin typeface="Adobe Caslon Pro" panose="0205050205050A020403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Complexity </a:t>
            </a:r>
            <a:r>
              <a:rPr lang="en-US" dirty="0" smtClean="0">
                <a:latin typeface="Adobe Garamond Pro Bold" panose="02020702060506020403" pitchFamily="18" charset="0"/>
              </a:rPr>
              <a:t>Analysis for General Coding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26171" cy="262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Adobe Caslon Pro" panose="0205050205050A020403" pitchFamily="18" charset="0"/>
              </a:rPr>
              <a:t>int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, j, k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For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 =1 to N </a:t>
            </a: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	</a:t>
            </a:r>
            <a:r>
              <a:rPr lang="en-US" dirty="0" smtClean="0">
                <a:latin typeface="Adobe Caslon Pro" panose="0205050205050A020403" pitchFamily="18" charset="0"/>
              </a:rPr>
              <a:t>for j=1 to i</a:t>
            </a:r>
            <a:r>
              <a:rPr lang="en-US" baseline="30000" dirty="0" smtClean="0">
                <a:latin typeface="Adobe Caslon Pro" panose="0205050205050A020403" pitchFamily="18" charset="0"/>
              </a:rPr>
              <a:t>2</a:t>
            </a:r>
          </a:p>
          <a:p>
            <a:pPr marL="0" indent="0">
              <a:buNone/>
            </a:pPr>
            <a:r>
              <a:rPr lang="en-US" baseline="30000" dirty="0">
                <a:latin typeface="Adobe Caslon Pro" panose="0205050205050A020403" pitchFamily="18" charset="0"/>
              </a:rPr>
              <a:t>	</a:t>
            </a:r>
            <a:r>
              <a:rPr lang="en-US" baseline="30000" dirty="0" smtClean="0">
                <a:latin typeface="Adobe Caslon Pro" panose="0205050205050A020403" pitchFamily="18" charset="0"/>
              </a:rPr>
              <a:t>	</a:t>
            </a:r>
            <a:r>
              <a:rPr lang="en-US" dirty="0" smtClean="0">
                <a:latin typeface="Adobe Caslon Pro" panose="0205050205050A020403" pitchFamily="18" charset="0"/>
              </a:rPr>
              <a:t>for k = 1 to N/2</a:t>
            </a: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smtClean="0">
                <a:latin typeface="Adobe Caslon Pro" panose="0205050205050A020403" pitchFamily="18" charset="0"/>
              </a:rPr>
              <a:t>			…</a:t>
            </a:r>
          </a:p>
          <a:p>
            <a:pPr marL="0" indent="0">
              <a:buNone/>
            </a:pP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B67-32DD-4988-B013-E5E062F6575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35788"/>
              </p:ext>
            </p:extLst>
          </p:nvPr>
        </p:nvGraphicFramePr>
        <p:xfrm>
          <a:off x="7730939" y="1825625"/>
          <a:ext cx="3160161" cy="391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87"/>
                <a:gridCol w="1053387"/>
                <a:gridCol w="1053387"/>
              </a:tblGrid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dobe Garamond Pro Bold" panose="02020702060506020403" pitchFamily="18" charset="0"/>
                        </a:rPr>
                        <a:t>i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S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k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1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1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n/2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4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4*n/2</a:t>
                      </a: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3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9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9*n/2</a:t>
                      </a: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…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…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</a:t>
                      </a:r>
                      <a:r>
                        <a:rPr lang="en-US" baseline="30000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endParaRPr lang="en-US" baseline="3000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n/2 * n</a:t>
                      </a:r>
                      <a:r>
                        <a:rPr lang="en-US" baseline="30000" dirty="0" smtClean="0">
                          <a:latin typeface="Adobe Garamond Pro Bold" panose="02020702060506020403" pitchFamily="18" charset="0"/>
                        </a:rPr>
                        <a:t> 2 </a:t>
                      </a:r>
                      <a:endParaRPr lang="en-US" baseline="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7561" y="4879022"/>
            <a:ext cx="3758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dobe Caslon Pro" panose="0205050205050A020403" pitchFamily="18" charset="0"/>
              </a:rPr>
              <a:t>Complexity Analysis</a:t>
            </a:r>
          </a:p>
          <a:p>
            <a:endParaRPr lang="en-US" dirty="0" smtClean="0">
              <a:latin typeface="Adobe Caslon Pro" panose="0205050205050A020403" pitchFamily="18" charset="0"/>
            </a:endParaRPr>
          </a:p>
          <a:p>
            <a:r>
              <a:rPr lang="en-US" dirty="0" smtClean="0">
                <a:latin typeface="Adobe Caslon Pro" panose="0205050205050A020403" pitchFamily="18" charset="0"/>
              </a:rPr>
              <a:t>N/2 (1+4+9+… GP SERIES)  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=N/2 * (N (N+1) (2N+1)/6)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=O(N</a:t>
            </a:r>
            <a:r>
              <a:rPr lang="en-US" baseline="30000" dirty="0" smtClean="0">
                <a:latin typeface="Adobe Caslon Pro" panose="0205050205050A020403" pitchFamily="18" charset="0"/>
              </a:rPr>
              <a:t>4</a:t>
            </a:r>
            <a:r>
              <a:rPr lang="en-US" dirty="0" smtClean="0">
                <a:latin typeface="Adobe Caslon Pro" panose="0205050205050A020403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1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Complexity </a:t>
            </a:r>
            <a:r>
              <a:rPr lang="en-US" dirty="0" smtClean="0">
                <a:latin typeface="Adobe Garamond Pro Bold" panose="02020702060506020403" pitchFamily="18" charset="0"/>
              </a:rPr>
              <a:t>Analysis for General Coding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26171" cy="262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Adobe Caslon Pro" panose="0205050205050A020403" pitchFamily="18" charset="0"/>
              </a:rPr>
              <a:t>int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, j, k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For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 =N/2 to 1 </a:t>
            </a: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	</a:t>
            </a:r>
            <a:r>
              <a:rPr lang="en-US" dirty="0" smtClean="0">
                <a:latin typeface="Adobe Caslon Pro" panose="0205050205050A020403" pitchFamily="18" charset="0"/>
              </a:rPr>
              <a:t>for j=1 to N/2</a:t>
            </a:r>
            <a:endParaRPr lang="en-US" baseline="30000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dobe Caslon Pro" panose="0205050205050A020403" pitchFamily="18" charset="0"/>
              </a:rPr>
              <a:t>	</a:t>
            </a:r>
            <a:r>
              <a:rPr lang="en-US" baseline="30000" dirty="0" smtClean="0">
                <a:latin typeface="Adobe Caslon Pro" panose="0205050205050A020403" pitchFamily="18" charset="0"/>
              </a:rPr>
              <a:t>	</a:t>
            </a:r>
            <a:r>
              <a:rPr lang="en-US" dirty="0" smtClean="0">
                <a:latin typeface="Adobe Caslon Pro" panose="0205050205050A020403" pitchFamily="18" charset="0"/>
              </a:rPr>
              <a:t>for k = 1 to N, k=k*2</a:t>
            </a: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smtClean="0">
                <a:latin typeface="Adobe Caslon Pro" panose="0205050205050A020403" pitchFamily="18" charset="0"/>
              </a:rPr>
              <a:t>			…</a:t>
            </a:r>
          </a:p>
          <a:p>
            <a:pPr marL="0" indent="0">
              <a:buNone/>
            </a:pP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B67-32DD-4988-B013-E5E062F6575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15423"/>
              </p:ext>
            </p:extLst>
          </p:nvPr>
        </p:nvGraphicFramePr>
        <p:xfrm>
          <a:off x="7730939" y="1825625"/>
          <a:ext cx="4316517" cy="130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38"/>
                <a:gridCol w="1376314"/>
                <a:gridCol w="2168165"/>
              </a:tblGrid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dobe Garamond Pro Bold" panose="02020702060506020403" pitchFamily="18" charset="0"/>
                        </a:rPr>
                        <a:t>i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S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k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N/2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N/2</a:t>
                      </a:r>
                      <a:endParaRPr lang="en-US" baseline="3000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N/2 * N/2 * Log</a:t>
                      </a:r>
                      <a:r>
                        <a:rPr lang="en-US" baseline="-25000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N</a:t>
                      </a:r>
                      <a:endParaRPr lang="en-US" baseline="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222117" y="3672391"/>
            <a:ext cx="2900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dobe Caslon Pro" panose="0205050205050A020403" pitchFamily="18" charset="0"/>
              </a:rPr>
              <a:t>Complexity Analysis</a:t>
            </a:r>
          </a:p>
          <a:p>
            <a:endParaRPr lang="en-US" dirty="0" smtClean="0">
              <a:latin typeface="Adobe Caslon Pro" panose="0205050205050A020403" pitchFamily="18" charset="0"/>
            </a:endParaRPr>
          </a:p>
          <a:p>
            <a:r>
              <a:rPr lang="en-US" dirty="0" smtClean="0">
                <a:latin typeface="Adobe Caslon Pro" panose="0205050205050A020403" pitchFamily="18" charset="0"/>
              </a:rPr>
              <a:t>=O(</a:t>
            </a:r>
            <a:r>
              <a:rPr lang="en-US" dirty="0" smtClean="0">
                <a:latin typeface="Adobe Garamond Pro Bold" panose="02020702060506020403" pitchFamily="18" charset="0"/>
              </a:rPr>
              <a:t>N/2 </a:t>
            </a:r>
            <a:r>
              <a:rPr lang="en-US" dirty="0">
                <a:latin typeface="Adobe Garamond Pro Bold" panose="02020702060506020403" pitchFamily="18" charset="0"/>
              </a:rPr>
              <a:t>* N/2 * </a:t>
            </a:r>
            <a:r>
              <a:rPr lang="en-US" dirty="0" smtClean="0">
                <a:latin typeface="Adobe Garamond Pro Bold" panose="02020702060506020403" pitchFamily="18" charset="0"/>
              </a:rPr>
              <a:t>Log</a:t>
            </a:r>
            <a:r>
              <a:rPr lang="en-US" baseline="-25000" dirty="0" smtClean="0">
                <a:latin typeface="Adobe Garamond Pro Bold" panose="02020702060506020403" pitchFamily="18" charset="0"/>
              </a:rPr>
              <a:t>2</a:t>
            </a:r>
            <a:r>
              <a:rPr lang="en-US" dirty="0" smtClean="0">
                <a:latin typeface="Adobe Garamond Pro Bold" panose="02020702060506020403" pitchFamily="18" charset="0"/>
              </a:rPr>
              <a:t>N</a:t>
            </a:r>
            <a:r>
              <a:rPr lang="en-US" dirty="0" smtClean="0">
                <a:latin typeface="Adobe Caslon Pro" panose="0205050205050A020403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Complexity </a:t>
            </a:r>
            <a:r>
              <a:rPr lang="en-US" dirty="0" smtClean="0">
                <a:latin typeface="Adobe Garamond Pro Bold" panose="02020702060506020403" pitchFamily="18" charset="0"/>
              </a:rPr>
              <a:t>Analysis for General Coding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26171" cy="262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Adobe Caslon Pro" panose="0205050205050A020403" pitchFamily="18" charset="0"/>
              </a:rPr>
              <a:t>int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, j, k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For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 =1 to N</a:t>
            </a: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	</a:t>
            </a:r>
            <a:r>
              <a:rPr lang="en-US" dirty="0" smtClean="0">
                <a:latin typeface="Adobe Caslon Pro" panose="0205050205050A020403" pitchFamily="18" charset="0"/>
              </a:rPr>
              <a:t>for j=1 to N,  j=j+1</a:t>
            </a:r>
            <a:endParaRPr lang="en-US" baseline="30000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		…</a:t>
            </a:r>
          </a:p>
          <a:p>
            <a:pPr marL="0" indent="0">
              <a:buNone/>
            </a:pP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B67-32DD-4988-B013-E5E062F6575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16974"/>
              </p:ext>
            </p:extLst>
          </p:nvPr>
        </p:nvGraphicFramePr>
        <p:xfrm>
          <a:off x="7730939" y="1825625"/>
          <a:ext cx="2148352" cy="391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38"/>
                <a:gridCol w="1376314"/>
              </a:tblGrid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dobe Garamond Pro Bold" panose="02020702060506020403" pitchFamily="18" charset="0"/>
                        </a:rPr>
                        <a:t>i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S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1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N</a:t>
                      </a:r>
                      <a:endParaRPr lang="en-US" baseline="3000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2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N/2</a:t>
                      </a:r>
                      <a:endParaRPr lang="en-US" baseline="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3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N/3</a:t>
                      </a:r>
                      <a:endParaRPr lang="en-US" baseline="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…</a:t>
                      </a:r>
                      <a:endParaRPr lang="en-US" baseline="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…</a:t>
                      </a:r>
                      <a:endParaRPr lang="en-US" baseline="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dobe Garamond Pro Bold" panose="02020702060506020403" pitchFamily="18" charset="0"/>
                        </a:rPr>
                        <a:t>1</a:t>
                      </a:r>
                      <a:endParaRPr lang="en-US" baseline="0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00531" y="4784754"/>
            <a:ext cx="6459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dobe Caslon Pro" panose="0205050205050A020403" pitchFamily="18" charset="0"/>
              </a:rPr>
              <a:t>Complexity Analysis 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(Dependency found with Outer and Inner Loop)</a:t>
            </a:r>
          </a:p>
          <a:p>
            <a:endParaRPr lang="en-US" dirty="0" smtClean="0">
              <a:latin typeface="Adobe Caslon Pro" panose="0205050205050A020403" pitchFamily="18" charset="0"/>
            </a:endParaRPr>
          </a:p>
          <a:p>
            <a:r>
              <a:rPr lang="en-US" dirty="0" smtClean="0">
                <a:latin typeface="Adobe Caslon Pro" panose="0205050205050A020403" pitchFamily="18" charset="0"/>
              </a:rPr>
              <a:t>=&gt; N(1+1/2+1/3+ … + 1/N)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=   O(</a:t>
            </a:r>
            <a:r>
              <a:rPr lang="en-US" dirty="0" smtClean="0">
                <a:latin typeface="Adobe Garamond Pro Bold" panose="02020702060506020403" pitchFamily="18" charset="0"/>
              </a:rPr>
              <a:t>N </a:t>
            </a:r>
            <a:r>
              <a:rPr lang="en-US" dirty="0">
                <a:latin typeface="Adobe Garamond Pro Bold" panose="02020702060506020403" pitchFamily="18" charset="0"/>
              </a:rPr>
              <a:t>* </a:t>
            </a:r>
            <a:r>
              <a:rPr lang="en-US" dirty="0" smtClean="0">
                <a:latin typeface="Adobe Garamond Pro Bold" panose="02020702060506020403" pitchFamily="18" charset="0"/>
              </a:rPr>
              <a:t>Log</a:t>
            </a:r>
            <a:r>
              <a:rPr lang="en-US" baseline="-25000" dirty="0" smtClean="0">
                <a:latin typeface="Adobe Garamond Pro Bold" panose="02020702060506020403" pitchFamily="18" charset="0"/>
              </a:rPr>
              <a:t>2</a:t>
            </a:r>
            <a:r>
              <a:rPr lang="en-US" dirty="0" smtClean="0">
                <a:latin typeface="Adobe Garamond Pro Bold" panose="02020702060506020403" pitchFamily="18" charset="0"/>
              </a:rPr>
              <a:t>N</a:t>
            </a:r>
            <a:r>
              <a:rPr lang="en-US" dirty="0" smtClean="0">
                <a:latin typeface="Adobe Caslon Pro" panose="0205050205050A020403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Complexity </a:t>
            </a:r>
            <a:r>
              <a:rPr lang="en-US" dirty="0" smtClean="0">
                <a:latin typeface="Adobe Garamond Pro Bold" panose="02020702060506020403" pitchFamily="18" charset="0"/>
              </a:rPr>
              <a:t>Analysis for General Coding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494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dobe Caslon Pro" panose="0205050205050A020403" pitchFamily="18" charset="0"/>
              </a:rPr>
              <a:t>int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, j, k=0</a:t>
            </a: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for 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 = n/2 to n</a:t>
            </a: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	</a:t>
            </a:r>
            <a:r>
              <a:rPr lang="en-US" dirty="0" smtClean="0">
                <a:latin typeface="Adobe Caslon Pro" panose="0205050205050A020403" pitchFamily="18" charset="0"/>
              </a:rPr>
              <a:t>for j=2 to n</a:t>
            </a: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		k=</a:t>
            </a:r>
            <a:r>
              <a:rPr lang="en-US" dirty="0" err="1" smtClean="0">
                <a:latin typeface="Adobe Caslon Pro" panose="0205050205050A020403" pitchFamily="18" charset="0"/>
              </a:rPr>
              <a:t>k+n</a:t>
            </a:r>
            <a:r>
              <a:rPr lang="en-US" dirty="0" smtClean="0">
                <a:latin typeface="Adobe Caslon Pro" panose="0205050205050A020403" pitchFamily="18" charset="0"/>
              </a:rPr>
              <a:t>/2</a:t>
            </a: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	</a:t>
            </a:r>
            <a:r>
              <a:rPr lang="en-US" dirty="0" smtClean="0">
                <a:latin typeface="Adobe Caslon Pro" panose="0205050205050A020403" pitchFamily="18" charset="0"/>
              </a:rPr>
              <a:t>	j=j*2</a:t>
            </a:r>
          </a:p>
          <a:p>
            <a:pPr marL="0" indent="0">
              <a:buNone/>
            </a:pPr>
            <a:r>
              <a:rPr lang="en-US" dirty="0">
                <a:latin typeface="Adobe Caslon Pro" panose="0205050205050A020403" pitchFamily="18" charset="0"/>
              </a:rPr>
              <a:t>	</a:t>
            </a:r>
            <a:r>
              <a:rPr lang="en-US" dirty="0" err="1" smtClean="0">
                <a:latin typeface="Adobe Caslon Pro" panose="0205050205050A020403" pitchFamily="18" charset="0"/>
              </a:rPr>
              <a:t>i</a:t>
            </a:r>
            <a:r>
              <a:rPr lang="en-US" dirty="0" smtClean="0">
                <a:latin typeface="Adobe Caslon Pro" panose="0205050205050A020403" pitchFamily="18" charset="0"/>
              </a:rPr>
              <a:t>=i+1</a:t>
            </a: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B67-32DD-4988-B013-E5E062F6575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82997"/>
              </p:ext>
            </p:extLst>
          </p:nvPr>
        </p:nvGraphicFramePr>
        <p:xfrm>
          <a:off x="7282732" y="2183843"/>
          <a:ext cx="1900722" cy="32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61"/>
                <a:gridCol w="950361"/>
              </a:tblGrid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dobe Garamond Pro Bold" panose="02020702060506020403" pitchFamily="18" charset="0"/>
                        </a:rPr>
                        <a:t>i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j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n/2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n-1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n/2-1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n-1/2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n/2-2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n-1/4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  <a:tr h="652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…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 Bold" panose="02020702060506020403" pitchFamily="18" charset="0"/>
                        </a:rPr>
                        <a:t>…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0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Practical :</a:t>
            </a:r>
            <a:endParaRPr lang="en-US" sz="54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Prime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Reverse &amp; Palindrome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GCD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Twin Prime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Series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B67-32DD-4988-B013-E5E062F6575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671" y="365125"/>
            <a:ext cx="1174142" cy="1168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55" y="3831552"/>
            <a:ext cx="547763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Linear &amp; Binary </a:t>
            </a:r>
            <a:r>
              <a:rPr lang="en-US" sz="5400" dirty="0">
                <a:latin typeface="Adobe Garamond Pro Bold" panose="02020702060506020403" pitchFamily="18" charset="0"/>
              </a:rPr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Caslon Pro" panose="0205050205050A020403" pitchFamily="18" charset="0"/>
              </a:rPr>
              <a:t>Searching an element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Two Ways:         Linear &amp; Binary (Iterative &amp; Recursive)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Time Complexity</a:t>
            </a: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	Best Case O(1)</a:t>
            </a: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	Average Case O(N)</a:t>
            </a:r>
          </a:p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	Worst Case O(N)</a:t>
            </a: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E7DC-5379-4899-A277-7F2A8E0A863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74" y="0"/>
            <a:ext cx="2083326" cy="6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0553" y="299138"/>
            <a:ext cx="4368536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Array Creation</a:t>
            </a:r>
            <a:endParaRPr lang="en-US" sz="54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701"/>
            <a:ext cx="9587846" cy="3722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Adobe Caslon Pro" panose="0205050205050A020403" pitchFamily="18" charset="0"/>
              </a:rPr>
              <a:t>import </a:t>
            </a:r>
            <a:r>
              <a:rPr lang="en-US" dirty="0" err="1">
                <a:latin typeface="Adobe Caslon Pro" panose="0205050205050A020403" pitchFamily="18" charset="0"/>
              </a:rPr>
              <a:t>numpy</a:t>
            </a:r>
            <a:r>
              <a:rPr lang="en-US" dirty="0">
                <a:latin typeface="Adobe Caslon Pro" panose="0205050205050A020403" pitchFamily="18" charset="0"/>
              </a:rPr>
              <a:t> as </a:t>
            </a:r>
            <a:r>
              <a:rPr lang="en-US" dirty="0" err="1">
                <a:latin typeface="Adobe Caslon Pro" panose="0205050205050A020403" pitchFamily="18" charset="0"/>
              </a:rPr>
              <a:t>np</a:t>
            </a:r>
            <a:r>
              <a:rPr lang="en-US" dirty="0">
                <a:latin typeface="Adobe Caslon Pro" panose="0205050205050A020403" pitchFamily="18" charset="0"/>
              </a:rPr>
              <a:t/>
            </a:r>
            <a:br>
              <a:rPr lang="en-US" dirty="0">
                <a:latin typeface="Adobe Caslon Pro" panose="0205050205050A020403" pitchFamily="18" charset="0"/>
              </a:rPr>
            </a:br>
            <a:r>
              <a:rPr lang="en-US" dirty="0" err="1" smtClean="0">
                <a:latin typeface="Adobe Caslon Pro" panose="0205050205050A020403" pitchFamily="18" charset="0"/>
              </a:rPr>
              <a:t>vals</a:t>
            </a:r>
            <a:r>
              <a:rPr lang="en-US" dirty="0" smtClean="0">
                <a:latin typeface="Adobe Caslon Pro" panose="0205050205050A020403" pitchFamily="18" charset="0"/>
              </a:rPr>
              <a:t>=</a:t>
            </a:r>
            <a:r>
              <a:rPr lang="en-US" dirty="0" err="1" smtClean="0">
                <a:latin typeface="Adobe Caslon Pro" panose="0205050205050A020403" pitchFamily="18" charset="0"/>
              </a:rPr>
              <a:t>np.array</a:t>
            </a:r>
            <a:r>
              <a:rPr lang="en-US" dirty="0">
                <a:latin typeface="Adobe Caslon Pro" panose="0205050205050A020403" pitchFamily="18" charset="0"/>
              </a:rPr>
              <a:t>([1,2,3,4,5,6,7])</a:t>
            </a:r>
            <a:br>
              <a:rPr lang="en-US" dirty="0">
                <a:latin typeface="Adobe Caslon Pro" panose="0205050205050A020403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#sorting array elements | Mandatory for binary search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dobe Caslon Pro" panose="0205050205050A020403" pitchFamily="18" charset="0"/>
              </a:rPr>
              <a:t>np.sort</a:t>
            </a:r>
            <a:r>
              <a:rPr lang="en-US" dirty="0" smtClean="0">
                <a:latin typeface="Adobe Caslon Pro" panose="0205050205050A020403" pitchFamily="18" charset="0"/>
              </a:rPr>
              <a:t>(</a:t>
            </a:r>
            <a:r>
              <a:rPr lang="en-US" dirty="0" err="1" smtClean="0">
                <a:latin typeface="Adobe Caslon Pro" panose="0205050205050A020403" pitchFamily="18" charset="0"/>
              </a:rPr>
              <a:t>vals</a:t>
            </a:r>
            <a:r>
              <a:rPr lang="en-US" dirty="0" smtClean="0">
                <a:latin typeface="Adobe Caslon Pro" panose="0205050205050A020403" pitchFamily="18" charset="0"/>
              </a:rPr>
              <a:t>)</a:t>
            </a:r>
            <a:r>
              <a:rPr lang="en-US" dirty="0">
                <a:latin typeface="Adobe Caslon Pro" panose="0205050205050A020403" pitchFamily="18" charset="0"/>
              </a:rPr>
              <a:t/>
            </a:r>
            <a:br>
              <a:rPr lang="en-US" dirty="0">
                <a:latin typeface="Adobe Caslon Pro" panose="0205050205050A020403" pitchFamily="18" charset="0"/>
              </a:rPr>
            </a:br>
            <a:r>
              <a:rPr lang="en-US" dirty="0">
                <a:latin typeface="Adobe Caslon Pro" panose="0205050205050A020403" pitchFamily="18" charset="0"/>
              </a:rPr>
              <a:t/>
            </a:r>
            <a:br>
              <a:rPr lang="en-US" dirty="0">
                <a:latin typeface="Adobe Caslon Pro" panose="0205050205050A020403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</a:t>
            </a:r>
            <a:r>
              <a:rPr lang="en-US" dirty="0">
                <a:solidFill>
                  <a:srgbClr val="FF0000"/>
                </a:solidFill>
                <a:latin typeface="Adobe Caslon Pro" panose="0205050205050A020403" pitchFamily="18" charset="0"/>
              </a:rPr>
              <a:t>Check array </a:t>
            </a:r>
            <a:r>
              <a:rPr lang="en-US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elements | Array Traverse</a:t>
            </a:r>
            <a:r>
              <a:rPr lang="en-US" dirty="0">
                <a:solidFill>
                  <a:srgbClr val="FF0000"/>
                </a:solidFill>
                <a:latin typeface="Adobe Caslon Pro" panose="0205050205050A020403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dirty="0" smtClean="0">
                <a:latin typeface="Adobe Caslon Pro" panose="0205050205050A020403" pitchFamily="18" charset="0"/>
              </a:rPr>
              <a:t>for </a:t>
            </a:r>
            <a:r>
              <a:rPr lang="en-US" dirty="0">
                <a:latin typeface="Adobe Caslon Pro" panose="0205050205050A020403" pitchFamily="18" charset="0"/>
              </a:rPr>
              <a:t>e in </a:t>
            </a:r>
            <a:r>
              <a:rPr lang="en-US" dirty="0" err="1">
                <a:latin typeface="Adobe Caslon Pro" panose="0205050205050A020403" pitchFamily="18" charset="0"/>
              </a:rPr>
              <a:t>vals</a:t>
            </a:r>
            <a:r>
              <a:rPr lang="en-US" dirty="0">
                <a:latin typeface="Adobe Caslon Pro" panose="0205050205050A020403" pitchFamily="18" charset="0"/>
              </a:rPr>
              <a:t>:</a:t>
            </a:r>
            <a:br>
              <a:rPr lang="en-US" dirty="0">
                <a:latin typeface="Adobe Caslon Pro" panose="0205050205050A020403" pitchFamily="18" charset="0"/>
              </a:rPr>
            </a:br>
            <a:r>
              <a:rPr lang="en-US" dirty="0">
                <a:latin typeface="Adobe Caslon Pro" panose="0205050205050A020403" pitchFamily="18" charset="0"/>
              </a:rPr>
              <a:t>	</a:t>
            </a:r>
            <a:r>
              <a:rPr lang="en-US" dirty="0" smtClean="0">
                <a:latin typeface="Adobe Caslon Pro" panose="0205050205050A020403" pitchFamily="18" charset="0"/>
              </a:rPr>
              <a:t>print(e</a:t>
            </a:r>
            <a:r>
              <a:rPr lang="en-US" dirty="0">
                <a:latin typeface="Adobe Caslon Pro" panose="0205050205050A020403" pitchFamily="18" charset="0"/>
              </a:rPr>
              <a:t>, end</a:t>
            </a:r>
            <a:r>
              <a:rPr lang="en-US" dirty="0" smtClean="0">
                <a:latin typeface="Adobe Caslon Pro" panose="0205050205050A020403" pitchFamily="18" charset="0"/>
              </a:rPr>
              <a:t>=',')</a:t>
            </a: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462C-20F6-46AB-B226-0CE5E867D6C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57" y="2067020"/>
            <a:ext cx="6472582" cy="2659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391" y="431112"/>
            <a:ext cx="4289196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Linear Search</a:t>
            </a:r>
            <a:endParaRPr lang="en-US" sz="5400" dirty="0">
              <a:latin typeface="Adobe Garamond Pro Bold" panose="02020702060506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94F-2B18-4E77-879E-A4124260A81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6586" y="2271860"/>
            <a:ext cx="4472968" cy="486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197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0553" y="299138"/>
            <a:ext cx="4368536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Linear Search</a:t>
            </a:r>
            <a:endParaRPr lang="en-US" sz="54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32" y="421686"/>
            <a:ext cx="9587846" cy="53558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2200" dirty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</a:t>
            </a: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>Linear Search </a:t>
            </a: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:</a:t>
            </a: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/>
            </a:r>
            <a:b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endParaRPr lang="en-US" sz="2200" dirty="0" smtClean="0">
              <a:solidFill>
                <a:srgbClr val="FF0000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Adobe Caslon Pro" panose="0205050205050A020403" pitchFamily="18" charset="0"/>
              </a:rPr>
              <a:t>sval</a:t>
            </a:r>
            <a:r>
              <a:rPr lang="en-US" sz="2200" dirty="0" smtClean="0">
                <a:latin typeface="Adobe Caslon Pro" panose="0205050205050A020403" pitchFamily="18" charset="0"/>
              </a:rPr>
              <a:t>=</a:t>
            </a:r>
            <a:r>
              <a:rPr lang="en-US" sz="2200" dirty="0" err="1" smtClean="0">
                <a:latin typeface="Adobe Caslon Pro" panose="0205050205050A020403" pitchFamily="18" charset="0"/>
              </a:rPr>
              <a:t>int</a:t>
            </a:r>
            <a:r>
              <a:rPr lang="en-US" sz="2200" dirty="0" smtClean="0">
                <a:latin typeface="Adobe Caslon Pro" panose="0205050205050A020403" pitchFamily="18" charset="0"/>
              </a:rPr>
              <a:t>(input</a:t>
            </a:r>
            <a:r>
              <a:rPr lang="en-US" sz="2200" dirty="0">
                <a:latin typeface="Adobe Caslon Pro" panose="0205050205050A020403" pitchFamily="18" charset="0"/>
              </a:rPr>
              <a:t>('\</a:t>
            </a:r>
            <a:r>
              <a:rPr lang="en-US" sz="2200" dirty="0" err="1">
                <a:latin typeface="Adobe Caslon Pro" panose="0205050205050A020403" pitchFamily="18" charset="0"/>
              </a:rPr>
              <a:t>nEnter</a:t>
            </a:r>
            <a:r>
              <a:rPr lang="en-US" sz="2200" dirty="0">
                <a:latin typeface="Adobe Caslon Pro" panose="0205050205050A020403" pitchFamily="18" charset="0"/>
              </a:rPr>
              <a:t> the value to be searched </a:t>
            </a:r>
            <a:r>
              <a:rPr lang="en-US" sz="2200" dirty="0" smtClean="0">
                <a:latin typeface="Adobe Caslon Pro" panose="0205050205050A020403" pitchFamily="18" charset="0"/>
              </a:rPr>
              <a:t>'))</a:t>
            </a:r>
          </a:p>
          <a:p>
            <a:pPr marL="0" indent="0">
              <a:buNone/>
            </a:pPr>
            <a:r>
              <a:rPr lang="en-US" sz="2200" dirty="0" smtClean="0">
                <a:latin typeface="Adobe Caslon Pro" panose="0205050205050A020403" pitchFamily="18" charset="0"/>
              </a:rPr>
              <a:t>k=0</a:t>
            </a:r>
          </a:p>
          <a:p>
            <a:pPr marL="0" indent="0">
              <a:buNone/>
            </a:pPr>
            <a:r>
              <a:rPr lang="en-US" sz="2200" dirty="0" smtClean="0">
                <a:latin typeface="Adobe Caslon Pro" panose="0205050205050A020403" pitchFamily="18" charset="0"/>
              </a:rPr>
              <a:t>for </a:t>
            </a:r>
            <a:r>
              <a:rPr lang="en-US" sz="2200" dirty="0">
                <a:latin typeface="Adobe Caslon Pro" panose="0205050205050A020403" pitchFamily="18" charset="0"/>
              </a:rPr>
              <a:t>e in </a:t>
            </a:r>
            <a:r>
              <a:rPr lang="en-US" sz="2200" dirty="0" err="1">
                <a:latin typeface="Adobe Caslon Pro" panose="0205050205050A020403" pitchFamily="18" charset="0"/>
              </a:rPr>
              <a:t>vals</a:t>
            </a:r>
            <a:r>
              <a:rPr lang="en-US" sz="2200" dirty="0">
                <a:latin typeface="Adobe Caslon Pro" panose="0205050205050A020403" pitchFamily="18" charset="0"/>
              </a:rPr>
              <a:t>: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if </a:t>
            </a:r>
            <a:r>
              <a:rPr lang="en-US" sz="2200" dirty="0">
                <a:latin typeface="Adobe Caslon Pro" panose="0205050205050A020403" pitchFamily="18" charset="0"/>
              </a:rPr>
              <a:t>e==</a:t>
            </a:r>
            <a:r>
              <a:rPr lang="en-US" sz="2200" dirty="0" err="1">
                <a:latin typeface="Adobe Caslon Pro" panose="0205050205050A020403" pitchFamily="18" charset="0"/>
              </a:rPr>
              <a:t>sval</a:t>
            </a:r>
            <a:r>
              <a:rPr lang="en-US" sz="2200" dirty="0">
                <a:latin typeface="Adobe Caslon Pro" panose="0205050205050A020403" pitchFamily="18" charset="0"/>
              </a:rPr>
              <a:t>: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	print</a:t>
            </a:r>
            <a:r>
              <a:rPr lang="en-US" sz="2200" dirty="0">
                <a:latin typeface="Adobe Caslon Pro" panose="0205050205050A020403" pitchFamily="18" charset="0"/>
              </a:rPr>
              <a:t>('index no ', k)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	break</a:t>
            </a:r>
            <a:r>
              <a:rPr lang="en-US" sz="2200" dirty="0">
                <a:latin typeface="Adobe Caslon Pro" panose="0205050205050A020403" pitchFamily="18" charset="0"/>
              </a:rPr>
              <a:t/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k</a:t>
            </a:r>
            <a:r>
              <a:rPr lang="en-US" sz="2200" dirty="0">
                <a:latin typeface="Adobe Caslon Pro" panose="0205050205050A020403" pitchFamily="18" charset="0"/>
              </a:rPr>
              <a:t>+=1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>
                <a:latin typeface="Adobe Caslon Pro" panose="0205050205050A020403" pitchFamily="18" charset="0"/>
              </a:rPr>
              <a:t>else: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>
                <a:latin typeface="Adobe Caslon Pro" panose="0205050205050A020403" pitchFamily="18" charset="0"/>
              </a:rPr>
              <a:t>print("Linear Search Failed</a:t>
            </a:r>
            <a:r>
              <a:rPr lang="en-US" sz="2200" dirty="0" smtClean="0">
                <a:latin typeface="Adobe Caslon Pro" panose="0205050205050A020403" pitchFamily="18" charset="0"/>
              </a:rPr>
              <a:t>")</a:t>
            </a:r>
            <a:endParaRPr lang="en-US" sz="2200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462C-20F6-46AB-B226-0CE5E867D6C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391" y="431112"/>
            <a:ext cx="4289196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Binary Search</a:t>
            </a:r>
            <a:endParaRPr lang="en-US" sz="5400" dirty="0">
              <a:latin typeface="Adobe Garamond Pro Bold" panose="02020702060506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94F-2B18-4E77-879E-A4124260A81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78491" y="4590854"/>
            <a:ext cx="4472968" cy="486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63" y="1981592"/>
            <a:ext cx="73628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88" y="610222"/>
            <a:ext cx="7041822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Iterative Binary Search</a:t>
            </a:r>
            <a:endParaRPr lang="en-US" sz="54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602" y="1018094"/>
            <a:ext cx="9587846" cy="50810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2200" dirty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Adobe Caslon Pro" panose="0205050205050A020403" pitchFamily="18" charset="0"/>
              </a:rPr>
              <a:t/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/>
            </a:r>
            <a:b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>#Iterative Binary Search : Way 1 [Rule: Array should be in sorted order</a:t>
            </a:r>
            <a:r>
              <a:rPr lang="en-US" sz="22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  <a:t/>
            </a:r>
            <a:br>
              <a:rPr lang="en-US" sz="2200" dirty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sz="2200" dirty="0" err="1" smtClean="0">
                <a:latin typeface="Adobe Caslon Pro" panose="0205050205050A020403" pitchFamily="18" charset="0"/>
              </a:rPr>
              <a:t>sval</a:t>
            </a:r>
            <a:r>
              <a:rPr lang="en-US" sz="2200" dirty="0" smtClean="0">
                <a:latin typeface="Adobe Caslon Pro" panose="0205050205050A020403" pitchFamily="18" charset="0"/>
              </a:rPr>
              <a:t>=</a:t>
            </a:r>
            <a:r>
              <a:rPr lang="en-US" sz="2200" dirty="0" err="1" smtClean="0">
                <a:latin typeface="Adobe Caslon Pro" panose="0205050205050A020403" pitchFamily="18" charset="0"/>
              </a:rPr>
              <a:t>int</a:t>
            </a:r>
            <a:r>
              <a:rPr lang="en-US" sz="2200" dirty="0" smtClean="0">
                <a:latin typeface="Adobe Caslon Pro" panose="0205050205050A020403" pitchFamily="18" charset="0"/>
              </a:rPr>
              <a:t>(input</a:t>
            </a:r>
            <a:r>
              <a:rPr lang="en-US" sz="2200" dirty="0">
                <a:latin typeface="Adobe Caslon Pro" panose="0205050205050A020403" pitchFamily="18" charset="0"/>
              </a:rPr>
              <a:t>('\</a:t>
            </a:r>
            <a:r>
              <a:rPr lang="en-US" sz="2200" dirty="0" err="1">
                <a:latin typeface="Adobe Caslon Pro" panose="0205050205050A020403" pitchFamily="18" charset="0"/>
              </a:rPr>
              <a:t>nEnter</a:t>
            </a:r>
            <a:r>
              <a:rPr lang="en-US" sz="2200" dirty="0">
                <a:latin typeface="Adobe Caslon Pro" panose="0205050205050A020403" pitchFamily="18" charset="0"/>
              </a:rPr>
              <a:t> the value to be searched </a:t>
            </a:r>
            <a:r>
              <a:rPr lang="en-US" sz="2200" dirty="0" smtClean="0">
                <a:latin typeface="Adobe Caslon Pro" panose="0205050205050A020403" pitchFamily="18" charset="0"/>
              </a:rPr>
              <a:t>'))</a:t>
            </a:r>
            <a:r>
              <a:rPr lang="en-US" sz="2200" dirty="0">
                <a:latin typeface="Adobe Caslon Pro" panose="0205050205050A020403" pitchFamily="18" charset="0"/>
              </a:rPr>
              <a:t/>
            </a:r>
            <a:br>
              <a:rPr lang="en-US" sz="2200" dirty="0">
                <a:latin typeface="Adobe Caslon Pro" panose="0205050205050A020403" pitchFamily="18" charset="0"/>
              </a:rPr>
            </a:br>
            <a:endParaRPr lang="en-US" sz="2200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dobe Caslon Pro" panose="0205050205050A020403" pitchFamily="18" charset="0"/>
              </a:rPr>
              <a:t>result </a:t>
            </a:r>
            <a:r>
              <a:rPr lang="en-US" sz="2200" dirty="0">
                <a:latin typeface="Adobe Caslon Pro" panose="0205050205050A020403" pitchFamily="18" charset="0"/>
              </a:rPr>
              <a:t>= </a:t>
            </a:r>
            <a:r>
              <a:rPr lang="en-US" sz="2200" dirty="0" err="1">
                <a:latin typeface="Adobe Caslon Pro" panose="0205050205050A020403" pitchFamily="18" charset="0"/>
              </a:rPr>
              <a:t>ibs</a:t>
            </a:r>
            <a:r>
              <a:rPr lang="en-US" sz="2200" dirty="0">
                <a:latin typeface="Adobe Caslon Pro" panose="0205050205050A020403" pitchFamily="18" charset="0"/>
              </a:rPr>
              <a:t>(</a:t>
            </a:r>
            <a:r>
              <a:rPr lang="en-US" sz="2200" dirty="0" err="1">
                <a:latin typeface="Adobe Caslon Pro" panose="0205050205050A020403" pitchFamily="18" charset="0"/>
              </a:rPr>
              <a:t>vals</a:t>
            </a:r>
            <a:r>
              <a:rPr lang="en-US" sz="2200" dirty="0">
                <a:latin typeface="Adobe Caslon Pro" panose="0205050205050A020403" pitchFamily="18" charset="0"/>
              </a:rPr>
              <a:t>, </a:t>
            </a:r>
            <a:r>
              <a:rPr lang="en-US" sz="2200" dirty="0" err="1">
                <a:latin typeface="Adobe Caslon Pro" panose="0205050205050A020403" pitchFamily="18" charset="0"/>
              </a:rPr>
              <a:t>sval</a:t>
            </a:r>
            <a:r>
              <a:rPr lang="en-US" sz="2200" dirty="0">
                <a:latin typeface="Adobe Caslon Pro" panose="0205050205050A020403" pitchFamily="18" charset="0"/>
              </a:rPr>
              <a:t>)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if </a:t>
            </a:r>
            <a:r>
              <a:rPr lang="en-US" sz="2200" dirty="0">
                <a:latin typeface="Adobe Caslon Pro" panose="0205050205050A020403" pitchFamily="18" charset="0"/>
              </a:rPr>
              <a:t>result != -1: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print("Element </a:t>
            </a:r>
            <a:r>
              <a:rPr lang="en-US" sz="2200" dirty="0">
                <a:latin typeface="Adobe Caslon Pro" panose="0205050205050A020403" pitchFamily="18" charset="0"/>
              </a:rPr>
              <a:t>is present at index", </a:t>
            </a:r>
            <a:r>
              <a:rPr lang="en-US" sz="2200" dirty="0" err="1">
                <a:latin typeface="Adobe Caslon Pro" panose="0205050205050A020403" pitchFamily="18" charset="0"/>
              </a:rPr>
              <a:t>str</a:t>
            </a:r>
            <a:r>
              <a:rPr lang="en-US" sz="2200" dirty="0">
                <a:latin typeface="Adobe Caslon Pro" panose="0205050205050A020403" pitchFamily="18" charset="0"/>
              </a:rPr>
              <a:t>(result))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>
                <a:latin typeface="Adobe Caslon Pro" panose="0205050205050A020403" pitchFamily="18" charset="0"/>
              </a:rPr>
              <a:t>else:</a:t>
            </a:r>
            <a:br>
              <a:rPr lang="en-US" sz="2200" dirty="0">
                <a:latin typeface="Adobe Caslon Pro" panose="0205050205050A020403" pitchFamily="18" charset="0"/>
              </a:rPr>
            </a:br>
            <a:r>
              <a:rPr lang="en-US" sz="2200" dirty="0" smtClean="0">
                <a:latin typeface="Adobe Caslon Pro" panose="0205050205050A020403" pitchFamily="18" charset="0"/>
              </a:rPr>
              <a:t>	print</a:t>
            </a:r>
            <a:r>
              <a:rPr lang="en-US" sz="2200" dirty="0">
                <a:latin typeface="Adobe Caslon Pro" panose="0205050205050A020403" pitchFamily="18" charset="0"/>
              </a:rPr>
              <a:t>("Iterative Binary Search Failed</a:t>
            </a:r>
            <a:r>
              <a:rPr lang="en-US" sz="2200" dirty="0" smtClean="0">
                <a:latin typeface="Adobe Caslon Pro" panose="0205050205050A020403" pitchFamily="18" charset="0"/>
              </a:rPr>
              <a:t>")</a:t>
            </a:r>
          </a:p>
          <a:p>
            <a:pPr marL="0" indent="0">
              <a:buNone/>
            </a:pPr>
            <a:endParaRPr lang="en-US" sz="2200" dirty="0"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94F-2B18-4E77-879E-A4124260A81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836" y="449967"/>
            <a:ext cx="5288436" cy="1325563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Iterative</a:t>
            </a:r>
            <a:br>
              <a:rPr lang="en-US" sz="5400" dirty="0" smtClean="0">
                <a:latin typeface="Adobe Garamond Pro Bold" panose="02020702060506020403" pitchFamily="18" charset="0"/>
              </a:rPr>
            </a:br>
            <a:r>
              <a:rPr lang="en-US" sz="5400" dirty="0" smtClean="0">
                <a:latin typeface="Adobe Garamond Pro Bold" panose="02020702060506020403" pitchFamily="18" charset="0"/>
              </a:rPr>
              <a:t>Binary Search</a:t>
            </a:r>
            <a:endParaRPr lang="en-US" sz="5400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468" y="299138"/>
            <a:ext cx="9587846" cy="5355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dobe Caslon Pro" panose="0205050205050A020403" pitchFamily="18" charset="0"/>
              </a:rPr>
              <a:t>def</a:t>
            </a:r>
            <a:r>
              <a:rPr lang="en-US" sz="2400" dirty="0">
                <a:latin typeface="Adobe Caslon Pro" panose="0205050205050A020403" pitchFamily="18" charset="0"/>
              </a:rPr>
              <a:t> </a:t>
            </a:r>
            <a:r>
              <a:rPr lang="en-US" sz="2400" dirty="0" err="1">
                <a:latin typeface="Adobe Caslon Pro" panose="0205050205050A020403" pitchFamily="18" charset="0"/>
              </a:rPr>
              <a:t>ibs</a:t>
            </a:r>
            <a:r>
              <a:rPr lang="en-US" sz="2400" dirty="0">
                <a:latin typeface="Adobe Caslon Pro" panose="0205050205050A020403" pitchFamily="18" charset="0"/>
              </a:rPr>
              <a:t>(</a:t>
            </a:r>
            <a:r>
              <a:rPr lang="en-US" sz="2400" dirty="0" err="1">
                <a:latin typeface="Adobe Caslon Pro" panose="0205050205050A020403" pitchFamily="18" charset="0"/>
              </a:rPr>
              <a:t>arr</a:t>
            </a:r>
            <a:r>
              <a:rPr lang="en-US" sz="2400" dirty="0">
                <a:latin typeface="Adobe Caslon Pro" panose="0205050205050A020403" pitchFamily="18" charset="0"/>
              </a:rPr>
              <a:t>, x</a:t>
            </a:r>
            <a:r>
              <a:rPr lang="en-US" sz="2400" dirty="0" smtClean="0">
                <a:latin typeface="Adobe Caslon Pro" panose="0205050205050A020403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/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low </a:t>
            </a:r>
            <a:r>
              <a:rPr lang="en-US" sz="2400" dirty="0">
                <a:latin typeface="Adobe Caslon Pro" panose="0205050205050A020403" pitchFamily="18" charset="0"/>
              </a:rPr>
              <a:t>= 0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high </a:t>
            </a:r>
            <a:r>
              <a:rPr lang="en-US" sz="2400" dirty="0">
                <a:latin typeface="Adobe Caslon Pro" panose="0205050205050A020403" pitchFamily="18" charset="0"/>
              </a:rPr>
              <a:t>= </a:t>
            </a:r>
            <a:r>
              <a:rPr lang="en-US" sz="2400" dirty="0" err="1">
                <a:latin typeface="Adobe Caslon Pro" panose="0205050205050A020403" pitchFamily="18" charset="0"/>
              </a:rPr>
              <a:t>len</a:t>
            </a:r>
            <a:r>
              <a:rPr lang="en-US" sz="2400" dirty="0">
                <a:latin typeface="Adobe Caslon Pro" panose="0205050205050A020403" pitchFamily="18" charset="0"/>
              </a:rPr>
              <a:t>(</a:t>
            </a:r>
            <a:r>
              <a:rPr lang="en-US" sz="2400" dirty="0" err="1">
                <a:latin typeface="Adobe Caslon Pro" panose="0205050205050A020403" pitchFamily="18" charset="0"/>
              </a:rPr>
              <a:t>arr</a:t>
            </a:r>
            <a:r>
              <a:rPr lang="en-US" sz="2400" dirty="0">
                <a:latin typeface="Adobe Caslon Pro" panose="0205050205050A020403" pitchFamily="18" charset="0"/>
              </a:rPr>
              <a:t>) - 1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mid </a:t>
            </a:r>
            <a:r>
              <a:rPr lang="en-US" sz="2400" dirty="0">
                <a:latin typeface="Adobe Caslon Pro" panose="0205050205050A020403" pitchFamily="18" charset="0"/>
              </a:rPr>
              <a:t>= </a:t>
            </a:r>
            <a:r>
              <a:rPr lang="en-US" sz="2400" dirty="0" smtClean="0">
                <a:latin typeface="Adobe Caslon Pro" panose="0205050205050A020403" pitchFamily="18" charset="0"/>
              </a:rPr>
              <a:t>0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" panose="0205050205050A020403" pitchFamily="18" charset="0"/>
              </a:rPr>
              <a:t>	while </a:t>
            </a:r>
            <a:r>
              <a:rPr lang="en-US" sz="2400" dirty="0">
                <a:latin typeface="Adobe Caslon Pro" panose="0205050205050A020403" pitchFamily="18" charset="0"/>
              </a:rPr>
              <a:t>low &lt;= high: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	mid </a:t>
            </a:r>
            <a:r>
              <a:rPr lang="en-US" sz="2400" dirty="0">
                <a:latin typeface="Adobe Caslon Pro" panose="0205050205050A020403" pitchFamily="18" charset="0"/>
              </a:rPr>
              <a:t>= (high + low) // 2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		# If x is greater, ignore left half</a:t>
            </a:r>
            <a:br>
              <a:rPr lang="en-US" sz="24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		</a:t>
            </a:r>
            <a:r>
              <a:rPr lang="en-US" sz="2400" dirty="0" smtClean="0">
                <a:latin typeface="Adobe Caslon Pro" panose="0205050205050A020403" pitchFamily="18" charset="0"/>
              </a:rPr>
              <a:t>if </a:t>
            </a:r>
            <a:r>
              <a:rPr lang="en-US" sz="2400" dirty="0" err="1" smtClean="0">
                <a:latin typeface="Adobe Caslon Pro" panose="0205050205050A020403" pitchFamily="18" charset="0"/>
              </a:rPr>
              <a:t>arr</a:t>
            </a:r>
            <a:r>
              <a:rPr lang="en-US" sz="2400" dirty="0" smtClean="0">
                <a:latin typeface="Adobe Caslon Pro" panose="0205050205050A020403" pitchFamily="18" charset="0"/>
              </a:rPr>
              <a:t>[mid</a:t>
            </a:r>
            <a:r>
              <a:rPr lang="en-US" sz="2400" dirty="0">
                <a:latin typeface="Adobe Caslon Pro" panose="0205050205050A020403" pitchFamily="18" charset="0"/>
              </a:rPr>
              <a:t>] &lt; x: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		low </a:t>
            </a:r>
            <a:r>
              <a:rPr lang="en-US" sz="2400" dirty="0">
                <a:latin typeface="Adobe Caslon Pro" panose="0205050205050A020403" pitchFamily="18" charset="0"/>
              </a:rPr>
              <a:t>= mid + 1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 </a:t>
            </a:r>
            <a:r>
              <a:rPr lang="en-US" sz="2400" dirty="0">
                <a:solidFill>
                  <a:srgbClr val="FF0000"/>
                </a:solidFill>
                <a:latin typeface="Adobe Caslon Pro" panose="0205050205050A020403" pitchFamily="18" charset="0"/>
              </a:rPr>
              <a:t>If x is smaller, ignore right half</a:t>
            </a:r>
            <a:br>
              <a:rPr lang="en-US" sz="2400" dirty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		</a:t>
            </a:r>
            <a:r>
              <a:rPr lang="en-US" sz="2400" dirty="0" err="1" smtClean="0">
                <a:latin typeface="Adobe Caslon Pro" panose="0205050205050A020403" pitchFamily="18" charset="0"/>
              </a:rPr>
              <a:t>elif</a:t>
            </a:r>
            <a:r>
              <a:rPr lang="en-US" sz="2400" dirty="0" smtClean="0">
                <a:latin typeface="Adobe Caslon Pro" panose="0205050205050A020403" pitchFamily="18" charset="0"/>
              </a:rPr>
              <a:t> </a:t>
            </a:r>
            <a:r>
              <a:rPr lang="en-US" sz="2400" dirty="0" err="1">
                <a:latin typeface="Adobe Caslon Pro" panose="0205050205050A020403" pitchFamily="18" charset="0"/>
              </a:rPr>
              <a:t>arr</a:t>
            </a:r>
            <a:r>
              <a:rPr lang="en-US" sz="2400" dirty="0">
                <a:latin typeface="Adobe Caslon Pro" panose="0205050205050A020403" pitchFamily="18" charset="0"/>
              </a:rPr>
              <a:t>[mid] &gt; x: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		high </a:t>
            </a:r>
            <a:r>
              <a:rPr lang="en-US" sz="2400" dirty="0">
                <a:latin typeface="Adobe Caslon Pro" panose="0205050205050A020403" pitchFamily="18" charset="0"/>
              </a:rPr>
              <a:t>= mid - 1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 </a:t>
            </a:r>
            <a:r>
              <a:rPr lang="en-US" sz="2400" dirty="0">
                <a:solidFill>
                  <a:srgbClr val="FF0000"/>
                </a:solidFill>
                <a:latin typeface="Adobe Caslon Pro" panose="0205050205050A020403" pitchFamily="18" charset="0"/>
              </a:rPr>
              <a:t>means x is present at mid</a:t>
            </a:r>
            <a:r>
              <a:rPr lang="en-US" sz="2400" dirty="0">
                <a:latin typeface="Adobe Caslon Pro" panose="0205050205050A020403" pitchFamily="18" charset="0"/>
              </a:rPr>
              <a:t/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	else</a:t>
            </a:r>
            <a:r>
              <a:rPr lang="en-US" sz="2400" dirty="0">
                <a:latin typeface="Adobe Caslon Pro" panose="0205050205050A020403" pitchFamily="18" charset="0"/>
              </a:rPr>
              <a:t>: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		return </a:t>
            </a:r>
            <a:r>
              <a:rPr lang="en-US" sz="2400" dirty="0">
                <a:latin typeface="Adobe Caslon Pro" panose="0205050205050A020403" pitchFamily="18" charset="0"/>
              </a:rPr>
              <a:t>mid</a:t>
            </a:r>
            <a:br>
              <a:rPr lang="en-US" sz="2400" dirty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# </a:t>
            </a:r>
            <a:r>
              <a:rPr lang="en-US" sz="2400" dirty="0">
                <a:solidFill>
                  <a:srgbClr val="FF0000"/>
                </a:solidFill>
                <a:latin typeface="Adobe Caslon Pro" panose="0205050205050A020403" pitchFamily="18" charset="0"/>
              </a:rPr>
              <a:t>If we reach here, then the element was not present</a:t>
            </a:r>
            <a:br>
              <a:rPr lang="en-US" sz="2400" dirty="0">
                <a:solidFill>
                  <a:srgbClr val="FF0000"/>
                </a:solidFill>
                <a:latin typeface="Adobe Caslon Pro" panose="0205050205050A020403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dobe Caslon Pro" panose="0205050205050A020403" pitchFamily="18" charset="0"/>
              </a:rPr>
              <a:t>	</a:t>
            </a:r>
            <a:r>
              <a:rPr lang="en-US" sz="2400" dirty="0" smtClean="0">
                <a:latin typeface="Adobe Caslon Pro" panose="0205050205050A020403" pitchFamily="18" charset="0"/>
              </a:rPr>
              <a:t>return </a:t>
            </a:r>
            <a:r>
              <a:rPr lang="en-US" sz="2400" dirty="0">
                <a:latin typeface="Adobe Caslon Pro" panose="0205050205050A020403" pitchFamily="18" charset="0"/>
              </a:rPr>
              <a:t>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6884-7F77-44F1-B9FF-29476E3F1202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E461-8C05-4755-A199-BDD5460C46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461</Words>
  <Application>Microsoft Office PowerPoint</Application>
  <PresentationFormat>Widescreen</PresentationFormat>
  <Paragraphs>215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Adobe Caslon Pro</vt:lpstr>
      <vt:lpstr>Adobe Garamond Pro Bold</vt:lpstr>
      <vt:lpstr>Arial</vt:lpstr>
      <vt:lpstr>Calibri</vt:lpstr>
      <vt:lpstr>Calibri Light</vt:lpstr>
      <vt:lpstr>Office Theme</vt:lpstr>
      <vt:lpstr>Problem Solving Using Python</vt:lpstr>
      <vt:lpstr>Practical :</vt:lpstr>
      <vt:lpstr>Linear &amp; Binary Search</vt:lpstr>
      <vt:lpstr>Array Creation</vt:lpstr>
      <vt:lpstr>Linear Search</vt:lpstr>
      <vt:lpstr>Linear Search</vt:lpstr>
      <vt:lpstr>Binary Search</vt:lpstr>
      <vt:lpstr>Iterative Binary Search</vt:lpstr>
      <vt:lpstr>Iterative Binary Search</vt:lpstr>
      <vt:lpstr>Recursive Binary Search</vt:lpstr>
      <vt:lpstr>Recursive Binary Search</vt:lpstr>
      <vt:lpstr>Complexity</vt:lpstr>
      <vt:lpstr>Thank You</vt:lpstr>
      <vt:lpstr>Complexity Analysis for General Coding</vt:lpstr>
      <vt:lpstr>Complexity Analysis for General Coding</vt:lpstr>
      <vt:lpstr>Complexity Analysis for General Coding</vt:lpstr>
      <vt:lpstr>Complexity Analysis for General Coding</vt:lpstr>
      <vt:lpstr>Complexity Analysis for General Coding</vt:lpstr>
      <vt:lpstr>Complexity Analysis for General Coding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Using Python</dc:title>
  <dc:creator>Ayan Dey</dc:creator>
  <cp:lastModifiedBy>Ayan Dey</cp:lastModifiedBy>
  <cp:revision>19</cp:revision>
  <dcterms:created xsi:type="dcterms:W3CDTF">2022-02-15T17:23:19Z</dcterms:created>
  <dcterms:modified xsi:type="dcterms:W3CDTF">2022-02-16T08:45:15Z</dcterms:modified>
</cp:coreProperties>
</file>