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verage" panose="020B0604020202020204" charset="0"/>
      <p:regular r:id="rId24"/>
    </p:embeddedFont>
    <p:embeddedFont>
      <p:font typeface="Georgia" panose="02040502050405020303" pitchFamily="18" charset="0"/>
      <p:regular r:id="rId25"/>
      <p:bold r:id="rId26"/>
      <p:italic r:id="rId27"/>
      <p:boldItalic r:id="rId28"/>
    </p:embeddedFont>
    <p:embeddedFont>
      <p:font typeface="Oswald" panose="00000500000000000000" pitchFamily="2"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d1994cdd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d1994cdd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d18ac25f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d18ac25f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d18ac25fb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d18ac25fb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d18ac25fb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d18ac25f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d18ac25fbb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d18ac25fb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18ac25fb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18ac25fb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18ac25fb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18ac25fb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18ac25fb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d18ac25fb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d18ac25fb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d18ac25fb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18ac25fb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18ac25fb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18ac25fb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18ac25fb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95139b04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95139b04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d18ac25fb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d18ac25f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1a56b8e4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1a56b8e4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d1994cdd7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d1994cdd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mscroggs.co.uk/menace/"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hyperlink" Target="https://www.mscroggs.co.uk/blog/19"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towardsdatascience.com/reinforcement-learning-implement-tictactoe-189582bea542" TargetMode="External"/><Relationship Id="rId5" Type="http://schemas.openxmlformats.org/officeDocument/2006/relationships/hyperlink" Target="http://people.csail.mit.edu/brooks/idocs/matchbox.pdf" TargetMode="External"/><Relationship Id="rId4" Type="http://schemas.openxmlformats.org/officeDocument/2006/relationships/hyperlink" Target="https://www.mscroggs.co.uk/menac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22108" y="1303175"/>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AI Lab Assignment(8) </a:t>
            </a:r>
            <a:endParaRPr/>
          </a:p>
          <a:p>
            <a:pPr marL="0" lvl="0" indent="0" algn="ctr" rtl="0">
              <a:spcBef>
                <a:spcPts val="0"/>
              </a:spcBef>
              <a:spcAft>
                <a:spcPts val="0"/>
              </a:spcAft>
              <a:buNone/>
            </a:pPr>
            <a:r>
              <a:rPr lang="en"/>
              <a:t>Week -10</a:t>
            </a:r>
            <a:endParaRPr/>
          </a:p>
          <a:p>
            <a:pPr marL="0" lvl="0" indent="0" algn="ctr" rtl="0">
              <a:spcBef>
                <a:spcPts val="0"/>
              </a:spcBef>
              <a:spcAft>
                <a:spcPts val="0"/>
              </a:spcAft>
              <a:buNone/>
            </a:pPr>
            <a:r>
              <a:rPr lang="en"/>
              <a:t> </a:t>
            </a:r>
            <a:endParaRPr/>
          </a:p>
        </p:txBody>
      </p:sp>
      <p:sp>
        <p:nvSpPr>
          <p:cNvPr id="60" name="Google Shape;60;p13"/>
          <p:cNvSpPr txBox="1">
            <a:spLocks noGrp="1"/>
          </p:cNvSpPr>
          <p:nvPr>
            <p:ph type="subTitle" idx="1"/>
          </p:nvPr>
        </p:nvSpPr>
        <p:spPr>
          <a:xfrm>
            <a:off x="606025" y="3116600"/>
            <a:ext cx="7801500" cy="10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a:solidFill>
                  <a:srgbClr val="FFFFFF"/>
                </a:solidFill>
              </a:rPr>
              <a:t>AI THE NEW ERA</a:t>
            </a:r>
            <a:endParaRPr b="1" u="sng">
              <a:solidFill>
                <a:srgbClr val="FFFFFF"/>
              </a:solidFill>
            </a:endParaRPr>
          </a:p>
          <a:p>
            <a:pPr marL="0" lvl="0" indent="0" algn="ctr" rtl="0">
              <a:spcBef>
                <a:spcPts val="0"/>
              </a:spcBef>
              <a:spcAft>
                <a:spcPts val="0"/>
              </a:spcAft>
              <a:buNone/>
            </a:pPr>
            <a:r>
              <a:rPr lang="en"/>
              <a:t>      Glen Quadros - 202051211</a:t>
            </a:r>
            <a:endParaRPr/>
          </a:p>
          <a:p>
            <a:pPr marL="0" lvl="0" indent="0" algn="ctr" rtl="0">
              <a:spcBef>
                <a:spcPts val="0"/>
              </a:spcBef>
              <a:spcAft>
                <a:spcPts val="0"/>
              </a:spcAft>
              <a:buNone/>
            </a:pPr>
            <a:r>
              <a:rPr lang="en"/>
              <a:t>Kiran naik - 202051170</a:t>
            </a:r>
            <a:endParaRPr/>
          </a:p>
          <a:p>
            <a:pPr marL="0" lvl="0" indent="0" algn="l" rtl="0">
              <a:spcBef>
                <a:spcPts val="0"/>
              </a:spcBef>
              <a:spcAft>
                <a:spcPts val="0"/>
              </a:spcAft>
              <a:buNone/>
            </a:pPr>
            <a:r>
              <a:rPr lang="en"/>
              <a:t>                                      Ronak Jaiswal- 202051162</a:t>
            </a:r>
            <a:endParaRPr/>
          </a:p>
          <a:p>
            <a:pPr marL="0" lvl="0" indent="0" algn="l" rtl="0">
              <a:spcBef>
                <a:spcPts val="0"/>
              </a:spcBef>
              <a:spcAft>
                <a:spcPts val="0"/>
              </a:spcAft>
              <a:buNone/>
            </a:pPr>
            <a:r>
              <a:rPr lang="en"/>
              <a:t>                                      Sai Shiva - 202051173</a:t>
            </a:r>
            <a:endParaRPr/>
          </a:p>
          <a:p>
            <a:pPr marL="0" lvl="0" indent="0" algn="ctr" rtl="0">
              <a:spcBef>
                <a:spcPts val="0"/>
              </a:spcBef>
              <a:spcAft>
                <a:spcPts val="0"/>
              </a:spcAft>
              <a:buNone/>
            </a:pPr>
            <a:endParaRPr/>
          </a:p>
        </p:txBody>
      </p:sp>
      <p:sp>
        <p:nvSpPr>
          <p:cNvPr id="61" name="Google Shape;61;p13"/>
          <p:cNvSpPr txBox="1"/>
          <p:nvPr/>
        </p:nvSpPr>
        <p:spPr>
          <a:xfrm>
            <a:off x="7366550" y="370500"/>
            <a:ext cx="179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45975" y="266450"/>
            <a:ext cx="6968400" cy="452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4200" b="1">
                <a:solidFill>
                  <a:srgbClr val="000000"/>
                </a:solidFill>
                <a:latin typeface="Arial"/>
                <a:ea typeface="Arial"/>
                <a:cs typeface="Arial"/>
                <a:sym typeface="Arial"/>
              </a:rPr>
              <a:t>Problem Statement: </a:t>
            </a:r>
            <a:endParaRPr sz="4200" b="1">
              <a:solidFill>
                <a:srgbClr val="000000"/>
              </a:solidFill>
              <a:latin typeface="Arial"/>
              <a:ea typeface="Arial"/>
              <a:cs typeface="Arial"/>
              <a:sym typeface="Arial"/>
            </a:endParaRPr>
          </a:p>
          <a:p>
            <a:pPr marL="0" lvl="0" indent="0" algn="l" rtl="0">
              <a:spcBef>
                <a:spcPts val="0"/>
              </a:spcBef>
              <a:spcAft>
                <a:spcPts val="0"/>
              </a:spcAft>
              <a:buNone/>
            </a:pPr>
            <a:r>
              <a:rPr lang="en" sz="1800" b="1">
                <a:solidFill>
                  <a:srgbClr val="000000"/>
                </a:solidFill>
                <a:latin typeface="Georgia"/>
                <a:ea typeface="Georgia"/>
                <a:cs typeface="Georgia"/>
                <a:sym typeface="Georgia"/>
              </a:rPr>
              <a:t>Read the reference on MENACE by Michie and check for its implementations. Pick the one that you like the most and go through the code carefully. Highlight the parts that you feel are crucial. If possible, try to code the MENACE in any programming language of your liking.</a:t>
            </a:r>
            <a:endParaRPr sz="1800" b="1">
              <a:solidFill>
                <a:srgbClr val="000000"/>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a:t>MENACE </a:t>
            </a:r>
            <a:endParaRPr/>
          </a:p>
          <a:p>
            <a:pPr marL="0" lvl="0" indent="0" algn="l" rtl="0">
              <a:lnSpc>
                <a:spcPct val="115000"/>
              </a:lnSpc>
              <a:spcBef>
                <a:spcPts val="1200"/>
              </a:spcBef>
              <a:spcAft>
                <a:spcPts val="0"/>
              </a:spcAft>
              <a:buNone/>
            </a:pPr>
            <a:r>
              <a:rPr lang="en" sz="2900"/>
              <a:t>Matchbox Educable Noughts And Crosses Engine.</a:t>
            </a:r>
            <a:endParaRPr sz="2900"/>
          </a:p>
          <a:p>
            <a:pPr marL="0" lvl="0" indent="0" algn="ctr" rtl="0">
              <a:spcBef>
                <a:spcPts val="1200"/>
              </a:spcBef>
              <a:spcAft>
                <a:spcPts val="0"/>
              </a:spcAft>
              <a:buNone/>
            </a:pPr>
            <a:endParaRPr/>
          </a:p>
        </p:txBody>
      </p:sp>
      <p:sp>
        <p:nvSpPr>
          <p:cNvPr id="127" name="Google Shape;127;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Lorem ipsum dolor sit amet, consectetur adipiscing elit, sed do eiusmod tempor incididunt</a:t>
            </a:r>
            <a:endParaRPr/>
          </a:p>
          <a:p>
            <a:pPr marL="0" lvl="0" indent="0" algn="l" rtl="0">
              <a:spcBef>
                <a:spcPts val="1600"/>
              </a:spcBef>
              <a:spcAft>
                <a:spcPts val="0"/>
              </a:spcAft>
              <a:buNone/>
            </a:pPr>
            <a:r>
              <a:rPr lang="en"/>
              <a:t>The competition:</a:t>
            </a:r>
            <a:endParaRPr/>
          </a:p>
          <a:p>
            <a:pPr marL="457200" lvl="0" indent="-342900" algn="l" rtl="0">
              <a:spcBef>
                <a:spcPts val="0"/>
              </a:spcBef>
              <a:spcAft>
                <a:spcPts val="0"/>
              </a:spcAft>
              <a:buSzPts val="1800"/>
              <a:buChar char="●"/>
            </a:pPr>
            <a:r>
              <a:rPr lang="en"/>
              <a:t>Lorem ipsum </a:t>
            </a:r>
            <a:endParaRPr/>
          </a:p>
          <a:p>
            <a:pPr marL="457200" lvl="0" indent="-342900" algn="l" rtl="0">
              <a:spcBef>
                <a:spcPts val="0"/>
              </a:spcBef>
              <a:spcAft>
                <a:spcPts val="0"/>
              </a:spcAft>
              <a:buSzPts val="1800"/>
              <a:buChar char="●"/>
            </a:pPr>
            <a:r>
              <a:rPr lang="en"/>
              <a:t>Dolor sit amet</a:t>
            </a:r>
            <a:endParaRPr/>
          </a:p>
        </p:txBody>
      </p:sp>
      <p:pic>
        <p:nvPicPr>
          <p:cNvPr id="128" name="Google Shape;128;p23"/>
          <p:cNvPicPr preferRelativeResize="0"/>
          <p:nvPr/>
        </p:nvPicPr>
        <p:blipFill>
          <a:blip r:embed="rId3">
            <a:alphaModFix/>
          </a:blip>
          <a:stretch>
            <a:fillRect/>
          </a:stretch>
        </p:blipFill>
        <p:spPr>
          <a:xfrm>
            <a:off x="4572000" y="486750"/>
            <a:ext cx="4572000" cy="363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p:nvPr/>
        </p:nvSpPr>
        <p:spPr>
          <a:xfrm>
            <a:off x="398625" y="373050"/>
            <a:ext cx="83676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solidFill>
                  <a:schemeClr val="dk1"/>
                </a:solidFill>
                <a:latin typeface="Average"/>
                <a:ea typeface="Average"/>
                <a:cs typeface="Average"/>
                <a:sym typeface="Average"/>
              </a:rPr>
              <a:t>MENACE:</a:t>
            </a:r>
            <a:endParaRPr sz="3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457200" lvl="0" indent="-304800" algn="l" rtl="0">
              <a:spcBef>
                <a:spcPts val="0"/>
              </a:spcBef>
              <a:spcAft>
                <a:spcPts val="0"/>
              </a:spcAft>
              <a:buSzPts val="1200"/>
              <a:buChar char="●"/>
            </a:pPr>
            <a:r>
              <a:rPr lang="en" sz="1200">
                <a:solidFill>
                  <a:schemeClr val="dk1"/>
                </a:solidFill>
                <a:latin typeface="Average"/>
                <a:ea typeface="Average"/>
                <a:cs typeface="Average"/>
                <a:sym typeface="Average"/>
              </a:rPr>
              <a:t>MENACE :  </a:t>
            </a:r>
            <a:r>
              <a:rPr lang="en" sz="1200">
                <a:solidFill>
                  <a:srgbClr val="D1D5DB"/>
                </a:solidFill>
                <a:highlight>
                  <a:srgbClr val="444654"/>
                </a:highlight>
                <a:latin typeface="Roboto"/>
                <a:ea typeface="Roboto"/>
                <a:cs typeface="Roboto"/>
                <a:sym typeface="Roboto"/>
              </a:rPr>
              <a:t>Matchbox Educable Noughts And Crosses Engine. It is a simple AI device which is used to play tic tac toe using reinforce</a:t>
            </a:r>
            <a:r>
              <a:rPr lang="en" sz="1200">
                <a:solidFill>
                  <a:schemeClr val="dk1"/>
                </a:solidFill>
                <a:latin typeface="Average"/>
                <a:ea typeface="Average"/>
                <a:cs typeface="Average"/>
                <a:sym typeface="Average"/>
              </a:rPr>
              <a:t>ment learning.</a:t>
            </a:r>
            <a:endParaRPr sz="1200">
              <a:solidFill>
                <a:schemeClr val="dk1"/>
              </a:solidFill>
              <a:latin typeface="Average"/>
              <a:ea typeface="Average"/>
              <a:cs typeface="Average"/>
              <a:sym typeface="Average"/>
            </a:endParaRPr>
          </a:p>
          <a:p>
            <a:pPr marL="457200" lvl="0" indent="-304800" algn="l" rtl="0">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Here we use matchboxes each representing the board state,with beads which show the possible moves </a:t>
            </a: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457200" lvl="0" indent="-304800" algn="l" rtl="0">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There are around 304 matchboxes are there as we are allowing MENACE to play first where if we play first the boxes sizes increases tremendously to 400 boxes.  </a:t>
            </a: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134" name="Google Shape;134;p24"/>
          <p:cNvPicPr preferRelativeResize="0"/>
          <p:nvPr/>
        </p:nvPicPr>
        <p:blipFill>
          <a:blip r:embed="rId3">
            <a:alphaModFix/>
          </a:blip>
          <a:stretch>
            <a:fillRect/>
          </a:stretch>
        </p:blipFill>
        <p:spPr>
          <a:xfrm>
            <a:off x="1268500" y="1784163"/>
            <a:ext cx="2380793" cy="1785600"/>
          </a:xfrm>
          <a:prstGeom prst="rect">
            <a:avLst/>
          </a:prstGeom>
          <a:noFill/>
          <a:ln>
            <a:noFill/>
          </a:ln>
        </p:spPr>
      </p:pic>
      <p:pic>
        <p:nvPicPr>
          <p:cNvPr id="135" name="Google Shape;135;p24"/>
          <p:cNvPicPr preferRelativeResize="0"/>
          <p:nvPr/>
        </p:nvPicPr>
        <p:blipFill>
          <a:blip r:embed="rId4">
            <a:alphaModFix/>
          </a:blip>
          <a:stretch>
            <a:fillRect/>
          </a:stretch>
        </p:blipFill>
        <p:spPr>
          <a:xfrm>
            <a:off x="5050450" y="1811776"/>
            <a:ext cx="2443624" cy="183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p:nvPr/>
        </p:nvSpPr>
        <p:spPr>
          <a:xfrm>
            <a:off x="426200" y="450025"/>
            <a:ext cx="85185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There are 304 matchboxes because it is the total possible board configurations when taken some specific conditions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There are 3 possible states for each squares (X or O or null ) so for total board configurations are 3^9 which is 19638 but since many of them are symmetric its get reduced to 765.</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Now by considering certain specific board configurations such as corners,edges and diagonals which provide Strategic advantage so now board size gets reduced to 304.</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If the players are intelligent then they learn from the previous mistakes and takes inspiration from their previous games for the next move ie.. reinforcement.</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If the outcome is positive ie.. chances are in favour of winning  then it is positive reinforcement.</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If the outcome is negative ie.. chances are in favour of winning  then it is negative reinforcement.</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They are represented in collective form of beads.</a:t>
            </a:r>
            <a:endParaRPr sz="1600">
              <a:solidFill>
                <a:srgbClr val="D1D5DB"/>
              </a:solidFill>
              <a:highlight>
                <a:srgbClr val="444654"/>
              </a:highlight>
              <a:latin typeface="Average"/>
              <a:ea typeface="Average"/>
              <a:cs typeface="Average"/>
              <a:sym typeface="Average"/>
            </a:endParaRPr>
          </a:p>
        </p:txBody>
      </p:sp>
      <p:sp>
        <p:nvSpPr>
          <p:cNvPr id="141" name="Google Shape;141;p25"/>
          <p:cNvSpPr txBox="1"/>
          <p:nvPr/>
        </p:nvSpPr>
        <p:spPr>
          <a:xfrm>
            <a:off x="426200" y="2901125"/>
            <a:ext cx="80649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During the learning process, MENACE plays against a human opponent and updates the beads in each matchbox based on the outcome of the game. If MENACE wins the game, it adds more beads of the same color that it used to win. If MENACE loses the game, it removes beads of the color it used to lose. If the game is a draw, MENACE leaves the beads in the matchbox unchanged.</a:t>
            </a: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p:nvPr/>
        </p:nvSpPr>
        <p:spPr>
          <a:xfrm>
            <a:off x="210675" y="167100"/>
            <a:ext cx="8717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The 304 matchboxes that make up Menace represent all the possible layouts of a noughts and crosses board it might come across while playing. This is reduced from a much larger number by removing winning layouts, only allowing Menace to play first and treating rotations and reflections as the same board.</a:t>
            </a: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pic>
        <p:nvPicPr>
          <p:cNvPr id="147" name="Google Shape;147;p26"/>
          <p:cNvPicPr preferRelativeResize="0"/>
          <p:nvPr/>
        </p:nvPicPr>
        <p:blipFill>
          <a:blip r:embed="rId3">
            <a:alphaModFix/>
          </a:blip>
          <a:stretch>
            <a:fillRect/>
          </a:stretch>
        </p:blipFill>
        <p:spPr>
          <a:xfrm>
            <a:off x="850000" y="1110300"/>
            <a:ext cx="6791674" cy="1396075"/>
          </a:xfrm>
          <a:prstGeom prst="rect">
            <a:avLst/>
          </a:prstGeom>
          <a:noFill/>
          <a:ln>
            <a:noFill/>
          </a:ln>
        </p:spPr>
      </p:pic>
      <p:sp>
        <p:nvSpPr>
          <p:cNvPr id="148" name="Google Shape;148;p26"/>
          <p:cNvSpPr txBox="1"/>
          <p:nvPr/>
        </p:nvSpPr>
        <p:spPr>
          <a:xfrm>
            <a:off x="784625" y="2862325"/>
            <a:ext cx="3356400" cy="154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Average"/>
                <a:ea typeface="Average"/>
                <a:cs typeface="Average"/>
                <a:sym typeface="Average"/>
              </a:rPr>
              <a:t>Each of these matchboxes contains a number of coloured beads, each colour representing a valid move Menace could play for the corresponding board layout.</a:t>
            </a:r>
            <a:endParaRPr>
              <a:solidFill>
                <a:schemeClr val="dk1"/>
              </a:solidFill>
              <a:latin typeface="Average"/>
              <a:ea typeface="Average"/>
              <a:cs typeface="Average"/>
              <a:sym typeface="Average"/>
            </a:endParaRPr>
          </a:p>
          <a:p>
            <a:pPr marL="0" lvl="0" indent="0" algn="l" rtl="0">
              <a:spcBef>
                <a:spcPts val="1200"/>
              </a:spcBef>
              <a:spcAft>
                <a:spcPts val="0"/>
              </a:spcAft>
              <a:buNone/>
            </a:pPr>
            <a:endParaRPr>
              <a:latin typeface="Average"/>
              <a:ea typeface="Average"/>
              <a:cs typeface="Average"/>
              <a:sym typeface="Average"/>
            </a:endParaRPr>
          </a:p>
        </p:txBody>
      </p:sp>
      <p:pic>
        <p:nvPicPr>
          <p:cNvPr id="149" name="Google Shape;149;p26"/>
          <p:cNvPicPr preferRelativeResize="0"/>
          <p:nvPr/>
        </p:nvPicPr>
        <p:blipFill>
          <a:blip r:embed="rId4">
            <a:alphaModFix/>
          </a:blip>
          <a:stretch>
            <a:fillRect/>
          </a:stretch>
        </p:blipFill>
        <p:spPr>
          <a:xfrm>
            <a:off x="4572000" y="2658775"/>
            <a:ext cx="2547750" cy="233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304075" y="259600"/>
            <a:ext cx="860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155" name="Google Shape;155;p27"/>
          <p:cNvSpPr txBox="1"/>
          <p:nvPr/>
        </p:nvSpPr>
        <p:spPr>
          <a:xfrm>
            <a:off x="297850" y="290600"/>
            <a:ext cx="8238300" cy="182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Average"/>
                <a:ea typeface="Average"/>
                <a:cs typeface="Average"/>
                <a:sym typeface="Average"/>
              </a:rPr>
              <a:t>An Example game:</a:t>
            </a:r>
            <a:endParaRPr b="1">
              <a:solidFill>
                <a:schemeClr val="dk1"/>
              </a:solidFill>
              <a:latin typeface="Average"/>
              <a:ea typeface="Average"/>
              <a:cs typeface="Average"/>
              <a:sym typeface="Average"/>
            </a:endParaRPr>
          </a:p>
          <a:p>
            <a:pPr marL="0" lvl="0" indent="0" algn="l" rtl="0">
              <a:lnSpc>
                <a:spcPct val="115000"/>
              </a:lnSpc>
              <a:spcBef>
                <a:spcPts val="1200"/>
              </a:spcBef>
              <a:spcAft>
                <a:spcPts val="0"/>
              </a:spcAft>
              <a:buNone/>
            </a:pPr>
            <a:r>
              <a:rPr lang="en">
                <a:solidFill>
                  <a:schemeClr val="dk1"/>
                </a:solidFill>
                <a:latin typeface="Average"/>
                <a:ea typeface="Average"/>
                <a:cs typeface="Average"/>
                <a:sym typeface="Average"/>
              </a:rPr>
              <a:t>When playing against Menace, Menace always starts, otherwise the number of matchboxes needed would be greatly increased.</a:t>
            </a:r>
            <a:endParaRPr>
              <a:solidFill>
                <a:schemeClr val="dk1"/>
              </a:solidFill>
              <a:latin typeface="Average"/>
              <a:ea typeface="Average"/>
              <a:cs typeface="Average"/>
              <a:sym typeface="Average"/>
            </a:endParaRPr>
          </a:p>
          <a:p>
            <a:pPr marL="0" lvl="0" indent="0" algn="l" rtl="0">
              <a:lnSpc>
                <a:spcPct val="115000"/>
              </a:lnSpc>
              <a:spcBef>
                <a:spcPts val="1200"/>
              </a:spcBef>
              <a:spcAft>
                <a:spcPts val="0"/>
              </a:spcAft>
              <a:buNone/>
            </a:pPr>
            <a:endParaRPr>
              <a:solidFill>
                <a:schemeClr val="dk1"/>
              </a:solidFill>
              <a:latin typeface="Average"/>
              <a:ea typeface="Average"/>
              <a:cs typeface="Average"/>
              <a:sym typeface="Average"/>
            </a:endParaRPr>
          </a:p>
          <a:p>
            <a:pPr marL="0" lvl="0" indent="0" algn="l" rtl="0">
              <a:spcBef>
                <a:spcPts val="1200"/>
              </a:spcBef>
              <a:spcAft>
                <a:spcPts val="0"/>
              </a:spcAft>
              <a:buNone/>
            </a:pPr>
            <a:endParaRPr>
              <a:latin typeface="Average"/>
              <a:ea typeface="Average"/>
              <a:cs typeface="Average"/>
              <a:sym typeface="Average"/>
            </a:endParaRPr>
          </a:p>
        </p:txBody>
      </p:sp>
      <p:sp>
        <p:nvSpPr>
          <p:cNvPr id="156" name="Google Shape;156;p27"/>
          <p:cNvSpPr txBox="1"/>
          <p:nvPr/>
        </p:nvSpPr>
        <p:spPr>
          <a:xfrm>
            <a:off x="341450" y="1278600"/>
            <a:ext cx="3625200" cy="374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solidFill>
                  <a:schemeClr val="dk1"/>
                </a:solidFill>
                <a:latin typeface="Average"/>
                <a:ea typeface="Average"/>
                <a:cs typeface="Average"/>
                <a:sym typeface="Average"/>
              </a:rPr>
              <a:t>1st move, Menace’s turn: </a:t>
            </a:r>
            <a:r>
              <a:rPr lang="en">
                <a:solidFill>
                  <a:schemeClr val="dk1"/>
                </a:solidFill>
                <a:latin typeface="Average"/>
                <a:ea typeface="Average"/>
                <a:cs typeface="Average"/>
                <a:sym typeface="Average"/>
              </a:rPr>
              <a:t>The operator finds the matchbox that displays the empty board, opens it and takes out a random bead. In this case the random bead is red, which means that Menace wants to place its counter in the centre-top space.</a:t>
            </a:r>
            <a:endParaRPr>
              <a:solidFill>
                <a:schemeClr val="dk1"/>
              </a:solidFill>
              <a:latin typeface="Average"/>
              <a:ea typeface="Average"/>
              <a:cs typeface="Average"/>
              <a:sym typeface="Average"/>
            </a:endParaRPr>
          </a:p>
          <a:p>
            <a:pPr marL="0" lvl="0" indent="0" algn="l" rtl="0">
              <a:lnSpc>
                <a:spcPct val="115000"/>
              </a:lnSpc>
              <a:spcBef>
                <a:spcPts val="1200"/>
              </a:spcBef>
              <a:spcAft>
                <a:spcPts val="0"/>
              </a:spcAft>
              <a:buNone/>
            </a:pPr>
            <a:endParaRPr>
              <a:solidFill>
                <a:schemeClr val="dk1"/>
              </a:solidFill>
              <a:latin typeface="Average"/>
              <a:ea typeface="Average"/>
              <a:cs typeface="Average"/>
              <a:sym typeface="Average"/>
            </a:endParaRPr>
          </a:p>
          <a:p>
            <a:pPr marL="0" lvl="0" indent="0" algn="l" rtl="0">
              <a:lnSpc>
                <a:spcPct val="115000"/>
              </a:lnSpc>
              <a:spcBef>
                <a:spcPts val="1200"/>
              </a:spcBef>
              <a:spcAft>
                <a:spcPts val="0"/>
              </a:spcAft>
              <a:buNone/>
            </a:pPr>
            <a:r>
              <a:rPr lang="en" b="1">
                <a:solidFill>
                  <a:schemeClr val="dk1"/>
                </a:solidFill>
                <a:latin typeface="Average"/>
                <a:ea typeface="Average"/>
                <a:cs typeface="Average"/>
                <a:sym typeface="Average"/>
              </a:rPr>
              <a:t>2nd move, player’s turn:</a:t>
            </a:r>
            <a:r>
              <a:rPr lang="en">
                <a:solidFill>
                  <a:schemeClr val="dk1"/>
                </a:solidFill>
                <a:latin typeface="Average"/>
                <a:ea typeface="Average"/>
                <a:cs typeface="Average"/>
                <a:sym typeface="Average"/>
              </a:rPr>
              <a:t> The human player places the counter in the desired spot, which is in the centre.</a:t>
            </a:r>
            <a:endParaRPr>
              <a:solidFill>
                <a:schemeClr val="dk1"/>
              </a:solidFill>
              <a:latin typeface="Average"/>
              <a:ea typeface="Average"/>
              <a:cs typeface="Average"/>
              <a:sym typeface="Average"/>
            </a:endParaRPr>
          </a:p>
          <a:p>
            <a:pPr marL="0" lvl="0" indent="0" algn="l" rtl="0">
              <a:lnSpc>
                <a:spcPct val="115000"/>
              </a:lnSpc>
              <a:spcBef>
                <a:spcPts val="1200"/>
              </a:spcBef>
              <a:spcAft>
                <a:spcPts val="0"/>
              </a:spcAft>
              <a:buNone/>
            </a:pPr>
            <a:endParaRPr>
              <a:solidFill>
                <a:schemeClr val="dk1"/>
              </a:solidFill>
              <a:latin typeface="Average"/>
              <a:ea typeface="Average"/>
              <a:cs typeface="Average"/>
              <a:sym typeface="Average"/>
            </a:endParaRPr>
          </a:p>
          <a:p>
            <a:pPr marL="0" lvl="0" indent="0" algn="l" rtl="0">
              <a:spcBef>
                <a:spcPts val="1200"/>
              </a:spcBef>
              <a:spcAft>
                <a:spcPts val="0"/>
              </a:spcAft>
              <a:buNone/>
            </a:pPr>
            <a:endParaRPr>
              <a:latin typeface="Average"/>
              <a:ea typeface="Average"/>
              <a:cs typeface="Average"/>
              <a:sym typeface="Average"/>
            </a:endParaRPr>
          </a:p>
        </p:txBody>
      </p:sp>
      <p:pic>
        <p:nvPicPr>
          <p:cNvPr id="157" name="Google Shape;157;p27"/>
          <p:cNvPicPr preferRelativeResize="0"/>
          <p:nvPr/>
        </p:nvPicPr>
        <p:blipFill>
          <a:blip r:embed="rId3">
            <a:alphaModFix/>
          </a:blip>
          <a:stretch>
            <a:fillRect/>
          </a:stretch>
        </p:blipFill>
        <p:spPr>
          <a:xfrm>
            <a:off x="4238100" y="1319575"/>
            <a:ext cx="3765650" cy="282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p:nvPr/>
        </p:nvSpPr>
        <p:spPr>
          <a:xfrm>
            <a:off x="217925" y="421350"/>
            <a:ext cx="4664100" cy="446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solidFill>
                  <a:schemeClr val="dk1"/>
                </a:solidFill>
              </a:rPr>
              <a:t>3rd move, Menace’s turn:</a:t>
            </a:r>
            <a:r>
              <a:rPr lang="en" sz="1300">
                <a:solidFill>
                  <a:schemeClr val="dk1"/>
                </a:solidFill>
              </a:rPr>
              <a:t> The operator finds the matchbox that displays the current board layout, opens it and takes out a random bead. The random bead is now blue, which means that Menace wants to place its counter in the top-left corner.</a:t>
            </a:r>
            <a:endParaRPr sz="1300">
              <a:solidFill>
                <a:schemeClr val="dk1"/>
              </a:solidFill>
            </a:endParaRPr>
          </a:p>
          <a:p>
            <a:pPr marL="0" lvl="0" indent="0" algn="l" rtl="0">
              <a:lnSpc>
                <a:spcPct val="115000"/>
              </a:lnSpc>
              <a:spcBef>
                <a:spcPts val="1200"/>
              </a:spcBef>
              <a:spcAft>
                <a:spcPts val="0"/>
              </a:spcAft>
              <a:buNone/>
            </a:pPr>
            <a:r>
              <a:rPr lang="en" sz="1300" b="1">
                <a:solidFill>
                  <a:schemeClr val="dk1"/>
                </a:solidFill>
              </a:rPr>
              <a:t>4th move, player’s turn:</a:t>
            </a:r>
            <a:r>
              <a:rPr lang="en" sz="1300">
                <a:solidFill>
                  <a:schemeClr val="dk1"/>
                </a:solidFill>
              </a:rPr>
              <a:t> The human player places the counter in the desired spot, here blocking Menace from getting three in a row.</a:t>
            </a:r>
            <a:endParaRPr sz="1300">
              <a:solidFill>
                <a:schemeClr val="dk1"/>
              </a:solidFill>
            </a:endParaRPr>
          </a:p>
          <a:p>
            <a:pPr marL="0" lvl="0" indent="0" algn="l" rtl="0">
              <a:lnSpc>
                <a:spcPct val="115000"/>
              </a:lnSpc>
              <a:spcBef>
                <a:spcPts val="1200"/>
              </a:spcBef>
              <a:spcAft>
                <a:spcPts val="0"/>
              </a:spcAft>
              <a:buNone/>
            </a:pPr>
            <a:r>
              <a:rPr lang="en" sz="1300" b="1">
                <a:solidFill>
                  <a:schemeClr val="dk1"/>
                </a:solidFill>
              </a:rPr>
              <a:t>5th move, Menace’s turn:</a:t>
            </a:r>
            <a:r>
              <a:rPr lang="en" sz="1300">
                <a:solidFill>
                  <a:schemeClr val="dk1"/>
                </a:solidFill>
              </a:rPr>
              <a:t> The operator finds the matchbox that displays the current board layout, opens it and takes out a random bead. The random bead is green, which means that Menace wants to place its counter in the middle row and left-most column.</a:t>
            </a:r>
            <a:endParaRPr sz="1300">
              <a:solidFill>
                <a:schemeClr val="dk1"/>
              </a:solidFill>
            </a:endParaRPr>
          </a:p>
          <a:p>
            <a:pPr marL="0" lvl="0" indent="0" algn="l" rtl="0">
              <a:lnSpc>
                <a:spcPct val="115000"/>
              </a:lnSpc>
              <a:spcBef>
                <a:spcPts val="1200"/>
              </a:spcBef>
              <a:spcAft>
                <a:spcPts val="0"/>
              </a:spcAft>
              <a:buNone/>
            </a:pPr>
            <a:r>
              <a:rPr lang="en" sz="1300" b="1">
                <a:solidFill>
                  <a:schemeClr val="dk1"/>
                </a:solidFill>
              </a:rPr>
              <a:t>6th move, player’s turn:</a:t>
            </a:r>
            <a:r>
              <a:rPr lang="en" sz="1300">
                <a:solidFill>
                  <a:schemeClr val="dk1"/>
                </a:solidFill>
              </a:rPr>
              <a:t> The human player places the counter in the bottom-left corner and obtains three in a row. The human player wins!</a:t>
            </a:r>
            <a:endParaRPr sz="1300">
              <a:solidFill>
                <a:schemeClr val="dk1"/>
              </a:solidFill>
            </a:endParaRPr>
          </a:p>
          <a:p>
            <a:pPr marL="0" lvl="0" indent="0" algn="l" rtl="0">
              <a:spcBef>
                <a:spcPts val="1200"/>
              </a:spcBef>
              <a:spcAft>
                <a:spcPts val="0"/>
              </a:spcAft>
              <a:buNone/>
            </a:pPr>
            <a:endParaRPr>
              <a:latin typeface="Average"/>
              <a:ea typeface="Average"/>
              <a:cs typeface="Average"/>
              <a:sym typeface="Average"/>
            </a:endParaRPr>
          </a:p>
        </p:txBody>
      </p:sp>
      <p:pic>
        <p:nvPicPr>
          <p:cNvPr id="163" name="Google Shape;163;p28"/>
          <p:cNvPicPr preferRelativeResize="0"/>
          <p:nvPr/>
        </p:nvPicPr>
        <p:blipFill>
          <a:blip r:embed="rId3">
            <a:alphaModFix/>
          </a:blip>
          <a:stretch>
            <a:fillRect/>
          </a:stretch>
        </p:blipFill>
        <p:spPr>
          <a:xfrm>
            <a:off x="5363400" y="341450"/>
            <a:ext cx="2659075" cy="1955793"/>
          </a:xfrm>
          <a:prstGeom prst="rect">
            <a:avLst/>
          </a:prstGeom>
          <a:noFill/>
          <a:ln>
            <a:noFill/>
          </a:ln>
        </p:spPr>
      </p:pic>
      <p:pic>
        <p:nvPicPr>
          <p:cNvPr id="164" name="Google Shape;164;p28"/>
          <p:cNvPicPr preferRelativeResize="0"/>
          <p:nvPr/>
        </p:nvPicPr>
        <p:blipFill>
          <a:blip r:embed="rId4">
            <a:alphaModFix/>
          </a:blip>
          <a:stretch>
            <a:fillRect/>
          </a:stretch>
        </p:blipFill>
        <p:spPr>
          <a:xfrm>
            <a:off x="5436288" y="2753400"/>
            <a:ext cx="2513300" cy="199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p:nvPr/>
        </p:nvSpPr>
        <p:spPr>
          <a:xfrm>
            <a:off x="254275" y="305125"/>
            <a:ext cx="8659800" cy="115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a:solidFill>
                  <a:schemeClr val="dk1"/>
                </a:solidFill>
                <a:latin typeface="Average"/>
                <a:ea typeface="Average"/>
                <a:cs typeface="Average"/>
                <a:sym typeface="Average"/>
              </a:rPr>
              <a:t>With the game over, Menace, since it lost, must be punished. Hence every bead that represented a move played is removed from its corresponding box, as shown below.</a:t>
            </a:r>
            <a:endParaRPr sz="1600" b="1">
              <a:solidFill>
                <a:schemeClr val="dk1"/>
              </a:solidFill>
              <a:latin typeface="Average"/>
              <a:ea typeface="Average"/>
              <a:cs typeface="Average"/>
              <a:sym typeface="Average"/>
            </a:endParaRPr>
          </a:p>
          <a:p>
            <a:pPr marL="0" lvl="0" indent="0" algn="l" rtl="0">
              <a:spcBef>
                <a:spcPts val="1200"/>
              </a:spcBef>
              <a:spcAft>
                <a:spcPts val="0"/>
              </a:spcAft>
              <a:buNone/>
            </a:pPr>
            <a:endParaRPr sz="1600">
              <a:latin typeface="Average"/>
              <a:ea typeface="Average"/>
              <a:cs typeface="Average"/>
              <a:sym typeface="Average"/>
            </a:endParaRPr>
          </a:p>
        </p:txBody>
      </p:sp>
      <p:pic>
        <p:nvPicPr>
          <p:cNvPr id="170" name="Google Shape;170;p29"/>
          <p:cNvPicPr preferRelativeResize="0"/>
          <p:nvPr/>
        </p:nvPicPr>
        <p:blipFill>
          <a:blip r:embed="rId3">
            <a:alphaModFix/>
          </a:blip>
          <a:stretch>
            <a:fillRect/>
          </a:stretch>
        </p:blipFill>
        <p:spPr>
          <a:xfrm>
            <a:off x="348700" y="1180450"/>
            <a:ext cx="8340050" cy="224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4336925" y="254750"/>
            <a:ext cx="4133875" cy="3334075"/>
          </a:xfrm>
          <a:prstGeom prst="rect">
            <a:avLst/>
          </a:prstGeom>
          <a:noFill/>
          <a:ln>
            <a:noFill/>
          </a:ln>
        </p:spPr>
      </p:pic>
      <p:sp>
        <p:nvSpPr>
          <p:cNvPr id="176" name="Google Shape;176;p30"/>
          <p:cNvSpPr txBox="1"/>
          <p:nvPr/>
        </p:nvSpPr>
        <p:spPr>
          <a:xfrm>
            <a:off x="3254625" y="3792250"/>
            <a:ext cx="58338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Average"/>
                <a:ea typeface="Average"/>
                <a:cs typeface="Average"/>
                <a:sym typeface="Average"/>
              </a:rPr>
              <a:t>The progress of MENACE'S maiden tournament against a human opponent.</a:t>
            </a:r>
            <a:endParaRPr sz="1300" b="1">
              <a:solidFill>
                <a:schemeClr val="dk1"/>
              </a:solidFill>
              <a:latin typeface="Average"/>
              <a:ea typeface="Average"/>
              <a:cs typeface="Average"/>
              <a:sym typeface="Average"/>
            </a:endParaRPr>
          </a:p>
          <a:p>
            <a:pPr marL="0" lvl="0" indent="0" algn="l" rtl="0">
              <a:spcBef>
                <a:spcPts val="0"/>
              </a:spcBef>
              <a:spcAft>
                <a:spcPts val="0"/>
              </a:spcAft>
              <a:buNone/>
            </a:pPr>
            <a:endParaRPr sz="1300" b="1">
              <a:solidFill>
                <a:schemeClr val="dk1"/>
              </a:solidFill>
              <a:latin typeface="Average"/>
              <a:ea typeface="Average"/>
              <a:cs typeface="Average"/>
              <a:sym typeface="Average"/>
            </a:endParaRPr>
          </a:p>
          <a:p>
            <a:pPr marL="0" lvl="0" indent="0" algn="l" rtl="0">
              <a:spcBef>
                <a:spcPts val="0"/>
              </a:spcBef>
              <a:spcAft>
                <a:spcPts val="0"/>
              </a:spcAft>
              <a:buNone/>
            </a:pPr>
            <a:r>
              <a:rPr lang="en" sz="1300" b="1">
                <a:solidFill>
                  <a:schemeClr val="dk1"/>
                </a:solidFill>
                <a:latin typeface="Average"/>
                <a:ea typeface="Average"/>
                <a:cs typeface="Average"/>
                <a:sym typeface="Average"/>
              </a:rPr>
              <a:t>The line of dots drops one level for a defeat, rises one level for a draw and rises three levels for a victory</a:t>
            </a:r>
            <a:endParaRPr sz="1300" b="1">
              <a:solidFill>
                <a:schemeClr val="dk1"/>
              </a:solidFill>
              <a:latin typeface="Average"/>
              <a:ea typeface="Average"/>
              <a:cs typeface="Average"/>
              <a:sym typeface="Average"/>
            </a:endParaRPr>
          </a:p>
        </p:txBody>
      </p:sp>
      <p:sp>
        <p:nvSpPr>
          <p:cNvPr id="177" name="Google Shape;177;p30"/>
          <p:cNvSpPr txBox="1"/>
          <p:nvPr/>
        </p:nvSpPr>
        <p:spPr>
          <a:xfrm>
            <a:off x="217950" y="377775"/>
            <a:ext cx="3741300" cy="159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300">
                <a:solidFill>
                  <a:schemeClr val="dk1"/>
                </a:solidFill>
              </a:rPr>
              <a:t>In this way, MENACE is encouraged to repeat moves that leads to winning and draws, and not repeat mistakes that leads to losing. Over the course of multiple games, MENACE learns to be a better noughts and crosses player.</a:t>
            </a:r>
            <a:endParaRPr sz="1300">
              <a:solidFill>
                <a:schemeClr val="dk1"/>
              </a:solidFill>
            </a:endParaRPr>
          </a:p>
          <a:p>
            <a:pPr marL="0" lvl="0" indent="0" algn="l" rtl="0">
              <a:spcBef>
                <a:spcPts val="0"/>
              </a:spcBef>
              <a:spcAft>
                <a:spcPts val="0"/>
              </a:spcAft>
              <a:buNone/>
            </a:pPr>
            <a:endParaRPr sz="1700">
              <a:latin typeface="Average"/>
              <a:ea typeface="Average"/>
              <a:cs typeface="Average"/>
              <a:sym typeface="Average"/>
            </a:endParaRPr>
          </a:p>
        </p:txBody>
      </p:sp>
      <p:sp>
        <p:nvSpPr>
          <p:cNvPr id="178" name="Google Shape;178;p30"/>
          <p:cNvSpPr txBox="1"/>
          <p:nvPr/>
        </p:nvSpPr>
        <p:spPr>
          <a:xfrm>
            <a:off x="188875" y="1838000"/>
            <a:ext cx="3923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We will be playing hundreds of games of noughts and crosses; check back to see the statistics of how good MENACE is getting. Is MENACE already better at noughts and crosses than humans?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line of dots drops one level for a defeat, rises one level for a draw and rises three levels for a victory</a:t>
            </a:r>
            <a:endParaRPr>
              <a:solidFill>
                <a:schemeClr val="dk1"/>
              </a:solidFill>
            </a:endParaRPr>
          </a:p>
        </p:txBody>
      </p:sp>
      <p:sp>
        <p:nvSpPr>
          <p:cNvPr id="179" name="Google Shape;179;p30"/>
          <p:cNvSpPr txBox="1"/>
          <p:nvPr/>
        </p:nvSpPr>
        <p:spPr>
          <a:xfrm>
            <a:off x="157350" y="0"/>
            <a:ext cx="38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dk1"/>
                </a:solidFill>
                <a:latin typeface="Average"/>
                <a:ea typeface="Average"/>
                <a:cs typeface="Average"/>
                <a:sym typeface="Average"/>
              </a:rPr>
              <a:t>OBSERVATIONS :</a:t>
            </a:r>
            <a:endParaRPr b="1" u="sng">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21350" y="442225"/>
            <a:ext cx="4416900" cy="9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Try a game and have fun </a:t>
            </a:r>
            <a:endParaRPr sz="1800"/>
          </a:p>
          <a:p>
            <a:pPr marL="0" lvl="0" indent="0" algn="l" rtl="0">
              <a:spcBef>
                <a:spcPts val="0"/>
              </a:spcBef>
              <a:spcAft>
                <a:spcPts val="0"/>
              </a:spcAft>
              <a:buNone/>
            </a:pPr>
            <a:r>
              <a:rPr lang="en" sz="1600" u="sng">
                <a:solidFill>
                  <a:schemeClr val="hlink"/>
                </a:solidFill>
                <a:latin typeface="Arial"/>
                <a:ea typeface="Arial"/>
                <a:cs typeface="Arial"/>
                <a:sym typeface="Arial"/>
                <a:hlinkClick r:id="rId3"/>
              </a:rPr>
              <a:t>https://www.mscroggs.co.uk/menace/</a:t>
            </a:r>
            <a:endParaRPr sz="1600">
              <a:latin typeface="Arial"/>
              <a:ea typeface="Arial"/>
              <a:cs typeface="Arial"/>
              <a:sym typeface="Arial"/>
            </a:endParaRPr>
          </a:p>
          <a:p>
            <a:pPr marL="0" lvl="0" indent="0" algn="l" rtl="0">
              <a:spcBef>
                <a:spcPts val="0"/>
              </a:spcBef>
              <a:spcAft>
                <a:spcPts val="0"/>
              </a:spcAft>
              <a:buNone/>
            </a:pPr>
            <a:endParaRPr/>
          </a:p>
        </p:txBody>
      </p:sp>
      <p:pic>
        <p:nvPicPr>
          <p:cNvPr id="185" name="Google Shape;185;p31"/>
          <p:cNvPicPr preferRelativeResize="0"/>
          <p:nvPr/>
        </p:nvPicPr>
        <p:blipFill>
          <a:blip r:embed="rId4">
            <a:alphaModFix/>
          </a:blip>
          <a:stretch>
            <a:fillRect/>
          </a:stretch>
        </p:blipFill>
        <p:spPr>
          <a:xfrm>
            <a:off x="262175" y="1271225"/>
            <a:ext cx="4009551" cy="3305625"/>
          </a:xfrm>
          <a:prstGeom prst="rect">
            <a:avLst/>
          </a:prstGeom>
          <a:noFill/>
          <a:ln>
            <a:noFill/>
          </a:ln>
        </p:spPr>
      </p:pic>
      <p:sp>
        <p:nvSpPr>
          <p:cNvPr id="186" name="Google Shape;186;p31"/>
          <p:cNvSpPr txBox="1"/>
          <p:nvPr/>
        </p:nvSpPr>
        <p:spPr>
          <a:xfrm>
            <a:off x="4983675" y="1525050"/>
            <a:ext cx="3705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A sample MENACE GAME . After playing nearly 148 games , It becomes difficult to beat computer it is either a tie or MENACE’s win.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And it has become little difficult to win for a human.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370350" y="557625"/>
            <a:ext cx="84141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latin typeface="Average"/>
                <a:ea typeface="Average"/>
                <a:cs typeface="Average"/>
                <a:sym typeface="Average"/>
              </a:rPr>
              <a:t>Contents :</a:t>
            </a:r>
            <a:endParaRPr sz="2800">
              <a:solidFill>
                <a:schemeClr val="dk1"/>
              </a:solidFill>
              <a:latin typeface="Average"/>
              <a:ea typeface="Average"/>
              <a:cs typeface="Average"/>
              <a:sym typeface="Average"/>
            </a:endParaRPr>
          </a:p>
          <a:p>
            <a:pPr marL="0" lvl="0" indent="0" algn="l" rtl="0">
              <a:spcBef>
                <a:spcPts val="0"/>
              </a:spcBef>
              <a:spcAft>
                <a:spcPts val="0"/>
              </a:spcAft>
              <a:buNone/>
            </a:pPr>
            <a:endParaRPr sz="2800">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Learning Objective</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&gt; State Space Search</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&gt; Reinforcement Learning and MDP</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&gt; Random numbers on Reinforcement Learning and MDP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Problem Statement and solution</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MENACE and its brief description about its process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Code For Menace</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Observations and Results</a:t>
            </a:r>
            <a:endParaRPr>
              <a:solidFill>
                <a:schemeClr val="dk1"/>
              </a:solidFill>
              <a:latin typeface="Average"/>
              <a:ea typeface="Average"/>
              <a:cs typeface="Average"/>
              <a:sym typeface="Average"/>
            </a:endParaRPr>
          </a:p>
          <a:p>
            <a:pPr marL="457200" lvl="0" indent="0" algn="l"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dk1"/>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5475025" y="1102425"/>
            <a:ext cx="3668974" cy="2938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OUTPUTS:</a:t>
            </a:r>
            <a:endParaRPr/>
          </a:p>
          <a:p>
            <a:pPr marL="0" lvl="0" indent="0" algn="l" rtl="0">
              <a:spcBef>
                <a:spcPts val="0"/>
              </a:spcBef>
              <a:spcAft>
                <a:spcPts val="0"/>
              </a:spcAft>
              <a:buNone/>
            </a:pPr>
            <a:endParaRPr/>
          </a:p>
        </p:txBody>
      </p:sp>
      <p:pic>
        <p:nvPicPr>
          <p:cNvPr id="192" name="Google Shape;192;p32"/>
          <p:cNvPicPr preferRelativeResize="0"/>
          <p:nvPr/>
        </p:nvPicPr>
        <p:blipFill>
          <a:blip r:embed="rId3">
            <a:alphaModFix/>
          </a:blip>
          <a:stretch>
            <a:fillRect/>
          </a:stretch>
        </p:blipFill>
        <p:spPr>
          <a:xfrm>
            <a:off x="2516475" y="1089950"/>
            <a:ext cx="2496250" cy="3072525"/>
          </a:xfrm>
          <a:prstGeom prst="rect">
            <a:avLst/>
          </a:prstGeom>
          <a:noFill/>
          <a:ln>
            <a:noFill/>
          </a:ln>
        </p:spPr>
      </p:pic>
      <p:pic>
        <p:nvPicPr>
          <p:cNvPr id="193" name="Google Shape;193;p32"/>
          <p:cNvPicPr preferRelativeResize="0"/>
          <p:nvPr/>
        </p:nvPicPr>
        <p:blipFill>
          <a:blip r:embed="rId4">
            <a:alphaModFix/>
          </a:blip>
          <a:stretch>
            <a:fillRect/>
          </a:stretch>
        </p:blipFill>
        <p:spPr>
          <a:xfrm>
            <a:off x="232300" y="1089950"/>
            <a:ext cx="2317649" cy="3072525"/>
          </a:xfrm>
          <a:prstGeom prst="rect">
            <a:avLst/>
          </a:prstGeom>
          <a:noFill/>
          <a:ln>
            <a:noFill/>
          </a:ln>
        </p:spPr>
      </p:pic>
      <p:pic>
        <p:nvPicPr>
          <p:cNvPr id="194" name="Google Shape;194;p32"/>
          <p:cNvPicPr preferRelativeResize="0"/>
          <p:nvPr/>
        </p:nvPicPr>
        <p:blipFill>
          <a:blip r:embed="rId5">
            <a:alphaModFix/>
          </a:blip>
          <a:stretch>
            <a:fillRect/>
          </a:stretch>
        </p:blipFill>
        <p:spPr>
          <a:xfrm>
            <a:off x="5012725" y="1090225"/>
            <a:ext cx="2412100" cy="3072525"/>
          </a:xfrm>
          <a:prstGeom prst="rect">
            <a:avLst/>
          </a:prstGeom>
          <a:noFill/>
          <a:ln>
            <a:noFill/>
          </a:ln>
        </p:spPr>
      </p:pic>
      <p:pic>
        <p:nvPicPr>
          <p:cNvPr id="195" name="Google Shape;195;p32"/>
          <p:cNvPicPr preferRelativeResize="0"/>
          <p:nvPr/>
        </p:nvPicPr>
        <p:blipFill>
          <a:blip r:embed="rId6">
            <a:alphaModFix/>
          </a:blip>
          <a:stretch>
            <a:fillRect/>
          </a:stretch>
        </p:blipFill>
        <p:spPr>
          <a:xfrm>
            <a:off x="6988750" y="1104475"/>
            <a:ext cx="2027625" cy="304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1" name="Google Shape;201;p33"/>
          <p:cNvSpPr txBox="1"/>
          <p:nvPr/>
        </p:nvSpPr>
        <p:spPr>
          <a:xfrm>
            <a:off x="377775" y="1518350"/>
            <a:ext cx="7686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r>
              <a:rPr lang="en" u="sng">
                <a:solidFill>
                  <a:schemeClr val="hlink"/>
                </a:solidFill>
                <a:latin typeface="Average"/>
                <a:ea typeface="Average"/>
                <a:cs typeface="Average"/>
                <a:sym typeface="Average"/>
                <a:hlinkClick r:id="rId3"/>
              </a:rPr>
              <a:t>https://www.mscroggs.co.uk/blog/19</a:t>
            </a:r>
            <a:endParaRPr>
              <a:latin typeface="Average"/>
              <a:ea typeface="Average"/>
              <a:cs typeface="Average"/>
              <a:sym typeface="Average"/>
            </a:endParaRPr>
          </a:p>
          <a:p>
            <a:pPr marL="0" lvl="0" indent="0" algn="l" rtl="0">
              <a:spcBef>
                <a:spcPts val="0"/>
              </a:spcBef>
              <a:spcAft>
                <a:spcPts val="0"/>
              </a:spcAft>
              <a:buNone/>
            </a:pPr>
            <a:r>
              <a:rPr lang="en" u="sng">
                <a:solidFill>
                  <a:schemeClr val="hlink"/>
                </a:solidFill>
                <a:latin typeface="Average"/>
                <a:ea typeface="Average"/>
                <a:cs typeface="Average"/>
                <a:sym typeface="Average"/>
                <a:hlinkClick r:id="rId4"/>
              </a:rPr>
              <a:t>https://www.mscroggs.co.uk/menace/</a:t>
            </a:r>
            <a:endParaRPr>
              <a:latin typeface="Average"/>
              <a:ea typeface="Average"/>
              <a:cs typeface="Average"/>
              <a:sym typeface="Average"/>
            </a:endParaRPr>
          </a:p>
          <a:p>
            <a:pPr marL="0" lvl="0" indent="0" algn="l" rtl="0">
              <a:spcBef>
                <a:spcPts val="0"/>
              </a:spcBef>
              <a:spcAft>
                <a:spcPts val="0"/>
              </a:spcAft>
              <a:buNone/>
            </a:pPr>
            <a:r>
              <a:rPr lang="en" u="sng">
                <a:solidFill>
                  <a:schemeClr val="hlink"/>
                </a:solidFill>
                <a:latin typeface="Average"/>
                <a:ea typeface="Average"/>
                <a:cs typeface="Average"/>
                <a:sym typeface="Average"/>
                <a:hlinkClick r:id="rId5"/>
              </a:rPr>
              <a:t>http://people.csail.mit.edu/brooks/idocs/matchbox.pdf</a:t>
            </a:r>
            <a:endParaRPr>
              <a:latin typeface="Average"/>
              <a:ea typeface="Average"/>
              <a:cs typeface="Average"/>
              <a:sym typeface="Average"/>
            </a:endParaRPr>
          </a:p>
          <a:p>
            <a:pPr marL="0" lvl="0" indent="0" algn="l" rtl="0">
              <a:spcBef>
                <a:spcPts val="0"/>
              </a:spcBef>
              <a:spcAft>
                <a:spcPts val="0"/>
              </a:spcAft>
              <a:buNone/>
            </a:pPr>
            <a:r>
              <a:rPr lang="en" u="sng">
                <a:solidFill>
                  <a:schemeClr val="accent5"/>
                </a:solidFill>
                <a:latin typeface="Average"/>
                <a:ea typeface="Average"/>
                <a:cs typeface="Average"/>
                <a:sym typeface="Average"/>
                <a:hlinkClick r:id="rId6">
                  <a:extLst>
                    <a:ext uri="{A12FA001-AC4F-418D-AE19-62706E023703}">
                      <ahyp:hlinkClr xmlns:ahyp="http://schemas.microsoft.com/office/drawing/2018/hyperlinkcolor" val="tx"/>
                    </a:ext>
                  </a:extLst>
                </a:hlinkClick>
              </a:rPr>
              <a:t>https://towardsdatascience.com/reinforcement-learning-implement-tictactoe-189582bea542</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space search:</a:t>
            </a:r>
            <a:endParaRPr/>
          </a:p>
        </p:txBody>
      </p:sp>
      <p:sp>
        <p:nvSpPr>
          <p:cNvPr id="73" name="Google Shape;73;p15"/>
          <p:cNvSpPr txBox="1">
            <a:spLocks noGrp="1"/>
          </p:cNvSpPr>
          <p:nvPr>
            <p:ph type="body" idx="4294967295"/>
          </p:nvPr>
        </p:nvSpPr>
        <p:spPr>
          <a:xfrm>
            <a:off x="210000" y="1017725"/>
            <a:ext cx="6255600" cy="3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sp>
        <p:nvSpPr>
          <p:cNvPr id="74" name="Google Shape;74;p15"/>
          <p:cNvSpPr txBox="1">
            <a:spLocks noGrp="1"/>
          </p:cNvSpPr>
          <p:nvPr>
            <p:ph type="body" idx="4294967295"/>
          </p:nvPr>
        </p:nvSpPr>
        <p:spPr>
          <a:xfrm>
            <a:off x="210000" y="1104250"/>
            <a:ext cx="5517300" cy="3878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use this process in AI where we represent the problem and solve it  by restructuring the problem in form of states.</a:t>
            </a:r>
            <a:endParaRPr sz="1600"/>
          </a:p>
          <a:p>
            <a:pPr marL="457200" lvl="0" indent="-330200" algn="l" rtl="0">
              <a:spcBef>
                <a:spcPts val="0"/>
              </a:spcBef>
              <a:spcAft>
                <a:spcPts val="0"/>
              </a:spcAft>
              <a:buSzPts val="1600"/>
              <a:buChar char="●"/>
            </a:pPr>
            <a:r>
              <a:rPr lang="en" sz="1600"/>
              <a:t>The goal of state space search is to find a path through the state space from the initial state to the goal state.</a:t>
            </a:r>
            <a:endParaRPr sz="1600"/>
          </a:p>
          <a:p>
            <a:pPr marL="457200" lvl="0" indent="-330200" algn="l" rtl="0">
              <a:spcBef>
                <a:spcPts val="0"/>
              </a:spcBef>
              <a:spcAft>
                <a:spcPts val="0"/>
              </a:spcAft>
              <a:buSzPts val="1600"/>
              <a:buChar char="●"/>
            </a:pPr>
            <a:r>
              <a:rPr lang="en" sz="1600"/>
              <a:t>The state space is represented as :</a:t>
            </a:r>
            <a:endParaRPr sz="1600"/>
          </a:p>
          <a:p>
            <a:pPr marL="457200" lvl="0" indent="-330200" algn="l" rtl="0">
              <a:spcBef>
                <a:spcPts val="0"/>
              </a:spcBef>
              <a:spcAft>
                <a:spcPts val="0"/>
              </a:spcAft>
              <a:buSzPts val="1600"/>
              <a:buChar char="●"/>
            </a:pPr>
            <a:r>
              <a:rPr lang="en" sz="1600"/>
              <a:t> S : { S,A,Action(S),Result(S,G),Cost(S,G) }</a:t>
            </a:r>
            <a:endParaRPr sz="1600"/>
          </a:p>
          <a:p>
            <a:pPr marL="457200" lvl="0" indent="-330200" algn="l" rtl="0">
              <a:spcBef>
                <a:spcPts val="0"/>
              </a:spcBef>
              <a:spcAft>
                <a:spcPts val="0"/>
              </a:spcAft>
              <a:buSzPts val="1600"/>
              <a:buChar char="●"/>
            </a:pPr>
            <a:r>
              <a:rPr lang="en" sz="1600"/>
              <a:t>S= Start goal;A=set of all possible actions ;Result(S,G)=resulting state after applying action A to state S;Cost(S,G)=weight of transition between states S and G.</a:t>
            </a:r>
            <a:endParaRPr sz="1600"/>
          </a:p>
          <a:p>
            <a:pPr marL="457200" lvl="0" indent="-330200" algn="l" rtl="0">
              <a:spcBef>
                <a:spcPts val="0"/>
              </a:spcBef>
              <a:spcAft>
                <a:spcPts val="0"/>
              </a:spcAft>
              <a:buSzPts val="1600"/>
              <a:buChar char="●"/>
            </a:pPr>
            <a:r>
              <a:rPr lang="en" sz="1600"/>
              <a:t>Search can be performed in two ways :                                                          &gt;Uninformed search                                                                &gt;Informed search</a:t>
            </a:r>
            <a:endParaRPr sz="1600"/>
          </a:p>
          <a:p>
            <a:pPr marL="457200" lvl="0" indent="0" algn="l" rtl="0">
              <a:spcBef>
                <a:spcPts val="1600"/>
              </a:spcBef>
              <a:spcAft>
                <a:spcPts val="0"/>
              </a:spcAft>
              <a:buNone/>
            </a:pPr>
            <a:endParaRPr sz="1600"/>
          </a:p>
          <a:p>
            <a:pPr marL="0" lvl="0" indent="0" algn="l" rtl="0">
              <a:spcBef>
                <a:spcPts val="1600"/>
              </a:spcBef>
              <a:spcAft>
                <a:spcPts val="0"/>
              </a:spcAft>
              <a:buNone/>
            </a:pPr>
            <a:endParaRPr sz="1600"/>
          </a:p>
          <a:p>
            <a:pPr marL="457200" lvl="0" indent="0" algn="l" rtl="0">
              <a:spcBef>
                <a:spcPts val="1600"/>
              </a:spcBef>
              <a:spcAft>
                <a:spcPts val="1600"/>
              </a:spcAft>
              <a:buNone/>
            </a:pPr>
            <a:endParaRPr sz="1600"/>
          </a:p>
        </p:txBody>
      </p:sp>
      <p:sp>
        <p:nvSpPr>
          <p:cNvPr id="75" name="Google Shape;7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Item 3</a:t>
            </a:r>
            <a:endParaRPr>
              <a:solidFill>
                <a:schemeClr val="lt1"/>
              </a:solidFill>
            </a:endParaRPr>
          </a:p>
        </p:txBody>
      </p:sp>
      <p:pic>
        <p:nvPicPr>
          <p:cNvPr id="76" name="Google Shape;76;p15"/>
          <p:cNvPicPr preferRelativeResize="0"/>
          <p:nvPr/>
        </p:nvPicPr>
        <p:blipFill>
          <a:blip r:embed="rId3">
            <a:alphaModFix/>
          </a:blip>
          <a:stretch>
            <a:fillRect/>
          </a:stretch>
        </p:blipFill>
        <p:spPr>
          <a:xfrm>
            <a:off x="5552650" y="1264825"/>
            <a:ext cx="3286550" cy="267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234475" y="140325"/>
            <a:ext cx="8151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latin typeface="Average"/>
                <a:ea typeface="Average"/>
                <a:cs typeface="Average"/>
                <a:sym typeface="Average"/>
              </a:rPr>
              <a:t>Uninformed search vs Informed search:</a:t>
            </a: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p:txBody>
      </p:sp>
      <p:cxnSp>
        <p:nvCxnSpPr>
          <p:cNvPr id="82" name="Google Shape;82;p16"/>
          <p:cNvCxnSpPr/>
          <p:nvPr/>
        </p:nvCxnSpPr>
        <p:spPr>
          <a:xfrm>
            <a:off x="4557450" y="1246700"/>
            <a:ext cx="29100" cy="3066600"/>
          </a:xfrm>
          <a:prstGeom prst="straightConnector1">
            <a:avLst/>
          </a:prstGeom>
          <a:noFill/>
          <a:ln w="76200" cap="flat" cmpd="sng">
            <a:solidFill>
              <a:schemeClr val="dk2"/>
            </a:solidFill>
            <a:prstDash val="solid"/>
            <a:round/>
            <a:headEnd type="none" w="med" len="med"/>
            <a:tailEnd type="none" w="med" len="med"/>
          </a:ln>
        </p:spPr>
      </p:cxnSp>
      <p:sp>
        <p:nvSpPr>
          <p:cNvPr id="83" name="Google Shape;83;p16"/>
          <p:cNvSpPr txBox="1"/>
          <p:nvPr/>
        </p:nvSpPr>
        <p:spPr>
          <a:xfrm>
            <a:off x="205350" y="722600"/>
            <a:ext cx="42411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marL="0" lvl="0" indent="0" algn="l" rtl="0">
              <a:spcBef>
                <a:spcPts val="0"/>
              </a:spcBef>
              <a:spcAft>
                <a:spcPts val="0"/>
              </a:spcAft>
              <a:buNone/>
            </a:pPr>
            <a:endParaRPr sz="1700">
              <a:solidFill>
                <a:schemeClr val="dk1"/>
              </a:solidFill>
              <a:latin typeface="Average"/>
              <a:ea typeface="Average"/>
              <a:cs typeface="Average"/>
              <a:sym typeface="Average"/>
            </a:endParaRPr>
          </a:p>
          <a:p>
            <a:pPr marL="0" lvl="0" indent="0" algn="l" rtl="0">
              <a:spcBef>
                <a:spcPts val="0"/>
              </a:spcBef>
              <a:spcAft>
                <a:spcPts val="0"/>
              </a:spcAft>
              <a:buNone/>
            </a:pPr>
            <a:endParaRPr sz="1700">
              <a:solidFill>
                <a:schemeClr val="dk1"/>
              </a:solidFill>
              <a:latin typeface="Average"/>
              <a:ea typeface="Average"/>
              <a:cs typeface="Average"/>
              <a:sym typeface="Average"/>
            </a:endParaRPr>
          </a:p>
          <a:p>
            <a:pPr marL="0" lvl="0" indent="0" algn="l" rtl="0">
              <a:spcBef>
                <a:spcPts val="0"/>
              </a:spcBef>
              <a:spcAft>
                <a:spcPts val="0"/>
              </a:spcAft>
              <a:buNone/>
            </a:pPr>
            <a:r>
              <a:rPr lang="en" sz="1700">
                <a:solidFill>
                  <a:schemeClr val="dk1"/>
                </a:solidFill>
                <a:latin typeface="Average"/>
                <a:ea typeface="Average"/>
                <a:cs typeface="Average"/>
                <a:sym typeface="Average"/>
              </a:rPr>
              <a:t>                 </a:t>
            </a:r>
            <a:r>
              <a:rPr lang="en" sz="1700" b="1" u="sng">
                <a:solidFill>
                  <a:schemeClr val="dk1"/>
                </a:solidFill>
                <a:latin typeface="Average"/>
                <a:ea typeface="Average"/>
                <a:cs typeface="Average"/>
                <a:sym typeface="Average"/>
              </a:rPr>
              <a:t>Uninformed Learning</a:t>
            </a:r>
            <a:endParaRPr sz="1700" b="1" u="sng">
              <a:solidFill>
                <a:schemeClr val="dk1"/>
              </a:solidFill>
              <a:latin typeface="Average"/>
              <a:ea typeface="Average"/>
              <a:cs typeface="Average"/>
              <a:sym typeface="Average"/>
            </a:endParaRPr>
          </a:p>
          <a:p>
            <a:pPr marL="0" lvl="0" indent="0" algn="l" rtl="0">
              <a:spcBef>
                <a:spcPts val="0"/>
              </a:spcBef>
              <a:spcAft>
                <a:spcPts val="0"/>
              </a:spcAft>
              <a:buNone/>
            </a:pPr>
            <a:endParaRPr sz="1700" b="1" u="sng">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Search without Information “blind search”.</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 knowledge regarding next states or goal</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Time consuming</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More complexity (Both Time and space”)</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Breadth first search,depth first search and its variations</a:t>
            </a:r>
            <a:endParaRPr>
              <a:solidFill>
                <a:schemeClr val="dk1"/>
              </a:solidFill>
              <a:latin typeface="Average"/>
              <a:ea typeface="Average"/>
              <a:cs typeface="Average"/>
              <a:sym typeface="Average"/>
            </a:endParaRPr>
          </a:p>
        </p:txBody>
      </p:sp>
      <p:sp>
        <p:nvSpPr>
          <p:cNvPr id="84" name="Google Shape;84;p16"/>
          <p:cNvSpPr txBox="1"/>
          <p:nvPr/>
        </p:nvSpPr>
        <p:spPr>
          <a:xfrm>
            <a:off x="4838650" y="1007600"/>
            <a:ext cx="39582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Average"/>
                <a:ea typeface="Average"/>
                <a:cs typeface="Average"/>
                <a:sym typeface="Average"/>
              </a:rPr>
              <a:t>             </a:t>
            </a:r>
            <a:endParaRPr sz="1700">
              <a:solidFill>
                <a:schemeClr val="dk1"/>
              </a:solidFill>
              <a:latin typeface="Average"/>
              <a:ea typeface="Average"/>
              <a:cs typeface="Average"/>
              <a:sym typeface="Average"/>
            </a:endParaRPr>
          </a:p>
          <a:p>
            <a:pPr marL="0" lvl="0" indent="0" algn="l" rtl="0">
              <a:spcBef>
                <a:spcPts val="0"/>
              </a:spcBef>
              <a:spcAft>
                <a:spcPts val="0"/>
              </a:spcAft>
              <a:buNone/>
            </a:pPr>
            <a:r>
              <a:rPr lang="en" sz="1700" b="1" u="sng">
                <a:solidFill>
                  <a:schemeClr val="dk1"/>
                </a:solidFill>
                <a:latin typeface="Average"/>
                <a:ea typeface="Average"/>
                <a:cs typeface="Average"/>
                <a:sym typeface="Average"/>
              </a:rPr>
              <a:t> </a:t>
            </a:r>
            <a:r>
              <a:rPr lang="en" sz="1700" b="1">
                <a:solidFill>
                  <a:schemeClr val="dk1"/>
                </a:solidFill>
                <a:latin typeface="Average"/>
                <a:ea typeface="Average"/>
                <a:cs typeface="Average"/>
                <a:sym typeface="Average"/>
              </a:rPr>
              <a:t>         </a:t>
            </a:r>
            <a:endParaRPr sz="1700" b="1">
              <a:solidFill>
                <a:schemeClr val="dk1"/>
              </a:solidFill>
              <a:latin typeface="Average"/>
              <a:ea typeface="Average"/>
              <a:cs typeface="Average"/>
              <a:sym typeface="Average"/>
            </a:endParaRPr>
          </a:p>
          <a:p>
            <a:pPr marL="0" lvl="0" indent="0" algn="l" rtl="0">
              <a:spcBef>
                <a:spcPts val="0"/>
              </a:spcBef>
              <a:spcAft>
                <a:spcPts val="0"/>
              </a:spcAft>
              <a:buNone/>
            </a:pPr>
            <a:r>
              <a:rPr lang="en" sz="1700" b="1">
                <a:solidFill>
                  <a:schemeClr val="dk1"/>
                </a:solidFill>
                <a:latin typeface="Average"/>
                <a:ea typeface="Average"/>
                <a:cs typeface="Average"/>
                <a:sym typeface="Average"/>
              </a:rPr>
              <a:t>           </a:t>
            </a:r>
            <a:r>
              <a:rPr lang="en" sz="1700" b="1" u="sng">
                <a:solidFill>
                  <a:schemeClr val="dk1"/>
                </a:solidFill>
                <a:latin typeface="Average"/>
                <a:ea typeface="Average"/>
                <a:cs typeface="Average"/>
                <a:sym typeface="Average"/>
              </a:rPr>
              <a:t> Informed Learning</a:t>
            </a:r>
            <a:endParaRPr sz="1700" b="1" u="sng">
              <a:solidFill>
                <a:schemeClr val="dk1"/>
              </a:solidFill>
              <a:latin typeface="Average"/>
              <a:ea typeface="Average"/>
              <a:cs typeface="Average"/>
              <a:sym typeface="Average"/>
            </a:endParaRPr>
          </a:p>
          <a:p>
            <a:pPr marL="0" lvl="0" indent="0" algn="l" rtl="0">
              <a:spcBef>
                <a:spcPts val="0"/>
              </a:spcBef>
              <a:spcAft>
                <a:spcPts val="0"/>
              </a:spcAft>
              <a:buNone/>
            </a:pPr>
            <a:endParaRPr sz="1700" b="1" u="sng">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Search with some information</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Use some knowledge to find states.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Quick Solution</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Less Complexity(Time and space)</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Hill climbing, best First,A,A*</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Reinforcement Learning:</a:t>
            </a:r>
            <a:endParaRPr/>
          </a:p>
        </p:txBody>
      </p:sp>
      <p:sp>
        <p:nvSpPr>
          <p:cNvPr id="90" name="Google Shape;90;p17"/>
          <p:cNvSpPr txBox="1">
            <a:spLocks noGrp="1"/>
          </p:cNvSpPr>
          <p:nvPr>
            <p:ph type="body" idx="1"/>
          </p:nvPr>
        </p:nvSpPr>
        <p:spPr>
          <a:xfrm>
            <a:off x="248100" y="377775"/>
            <a:ext cx="85206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100" b="1">
              <a:solidFill>
                <a:schemeClr val="dk1"/>
              </a:solidFill>
            </a:endParaRPr>
          </a:p>
          <a:p>
            <a:pPr marL="457200" lvl="0" indent="-317500" algn="l" rtl="0">
              <a:spcBef>
                <a:spcPts val="1600"/>
              </a:spcBef>
              <a:spcAft>
                <a:spcPts val="0"/>
              </a:spcAft>
              <a:buSzPts val="1400"/>
              <a:buChar char="●"/>
            </a:pPr>
            <a:r>
              <a:rPr lang="en"/>
              <a:t>Reinforcement Learning is a feedback-based Machine learning technique in which an agent learns to behave in an environment by performing the actions and seeing the results of actions. </a:t>
            </a:r>
            <a:endParaRPr/>
          </a:p>
          <a:p>
            <a:pPr marL="457200" lvl="0" indent="-317500" algn="l" rtl="0">
              <a:spcBef>
                <a:spcPts val="0"/>
              </a:spcBef>
              <a:spcAft>
                <a:spcPts val="0"/>
              </a:spcAft>
              <a:buSzPts val="1400"/>
              <a:buChar char="●"/>
            </a:pPr>
            <a:r>
              <a:rPr lang="en"/>
              <a:t> For positive action, the agent gets positive feedback. </a:t>
            </a:r>
            <a:endParaRPr/>
          </a:p>
          <a:p>
            <a:pPr marL="457200" lvl="0" indent="-317500" algn="l" rtl="0">
              <a:spcBef>
                <a:spcPts val="0"/>
              </a:spcBef>
              <a:spcAft>
                <a:spcPts val="0"/>
              </a:spcAft>
              <a:buSzPts val="1400"/>
              <a:buChar char="●"/>
            </a:pPr>
            <a:r>
              <a:rPr lang="en"/>
              <a:t> For negative action, the agent gets negative feedback - penalty. </a:t>
            </a:r>
            <a:endParaRPr/>
          </a:p>
          <a:p>
            <a:pPr marL="457200" lvl="0" indent="-317500" algn="l" rtl="0">
              <a:spcBef>
                <a:spcPts val="0"/>
              </a:spcBef>
              <a:spcAft>
                <a:spcPts val="0"/>
              </a:spcAft>
              <a:buSzPts val="1400"/>
              <a:buChar char="●"/>
            </a:pPr>
            <a:r>
              <a:rPr lang="en"/>
              <a:t> It is  a hit and trial process. </a:t>
            </a:r>
            <a:endParaRPr/>
          </a:p>
          <a:p>
            <a:pPr marL="457200" lvl="0" indent="-317500" algn="l" rtl="0">
              <a:spcBef>
                <a:spcPts val="0"/>
              </a:spcBef>
              <a:spcAft>
                <a:spcPts val="0"/>
              </a:spcAft>
              <a:buSzPts val="1400"/>
              <a:buChar char="●"/>
            </a:pPr>
            <a:r>
              <a:rPr lang="en"/>
              <a:t> The environment has random probability distribution, and the agent needs to explore it to reach to get the maximum positive rewards. </a:t>
            </a:r>
            <a:endParaRPr b="1"/>
          </a:p>
          <a:p>
            <a:pPr marL="457200" lvl="0" indent="-317500" algn="l" rtl="0">
              <a:spcBef>
                <a:spcPts val="0"/>
              </a:spcBef>
              <a:spcAft>
                <a:spcPts val="0"/>
              </a:spcAft>
              <a:buSzPts val="1400"/>
              <a:buChar char="●"/>
            </a:pPr>
            <a:r>
              <a:rPr lang="en"/>
              <a:t>the strength of reinforcement becomes less as we proceed backwards along the loop from the terminus towards the origin. The more recent the choice in the sequence, the greater its probable share of responsibility for the outcome.</a:t>
            </a:r>
            <a:endParaRPr/>
          </a:p>
        </p:txBody>
      </p:sp>
      <p:pic>
        <p:nvPicPr>
          <p:cNvPr id="91" name="Google Shape;91;p17"/>
          <p:cNvPicPr preferRelativeResize="0"/>
          <p:nvPr/>
        </p:nvPicPr>
        <p:blipFill>
          <a:blip r:embed="rId3">
            <a:alphaModFix/>
          </a:blip>
          <a:stretch>
            <a:fillRect/>
          </a:stretch>
        </p:blipFill>
        <p:spPr>
          <a:xfrm>
            <a:off x="4226425" y="3390075"/>
            <a:ext cx="4542274" cy="15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52550" y="834513"/>
            <a:ext cx="8681400" cy="37596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sz="1100" b="1">
              <a:latin typeface="Arial"/>
              <a:ea typeface="Arial"/>
              <a:cs typeface="Arial"/>
              <a:sym typeface="Arial"/>
            </a:endParaRPr>
          </a:p>
          <a:p>
            <a:pPr marL="0" lvl="0" indent="0" algn="l" rtl="0">
              <a:lnSpc>
                <a:spcPct val="115000"/>
              </a:lnSpc>
              <a:spcBef>
                <a:spcPts val="1200"/>
              </a:spcBef>
              <a:spcAft>
                <a:spcPts val="0"/>
              </a:spcAft>
              <a:buNone/>
            </a:pPr>
            <a:r>
              <a:rPr lang="en" sz="1400" b="1">
                <a:latin typeface="Average"/>
                <a:ea typeface="Average"/>
                <a:cs typeface="Average"/>
                <a:sym typeface="Average"/>
              </a:rPr>
              <a:t>Terms:</a:t>
            </a:r>
            <a:endParaRPr sz="1400" b="1">
              <a:latin typeface="Average"/>
              <a:ea typeface="Average"/>
              <a:cs typeface="Average"/>
              <a:sym typeface="Average"/>
            </a:endParaRPr>
          </a:p>
          <a:p>
            <a:pPr marL="457200" lvl="0" indent="-317500" algn="l" rtl="0">
              <a:lnSpc>
                <a:spcPct val="115000"/>
              </a:lnSpc>
              <a:spcBef>
                <a:spcPts val="1200"/>
              </a:spcBef>
              <a:spcAft>
                <a:spcPts val="0"/>
              </a:spcAft>
              <a:buClr>
                <a:schemeClr val="dk1"/>
              </a:buClr>
              <a:buSzPts val="1400"/>
              <a:buFont typeface="Arial"/>
              <a:buChar char="●"/>
            </a:pPr>
            <a:r>
              <a:rPr lang="en" sz="1400" b="1">
                <a:latin typeface="Average"/>
                <a:ea typeface="Average"/>
                <a:cs typeface="Average"/>
                <a:sym typeface="Average"/>
              </a:rPr>
              <a:t>Agent():</a:t>
            </a:r>
            <a:r>
              <a:rPr lang="en" sz="1400">
                <a:latin typeface="Average"/>
                <a:ea typeface="Average"/>
                <a:cs typeface="Average"/>
                <a:sym typeface="Average"/>
              </a:rPr>
              <a:t> An entity that can perceive/explore the environment and act upon it.</a:t>
            </a:r>
            <a:endParaRPr sz="1400">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rial"/>
              <a:buChar char="●"/>
            </a:pPr>
            <a:r>
              <a:rPr lang="en" sz="1400" b="1">
                <a:latin typeface="Average"/>
                <a:ea typeface="Average"/>
                <a:cs typeface="Average"/>
                <a:sym typeface="Average"/>
              </a:rPr>
              <a:t>Environment():</a:t>
            </a:r>
            <a:r>
              <a:rPr lang="en" sz="1400">
                <a:latin typeface="Average"/>
                <a:ea typeface="Average"/>
                <a:cs typeface="Average"/>
                <a:sym typeface="Average"/>
              </a:rPr>
              <a:t> A situation in which an agent is present or surrounded by. In RL, we assume the stochastic environment, which means it is random in nature.</a:t>
            </a:r>
            <a:endParaRPr sz="1400">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rial"/>
              <a:buChar char="●"/>
            </a:pPr>
            <a:r>
              <a:rPr lang="en" sz="1400" b="1">
                <a:latin typeface="Average"/>
                <a:ea typeface="Average"/>
                <a:cs typeface="Average"/>
                <a:sym typeface="Average"/>
              </a:rPr>
              <a:t>Action():</a:t>
            </a:r>
            <a:r>
              <a:rPr lang="en" sz="1400">
                <a:latin typeface="Average"/>
                <a:ea typeface="Average"/>
                <a:cs typeface="Average"/>
                <a:sym typeface="Average"/>
              </a:rPr>
              <a:t> Actions are the moves taken by an agent within the environment.</a:t>
            </a:r>
            <a:endParaRPr sz="1400">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rial"/>
              <a:buChar char="●"/>
            </a:pPr>
            <a:r>
              <a:rPr lang="en" sz="1400" b="1">
                <a:latin typeface="Average"/>
                <a:ea typeface="Average"/>
                <a:cs typeface="Average"/>
                <a:sym typeface="Average"/>
              </a:rPr>
              <a:t>State():</a:t>
            </a:r>
            <a:r>
              <a:rPr lang="en" sz="1400">
                <a:latin typeface="Average"/>
                <a:ea typeface="Average"/>
                <a:cs typeface="Average"/>
                <a:sym typeface="Average"/>
              </a:rPr>
              <a:t> State is a situation returned by the environment after each action taken by the agent.</a:t>
            </a:r>
            <a:endParaRPr sz="1400">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rial"/>
              <a:buChar char="●"/>
            </a:pPr>
            <a:r>
              <a:rPr lang="en" sz="1400" b="1">
                <a:latin typeface="Average"/>
                <a:ea typeface="Average"/>
                <a:cs typeface="Average"/>
                <a:sym typeface="Average"/>
              </a:rPr>
              <a:t>Reward():</a:t>
            </a:r>
            <a:r>
              <a:rPr lang="en" sz="1400">
                <a:latin typeface="Average"/>
                <a:ea typeface="Average"/>
                <a:cs typeface="Average"/>
                <a:sym typeface="Average"/>
              </a:rPr>
              <a:t> A feedback returned to the agent from the environment to evaluate the action of the agent.</a:t>
            </a:r>
            <a:endParaRPr sz="1400">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rial"/>
              <a:buChar char="●"/>
            </a:pPr>
            <a:r>
              <a:rPr lang="en" sz="1400" b="1">
                <a:latin typeface="Average"/>
                <a:ea typeface="Average"/>
                <a:cs typeface="Average"/>
                <a:sym typeface="Average"/>
              </a:rPr>
              <a:t>Policy():</a:t>
            </a:r>
            <a:r>
              <a:rPr lang="en" sz="1400">
                <a:latin typeface="Average"/>
                <a:ea typeface="Average"/>
                <a:cs typeface="Average"/>
                <a:sym typeface="Average"/>
              </a:rPr>
              <a:t> Policy is a strategy applied by the agent for the next action based on the current state.</a:t>
            </a:r>
            <a:endParaRPr sz="1400">
              <a:latin typeface="Average"/>
              <a:ea typeface="Average"/>
              <a:cs typeface="Average"/>
              <a:sym typeface="Average"/>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endParaRPr sz="1100" b="1">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ctr" rtl="0">
              <a:spcBef>
                <a:spcPts val="1200"/>
              </a:spcBef>
              <a:spcAft>
                <a:spcPts val="0"/>
              </a:spcAft>
              <a:buNone/>
            </a:pPr>
            <a:endParaRPr/>
          </a:p>
        </p:txBody>
      </p:sp>
      <p:pic>
        <p:nvPicPr>
          <p:cNvPr id="97" name="Google Shape;97;p18"/>
          <p:cNvPicPr preferRelativeResize="0"/>
          <p:nvPr/>
        </p:nvPicPr>
        <p:blipFill>
          <a:blip r:embed="rId3">
            <a:alphaModFix/>
          </a:blip>
          <a:stretch>
            <a:fillRect/>
          </a:stretch>
        </p:blipFill>
        <p:spPr>
          <a:xfrm>
            <a:off x="1894900" y="2525450"/>
            <a:ext cx="5354200" cy="206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38275" y="499400"/>
            <a:ext cx="8287800" cy="4241400"/>
          </a:xfrm>
          <a:prstGeom prst="rect">
            <a:avLst/>
          </a:prstGeom>
        </p:spPr>
        <p:txBody>
          <a:bodyPr spcFirstLastPara="1" wrap="square" lIns="91425" tIns="91425" rIns="91425" bIns="91425" anchor="ctr" anchorCtr="0">
            <a:noAutofit/>
          </a:bodyPr>
          <a:lstStyle/>
          <a:p>
            <a:pPr marL="457200" lvl="0" indent="-317500" algn="l" rtl="0">
              <a:lnSpc>
                <a:spcPct val="115000"/>
              </a:lnSpc>
              <a:spcBef>
                <a:spcPts val="1200"/>
              </a:spcBef>
              <a:spcAft>
                <a:spcPts val="0"/>
              </a:spcAft>
              <a:buSzPts val="1400"/>
              <a:buFont typeface="Average"/>
              <a:buChar char="●"/>
            </a:pPr>
            <a:r>
              <a:rPr lang="en" sz="1400">
                <a:latin typeface="Average"/>
                <a:ea typeface="Average"/>
                <a:cs typeface="Average"/>
                <a:sym typeface="Average"/>
              </a:rPr>
              <a:t>MDP is a mathematical framework that is used to solve most of Reinforcement Learning Problems with discrete actions.</a:t>
            </a:r>
            <a:endParaRPr sz="1400">
              <a:latin typeface="Average"/>
              <a:ea typeface="Average"/>
              <a:cs typeface="Average"/>
              <a:sym typeface="Average"/>
            </a:endParaRPr>
          </a:p>
          <a:p>
            <a:pPr marL="457200" lvl="0" indent="-317500" algn="l" rtl="0">
              <a:lnSpc>
                <a:spcPct val="115000"/>
              </a:lnSpc>
              <a:spcBef>
                <a:spcPts val="0"/>
              </a:spcBef>
              <a:spcAft>
                <a:spcPts val="0"/>
              </a:spcAft>
              <a:buSzPts val="1400"/>
              <a:buFont typeface="Average"/>
              <a:buChar char="●"/>
            </a:pPr>
            <a:r>
              <a:rPr lang="en" sz="1400">
                <a:latin typeface="Average"/>
                <a:ea typeface="Average"/>
                <a:cs typeface="Average"/>
                <a:sym typeface="Average"/>
              </a:rPr>
              <a:t>Any RL tak when composed of a set of states,actions and rewards that follows the markov property would be considered MDP.</a:t>
            </a:r>
            <a:endParaRPr sz="1400">
              <a:latin typeface="Average"/>
              <a:ea typeface="Average"/>
              <a:cs typeface="Average"/>
              <a:sym typeface="Average"/>
            </a:endParaRPr>
          </a:p>
          <a:p>
            <a:pPr marL="457200" lvl="0" indent="-317500" algn="l" rtl="0">
              <a:lnSpc>
                <a:spcPct val="115000"/>
              </a:lnSpc>
              <a:spcBef>
                <a:spcPts val="0"/>
              </a:spcBef>
              <a:spcAft>
                <a:spcPts val="0"/>
              </a:spcAft>
              <a:buSzPts val="1400"/>
              <a:buFont typeface="Average"/>
              <a:buChar char="●"/>
            </a:pPr>
            <a:r>
              <a:rPr lang="en" sz="1400">
                <a:latin typeface="Average"/>
                <a:ea typeface="Average"/>
                <a:cs typeface="Average"/>
                <a:sym typeface="Average"/>
              </a:rPr>
              <a:t>With MDP an agent can arrive at an optimal policy for maximum rewards ie.. the goal of the agent is to increase the total reward of the system.</a:t>
            </a:r>
            <a:endParaRPr sz="1400">
              <a:latin typeface="Average"/>
              <a:ea typeface="Average"/>
              <a:cs typeface="Average"/>
              <a:sym typeface="Average"/>
            </a:endParaRPr>
          </a:p>
          <a:p>
            <a:pPr marL="457200" lvl="0" indent="-317500" algn="l" rtl="0">
              <a:lnSpc>
                <a:spcPct val="115000"/>
              </a:lnSpc>
              <a:spcBef>
                <a:spcPts val="0"/>
              </a:spcBef>
              <a:spcAft>
                <a:spcPts val="0"/>
              </a:spcAft>
              <a:buSzPts val="1400"/>
              <a:buFont typeface="Average"/>
              <a:buChar char="●"/>
            </a:pPr>
            <a:r>
              <a:rPr lang="en" sz="1400">
                <a:latin typeface="Average"/>
                <a:ea typeface="Average"/>
                <a:cs typeface="Average"/>
                <a:sym typeface="Average"/>
              </a:rPr>
              <a:t>Markov property : A stochastic process is said to be markov property if the probability of state Xn+1 having any value depends only on the value of its previous state Xn.</a:t>
            </a:r>
            <a:endParaRPr sz="1400">
              <a:latin typeface="Average"/>
              <a:ea typeface="Average"/>
              <a:cs typeface="Average"/>
              <a:sym typeface="Average"/>
            </a:endParaRPr>
          </a:p>
          <a:p>
            <a:pPr marL="457200" lvl="0" indent="0" algn="l" rtl="0">
              <a:lnSpc>
                <a:spcPct val="115000"/>
              </a:lnSpc>
              <a:spcBef>
                <a:spcPts val="1200"/>
              </a:spcBef>
              <a:spcAft>
                <a:spcPts val="0"/>
              </a:spcAft>
              <a:buNone/>
            </a:pPr>
            <a:endParaRPr sz="1400">
              <a:latin typeface="Average"/>
              <a:ea typeface="Average"/>
              <a:cs typeface="Average"/>
              <a:sym typeface="Average"/>
            </a:endParaRPr>
          </a:p>
          <a:p>
            <a:pPr marL="0" lvl="0" indent="0" algn="l" rtl="0">
              <a:lnSpc>
                <a:spcPct val="115000"/>
              </a:lnSpc>
              <a:spcBef>
                <a:spcPts val="1200"/>
              </a:spcBef>
              <a:spcAft>
                <a:spcPts val="0"/>
              </a:spcAft>
              <a:buNone/>
            </a:pPr>
            <a:endParaRPr sz="1200">
              <a:latin typeface="Arial"/>
              <a:ea typeface="Arial"/>
              <a:cs typeface="Arial"/>
              <a:sym typeface="Arial"/>
            </a:endParaRPr>
          </a:p>
          <a:p>
            <a:pPr marL="0" lvl="0" indent="0" algn="ctr" rtl="0">
              <a:spcBef>
                <a:spcPts val="1200"/>
              </a:spcBef>
              <a:spcAft>
                <a:spcPts val="0"/>
              </a:spcAft>
              <a:buNone/>
            </a:pPr>
            <a:endParaRPr sz="1400">
              <a:latin typeface="Average"/>
              <a:ea typeface="Average"/>
              <a:cs typeface="Average"/>
              <a:sym typeface="Average"/>
            </a:endParaRPr>
          </a:p>
        </p:txBody>
      </p:sp>
      <p:sp>
        <p:nvSpPr>
          <p:cNvPr id="103" name="Google Shape;103;p19"/>
          <p:cNvSpPr txBox="1"/>
          <p:nvPr/>
        </p:nvSpPr>
        <p:spPr>
          <a:xfrm>
            <a:off x="545025" y="596450"/>
            <a:ext cx="5580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dk1"/>
                </a:solidFill>
                <a:latin typeface="Average"/>
                <a:ea typeface="Average"/>
                <a:cs typeface="Average"/>
                <a:sym typeface="Average"/>
              </a:rPr>
              <a:t>Markov Definite Process (MDP)</a:t>
            </a:r>
            <a:endParaRPr sz="1800" b="1" u="sng">
              <a:solidFill>
                <a:schemeClr val="dk1"/>
              </a:solidFill>
              <a:latin typeface="Average"/>
              <a:ea typeface="Average"/>
              <a:cs typeface="Average"/>
              <a:sym typeface="Average"/>
            </a:endParaRPr>
          </a:p>
        </p:txBody>
      </p:sp>
      <p:pic>
        <p:nvPicPr>
          <p:cNvPr id="104" name="Google Shape;104;p19"/>
          <p:cNvPicPr preferRelativeResize="0"/>
          <p:nvPr/>
        </p:nvPicPr>
        <p:blipFill>
          <a:blip r:embed="rId3">
            <a:alphaModFix/>
          </a:blip>
          <a:stretch>
            <a:fillRect/>
          </a:stretch>
        </p:blipFill>
        <p:spPr>
          <a:xfrm>
            <a:off x="957900" y="3213963"/>
            <a:ext cx="7248525" cy="695325"/>
          </a:xfrm>
          <a:prstGeom prst="rect">
            <a:avLst/>
          </a:prstGeom>
          <a:noFill/>
          <a:ln>
            <a:noFill/>
          </a:ln>
        </p:spPr>
      </p:pic>
      <p:sp>
        <p:nvSpPr>
          <p:cNvPr id="105" name="Google Shape;105;p19"/>
          <p:cNvSpPr txBox="1"/>
          <p:nvPr/>
        </p:nvSpPr>
        <p:spPr>
          <a:xfrm>
            <a:off x="642075" y="4002800"/>
            <a:ext cx="7734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P(future|present,past)=P(future|present)</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44175" y="285900"/>
            <a:ext cx="85914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dk1"/>
                </a:solidFill>
                <a:latin typeface="Average"/>
                <a:ea typeface="Average"/>
                <a:cs typeface="Average"/>
                <a:sym typeface="Average"/>
              </a:rPr>
              <a:t>Markov Definite Process (MDP)</a:t>
            </a:r>
            <a:endParaRPr sz="1800" b="1" u="sng">
              <a:solidFill>
                <a:schemeClr val="dk1"/>
              </a:solidFill>
              <a:latin typeface="Average"/>
              <a:ea typeface="Average"/>
              <a:cs typeface="Average"/>
              <a:sym typeface="Average"/>
            </a:endParaRPr>
          </a:p>
          <a:p>
            <a:pPr marL="0" lvl="0" indent="0" algn="l" rtl="0">
              <a:spcBef>
                <a:spcPts val="0"/>
              </a:spcBef>
              <a:spcAft>
                <a:spcPts val="0"/>
              </a:spcAft>
              <a:buNone/>
            </a:pPr>
            <a:endParaRPr sz="1800" b="1" u="sng">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MDP model contains the following terminologies &lt;S,T,A,R&gt;</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 : set of states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 set of actions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T(s,a,s’0=P(s’|s,a) - The probability of transition from s to s’ given action a</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R(s,a) : the expected reward for taking action a in state 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total reward would be sum of the rewards we got while transition of states.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Total reward = r0+r1+r2 . But  in practice, we consider discounted Returns.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discount factor is used to balance the importance of immediate and future rewards.</a:t>
            </a: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p:txBody>
      </p:sp>
      <p:pic>
        <p:nvPicPr>
          <p:cNvPr id="111" name="Google Shape;111;p20"/>
          <p:cNvPicPr preferRelativeResize="0"/>
          <p:nvPr/>
        </p:nvPicPr>
        <p:blipFill>
          <a:blip r:embed="rId3">
            <a:alphaModFix/>
          </a:blip>
          <a:stretch>
            <a:fillRect/>
          </a:stretch>
        </p:blipFill>
        <p:spPr>
          <a:xfrm>
            <a:off x="2189025" y="3119675"/>
            <a:ext cx="4547600" cy="1345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312100" y="315025"/>
            <a:ext cx="8617800" cy="432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u="sng">
                <a:solidFill>
                  <a:schemeClr val="dk1"/>
                </a:solidFill>
                <a:latin typeface="Average"/>
                <a:ea typeface="Average"/>
                <a:cs typeface="Average"/>
                <a:sym typeface="Average"/>
              </a:rPr>
              <a:t>Random numbers on Reinforcement Learning and MDP</a:t>
            </a:r>
            <a:endParaRPr sz="1700" b="1" u="sng">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In MDP and RL, random numbers are  used to introduce stochasticity into the system.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Random numbers are used in exploration strategies.</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In RL Random numbers are used to introduce randomness into the agent's actions during exploration, which helps the agent to explore new states and learn about the environment.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In MDP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Transition probabilities (T):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 In an MDP, the transition probabilities specify the probability of moving from one state to another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when an action is taken.</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 Since the outcome of an action is uncertain, random numbers are used to represent the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transition probabilities. </a:t>
            </a:r>
            <a:endParaRPr>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Rewards (r):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The rewards are the immediate reward or penalty associated with taking an action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in a particular state.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Since the rewards are randomly given,random numbers are used to represent the uncertainty </a:t>
            </a:r>
            <a:endParaRPr>
              <a:solidFill>
                <a:schemeClr val="dk1"/>
              </a:solidFill>
              <a:latin typeface="Average"/>
              <a:ea typeface="Average"/>
              <a:cs typeface="Average"/>
              <a:sym typeface="Average"/>
            </a:endParaRPr>
          </a:p>
          <a:p>
            <a:pPr marL="457200" lvl="0" indent="0" algn="l" rtl="0">
              <a:spcBef>
                <a:spcPts val="0"/>
              </a:spcBef>
              <a:spcAft>
                <a:spcPts val="0"/>
              </a:spcAft>
              <a:buNone/>
            </a:pPr>
            <a:r>
              <a:rPr lang="en">
                <a:solidFill>
                  <a:schemeClr val="dk1"/>
                </a:solidFill>
                <a:latin typeface="Average"/>
                <a:ea typeface="Average"/>
                <a:cs typeface="Average"/>
                <a:sym typeface="Average"/>
              </a:rPr>
              <a:t>       associated with the rewards.</a:t>
            </a:r>
            <a:endParaRPr>
              <a:solidFill>
                <a:schemeClr val="dk1"/>
              </a:solidFill>
              <a:latin typeface="Average"/>
              <a:ea typeface="Average"/>
              <a:cs typeface="Average"/>
              <a:sym typeface="Average"/>
            </a:endParaRPr>
          </a:p>
          <a:p>
            <a:pPr marL="457200" lvl="0" indent="0" algn="l" rtl="0">
              <a:spcBef>
                <a:spcPts val="0"/>
              </a:spcBef>
              <a:spcAft>
                <a:spcPts val="0"/>
              </a:spcAft>
              <a:buNone/>
            </a:pPr>
            <a:endParaRPr>
              <a:solidFill>
                <a:schemeClr val="dk1"/>
              </a:solidFill>
              <a:latin typeface="Average"/>
              <a:ea typeface="Average"/>
              <a:cs typeface="Average"/>
              <a:sym typeface="Average"/>
            </a:endParaRPr>
          </a:p>
          <a:p>
            <a:pPr marL="457200" lvl="0" indent="0" algn="l" rtl="0">
              <a:spcBef>
                <a:spcPts val="0"/>
              </a:spcBef>
              <a:spcAft>
                <a:spcPts val="0"/>
              </a:spcAft>
              <a:buNone/>
            </a:pP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1970</Words>
  <Application>Microsoft Office PowerPoint</Application>
  <PresentationFormat>On-screen Show (16:9)</PresentationFormat>
  <Paragraphs>170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Roboto</vt:lpstr>
      <vt:lpstr>Oswald</vt:lpstr>
      <vt:lpstr>Average</vt:lpstr>
      <vt:lpstr>Slate</vt:lpstr>
      <vt:lpstr>AI Lab Assignment(8)  Week -10  </vt:lpstr>
      <vt:lpstr>PowerPoint Presentation</vt:lpstr>
      <vt:lpstr>State space search:</vt:lpstr>
      <vt:lpstr>PowerPoint Presentation</vt:lpstr>
      <vt:lpstr>Reinforcement Learning:</vt:lpstr>
      <vt:lpstr> Terms: Agent(): An entity that can perceive/explore the environment and act upon it. Environment(): A situation in which an agent is present or surrounded by. In RL, we assume the stochastic environment, which means it is random in nature. Action(): Actions are the moves taken by an agent within the environment. State(): State is a situation returned by the environment after each action taken by the agent. Reward(): A feedback returned to the agent from the environment to evaluate the action of the agent. Policy(): Policy is a strategy applied by the agent for the next action based on the current state.          </vt:lpstr>
      <vt:lpstr>MDP is a mathematical framework that is used to solve most of Reinforcement Learning Problems with discrete actions. Any RL tak when composed of a set of states,actions and rewards that follows the markov property would be considered MDP. With MDP an agent can arrive at an optimal policy for maximum rewards ie.. the goal of the agent is to increase the total reward of the system. Markov property : A stochastic process is said to be markov property if the probability of state Xn+1 having any value depends only on the value of its previous state Xn.   </vt:lpstr>
      <vt:lpstr>PowerPoint Presentation</vt:lpstr>
      <vt:lpstr>PowerPoint Presentation</vt:lpstr>
      <vt:lpstr>Problem Statement:  Read the reference on MENACE by Michie and check for its implementations. Pick the one that you like the most and go through the code carefully. Highlight the parts that you feel are crucial. If possible, try to code the MENACE in any programming language of your liking. </vt:lpstr>
      <vt:lpstr>MENACE  Matchbox Educable Noughts And Crosses Engine.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 a game and have fun  https://www.mscroggs.co.uk/menace/ </vt:lpstr>
      <vt:lpstr>OUTPUTS: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Lab Assignment(8)  Week -10  </dc:title>
  <dc:creator>kiran nani</dc:creator>
  <cp:lastModifiedBy>kiran</cp:lastModifiedBy>
  <cp:revision>1</cp:revision>
  <dcterms:modified xsi:type="dcterms:W3CDTF">2023-03-22T08:45:06Z</dcterms:modified>
</cp:coreProperties>
</file>