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6" r:id="rId23"/>
    <p:sldId id="280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AKTA%20SHINE\Desktop\result5.csv.tx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AKTA%20SHINE\Desktop\result5.tx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Sheet1!$A$2:$A$7</c:f>
              <c:numCache>
                <c:formatCode>General</c:formatCode>
                <c:ptCount val="6"/>
                <c:pt idx="1">
                  <c:v>32</c:v>
                </c:pt>
                <c:pt idx="2">
                  <c:v>41</c:v>
                </c:pt>
                <c:pt idx="3">
                  <c:v>89</c:v>
                </c:pt>
                <c:pt idx="4">
                  <c:v>160</c:v>
                </c:pt>
                <c:pt idx="5">
                  <c:v>251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1A-4DE1-B363-A153E42028F9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1A-4DE1-B363-A153E42028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180208"/>
        <c:axId val="391181840"/>
      </c:barChart>
      <c:catAx>
        <c:axId val="3911802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81840"/>
        <c:crosses val="autoZero"/>
        <c:auto val="1"/>
        <c:lblAlgn val="ctr"/>
        <c:lblOffset val="100"/>
        <c:noMultiLvlLbl val="0"/>
      </c:catAx>
      <c:valAx>
        <c:axId val="39118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8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88426825434703"/>
          <c:y val="0.15924624194702935"/>
          <c:w val="0.821115731745653"/>
          <c:h val="0.8202973037461226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8"/>
              <c:layout>
                <c:manualLayout>
                  <c:x val="-9.6941236817518431E-3"/>
                  <c:y val="-0.1114574155526727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492A-40FE-831D-63627DDFC9B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'result5.csv'!$B$1:$K$1</c:f>
              <c:strCache>
                <c:ptCount val="10"/>
                <c:pt idx="0">
                  <c:v>year</c:v>
                </c:pt>
                <c:pt idx="1">
                  <c:v>no_application</c:v>
                </c:pt>
                <c:pt idx="2">
                  <c:v>certified</c:v>
                </c:pt>
                <c:pt idx="3">
                  <c:v>%</c:v>
                </c:pt>
                <c:pt idx="4">
                  <c:v>certified_withdrawn</c:v>
                </c:pt>
                <c:pt idx="5">
                  <c:v>%</c:v>
                </c:pt>
                <c:pt idx="6">
                  <c:v>withdrawn</c:v>
                </c:pt>
                <c:pt idx="7">
                  <c:v>%</c:v>
                </c:pt>
                <c:pt idx="8">
                  <c:v>denied</c:v>
                </c:pt>
                <c:pt idx="9">
                  <c:v>%</c:v>
                </c:pt>
              </c:strCache>
            </c:strRef>
          </c:cat>
          <c:val>
            <c:numRef>
              <c:f>'result5.csv'!$B$2:$K$2</c:f>
              <c:numCache>
                <c:formatCode>General</c:formatCode>
                <c:ptCount val="10"/>
                <c:pt idx="0">
                  <c:v>2011</c:v>
                </c:pt>
                <c:pt idx="1">
                  <c:v>358767</c:v>
                </c:pt>
                <c:pt idx="2">
                  <c:v>307936</c:v>
                </c:pt>
                <c:pt idx="3">
                  <c:v>85.83</c:v>
                </c:pt>
                <c:pt idx="4">
                  <c:v>11596</c:v>
                </c:pt>
                <c:pt idx="5">
                  <c:v>3.23</c:v>
                </c:pt>
                <c:pt idx="6">
                  <c:v>10105</c:v>
                </c:pt>
                <c:pt idx="7">
                  <c:v>2.82</c:v>
                </c:pt>
                <c:pt idx="8">
                  <c:v>29130</c:v>
                </c:pt>
                <c:pt idx="9">
                  <c:v>8.1199999999999992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92A-40FE-831D-63627DDFC9BA}"/>
            </c:ext>
          </c:extLst>
        </c:ser>
        <c:ser>
          <c:idx val="1"/>
          <c:order val="1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8"/>
              <c:layout>
                <c:manualLayout>
                  <c:x val="-7.8817440369025854E-2"/>
                  <c:y val="-0.1398246430186467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92A-40FE-831D-63627DDFC9B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'result5.csv'!$B$1:$K$1</c:f>
              <c:strCache>
                <c:ptCount val="10"/>
                <c:pt idx="0">
                  <c:v>year</c:v>
                </c:pt>
                <c:pt idx="1">
                  <c:v>no_application</c:v>
                </c:pt>
                <c:pt idx="2">
                  <c:v>certified</c:v>
                </c:pt>
                <c:pt idx="3">
                  <c:v>%</c:v>
                </c:pt>
                <c:pt idx="4">
                  <c:v>certified_withdrawn</c:v>
                </c:pt>
                <c:pt idx="5">
                  <c:v>%</c:v>
                </c:pt>
                <c:pt idx="6">
                  <c:v>withdrawn</c:v>
                </c:pt>
                <c:pt idx="7">
                  <c:v>%</c:v>
                </c:pt>
                <c:pt idx="8">
                  <c:v>denied</c:v>
                </c:pt>
                <c:pt idx="9">
                  <c:v>%</c:v>
                </c:pt>
              </c:strCache>
            </c:strRef>
          </c:cat>
          <c:val>
            <c:numRef>
              <c:f>'result5.csv'!$B$3:$K$3</c:f>
              <c:numCache>
                <c:formatCode>General</c:formatCode>
                <c:ptCount val="10"/>
                <c:pt idx="0">
                  <c:v>2012</c:v>
                </c:pt>
                <c:pt idx="1">
                  <c:v>415607</c:v>
                </c:pt>
                <c:pt idx="2">
                  <c:v>352668</c:v>
                </c:pt>
                <c:pt idx="3">
                  <c:v>84.86</c:v>
                </c:pt>
                <c:pt idx="4">
                  <c:v>31118</c:v>
                </c:pt>
                <c:pt idx="5">
                  <c:v>7.49</c:v>
                </c:pt>
                <c:pt idx="6">
                  <c:v>10725</c:v>
                </c:pt>
                <c:pt idx="7">
                  <c:v>2.58</c:v>
                </c:pt>
                <c:pt idx="8">
                  <c:v>21096</c:v>
                </c:pt>
                <c:pt idx="9">
                  <c:v>5.08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92A-40FE-831D-63627DDFC9BA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'result5.csv'!$B$1:$K$1</c:f>
              <c:strCache>
                <c:ptCount val="10"/>
                <c:pt idx="0">
                  <c:v>year</c:v>
                </c:pt>
                <c:pt idx="1">
                  <c:v>no_application</c:v>
                </c:pt>
                <c:pt idx="2">
                  <c:v>certified</c:v>
                </c:pt>
                <c:pt idx="3">
                  <c:v>%</c:v>
                </c:pt>
                <c:pt idx="4">
                  <c:v>certified_withdrawn</c:v>
                </c:pt>
                <c:pt idx="5">
                  <c:v>%</c:v>
                </c:pt>
                <c:pt idx="6">
                  <c:v>withdrawn</c:v>
                </c:pt>
                <c:pt idx="7">
                  <c:v>%</c:v>
                </c:pt>
                <c:pt idx="8">
                  <c:v>denied</c:v>
                </c:pt>
                <c:pt idx="9">
                  <c:v>%</c:v>
                </c:pt>
              </c:strCache>
            </c:strRef>
          </c:cat>
          <c:val>
            <c:numRef>
              <c:f>'result5.csv'!$B$4:$K$4</c:f>
              <c:numCache>
                <c:formatCode>General</c:formatCode>
                <c:ptCount val="10"/>
                <c:pt idx="0">
                  <c:v>2013</c:v>
                </c:pt>
                <c:pt idx="1">
                  <c:v>442114</c:v>
                </c:pt>
                <c:pt idx="2">
                  <c:v>382951</c:v>
                </c:pt>
                <c:pt idx="3">
                  <c:v>86.62</c:v>
                </c:pt>
                <c:pt idx="4">
                  <c:v>35432</c:v>
                </c:pt>
                <c:pt idx="5">
                  <c:v>8.01</c:v>
                </c:pt>
                <c:pt idx="6">
                  <c:v>11590</c:v>
                </c:pt>
                <c:pt idx="7">
                  <c:v>2.62</c:v>
                </c:pt>
                <c:pt idx="8">
                  <c:v>12141</c:v>
                </c:pt>
                <c:pt idx="9">
                  <c:v>2.75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92A-40FE-831D-63627DDFC9BA}"/>
            </c:ext>
          </c:extLst>
        </c:ser>
        <c:ser>
          <c:idx val="3"/>
          <c:order val="3"/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1.105612318991047E-2"/>
                  <c:y val="-0.108878576692129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492A-40FE-831D-63627DDFC9BA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6669076535322184E-2"/>
                  <c:y val="-0.1836649036478792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492A-40FE-831D-63627DDFC9B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'result5.csv'!$B$1:$K$1</c:f>
              <c:strCache>
                <c:ptCount val="10"/>
                <c:pt idx="0">
                  <c:v>year</c:v>
                </c:pt>
                <c:pt idx="1">
                  <c:v>no_application</c:v>
                </c:pt>
                <c:pt idx="2">
                  <c:v>certified</c:v>
                </c:pt>
                <c:pt idx="3">
                  <c:v>%</c:v>
                </c:pt>
                <c:pt idx="4">
                  <c:v>certified_withdrawn</c:v>
                </c:pt>
                <c:pt idx="5">
                  <c:v>%</c:v>
                </c:pt>
                <c:pt idx="6">
                  <c:v>withdrawn</c:v>
                </c:pt>
                <c:pt idx="7">
                  <c:v>%</c:v>
                </c:pt>
                <c:pt idx="8">
                  <c:v>denied</c:v>
                </c:pt>
                <c:pt idx="9">
                  <c:v>%</c:v>
                </c:pt>
              </c:strCache>
            </c:strRef>
          </c:cat>
          <c:val>
            <c:numRef>
              <c:f>'result5.csv'!$B$5:$K$5</c:f>
              <c:numCache>
                <c:formatCode>General</c:formatCode>
                <c:ptCount val="10"/>
                <c:pt idx="0">
                  <c:v>2014</c:v>
                </c:pt>
                <c:pt idx="1">
                  <c:v>519427</c:v>
                </c:pt>
                <c:pt idx="2">
                  <c:v>455144</c:v>
                </c:pt>
                <c:pt idx="3">
                  <c:v>87.62</c:v>
                </c:pt>
                <c:pt idx="4">
                  <c:v>36350</c:v>
                </c:pt>
                <c:pt idx="5">
                  <c:v>7</c:v>
                </c:pt>
                <c:pt idx="6">
                  <c:v>16034</c:v>
                </c:pt>
                <c:pt idx="7">
                  <c:v>3.09</c:v>
                </c:pt>
                <c:pt idx="8">
                  <c:v>11899</c:v>
                </c:pt>
                <c:pt idx="9">
                  <c:v>2.29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92A-40FE-831D-63627DDFC9BA}"/>
            </c:ext>
          </c:extLst>
        </c:ser>
        <c:ser>
          <c:idx val="4"/>
          <c:order val="4"/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1.138005823509999E-2"/>
                  <c:y val="-0.1166150932737587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92A-40FE-831D-63627DDFC9BA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1854588732852852E-2"/>
                  <c:y val="-8.56690269472414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492A-40FE-831D-63627DDFC9BA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9073509129023831E-2"/>
                  <c:y val="-0.157876515042448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492A-40FE-831D-63627DDFC9BA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7.1652218517296229E-3"/>
                  <c:y val="-9.08267046683278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492A-40FE-831D-63627DDFC9BA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7.0889450117634142E-3"/>
                  <c:y val="-0.163034192763534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492A-40FE-831D-63627DDFC9B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'result5.csv'!$B$1:$K$1</c:f>
              <c:strCache>
                <c:ptCount val="10"/>
                <c:pt idx="0">
                  <c:v>year</c:v>
                </c:pt>
                <c:pt idx="1">
                  <c:v>no_application</c:v>
                </c:pt>
                <c:pt idx="2">
                  <c:v>certified</c:v>
                </c:pt>
                <c:pt idx="3">
                  <c:v>%</c:v>
                </c:pt>
                <c:pt idx="4">
                  <c:v>certified_withdrawn</c:v>
                </c:pt>
                <c:pt idx="5">
                  <c:v>%</c:v>
                </c:pt>
                <c:pt idx="6">
                  <c:v>withdrawn</c:v>
                </c:pt>
                <c:pt idx="7">
                  <c:v>%</c:v>
                </c:pt>
                <c:pt idx="8">
                  <c:v>denied</c:v>
                </c:pt>
                <c:pt idx="9">
                  <c:v>%</c:v>
                </c:pt>
              </c:strCache>
            </c:strRef>
          </c:cat>
          <c:val>
            <c:numRef>
              <c:f>'result5.csv'!$B$6:$K$6</c:f>
              <c:numCache>
                <c:formatCode>General</c:formatCode>
                <c:ptCount val="10"/>
                <c:pt idx="0">
                  <c:v>2015</c:v>
                </c:pt>
                <c:pt idx="1">
                  <c:v>618727</c:v>
                </c:pt>
                <c:pt idx="2">
                  <c:v>547278</c:v>
                </c:pt>
                <c:pt idx="3">
                  <c:v>88.45</c:v>
                </c:pt>
                <c:pt idx="4">
                  <c:v>41071</c:v>
                </c:pt>
                <c:pt idx="5">
                  <c:v>6.64</c:v>
                </c:pt>
                <c:pt idx="6">
                  <c:v>19455</c:v>
                </c:pt>
                <c:pt idx="7">
                  <c:v>3.14</c:v>
                </c:pt>
                <c:pt idx="8">
                  <c:v>10923</c:v>
                </c:pt>
                <c:pt idx="9">
                  <c:v>1.77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492A-40FE-831D-63627DDFC9BA}"/>
            </c:ext>
          </c:extLst>
        </c:ser>
        <c:ser>
          <c:idx val="5"/>
          <c:order val="5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5.3528422068803656E-2"/>
                  <c:y val="-0.108878576692129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92A-40FE-831D-63627DDFC9BA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2975528082230471E-2"/>
                  <c:y val="-0.1269304487159312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492A-40FE-831D-63627DDFC9BA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7.0387767602285239E-2"/>
                  <c:y val="-0.1243516098553882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92A-40FE-831D-63627DDFC9BA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4441137316211703E-2"/>
                  <c:y val="-0.163034192763534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492A-40FE-831D-63627DDFC9BA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9.1883433157474104E-2"/>
                  <c:y val="-9.34055435288709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492A-40FE-831D-63627DDFC9BA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691661006946173E-2"/>
                  <c:y val="-0.2197686476954826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492A-40FE-831D-63627DDFC9B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'result5.csv'!$B$1:$K$1</c:f>
              <c:strCache>
                <c:ptCount val="10"/>
                <c:pt idx="0">
                  <c:v>year</c:v>
                </c:pt>
                <c:pt idx="1">
                  <c:v>no_application</c:v>
                </c:pt>
                <c:pt idx="2">
                  <c:v>certified</c:v>
                </c:pt>
                <c:pt idx="3">
                  <c:v>%</c:v>
                </c:pt>
                <c:pt idx="4">
                  <c:v>certified_withdrawn</c:v>
                </c:pt>
                <c:pt idx="5">
                  <c:v>%</c:v>
                </c:pt>
                <c:pt idx="6">
                  <c:v>withdrawn</c:v>
                </c:pt>
                <c:pt idx="7">
                  <c:v>%</c:v>
                </c:pt>
                <c:pt idx="8">
                  <c:v>denied</c:v>
                </c:pt>
                <c:pt idx="9">
                  <c:v>%</c:v>
                </c:pt>
              </c:strCache>
            </c:strRef>
          </c:cat>
          <c:val>
            <c:numRef>
              <c:f>'result5.csv'!$B$7:$K$7</c:f>
              <c:numCache>
                <c:formatCode>General</c:formatCode>
                <c:ptCount val="10"/>
                <c:pt idx="0">
                  <c:v>2016</c:v>
                </c:pt>
                <c:pt idx="1">
                  <c:v>647803</c:v>
                </c:pt>
                <c:pt idx="2">
                  <c:v>569646</c:v>
                </c:pt>
                <c:pt idx="3">
                  <c:v>87.94</c:v>
                </c:pt>
                <c:pt idx="4">
                  <c:v>47092</c:v>
                </c:pt>
                <c:pt idx="5">
                  <c:v>7.27</c:v>
                </c:pt>
                <c:pt idx="6">
                  <c:v>21890</c:v>
                </c:pt>
                <c:pt idx="7">
                  <c:v>3.38</c:v>
                </c:pt>
                <c:pt idx="8">
                  <c:v>9175</c:v>
                </c:pt>
                <c:pt idx="9">
                  <c:v>1.42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492A-40FE-831D-63627DDFC9B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1175856"/>
        <c:axId val="391182384"/>
      </c:lineChart>
      <c:catAx>
        <c:axId val="391175856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82384"/>
        <c:crosses val="max"/>
        <c:auto val="1"/>
        <c:lblAlgn val="ctr"/>
        <c:lblOffset val="100"/>
        <c:noMultiLvlLbl val="0"/>
      </c:catAx>
      <c:valAx>
        <c:axId val="39118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758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97576060568192"/>
          <c:y val="0.41339274636125029"/>
          <c:w val="0.13559422496430371"/>
          <c:h val="0.2795476020042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result5!$A$1</c:f>
              <c:strCache>
                <c:ptCount val="1"/>
                <c:pt idx="0">
                  <c:v>Year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lumMod val="110000"/>
                  </a:schemeClr>
                </a:gs>
                <a:gs pos="88000">
                  <a:schemeClr val="accent1">
                    <a:tint val="9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result5!$A$2:$A$7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4B-4BD6-AB22-476E80272EAC}"/>
            </c:ext>
          </c:extLst>
        </c:ser>
        <c:ser>
          <c:idx val="1"/>
          <c:order val="1"/>
          <c:tx>
            <c:strRef>
              <c:f>result5!$B$1</c:f>
              <c:strCache>
                <c:ptCount val="1"/>
                <c:pt idx="0">
                  <c:v>no of records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lumMod val="110000"/>
                  </a:schemeClr>
                </a:gs>
                <a:gs pos="88000">
                  <a:schemeClr val="accent3">
                    <a:tint val="9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result5!$B$2:$B$7</c:f>
              <c:numCache>
                <c:formatCode>General</c:formatCode>
                <c:ptCount val="6"/>
                <c:pt idx="0">
                  <c:v>358767</c:v>
                </c:pt>
                <c:pt idx="1">
                  <c:v>415607</c:v>
                </c:pt>
                <c:pt idx="2">
                  <c:v>442114</c:v>
                </c:pt>
                <c:pt idx="3">
                  <c:v>519427</c:v>
                </c:pt>
                <c:pt idx="4">
                  <c:v>618727</c:v>
                </c:pt>
                <c:pt idx="5">
                  <c:v>647803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44B-4BD6-AB22-476E80272EA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91005392"/>
        <c:axId val="391008112"/>
      </c:barChart>
      <c:catAx>
        <c:axId val="39100539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008112"/>
        <c:crosses val="autoZero"/>
        <c:auto val="1"/>
        <c:lblAlgn val="ctr"/>
        <c:lblOffset val="100"/>
        <c:noMultiLvlLbl val="0"/>
      </c:catAx>
      <c:valAx>
        <c:axId val="39100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00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7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36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9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0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2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7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7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9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8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4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2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1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r.com/products/apache-hadoo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H1B</a:t>
            </a:r>
            <a:r>
              <a:rPr lang="en-US" dirty="0" smtClean="0"/>
              <a:t> DATA USING HADOOP 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379214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                          </a:t>
            </a:r>
            <a:r>
              <a:rPr lang="en-US" dirty="0">
                <a:solidFill>
                  <a:schemeClr val="tx1"/>
                </a:solidFill>
              </a:rPr>
              <a:t>Presented </a:t>
            </a:r>
            <a:r>
              <a:rPr lang="en-US" dirty="0" smtClean="0">
                <a:solidFill>
                  <a:schemeClr val="tx1"/>
                </a:solidFill>
              </a:rPr>
              <a:t>by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Name : KIRAN PADGHAMKAR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Student ID 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S181107500060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Center</a:t>
            </a:r>
            <a:r>
              <a:rPr lang="en-US" dirty="0">
                <a:solidFill>
                  <a:schemeClr val="tx1"/>
                </a:solidFill>
              </a:rPr>
              <a:t>: Pune Deccan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815" y="653144"/>
            <a:ext cx="11029616" cy="85343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  Factors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61" y="1840774"/>
            <a:ext cx="11271173" cy="4963886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We will be performing analysis on the H1B visa applicants between the years 2011-2016. After analyzing the data, we can derive the following facts.</a:t>
            </a:r>
            <a:endParaRPr lang="en-US" dirty="0"/>
          </a:p>
          <a:p>
            <a:pPr marL="0" indent="0" fontAlgn="base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/>
              <a:t>a) Is the number of petitions with Data Engineer job title increasing over time?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b) Find top 5 job titles who are having highest </a:t>
            </a:r>
            <a:r>
              <a:rPr lang="en-IN" dirty="0" err="1"/>
              <a:t>avg</a:t>
            </a:r>
            <a:r>
              <a:rPr lang="en-IN" dirty="0"/>
              <a:t> growth in applications.[ALL]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dirty="0"/>
              <a:t>a) Which part of the US has the most Data Engineer jobs for each year?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b) find top 5 locations in the US who have got certified visa for each year.[</a:t>
            </a:r>
            <a:r>
              <a:rPr lang="en-IN" dirty="0" smtClean="0"/>
              <a:t>certified]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3.   Which </a:t>
            </a:r>
            <a:r>
              <a:rPr lang="en-IN" dirty="0"/>
              <a:t>industry(SOC_NAME) has the most number of Data Scientist positions?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        [certified]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4.   Which </a:t>
            </a:r>
            <a:r>
              <a:rPr lang="en-IN" dirty="0"/>
              <a:t>top 5 employers file the most petitions each year? - Case Status - ALL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 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17" y="1950720"/>
            <a:ext cx="11730445" cy="49072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5.  </a:t>
            </a:r>
            <a:r>
              <a:rPr lang="en-IN" dirty="0"/>
              <a:t>Find the most popular top 10 job positions for H1B visa applications for each year?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	a</a:t>
            </a:r>
            <a:r>
              <a:rPr lang="en-IN" dirty="0"/>
              <a:t>) for all the applications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	b</a:t>
            </a:r>
            <a:r>
              <a:rPr lang="en-IN" dirty="0"/>
              <a:t>) for only certified applications.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6.  </a:t>
            </a:r>
            <a:r>
              <a:rPr lang="en-IN" dirty="0"/>
              <a:t>Find the percentage and the count of each case status on total applications for each year. Create a line graph depicting the pattern of All the cases over the period of </a:t>
            </a:r>
            <a:r>
              <a:rPr lang="en-IN" dirty="0" smtClean="0"/>
              <a:t>	time</a:t>
            </a:r>
            <a:r>
              <a:rPr lang="en-I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7. </a:t>
            </a:r>
            <a:r>
              <a:rPr lang="en-IN" dirty="0"/>
              <a:t>Create a bar graph to depict the number of applications for each year [All]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8.  </a:t>
            </a:r>
            <a:r>
              <a:rPr lang="en-IN" dirty="0"/>
              <a:t>Find the average Prevailing Wage for each Job for each Year (take part time and full time separate). Arrange the output in descending order - [Certified and Certified </a:t>
            </a:r>
            <a:r>
              <a:rPr lang="en-IN" dirty="0" smtClean="0"/>
              <a:t>	Withdrawn</a:t>
            </a:r>
            <a:r>
              <a:rPr lang="en-IN" dirty="0"/>
              <a:t>.]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9.  </a:t>
            </a:r>
            <a:r>
              <a:rPr lang="en-IN" dirty="0"/>
              <a:t>Which are the employers along with the number of petitions who have the success rate more than 70%  in petitions. (total petitions filed 1000 OR more than 1000) 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smtClean="0"/>
              <a:t>10.  </a:t>
            </a:r>
            <a:r>
              <a:rPr lang="en-IN" dirty="0"/>
              <a:t>Which are the  job positions along with the number of petitions which have the success rate more than 70%  in petitions (total petitions filed 1000 OR more than </a:t>
            </a:r>
            <a:r>
              <a:rPr lang="en-IN" dirty="0" smtClean="0"/>
              <a:t>	1000</a:t>
            </a:r>
            <a:r>
              <a:rPr lang="en-IN" dirty="0"/>
              <a:t>)?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11. </a:t>
            </a:r>
            <a:r>
              <a:rPr lang="en-IN" dirty="0"/>
              <a:t>Export result for question no 10 to </a:t>
            </a:r>
            <a:r>
              <a:rPr lang="en-IN" dirty="0" err="1"/>
              <a:t>MySql</a:t>
            </a:r>
            <a:r>
              <a:rPr lang="en-IN" dirty="0"/>
              <a:t> database.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78971"/>
            <a:ext cx="11029616" cy="123698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</a:t>
            </a:r>
            <a:br>
              <a:rPr lang="en-IN" dirty="0" smtClean="0"/>
            </a:br>
            <a:r>
              <a:rPr lang="en-IN" sz="2000" dirty="0" smtClean="0"/>
              <a:t>a</a:t>
            </a:r>
            <a:r>
              <a:rPr lang="en-IN" sz="2000" dirty="0"/>
              <a:t>) Is the number of petitions with Data Engineer job title increasing over time?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87" y="1920241"/>
            <a:ext cx="11029615" cy="486156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Technology </a:t>
            </a:r>
            <a:r>
              <a:rPr lang="en-US" b="1" u="sng" dirty="0" smtClean="0"/>
              <a:t>used </a:t>
            </a:r>
            <a:r>
              <a:rPr lang="en-US" dirty="0" smtClean="0"/>
              <a:t>: HIVE</a:t>
            </a:r>
          </a:p>
          <a:p>
            <a:pPr marL="0" indent="0">
              <a:buNone/>
            </a:pPr>
            <a:r>
              <a:rPr lang="en-US" b="1" u="sng" dirty="0" smtClean="0"/>
              <a:t>Solution :</a:t>
            </a:r>
            <a:r>
              <a:rPr lang="en-US" dirty="0" smtClean="0"/>
              <a:t> </a:t>
            </a:r>
            <a:r>
              <a:rPr lang="en-IN" dirty="0"/>
              <a:t>petitions with Data Engineer job title increasing over </a:t>
            </a:r>
            <a:r>
              <a:rPr lang="en-IN" dirty="0" smtClean="0"/>
              <a:t>time year by year.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764636"/>
              </p:ext>
            </p:extLst>
          </p:nvPr>
        </p:nvGraphicFramePr>
        <p:xfrm>
          <a:off x="3345180" y="2727960"/>
          <a:ext cx="6141720" cy="398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1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1.</a:t>
            </a:r>
            <a:br>
              <a:rPr lang="en-IN" dirty="0" smtClean="0"/>
            </a:br>
            <a:r>
              <a:rPr lang="en-IN" sz="1800" dirty="0" smtClean="0"/>
              <a:t>b</a:t>
            </a:r>
            <a:r>
              <a:rPr lang="en-IN" sz="1800" dirty="0"/>
              <a:t>) Find top 5 job titles who are having highest </a:t>
            </a:r>
            <a:r>
              <a:rPr lang="en-IN" sz="1800" dirty="0" err="1"/>
              <a:t>avg</a:t>
            </a:r>
            <a:r>
              <a:rPr lang="en-IN" sz="1800" dirty="0"/>
              <a:t> growth in applications.[ALL]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05940"/>
            <a:ext cx="11029615" cy="4052859"/>
          </a:xfrm>
        </p:spPr>
        <p:txBody>
          <a:bodyPr/>
          <a:lstStyle/>
          <a:p>
            <a:r>
              <a:rPr lang="en-US" b="1" u="sng" dirty="0"/>
              <a:t>Technology </a:t>
            </a:r>
            <a:r>
              <a:rPr lang="en-US" b="1" u="sng" dirty="0" smtClean="0"/>
              <a:t>Used :  </a:t>
            </a:r>
            <a:r>
              <a:rPr lang="en-US" dirty="0" smtClean="0"/>
              <a:t>PIG</a:t>
            </a:r>
          </a:p>
          <a:p>
            <a:r>
              <a:rPr lang="en-US" b="1" u="sng" dirty="0" smtClean="0"/>
              <a:t>Solution :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68335"/>
              </p:ext>
            </p:extLst>
          </p:nvPr>
        </p:nvGraphicFramePr>
        <p:xfrm>
          <a:off x="2760617" y="2185844"/>
          <a:ext cx="6818812" cy="4101744"/>
        </p:xfrm>
        <a:graphic>
          <a:graphicData uri="http://schemas.openxmlformats.org/drawingml/2006/table">
            <a:tbl>
              <a:tblPr/>
              <a:tblGrid>
                <a:gridCol w="4859252">
                  <a:extLst>
                    <a:ext uri="{9D8B030D-6E8A-4147-A177-3AD203B41FA5}">
                      <a16:colId xmlns:a16="http://schemas.microsoft.com/office/drawing/2014/main" xmlns="" val="1553343962"/>
                    </a:ext>
                  </a:extLst>
                </a:gridCol>
                <a:gridCol w="1959560">
                  <a:extLst>
                    <a:ext uri="{9D8B030D-6E8A-4147-A177-3AD203B41FA5}">
                      <a16:colId xmlns:a16="http://schemas.microsoft.com/office/drawing/2014/main" xmlns="" val="3644395987"/>
                    </a:ext>
                  </a:extLst>
                </a:gridCol>
              </a:tblGrid>
              <a:tr h="683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JOB_TITLE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AVG_GROWTH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004434"/>
                  </a:ext>
                </a:extLst>
              </a:tr>
              <a:tr h="683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SYSTEMS ANALYST JC60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4255.4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4708640"/>
                  </a:ext>
                </a:extLst>
              </a:tr>
              <a:tr h="683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DEVELOPER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3480.8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5774544"/>
                  </a:ext>
                </a:extLst>
              </a:tr>
              <a:tr h="683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MANAGER 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3233.4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9112738"/>
                  </a:ext>
                </a:extLst>
              </a:tr>
              <a:tr h="683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 ANALYST JC65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525244"/>
                  </a:ext>
                </a:extLst>
              </a:tr>
              <a:tr h="683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 LEAD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2917.2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52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0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2.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a</a:t>
            </a:r>
            <a:r>
              <a:rPr lang="en-IN" sz="1800" dirty="0"/>
              <a:t>) Which part of the US has the most Data Engineer jobs for each year?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58537"/>
            <a:ext cx="10730895" cy="5347063"/>
          </a:xfrm>
        </p:spPr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PIG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25659"/>
              </p:ext>
            </p:extLst>
          </p:nvPr>
        </p:nvGraphicFramePr>
        <p:xfrm>
          <a:off x="3727269" y="1741711"/>
          <a:ext cx="6479176" cy="4815846"/>
        </p:xfrm>
        <a:graphic>
          <a:graphicData uri="http://schemas.openxmlformats.org/drawingml/2006/table">
            <a:tbl>
              <a:tblPr/>
              <a:tblGrid>
                <a:gridCol w="3088407">
                  <a:extLst>
                    <a:ext uri="{9D8B030D-6E8A-4147-A177-3AD203B41FA5}">
                      <a16:colId xmlns:a16="http://schemas.microsoft.com/office/drawing/2014/main" xmlns="" val="1850224332"/>
                    </a:ext>
                  </a:extLst>
                </a:gridCol>
                <a:gridCol w="1036668">
                  <a:extLst>
                    <a:ext uri="{9D8B030D-6E8A-4147-A177-3AD203B41FA5}">
                      <a16:colId xmlns:a16="http://schemas.microsoft.com/office/drawing/2014/main" xmlns="" val="4227728753"/>
                    </a:ext>
                  </a:extLst>
                </a:gridCol>
                <a:gridCol w="2354101">
                  <a:extLst>
                    <a:ext uri="{9D8B030D-6E8A-4147-A177-3AD203B41FA5}">
                      <a16:colId xmlns:a16="http://schemas.microsoft.com/office/drawing/2014/main" xmlns="" val="1959715257"/>
                    </a:ext>
                  </a:extLst>
                </a:gridCol>
              </a:tblGrid>
              <a:tr h="687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WORK_SITE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 OD DATA ENGG JOB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833406"/>
                  </a:ext>
                </a:extLst>
              </a:tr>
              <a:tr h="687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SAN FRANCISCO, CALIFORNIA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2605360"/>
                  </a:ext>
                </a:extLst>
              </a:tr>
              <a:tr h="687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SAN FRANCISCO, CALIFORNIA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6316027"/>
                  </a:ext>
                </a:extLst>
              </a:tr>
              <a:tr h="687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MENLO PARK, CALIFORNIA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5481163"/>
                  </a:ext>
                </a:extLst>
              </a:tr>
              <a:tr h="687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MENLO PARK, CALIFORNIA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2309516"/>
                  </a:ext>
                </a:extLst>
              </a:tr>
              <a:tr h="687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SAN FRANCISCO, CALIFORNIA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6046642"/>
                  </a:ext>
                </a:extLst>
              </a:tr>
              <a:tr h="687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MENLO PARK, CALIFORNIA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608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 </a:t>
            </a:r>
            <a:r>
              <a:rPr lang="en-IN" sz="1800" dirty="0" smtClean="0"/>
              <a:t>2.</a:t>
            </a:r>
            <a:br>
              <a:rPr lang="en-IN" sz="1800" dirty="0" smtClean="0"/>
            </a:br>
            <a:r>
              <a:rPr lang="en-IN" sz="1800" dirty="0" smtClean="0"/>
              <a:t>b</a:t>
            </a:r>
            <a:r>
              <a:rPr lang="en-IN" sz="1800" dirty="0"/>
              <a:t>) find top 5 locations in the US who have got certified visa for each year.[certified]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7177"/>
            <a:ext cx="11029615" cy="4950823"/>
          </a:xfrm>
        </p:spPr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HIVE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pPr marL="0" indent="0">
              <a:buNone/>
            </a:pPr>
            <a:endParaRPr lang="en-US" b="1" u="sng" dirty="0" smtClean="0"/>
          </a:p>
          <a:p>
            <a:endParaRPr lang="en-US" b="1" u="sng" dirty="0"/>
          </a:p>
          <a:p>
            <a:pPr marL="0" indent="0">
              <a:buNone/>
            </a:pPr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231236"/>
            <a:ext cx="6096000" cy="23955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189">
              <a:spcBef>
                <a:spcPts val="1000"/>
              </a:spcBef>
              <a:buClr>
                <a:srgbClr val="B31166"/>
              </a:buClr>
              <a:buSzPct val="80000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WORK_SITE			    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YEAR   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en-IN" cap="all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189">
              <a:spcBef>
                <a:spcPts val="1000"/>
              </a:spcBef>
              <a:buClr>
                <a:srgbClr val="B31166"/>
              </a:buClr>
              <a:buSzPct val="80000"/>
            </a:pPr>
            <a:r>
              <a:rPr lang="en-IN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YORK, NEW YORK	</a:t>
            </a:r>
            <a:r>
              <a:rPr lang="en-IN" cap="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2011</a:t>
            </a:r>
            <a:r>
              <a:rPr lang="en-IN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cap="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23172</a:t>
            </a:r>
            <a:endParaRPr lang="en-IN" cap="all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189">
              <a:spcBef>
                <a:spcPts val="1000"/>
              </a:spcBef>
              <a:buClr>
                <a:srgbClr val="B31166"/>
              </a:buClr>
              <a:buSzPct val="80000"/>
            </a:pPr>
            <a:r>
              <a:rPr lang="en-IN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HOUSTON, TEXAS	</a:t>
            </a:r>
            <a:r>
              <a:rPr lang="en-IN" cap="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2011 </a:t>
            </a:r>
            <a:r>
              <a:rPr lang="en-IN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8184</a:t>
            </a:r>
          </a:p>
          <a:p>
            <a:pPr lvl="0" defTabSz="457189">
              <a:spcBef>
                <a:spcPts val="1000"/>
              </a:spcBef>
              <a:buClr>
                <a:srgbClr val="B31166"/>
              </a:buClr>
              <a:buSzPct val="80000"/>
            </a:pPr>
            <a:r>
              <a:rPr lang="en-IN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CHICAGO, ILLINOIS	</a:t>
            </a:r>
            <a:r>
              <a:rPr lang="en-IN" cap="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2011 </a:t>
            </a:r>
            <a:r>
              <a:rPr lang="en-IN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5188</a:t>
            </a:r>
          </a:p>
          <a:p>
            <a:pPr lvl="0" defTabSz="457189">
              <a:spcBef>
                <a:spcPts val="1000"/>
              </a:spcBef>
              <a:buClr>
                <a:srgbClr val="B31166"/>
              </a:buClr>
              <a:buSzPct val="80000"/>
            </a:pPr>
            <a:r>
              <a:rPr lang="en-IN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JOSE, CALIFORNIA	</a:t>
            </a:r>
            <a:r>
              <a:rPr lang="en-IN" cap="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2011 </a:t>
            </a:r>
            <a:r>
              <a:rPr lang="en-IN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4713</a:t>
            </a:r>
          </a:p>
          <a:p>
            <a:pPr lvl="0" defTabSz="457189">
              <a:spcBef>
                <a:spcPts val="1000"/>
              </a:spcBef>
              <a:buClr>
                <a:srgbClr val="B31166"/>
              </a:buClr>
              <a:buSzPct val="80000"/>
            </a:pPr>
            <a:r>
              <a:rPr lang="en-IN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FRANCISCO, CALIFORNIA	2011	 </a:t>
            </a:r>
            <a:r>
              <a:rPr lang="en-IN" cap="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4711</a:t>
            </a:r>
            <a:endParaRPr lang="en-IN" cap="all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1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57200"/>
            <a:ext cx="11029616" cy="1258756"/>
          </a:xfrm>
        </p:spPr>
        <p:txBody>
          <a:bodyPr>
            <a:normAutofit/>
          </a:bodyPr>
          <a:lstStyle/>
          <a:p>
            <a:pPr marL="0" indent="0"/>
            <a:r>
              <a:rPr lang="en-IN" sz="2000" dirty="0"/>
              <a:t>3.   Which industry(SOC_NAME) has the most number of Data Scientist positions?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IN" sz="2000" dirty="0"/>
              <a:t>        [certified]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PIG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12967"/>
              </p:ext>
            </p:extLst>
          </p:nvPr>
        </p:nvGraphicFramePr>
        <p:xfrm>
          <a:off x="3370217" y="2612570"/>
          <a:ext cx="8088358" cy="4131132"/>
        </p:xfrm>
        <a:graphic>
          <a:graphicData uri="http://schemas.openxmlformats.org/drawingml/2006/table">
            <a:tbl>
              <a:tblPr/>
              <a:tblGrid>
                <a:gridCol w="6161492">
                  <a:extLst>
                    <a:ext uri="{9D8B030D-6E8A-4147-A177-3AD203B41FA5}">
                      <a16:colId xmlns:a16="http://schemas.microsoft.com/office/drawing/2014/main" xmlns="" val="1524089468"/>
                    </a:ext>
                  </a:extLst>
                </a:gridCol>
                <a:gridCol w="1926866">
                  <a:extLst>
                    <a:ext uri="{9D8B030D-6E8A-4147-A177-3AD203B41FA5}">
                      <a16:colId xmlns:a16="http://schemas.microsoft.com/office/drawing/2014/main" xmlns="" val="457667318"/>
                    </a:ext>
                  </a:extLst>
                </a:gridCol>
              </a:tblGrid>
              <a:tr h="688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INDUSTRY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NO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4984769"/>
                  </a:ext>
                </a:extLst>
              </a:tr>
              <a:tr h="688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STATISTICIANS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946656"/>
                  </a:ext>
                </a:extLst>
              </a:tr>
              <a:tr h="688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COMPUTER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INFORMATION RESEARCH SCIENTISTS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469985"/>
                  </a:ext>
                </a:extLst>
              </a:tr>
              <a:tr h="688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OPERATIONS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ANALYSTS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6789421"/>
                  </a:ext>
                </a:extLst>
              </a:tr>
              <a:tr h="688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COMPUTER AND INFORMATION RESEARCH SCIENTISTS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8353953"/>
                  </a:ext>
                </a:extLst>
              </a:tr>
              <a:tr h="688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COMPUTER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OCCUPATIONS ALL OTHER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  <a:lumOff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541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72440"/>
            <a:ext cx="11130748" cy="1136836"/>
          </a:xfrm>
        </p:spPr>
        <p:txBody>
          <a:bodyPr>
            <a:normAutofit/>
          </a:bodyPr>
          <a:lstStyle/>
          <a:p>
            <a:r>
              <a:rPr lang="en-IN" sz="2000" dirty="0"/>
              <a:t>4.   Which top 5 employers file the most petitions each year? - Case Status - ALL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PIG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79" y="896982"/>
            <a:ext cx="6287589" cy="559090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1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1800" dirty="0"/>
              <a:t>5.  Find the most popular top 10 job positions for H1B visa applications for each year?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IN" sz="1800" dirty="0"/>
              <a:t>	a) for all the </a:t>
            </a:r>
            <a:r>
              <a:rPr lang="en-IN" sz="1800" dirty="0" smtClean="0"/>
              <a:t>applications.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HIVE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61524"/>
              </p:ext>
            </p:extLst>
          </p:nvPr>
        </p:nvGraphicFramePr>
        <p:xfrm>
          <a:off x="4563291" y="2020929"/>
          <a:ext cx="6866710" cy="4695823"/>
        </p:xfrm>
        <a:graphic>
          <a:graphicData uri="http://schemas.openxmlformats.org/drawingml/2006/table">
            <a:tbl>
              <a:tblPr/>
              <a:tblGrid>
                <a:gridCol w="3092781">
                  <a:extLst>
                    <a:ext uri="{9D8B030D-6E8A-4147-A177-3AD203B41FA5}">
                      <a16:colId xmlns:a16="http://schemas.microsoft.com/office/drawing/2014/main" xmlns="" val="800656424"/>
                    </a:ext>
                  </a:extLst>
                </a:gridCol>
                <a:gridCol w="2245948">
                  <a:extLst>
                    <a:ext uri="{9D8B030D-6E8A-4147-A177-3AD203B41FA5}">
                      <a16:colId xmlns:a16="http://schemas.microsoft.com/office/drawing/2014/main" xmlns="" val="3700009734"/>
                    </a:ext>
                  </a:extLst>
                </a:gridCol>
                <a:gridCol w="1527981">
                  <a:extLst>
                    <a:ext uri="{9D8B030D-6E8A-4147-A177-3AD203B41FA5}">
                      <a16:colId xmlns:a16="http://schemas.microsoft.com/office/drawing/2014/main" xmlns="" val="1905361904"/>
                    </a:ext>
                  </a:extLst>
                </a:gridCol>
              </a:tblGrid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JOB 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APPLICATION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2304620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PROGRAMMER ANALYST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6522808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8452695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DEVELOPER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811683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 ANALYST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775718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3383919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ANALYST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2791507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SYSTEMS ANALYST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4026106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SOFTWARE ENGINEER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6553227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873163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 LEAD - 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877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5.  Find the most popular top 10 job positions for H1B visa applications for each year?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IN" sz="1800" dirty="0" smtClean="0"/>
              <a:t>b</a:t>
            </a:r>
            <a:r>
              <a:rPr lang="en-IN" sz="1800" dirty="0"/>
              <a:t>) for only certified applications.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09864"/>
          </a:xfrm>
        </p:spPr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/>
              <a:t>HIVE</a:t>
            </a:r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98850"/>
              </p:ext>
            </p:extLst>
          </p:nvPr>
        </p:nvGraphicFramePr>
        <p:xfrm>
          <a:off x="3108958" y="2613665"/>
          <a:ext cx="6675121" cy="3878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5857">
                  <a:extLst>
                    <a:ext uri="{9D8B030D-6E8A-4147-A177-3AD203B41FA5}">
                      <a16:colId xmlns:a16="http://schemas.microsoft.com/office/drawing/2014/main" xmlns="" val="610499928"/>
                    </a:ext>
                  </a:extLst>
                </a:gridCol>
                <a:gridCol w="726544">
                  <a:extLst>
                    <a:ext uri="{9D8B030D-6E8A-4147-A177-3AD203B41FA5}">
                      <a16:colId xmlns:a16="http://schemas.microsoft.com/office/drawing/2014/main" xmlns="" val="2875169329"/>
                    </a:ext>
                  </a:extLst>
                </a:gridCol>
                <a:gridCol w="726544">
                  <a:extLst>
                    <a:ext uri="{9D8B030D-6E8A-4147-A177-3AD203B41FA5}">
                      <a16:colId xmlns:a16="http://schemas.microsoft.com/office/drawing/2014/main" xmlns="" val="3779753615"/>
                    </a:ext>
                  </a:extLst>
                </a:gridCol>
                <a:gridCol w="726544">
                  <a:extLst>
                    <a:ext uri="{9D8B030D-6E8A-4147-A177-3AD203B41FA5}">
                      <a16:colId xmlns:a16="http://schemas.microsoft.com/office/drawing/2014/main" xmlns="" val="2664475064"/>
                    </a:ext>
                  </a:extLst>
                </a:gridCol>
                <a:gridCol w="726544">
                  <a:extLst>
                    <a:ext uri="{9D8B030D-6E8A-4147-A177-3AD203B41FA5}">
                      <a16:colId xmlns:a16="http://schemas.microsoft.com/office/drawing/2014/main" xmlns="" val="1653111552"/>
                    </a:ext>
                  </a:extLst>
                </a:gridCol>
                <a:gridCol w="726544">
                  <a:extLst>
                    <a:ext uri="{9D8B030D-6E8A-4147-A177-3AD203B41FA5}">
                      <a16:colId xmlns:a16="http://schemas.microsoft.com/office/drawing/2014/main" xmlns="" val="2403392752"/>
                    </a:ext>
                  </a:extLst>
                </a:gridCol>
                <a:gridCol w="726544">
                  <a:extLst>
                    <a:ext uri="{9D8B030D-6E8A-4147-A177-3AD203B41FA5}">
                      <a16:colId xmlns:a16="http://schemas.microsoft.com/office/drawing/2014/main" xmlns="" val="2223633075"/>
                    </a:ext>
                  </a:extLst>
                </a:gridCol>
              </a:tblGrid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JOB_TITLE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90087800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56693929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PROGRAMMER ANALYST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29226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29906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29413717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SOFTWARE ENGINEER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12273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12973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32451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8032263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COMPUTER PROGRAMMER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53464825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SYSTEMS ANALYST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36242287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 ANALYST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65089037"/>
                  </a:ext>
                </a:extLst>
              </a:tr>
              <a:tr h="56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COMPUTER SYSTEMS ANALYST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2121415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ASSISTANT PROFESSOR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949829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PHYSICAL THERAPIST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4969842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SENIOR SOFTWARE ENGINEER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41740340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SENIOR CONSULTANT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3004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3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</a:t>
            </a:r>
            <a:r>
              <a:rPr lang="en-US" dirty="0"/>
              <a:t>will be performing analysis on the H1B visa </a:t>
            </a:r>
            <a:r>
              <a:rPr lang="en-US" dirty="0" smtClean="0"/>
              <a:t>applicants which </a:t>
            </a:r>
            <a:r>
              <a:rPr lang="en-US" dirty="0"/>
              <a:t>is employment-based between the years 2011-2016.Analyzing h1b data </a:t>
            </a:r>
            <a:r>
              <a:rPr lang="en-US" dirty="0" smtClean="0"/>
              <a:t>to provide flexibility to make another vise policy.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6.  Find the percentage and the count of each case status on total applications for each year. Create a line graph depicting the pattern of All the cases over the period of 	time.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MAPREDUCE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endParaRPr lang="en-US" b="1" u="sng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77921"/>
              </p:ext>
            </p:extLst>
          </p:nvPr>
        </p:nvGraphicFramePr>
        <p:xfrm>
          <a:off x="4153989" y="1933302"/>
          <a:ext cx="7733211" cy="4702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98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7. </a:t>
            </a:r>
            <a:r>
              <a:rPr lang="en-IN" sz="1800" dirty="0"/>
              <a:t>Create a bar graph to depict the number of applications for each year [All]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MAPREDUCE</a:t>
            </a:r>
            <a:endParaRPr lang="en-US" dirty="0"/>
          </a:p>
          <a:p>
            <a:r>
              <a:rPr lang="en-US" b="1" u="sng" dirty="0"/>
              <a:t>Solution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187310"/>
              </p:ext>
            </p:extLst>
          </p:nvPr>
        </p:nvGraphicFramePr>
        <p:xfrm>
          <a:off x="4432662" y="1807845"/>
          <a:ext cx="7445829" cy="4732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87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8.Find the average Prevailing Wage for each Job for each Year (take part time and full time separate).Arrange the output in descending order - [Certified and Certified Withdrawn]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HIVE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endParaRPr lang="en-US" b="1" u="sng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10170"/>
              </p:ext>
            </p:extLst>
          </p:nvPr>
        </p:nvGraphicFramePr>
        <p:xfrm>
          <a:off x="4180114" y="2473232"/>
          <a:ext cx="6217920" cy="4127864"/>
        </p:xfrm>
        <a:graphic>
          <a:graphicData uri="http://schemas.openxmlformats.org/drawingml/2006/table">
            <a:tbl>
              <a:tblPr/>
              <a:tblGrid>
                <a:gridCol w="6217920">
                  <a:extLst>
                    <a:ext uri="{9D8B030D-6E8A-4147-A177-3AD203B41FA5}">
                      <a16:colId xmlns:a16="http://schemas.microsoft.com/office/drawing/2014/main" xmlns="" val="2131035782"/>
                    </a:ext>
                  </a:extLst>
                </a:gridCol>
              </a:tblGrid>
              <a:tr h="317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(JAPANESE TEACHING ASSISTANT,2013,N),17076.0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1617053"/>
                  </a:ext>
                </a:extLst>
              </a:tr>
              <a:tr h="31752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647267"/>
                  </a:ext>
                </a:extLst>
              </a:tr>
              <a:tr h="317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(INSTRUCTOR, PSYCHOLOGY,2013,N),16972.0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7012824"/>
                  </a:ext>
                </a:extLst>
              </a:tr>
              <a:tr h="31752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92432"/>
                  </a:ext>
                </a:extLst>
              </a:tr>
              <a:tr h="317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(ASSISTANT VOLLEYBALL COACH,2013,N),16889.0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37824"/>
                  </a:ext>
                </a:extLst>
              </a:tr>
              <a:tr h="31752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0521596"/>
                  </a:ext>
                </a:extLst>
              </a:tr>
              <a:tr h="317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(DIRECTOR OF RELIGIOUS ACTIVITIES AND EDUCATION,2013,N),16764.0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8578596"/>
                  </a:ext>
                </a:extLst>
              </a:tr>
              <a:tr h="31752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4833341"/>
                  </a:ext>
                </a:extLst>
              </a:tr>
              <a:tr h="317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(COSTUMER,2013,N),16640.0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4342454"/>
                  </a:ext>
                </a:extLst>
              </a:tr>
              <a:tr h="31752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883272"/>
                  </a:ext>
                </a:extLst>
              </a:tr>
              <a:tr h="317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(ASSISTANT WOMEN'S SOCCER COACH,2013,N),16120.0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6952797"/>
                  </a:ext>
                </a:extLst>
              </a:tr>
              <a:tr h="31752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2976571"/>
                  </a:ext>
                </a:extLst>
              </a:tr>
              <a:tr h="317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(BILINGUAL SPECIAL EDUCATION TEACHER ASSISTANT,2013,N),15080.0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058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35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52" y="662940"/>
            <a:ext cx="11121055" cy="937260"/>
          </a:xfrm>
        </p:spPr>
        <p:txBody>
          <a:bodyPr>
            <a:normAutofit/>
          </a:bodyPr>
          <a:lstStyle/>
          <a:p>
            <a:r>
              <a:rPr lang="en-IN" sz="1800" dirty="0"/>
              <a:t>9.  Which are the employers along with the number of petitions who have the success rate more than 70%  in petitions. (total petitions filed 1000 OR more than 1000) ?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0"/>
            <a:ext cx="11601752" cy="5577839"/>
          </a:xfrm>
        </p:spPr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MAPREDUCE</a:t>
            </a:r>
            <a:endParaRPr lang="en-US" dirty="0"/>
          </a:p>
          <a:p>
            <a:r>
              <a:rPr lang="en-US" b="1" u="sng" dirty="0"/>
              <a:t>Solution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2742"/>
              </p:ext>
            </p:extLst>
          </p:nvPr>
        </p:nvGraphicFramePr>
        <p:xfrm>
          <a:off x="4702628" y="1483235"/>
          <a:ext cx="7341325" cy="576540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1811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1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41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47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701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Employer_name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applications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Certified+certified_withdrawn applications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Sccess_rate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HTC GLOBAL SERVICES INC</a:t>
                      </a:r>
                      <a:endParaRPr lang="en-IN" sz="1800" b="0" i="0" u="none" strike="noStrike" dirty="0">
                        <a:solidFill>
                          <a:srgbClr val="EF53A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INFOSYS LIMITED</a:t>
                      </a:r>
                      <a:endParaRPr lang="en-IN" sz="1800" b="0" i="0" u="none" strike="noStrike" dirty="0">
                        <a:solidFill>
                          <a:srgbClr val="EF53A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130592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129992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99.54055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DIASPARK INC</a:t>
                      </a:r>
                      <a:endParaRPr lang="en-IN" sz="1800" b="0" i="0" u="none" strike="noStrike" dirty="0">
                        <a:solidFill>
                          <a:srgbClr val="EF53A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99.50669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ACCENTURE </a:t>
                      </a:r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LLP</a:t>
                      </a:r>
                      <a:endParaRPr lang="en-IN" sz="1800" b="0" i="0" u="none" strike="noStrike" dirty="0">
                        <a:solidFill>
                          <a:srgbClr val="EF53A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33447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99.39307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 MAHINDRA (AMERICAS) INC</a:t>
                      </a:r>
                      <a:endParaRPr lang="en-IN" sz="1800" b="0" i="0" u="none" strike="noStrike" dirty="0">
                        <a:solidFill>
                          <a:srgbClr val="EF53A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10732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10661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99.33843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6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TATA CONSULTANCY SERVICES LIMITED</a:t>
                      </a:r>
                      <a:endParaRPr lang="en-IN" sz="1800" b="0" i="0" u="none" strike="noStrike">
                        <a:solidFill>
                          <a:srgbClr val="EF53A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64726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64297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99.33721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 TECHNOLOGIES INC</a:t>
                      </a:r>
                      <a:endParaRPr lang="en-IN" sz="1800" b="0" i="0" u="none" strike="noStrike" dirty="0">
                        <a:solidFill>
                          <a:srgbClr val="EF53A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99.27733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6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 &amp; LUJAN CONSULTING INC</a:t>
                      </a:r>
                      <a:endParaRPr lang="en-IN" sz="1800" b="0" i="0" u="none" strike="noStrike">
                        <a:solidFill>
                          <a:srgbClr val="EF53A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99.27114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6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 AMERICA INC</a:t>
                      </a:r>
                      <a:endParaRPr lang="en-IN" sz="1800" b="0" i="0" u="none" strike="noStrike" dirty="0">
                        <a:solidFill>
                          <a:srgbClr val="EF53A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22678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99.26801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RELIABLE SOFTWARE RESOURCES INC</a:t>
                      </a:r>
                      <a:endParaRPr lang="en-IN" sz="1800" b="0" i="0" u="none" strike="noStrike" dirty="0">
                        <a:solidFill>
                          <a:srgbClr val="EF53A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99.14659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6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NTT DATA INC</a:t>
                      </a:r>
                      <a:endParaRPr lang="en-IN" sz="1800" b="0" i="0" u="none" strike="noStrike">
                        <a:solidFill>
                          <a:srgbClr val="EF53A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4571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99.13251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6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ERP ANALYSTS INC</a:t>
                      </a:r>
                      <a:endParaRPr lang="en-IN" sz="1800" b="0" i="0" u="none" strike="noStrike">
                        <a:solidFill>
                          <a:srgbClr val="EF53A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99.10364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8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392" y="556260"/>
            <a:ext cx="11029616" cy="1226820"/>
          </a:xfrm>
        </p:spPr>
        <p:txBody>
          <a:bodyPr>
            <a:normAutofit/>
          </a:bodyPr>
          <a:lstStyle/>
          <a:p>
            <a:r>
              <a:rPr lang="en-IN" sz="1800" dirty="0"/>
              <a:t>10.  Which are the  job positions along with the number of petitions which have the success rate more than 70%  in petitions (total petitions filed 1000 OR more than 	1000)?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83080"/>
            <a:ext cx="11029615" cy="5074920"/>
          </a:xfrm>
        </p:spPr>
        <p:txBody>
          <a:bodyPr/>
          <a:lstStyle/>
          <a:p>
            <a:r>
              <a:rPr lang="en-US" b="1" u="sng" dirty="0"/>
              <a:t>Technology Used :  </a:t>
            </a:r>
            <a:r>
              <a:rPr lang="en-US" dirty="0" smtClean="0"/>
              <a:t>MAPREDUCE</a:t>
            </a:r>
            <a:endParaRPr lang="en-US" dirty="0"/>
          </a:p>
          <a:p>
            <a:r>
              <a:rPr lang="en-US" b="1" u="sng" dirty="0"/>
              <a:t>Solution </a:t>
            </a:r>
            <a:r>
              <a:rPr lang="en-US" b="1" u="sng" dirty="0" smtClean="0"/>
              <a:t>: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72941"/>
              </p:ext>
            </p:extLst>
          </p:nvPr>
        </p:nvGraphicFramePr>
        <p:xfrm>
          <a:off x="4850674" y="1854928"/>
          <a:ext cx="6975565" cy="4807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4183">
                  <a:extLst>
                    <a:ext uri="{9D8B030D-6E8A-4147-A177-3AD203B41FA5}">
                      <a16:colId xmlns:a16="http://schemas.microsoft.com/office/drawing/2014/main" xmlns="" val="1169512614"/>
                    </a:ext>
                  </a:extLst>
                </a:gridCol>
                <a:gridCol w="1837279">
                  <a:extLst>
                    <a:ext uri="{9D8B030D-6E8A-4147-A177-3AD203B41FA5}">
                      <a16:colId xmlns:a16="http://schemas.microsoft.com/office/drawing/2014/main" xmlns="" val="1466760799"/>
                    </a:ext>
                  </a:extLst>
                </a:gridCol>
                <a:gridCol w="2004103">
                  <a:extLst>
                    <a:ext uri="{9D8B030D-6E8A-4147-A177-3AD203B41FA5}">
                      <a16:colId xmlns:a16="http://schemas.microsoft.com/office/drawing/2014/main" xmlns="" val="1105109000"/>
                    </a:ext>
                  </a:extLst>
                </a:gridCol>
              </a:tblGrid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JOB_POSITION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NO OF APPLICATION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SUCESSES RATE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9601756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COMPUTER PROGRAMMER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33346526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ASSOCIATE CONSULTANT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12702227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SYSTEMS ENGINEER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06678170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ANALYST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05907133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CONSULTANT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6566850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 LEAD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08733881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TECHNICAL TEST LEAD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78485030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 ARCHITECT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7774686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(TECHNOLOGY ANALYST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45781691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SENIOR PROJECT MANAGER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6037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11. Export result for question no 10 to </a:t>
            </a:r>
            <a:r>
              <a:rPr lang="en-IN" sz="1800" dirty="0" err="1"/>
              <a:t>MySql</a:t>
            </a:r>
            <a:r>
              <a:rPr lang="en-IN" sz="1800" dirty="0"/>
              <a:t> database.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984069"/>
            <a:ext cx="11029615" cy="5873931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Technology </a:t>
            </a:r>
            <a:r>
              <a:rPr lang="en-US" b="1" u="sng" dirty="0">
                <a:solidFill>
                  <a:schemeClr val="tx1"/>
                </a:solidFill>
              </a:rPr>
              <a:t>Used :  </a:t>
            </a:r>
            <a:r>
              <a:rPr lang="en-US" dirty="0" smtClean="0">
                <a:solidFill>
                  <a:schemeClr val="tx1"/>
                </a:solidFill>
              </a:rPr>
              <a:t>SQOOP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Solution </a:t>
            </a:r>
            <a:r>
              <a:rPr lang="en-US" b="1" u="sng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1.mysql </a:t>
            </a: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–u root –p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2. create database </a:t>
            </a:r>
            <a:r>
              <a:rPr lang="en-IN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h1b_DATA;</a:t>
            </a:r>
            <a:endParaRPr lang="en-IN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3. use </a:t>
            </a:r>
            <a:r>
              <a:rPr lang="en-IN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h1b_DATA</a:t>
            </a:r>
            <a:endParaRPr lang="en-IN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4.CREATE TABLE </a:t>
            </a:r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suc_rate</a:t>
            </a:r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job_title</a:t>
            </a:r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varchar(100)NOT 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NULL,total_no_of_appl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INT NOT 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NULL,certifiedANDcertified_withdrwan_count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INT NOT NULL,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5.desc </a:t>
            </a:r>
            <a:r>
              <a:rPr lang="en-IN" dirty="0" err="1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suc_rate</a:t>
            </a: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+---------------------------------------+--------------+------+-----+---------+-------+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| field                                 | type         | null | key | default | extra |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+---------------------------------------+--------------+------+-----+---------+-------+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| </a:t>
            </a:r>
            <a:r>
              <a:rPr lang="en-IN" dirty="0" err="1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job_title</a:t>
            </a: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                            | varchar(100) | no   |     | null    |       |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| </a:t>
            </a:r>
            <a:r>
              <a:rPr lang="en-IN" dirty="0" err="1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total_no_of_appl</a:t>
            </a: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                     | </a:t>
            </a:r>
            <a:r>
              <a:rPr lang="en-IN" dirty="0" err="1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int</a:t>
            </a: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(11)      | no   |     | null    |       |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| </a:t>
            </a:r>
            <a:r>
              <a:rPr lang="en-IN" dirty="0" err="1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certifiedandcertified_withdrwan_count</a:t>
            </a: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| </a:t>
            </a:r>
            <a:r>
              <a:rPr lang="en-IN" dirty="0" err="1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int</a:t>
            </a: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(11)      | no   |     | null    |       |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| </a:t>
            </a:r>
            <a:r>
              <a:rPr lang="en-IN" dirty="0" err="1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success_rate</a:t>
            </a: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                         | float        | no   |     | null    |       |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+---------------------------------------+--------------+------+-----+---------+-------+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6.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sqoop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export --connect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://localhost/h1b --username 'root' --password '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hduser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--table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success_rate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--export-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/problem10 --input-fields-terminated-by ',' --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-delimiters -m 1;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u="sng" dirty="0" smtClean="0">
              <a:solidFill>
                <a:schemeClr val="tx1"/>
              </a:solidFill>
            </a:endParaRPr>
          </a:p>
          <a:p>
            <a:endParaRPr lang="en-US" b="1" u="sng" dirty="0">
              <a:solidFill>
                <a:schemeClr val="tx1"/>
              </a:solidFill>
            </a:endParaRPr>
          </a:p>
          <a:p>
            <a:endParaRPr lang="en-US" b="1" u="sng" dirty="0" smtClean="0">
              <a:solidFill>
                <a:schemeClr val="tx1"/>
              </a:solidFill>
            </a:endParaRPr>
          </a:p>
          <a:p>
            <a:endParaRPr lang="en-US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u="sng" dirty="0" smtClean="0">
              <a:solidFill>
                <a:schemeClr val="tx1"/>
              </a:solidFill>
            </a:endParaRPr>
          </a:p>
          <a:p>
            <a:endParaRPr lang="en-US" b="1" u="sng" dirty="0">
              <a:solidFill>
                <a:schemeClr val="tx1"/>
              </a:solidFill>
            </a:endParaRPr>
          </a:p>
          <a:p>
            <a:endParaRPr lang="en-US" b="1" u="sng" dirty="0" smtClean="0">
              <a:solidFill>
                <a:schemeClr val="tx1"/>
              </a:solidFill>
            </a:endParaRPr>
          </a:p>
          <a:p>
            <a:endParaRPr lang="en-US" b="1" u="sng" dirty="0">
              <a:solidFill>
                <a:schemeClr val="tx1"/>
              </a:solidFill>
            </a:endParaRPr>
          </a:p>
          <a:p>
            <a:endParaRPr lang="en-US" b="1" u="sng" dirty="0" smtClean="0">
              <a:solidFill>
                <a:schemeClr val="tx1"/>
              </a:solidFill>
            </a:endParaRPr>
          </a:p>
          <a:p>
            <a:endParaRPr lang="en-US" b="1" u="sng" dirty="0">
              <a:solidFill>
                <a:schemeClr val="tx1"/>
              </a:solidFill>
            </a:endParaRPr>
          </a:p>
          <a:p>
            <a:endParaRPr lang="en-US" b="1" u="sn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12" y="679296"/>
            <a:ext cx="11029616" cy="1013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93096"/>
            <a:ext cx="11029615" cy="41657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300" dirty="0" smtClean="0"/>
              <a:t>Petitions </a:t>
            </a:r>
            <a:r>
              <a:rPr lang="en-US" sz="2300" dirty="0"/>
              <a:t>for data engineer job are increasing over time</a:t>
            </a:r>
            <a:r>
              <a:rPr lang="en-US" sz="2300" dirty="0" smtClean="0"/>
              <a:t>.</a:t>
            </a:r>
            <a:endParaRPr lang="en-US" sz="2300" dirty="0"/>
          </a:p>
          <a:p>
            <a:r>
              <a:rPr lang="en-US" sz="2300" dirty="0" smtClean="0"/>
              <a:t>Possibility </a:t>
            </a:r>
            <a:r>
              <a:rPr lang="en-US" sz="2300" dirty="0"/>
              <a:t>of application getting certified increases every year.</a:t>
            </a:r>
          </a:p>
          <a:p>
            <a:r>
              <a:rPr lang="en-US" sz="2300" dirty="0"/>
              <a:t>Jobs for Data Science are more In Statistician</a:t>
            </a:r>
            <a:r>
              <a:rPr lang="en-IN" sz="2300" dirty="0">
                <a:solidFill>
                  <a:schemeClr val="dk1"/>
                </a:solidFill>
              </a:rPr>
              <a:t> </a:t>
            </a:r>
            <a:r>
              <a:rPr lang="en-US" sz="2300" dirty="0"/>
              <a:t> industries</a:t>
            </a:r>
            <a:r>
              <a:rPr lang="en-US" sz="2300" dirty="0" smtClean="0"/>
              <a:t>.</a:t>
            </a:r>
            <a:endParaRPr lang="en-US" sz="2300" dirty="0"/>
          </a:p>
          <a:p>
            <a:r>
              <a:rPr lang="en-US" sz="2300" dirty="0" smtClean="0"/>
              <a:t>Success </a:t>
            </a:r>
            <a:r>
              <a:rPr lang="en-US" sz="2300" dirty="0"/>
              <a:t>rate of INFOSYS LIMITED is more 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For </a:t>
            </a:r>
            <a:r>
              <a:rPr lang="en-US" sz="2300" dirty="0"/>
              <a:t>System Engineer –US has  more success rate</a:t>
            </a:r>
            <a:r>
              <a:rPr lang="en-US" sz="2300" dirty="0" smtClean="0"/>
              <a:t>.</a:t>
            </a:r>
            <a:endParaRPr lang="en-IN" sz="2300" dirty="0" smtClean="0"/>
          </a:p>
          <a:p>
            <a:r>
              <a:rPr lang="en-IN" sz="2300" dirty="0" smtClean="0"/>
              <a:t>Sqoop </a:t>
            </a:r>
            <a:r>
              <a:rPr lang="en-IN" sz="2300" dirty="0"/>
              <a:t>is </a:t>
            </a:r>
            <a:r>
              <a:rPr lang="en-IN" sz="2300" dirty="0" err="1"/>
              <a:t>Usefull</a:t>
            </a:r>
            <a:r>
              <a:rPr lang="en-IN" sz="2300" dirty="0"/>
              <a:t> when we have data on HDFS that need to be exported into the MySQL tables or vice-versa.</a:t>
            </a:r>
            <a:endParaRPr lang="en-US" sz="2300" dirty="0"/>
          </a:p>
          <a:p>
            <a:r>
              <a:rPr lang="en-IN" sz="2300" dirty="0"/>
              <a:t>Hive helps in cleaning up data.CSV file can be easily converted into TSV Text file.</a:t>
            </a:r>
            <a:endParaRPr lang="en-US" sz="2300" dirty="0"/>
          </a:p>
          <a:p>
            <a:r>
              <a:rPr lang="en-IN" sz="2300" dirty="0"/>
              <a:t>For normal group by join and filter based data retrieval ,Pig is very efficient.</a:t>
            </a:r>
            <a:endParaRPr lang="en-US" sz="2300" dirty="0"/>
          </a:p>
          <a:p>
            <a:r>
              <a:rPr lang="en-IN" sz="2300" dirty="0" err="1"/>
              <a:t>MapReduce</a:t>
            </a:r>
            <a:r>
              <a:rPr lang="en-IN" sz="2300" dirty="0"/>
              <a:t> code written in java makes complex analysis quite easy. Codes required to be written to collects user inputs and performing complex join operations are handled efficiently  using this approach.</a:t>
            </a:r>
            <a:endParaRPr lang="en-US" sz="23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2456" y="2967335"/>
            <a:ext cx="45670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30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is a term that describes the large volume of data – both structured and unstructured – that inundates a business on a day-to-day basis.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it’s not the amount of data that’s important. It’s what organizations do with the data that matters. </a:t>
            </a:r>
            <a:endParaRPr lang="en-US" dirty="0" smtClean="0"/>
          </a:p>
          <a:p>
            <a:r>
              <a:rPr lang="en-US" dirty="0" smtClean="0"/>
              <a:t>Big </a:t>
            </a:r>
            <a:r>
              <a:rPr lang="en-US" dirty="0"/>
              <a:t>data can be analyzed for insights that lead to better decisions and strategic business moves.</a:t>
            </a:r>
          </a:p>
        </p:txBody>
      </p:sp>
    </p:spTree>
    <p:extLst>
      <p:ext uri="{BB962C8B-B14F-4D97-AF65-F5344CB8AC3E}">
        <p14:creationId xmlns:p14="http://schemas.microsoft.com/office/powerpoint/2010/main" val="7134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566057"/>
            <a:ext cx="11451771" cy="6291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95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Hadoop Ecosystem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" y="1367246"/>
            <a:ext cx="10424160" cy="53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" y="596536"/>
            <a:ext cx="11033759" cy="6261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83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201783"/>
            <a:ext cx="11094720" cy="55473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89463" y="478971"/>
            <a:ext cx="6712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YARN ARCHITECTURE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775063"/>
            <a:ext cx="8919860" cy="1088571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of Hadoop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174" y="1459774"/>
            <a:ext cx="10993546" cy="4807131"/>
          </a:xfrm>
        </p:spPr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Scalable : 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Hadoop</a:t>
            </a:r>
            <a:r>
              <a:rPr lang="en-US" dirty="0">
                <a:solidFill>
                  <a:schemeClr val="tx1"/>
                </a:solidFill>
              </a:rPr>
              <a:t> is a highly scalable storage platform, because it can store and distribute very large data sets across hundreds of inexpensive servers that operate in </a:t>
            </a:r>
            <a:r>
              <a:rPr lang="en-US" dirty="0" smtClean="0">
                <a:solidFill>
                  <a:schemeClr val="tx1"/>
                </a:solidFill>
              </a:rPr>
              <a:t>parallel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2. Cost </a:t>
            </a:r>
            <a:r>
              <a:rPr lang="en-US" b="1" dirty="0" smtClean="0">
                <a:solidFill>
                  <a:schemeClr val="tx1"/>
                </a:solidFill>
              </a:rPr>
              <a:t>effective :</a:t>
            </a:r>
            <a:r>
              <a:rPr lang="en-US" dirty="0">
                <a:solidFill>
                  <a:schemeClr val="tx1"/>
                </a:solidFill>
              </a:rPr>
              <a:t>Hadoop also offers a cost effective storage solution for businesses' exploding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					Data sets</a:t>
            </a:r>
            <a:r>
              <a:rPr lang="en-US" dirty="0">
                <a:solidFill>
                  <a:schemeClr val="tx1"/>
                </a:solidFill>
              </a:rPr>
              <a:t> Hadoop, on the other hand, is designed as a scale-out architecture </a:t>
            </a:r>
            <a:r>
              <a:rPr lang="en-US" dirty="0" smtClean="0">
                <a:solidFill>
                  <a:schemeClr val="tx1"/>
                </a:solidFill>
              </a:rPr>
              <a:t>     that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can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affordably store all of a company’s data for later  use.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3. </a:t>
            </a:r>
            <a:r>
              <a:rPr lang="en-US" b="1" dirty="0" smtClean="0">
                <a:solidFill>
                  <a:schemeClr val="tx1"/>
                </a:solidFill>
              </a:rPr>
              <a:t>Flexible : </a:t>
            </a:r>
            <a:r>
              <a:rPr lang="en-US" dirty="0">
                <a:solidFill>
                  <a:schemeClr val="tx1"/>
                </a:solidFill>
              </a:rPr>
              <a:t>Hadoop enables businesses to easily access new data sources and tap into different </a:t>
            </a:r>
            <a:r>
              <a:rPr lang="en-US" dirty="0" smtClean="0">
                <a:solidFill>
                  <a:schemeClr val="tx1"/>
                </a:solidFill>
              </a:rPr>
              <a:t>				types </a:t>
            </a:r>
            <a:r>
              <a:rPr lang="en-US" dirty="0">
                <a:solidFill>
                  <a:schemeClr val="tx1"/>
                </a:solidFill>
              </a:rPr>
              <a:t>of data (both structured and unstructured) to generate value from that data. 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4. </a:t>
            </a:r>
            <a:r>
              <a:rPr lang="en-US" b="1" dirty="0" smtClean="0">
                <a:solidFill>
                  <a:schemeClr val="tx1"/>
                </a:solidFill>
              </a:rPr>
              <a:t>Fast :  </a:t>
            </a:r>
            <a:r>
              <a:rPr lang="en-US" dirty="0">
                <a:solidFill>
                  <a:schemeClr val="tx1"/>
                </a:solidFill>
              </a:rPr>
              <a:t>Hadoop's unique storage method is based on a distributed file system that basically 'maps' </a:t>
            </a:r>
            <a:r>
              <a:rPr lang="en-US" dirty="0" smtClean="0">
                <a:solidFill>
                  <a:schemeClr val="tx1"/>
                </a:solidFill>
              </a:rPr>
              <a:t>		data </a:t>
            </a:r>
            <a:r>
              <a:rPr lang="en-US" dirty="0">
                <a:solidFill>
                  <a:schemeClr val="tx1"/>
                </a:solidFill>
              </a:rPr>
              <a:t>wherever it is located on a cluster. 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		If </a:t>
            </a:r>
            <a:r>
              <a:rPr lang="en-US" dirty="0">
                <a:solidFill>
                  <a:schemeClr val="tx1"/>
                </a:solidFill>
              </a:rPr>
              <a:t>you're dealing with large volumes of unstructured data, Hadoop is able to efficiently </a:t>
            </a:r>
            <a:r>
              <a:rPr lang="en-US" dirty="0" smtClean="0">
                <a:solidFill>
                  <a:schemeClr val="tx1"/>
                </a:solidFill>
              </a:rPr>
              <a:t>			process </a:t>
            </a:r>
            <a:r>
              <a:rPr lang="en-US" dirty="0">
                <a:solidFill>
                  <a:schemeClr val="tx1"/>
                </a:solidFill>
              </a:rPr>
              <a:t>terabytes of data in just minutes, and petabytes in hours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5. Resilient to </a:t>
            </a:r>
            <a:r>
              <a:rPr lang="en-US" b="1" dirty="0" smtClean="0">
                <a:solidFill>
                  <a:schemeClr val="tx1"/>
                </a:solidFill>
              </a:rPr>
              <a:t>failure : </a:t>
            </a:r>
            <a:r>
              <a:rPr lang="en-US" dirty="0">
                <a:solidFill>
                  <a:schemeClr val="tx1"/>
                </a:solidFill>
              </a:rPr>
              <a:t>A key advantage of using Hadoop is its fault tolerance. When data is sent </a:t>
            </a:r>
            <a:r>
              <a:rPr lang="en-US" dirty="0" smtClean="0">
                <a:solidFill>
                  <a:schemeClr val="tx1"/>
                </a:solidFill>
              </a:rPr>
              <a:t>						to </a:t>
            </a:r>
            <a:r>
              <a:rPr lang="en-US" dirty="0">
                <a:solidFill>
                  <a:schemeClr val="tx1"/>
                </a:solidFill>
              </a:rPr>
              <a:t>an individual node, that data is also replicated to other nodes in the </a:t>
            </a:r>
            <a:r>
              <a:rPr lang="en-US" dirty="0" smtClean="0">
                <a:solidFill>
                  <a:schemeClr val="tx1"/>
                </a:solidFill>
              </a:rPr>
              <a:t>				</a:t>
            </a:r>
            <a:r>
              <a:rPr lang="en-US" dirty="0" smtClean="0">
                <a:solidFill>
                  <a:schemeClr val="bg1"/>
                </a:solidFill>
              </a:rPr>
              <a:t>		cluster</a:t>
            </a:r>
            <a:r>
              <a:rPr lang="en-US" dirty="0">
                <a:solidFill>
                  <a:schemeClr val="bg1"/>
                </a:solidFill>
              </a:rPr>
              <a:t>, which means that in the event of failure</a:t>
            </a:r>
            <a:endParaRPr lang="en-US" b="1" dirty="0">
              <a:solidFill>
                <a:schemeClr val="bg1"/>
              </a:solidFill>
            </a:endParaRPr>
          </a:p>
          <a:p>
            <a:pPr algn="just"/>
            <a:endParaRPr lang="en-US" b="1" dirty="0"/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4068"/>
            <a:ext cx="11029616" cy="539931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08" y="1756722"/>
            <a:ext cx="11869783" cy="5219683"/>
          </a:xfrm>
        </p:spPr>
        <p:txBody>
          <a:bodyPr/>
          <a:lstStyle/>
          <a:p>
            <a:pPr marL="306000" lvl="1"/>
            <a:r>
              <a:rPr lang="en-IN" sz="2000" b="1" dirty="0" err="1" smtClean="0"/>
              <a:t>MapReduce</a:t>
            </a:r>
            <a:r>
              <a:rPr lang="en-IN" sz="2000" dirty="0" smtClean="0"/>
              <a:t> </a:t>
            </a:r>
            <a:r>
              <a:rPr lang="en-IN" sz="2000" dirty="0"/>
              <a:t>: a  parallel processing software framework. It is comprised of two steps. Map step is a master node that takes input and partitions them into smaller sub-problems and then distributes them to worker nodes. After the map step has taken place, the master node takes the answer to all of the sub-problems and combines them to produce output.</a:t>
            </a:r>
          </a:p>
          <a:p>
            <a:r>
              <a:rPr lang="en-IN" sz="2000" b="1" dirty="0"/>
              <a:t>Hive</a:t>
            </a:r>
            <a:r>
              <a:rPr lang="en-IN" sz="2000" dirty="0"/>
              <a:t> : a data warehousing and SQL like query language that presents the data in the form of tables. Hive programming is similar to data </a:t>
            </a:r>
            <a:r>
              <a:rPr lang="en-IN" sz="2000" dirty="0" smtClean="0"/>
              <a:t>Warehousing</a:t>
            </a:r>
          </a:p>
          <a:p>
            <a:r>
              <a:rPr lang="en-IN" sz="2000" b="1" dirty="0"/>
              <a:t>Pig </a:t>
            </a:r>
            <a:r>
              <a:rPr lang="en-IN" sz="2000" dirty="0"/>
              <a:t>: a platform for manipulating data stored in HDFS and that includes a compiler for map reduce programs   and high level language called Pig Latin.it provides a way to perform data extractions, transformation and loading and basic analysis without having to write Map Reduce </a:t>
            </a:r>
            <a:r>
              <a:rPr lang="en-IN" sz="2000" dirty="0" smtClean="0"/>
              <a:t>programs</a:t>
            </a:r>
          </a:p>
          <a:p>
            <a:r>
              <a:rPr lang="en-IN" sz="2000" b="1" dirty="0"/>
              <a:t>Sqoop </a:t>
            </a:r>
            <a:r>
              <a:rPr lang="en-IN" sz="2000" dirty="0"/>
              <a:t>: a connection and transfer mechanism that moves the data between </a:t>
            </a:r>
            <a:r>
              <a:rPr lang="en-IN" sz="2000" dirty="0" smtClean="0"/>
              <a:t>Hadoop </a:t>
            </a:r>
            <a:r>
              <a:rPr lang="en-IN" sz="2000" dirty="0"/>
              <a:t>and relational databases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1021</TotalTime>
  <Words>1348</Words>
  <Application>Microsoft Office PowerPoint</Application>
  <PresentationFormat>Widescreen</PresentationFormat>
  <Paragraphs>480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Corbel</vt:lpstr>
      <vt:lpstr>Times New Roman</vt:lpstr>
      <vt:lpstr>Trebuchet MS</vt:lpstr>
      <vt:lpstr>Wingdings</vt:lpstr>
      <vt:lpstr>Wingdings 3</vt:lpstr>
      <vt:lpstr>Facet</vt:lpstr>
      <vt:lpstr>Analyzing H1B DATA USING HADOOP ECOSYSTEM</vt:lpstr>
      <vt:lpstr>objective</vt:lpstr>
      <vt:lpstr>Big data</vt:lpstr>
      <vt:lpstr>PowerPoint Presentation</vt:lpstr>
      <vt:lpstr>Hadoop Ecosystem </vt:lpstr>
      <vt:lpstr>PowerPoint Presentation</vt:lpstr>
      <vt:lpstr>PowerPoint Presentation</vt:lpstr>
      <vt:lpstr>Advantages of Hadoop </vt:lpstr>
      <vt:lpstr>Technology used </vt:lpstr>
      <vt:lpstr>Analyzing   Factors </vt:lpstr>
      <vt:lpstr>Analyzing   Factors</vt:lpstr>
      <vt:lpstr> 1. a) Is the number of petitions with Data Engineer job title increasing over time? </vt:lpstr>
      <vt:lpstr> 1. b) Find top 5 job titles who are having highest avg growth in applications.[ALL]</vt:lpstr>
      <vt:lpstr>2.  a) Which part of the US has the most Data Engineer jobs for each year? </vt:lpstr>
      <vt:lpstr> 2. b) find top 5 locations in the US who have got certified visa for each year.[certified]</vt:lpstr>
      <vt:lpstr>3.   Which industry(SOC_NAME) has the most number of Data Scientist positions?         [certified] </vt:lpstr>
      <vt:lpstr>4.   Which top 5 employers file the most petitions each year? - Case Status - ALL </vt:lpstr>
      <vt:lpstr>5.  Find the most popular top 10 job positions for H1B visa applications for each year?  a) for all the applications. </vt:lpstr>
      <vt:lpstr>5.  Find the most popular top 10 job positions for H1B visa applications for each year?     b) for only certified applications. </vt:lpstr>
      <vt:lpstr>6.  Find the percentage and the count of each case status on total applications for each year. Create a line graph depicting the pattern of All the cases over the period of  time. </vt:lpstr>
      <vt:lpstr>7. Create a bar graph to depict the number of applications for each year [All] </vt:lpstr>
      <vt:lpstr>8.Find the average Prevailing Wage for each Job for each Year (take part time and full time separate).Arrange the output in descending order - [Certified and Certified Withdrawn] </vt:lpstr>
      <vt:lpstr>9.  Which are the employers along with the number of petitions who have the success rate more than 70%  in petitions. (total petitions filed 1000 OR more than 1000) ? </vt:lpstr>
      <vt:lpstr>10.  Which are the  job positions along with the number of petitions which have the success rate more than 70%  in petitions (total petitions filed 1000 OR more than  1000)? </vt:lpstr>
      <vt:lpstr>11. Export result for question no 10 to MySql database. </vt:lpstr>
      <vt:lpstr>Conclusion: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H1B DATA USING HADOOP ECOSYSTEM</dc:title>
  <dc:creator>PRAJAKTA SHINDE</dc:creator>
  <cp:lastModifiedBy>Windows User</cp:lastModifiedBy>
  <cp:revision>71</cp:revision>
  <dcterms:created xsi:type="dcterms:W3CDTF">2017-10-15T17:39:28Z</dcterms:created>
  <dcterms:modified xsi:type="dcterms:W3CDTF">2017-10-27T02:14:20Z</dcterms:modified>
</cp:coreProperties>
</file>