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9"/>
  </p:notesMasterIdLst>
  <p:sldIdLst>
    <p:sldId id="256" r:id="rId2"/>
    <p:sldId id="302" r:id="rId3"/>
    <p:sldId id="283" r:id="rId4"/>
    <p:sldId id="257" r:id="rId5"/>
    <p:sldId id="279" r:id="rId6"/>
    <p:sldId id="277" r:id="rId7"/>
    <p:sldId id="278" r:id="rId8"/>
    <p:sldId id="289" r:id="rId9"/>
    <p:sldId id="288" r:id="rId10"/>
    <p:sldId id="273" r:id="rId11"/>
    <p:sldId id="274" r:id="rId12"/>
    <p:sldId id="303" r:id="rId13"/>
    <p:sldId id="304" r:id="rId14"/>
    <p:sldId id="305" r:id="rId15"/>
    <p:sldId id="306" r:id="rId16"/>
    <p:sldId id="307" r:id="rId17"/>
    <p:sldId id="286" r:id="rId18"/>
    <p:sldId id="292" r:id="rId19"/>
    <p:sldId id="293" r:id="rId20"/>
    <p:sldId id="308" r:id="rId21"/>
    <p:sldId id="309" r:id="rId22"/>
    <p:sldId id="310" r:id="rId23"/>
    <p:sldId id="311" r:id="rId24"/>
    <p:sldId id="312" r:id="rId25"/>
    <p:sldId id="294" r:id="rId26"/>
    <p:sldId id="295" r:id="rId27"/>
    <p:sldId id="296" r:id="rId28"/>
    <p:sldId id="297" r:id="rId29"/>
    <p:sldId id="298" r:id="rId30"/>
    <p:sldId id="299" r:id="rId31"/>
    <p:sldId id="313" r:id="rId32"/>
    <p:sldId id="314" r:id="rId33"/>
    <p:sldId id="315" r:id="rId34"/>
    <p:sldId id="262" r:id="rId35"/>
    <p:sldId id="300" r:id="rId36"/>
    <p:sldId id="301"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829" autoAdjust="0"/>
  </p:normalViewPr>
  <p:slideViewPr>
    <p:cSldViewPr snapToGrid="0">
      <p:cViewPr varScale="1">
        <p:scale>
          <a:sx n="50" d="100"/>
          <a:sy n="50" d="100"/>
        </p:scale>
        <p:origin x="48" y="10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47D32-C62E-4C93-85D2-F07167DE3F58}"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BA68-1D62-4AB6-A96A-CBBC6DB013C3}" type="slidenum">
              <a:rPr lang="en-IN" smtClean="0"/>
              <a:t>‹#›</a:t>
            </a:fld>
            <a:endParaRPr lang="en-IN"/>
          </a:p>
        </p:txBody>
      </p:sp>
    </p:spTree>
    <p:extLst>
      <p:ext uri="{BB962C8B-B14F-4D97-AF65-F5344CB8AC3E}">
        <p14:creationId xmlns:p14="http://schemas.microsoft.com/office/powerpoint/2010/main" val="14739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ABBA68-1D62-4AB6-A96A-CBBC6DB013C3}" type="slidenum">
              <a:rPr lang="en-IN" smtClean="0"/>
              <a:t>28</a:t>
            </a:fld>
            <a:endParaRPr lang="en-IN"/>
          </a:p>
        </p:txBody>
      </p:sp>
    </p:spTree>
    <p:extLst>
      <p:ext uri="{BB962C8B-B14F-4D97-AF65-F5344CB8AC3E}">
        <p14:creationId xmlns:p14="http://schemas.microsoft.com/office/powerpoint/2010/main" val="290187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09/ACCESS.2022.315254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QRS-C.2017.3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09/ICDCS.2018.001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25930984"/>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20201CEI0161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 Deepak Venkat (TL)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20201CEI0157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Pranay Kiran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20201CEI0172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Akshay Jayesh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20201CEI0164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 </a:t>
                      </a:r>
                      <a:r>
                        <a:rPr lang="en-GB" dirty="0" err="1"/>
                        <a:t>Kesava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GB" sz="1700" dirty="0"/>
              <a:t>Ms. Shaik </a:t>
            </a:r>
            <a:r>
              <a:rPr lang="en-GB" sz="1700" dirty="0" err="1"/>
              <a:t>salma</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sp>
        <p:nvSpPr>
          <p:cNvPr id="8" name="TextBox 7">
            <a:extLst>
              <a:ext uri="{FF2B5EF4-FFF2-40B4-BE49-F238E27FC236}">
                <a16:creationId xmlns:a16="http://schemas.microsoft.com/office/drawing/2014/main" id="{1E76F0D5-0FE3-222F-01CF-E645E9F1DF5C}"/>
              </a:ext>
            </a:extLst>
          </p:cNvPr>
          <p:cNvSpPr txBox="1"/>
          <p:nvPr/>
        </p:nvSpPr>
        <p:spPr>
          <a:xfrm>
            <a:off x="790469" y="2213811"/>
            <a:ext cx="6122723" cy="400110"/>
          </a:xfrm>
          <a:prstGeom prst="rect">
            <a:avLst/>
          </a:prstGeom>
          <a:noFill/>
        </p:spPr>
        <p:txBody>
          <a:bodyPr wrap="square">
            <a:spAutoFit/>
          </a:bodyPr>
          <a:lstStyle/>
          <a:p>
            <a:r>
              <a:rPr lang="en-IN" sz="2000" b="1" i="0" dirty="0">
                <a:solidFill>
                  <a:srgbClr val="000000"/>
                </a:solidFill>
                <a:effectLst/>
                <a:latin typeface="Calibri" panose="020F0502020204030204" pitchFamily="34" charset="0"/>
              </a:rPr>
              <a:t>AI Powered Server Log Management Software</a:t>
            </a:r>
            <a:endParaRPr lang="en-IN" sz="2000" b="1"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8D22-B5ED-899A-8F8A-E819CDACB5AC}"/>
              </a:ext>
            </a:extLst>
          </p:cNvPr>
          <p:cNvSpPr>
            <a:spLocks noGrp="1"/>
          </p:cNvSpPr>
          <p:nvPr>
            <p:ph type="title"/>
          </p:nvPr>
        </p:nvSpPr>
        <p:spPr/>
        <p:txBody>
          <a:bodyPr/>
          <a:lstStyle/>
          <a:p>
            <a:r>
              <a:rPr lang="en-US" dirty="0"/>
              <a:t>Existing Systems</a:t>
            </a:r>
            <a:endParaRPr lang="en-IN" dirty="0"/>
          </a:p>
        </p:txBody>
      </p:sp>
      <p:sp>
        <p:nvSpPr>
          <p:cNvPr id="3" name="Content Placeholder 2">
            <a:extLst>
              <a:ext uri="{FF2B5EF4-FFF2-40B4-BE49-F238E27FC236}">
                <a16:creationId xmlns:a16="http://schemas.microsoft.com/office/drawing/2014/main" id="{EF8C3C62-3E84-626C-1F7E-554B089A60B6}"/>
              </a:ext>
            </a:extLst>
          </p:cNvPr>
          <p:cNvSpPr>
            <a:spLocks noGrp="1"/>
          </p:cNvSpPr>
          <p:nvPr>
            <p:ph idx="1"/>
          </p:nvPr>
        </p:nvSpPr>
        <p:spPr/>
        <p:txBody>
          <a:bodyPr>
            <a:normAutofit lnSpcReduction="10000"/>
          </a:bodyPr>
          <a:lstStyle/>
          <a:p>
            <a:pPr marL="0" indent="0">
              <a:buNone/>
            </a:pPr>
            <a:r>
              <a:rPr lang="en-US" dirty="0"/>
              <a:t>In the rapidly evolving landscape of IT infrastructure, organizations face a critical challenge in efficiently managing and resolving errors that occur across servers, applications, and databases. The current manual processes for error log retrieval, categorization, and resolution are time-consuming and often prone to human errors, leading to increased downtime and operational inefficiencies. To address these challenges, we propose the development of an AI-powered software solution with the following key objectives:</a:t>
            </a:r>
          </a:p>
          <a:p>
            <a:pPr marL="0" indent="0">
              <a:buNone/>
            </a:pPr>
            <a:endParaRPr lang="en-US" dirty="0"/>
          </a:p>
          <a:p>
            <a:pPr marL="457200" indent="-457200">
              <a:buFont typeface="+mj-lt"/>
              <a:buAutoNum type="arabicPeriod"/>
            </a:pPr>
            <a:r>
              <a:rPr lang="en-IN" dirty="0"/>
              <a:t>Automated Error Log Retrieval:</a:t>
            </a:r>
          </a:p>
          <a:p>
            <a:pPr marL="1085850" lvl="2" indent="-285750"/>
            <a:r>
              <a:rPr lang="en-US" dirty="0"/>
              <a:t>The existing manual methods of error log retrieval from servers, applications, and databases result in delays and inefficiencies.</a:t>
            </a:r>
          </a:p>
          <a:p>
            <a:pPr marL="1085850" lvl="2" indent="-285750"/>
            <a:r>
              <a:rPr lang="en-US" dirty="0"/>
              <a:t>Lack of real-time error log analysis hampers the organization's ability to proactively address issues.</a:t>
            </a:r>
            <a:endParaRPr lang="en-IN" dirty="0"/>
          </a:p>
        </p:txBody>
      </p:sp>
    </p:spTree>
    <p:extLst>
      <p:ext uri="{BB962C8B-B14F-4D97-AF65-F5344CB8AC3E}">
        <p14:creationId xmlns:p14="http://schemas.microsoft.com/office/powerpoint/2010/main" val="412140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39-805D-E2B0-5D6F-6247FFE2464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8D3180-71D5-83B4-B39F-086743E02C34}"/>
              </a:ext>
            </a:extLst>
          </p:cNvPr>
          <p:cNvSpPr>
            <a:spLocks noGrp="1"/>
          </p:cNvSpPr>
          <p:nvPr>
            <p:ph idx="1"/>
          </p:nvPr>
        </p:nvSpPr>
        <p:spPr/>
        <p:txBody>
          <a:bodyPr>
            <a:normAutofit lnSpcReduction="10000"/>
          </a:bodyPr>
          <a:lstStyle/>
          <a:p>
            <a:pPr marL="0" indent="0">
              <a:buNone/>
            </a:pPr>
            <a:r>
              <a:rPr lang="en-IN" dirty="0"/>
              <a:t>2. Dynamic Categorization and Segregation:</a:t>
            </a:r>
          </a:p>
          <a:p>
            <a:pPr marL="1085850" lvl="2" indent="-285750"/>
            <a:r>
              <a:rPr lang="en-US" dirty="0"/>
              <a:t>The manual categorization of error logs based on severity and frequency is prone to inconsistencies and delays.</a:t>
            </a:r>
          </a:p>
          <a:p>
            <a:pPr marL="1085850" lvl="2" indent="-285750"/>
            <a:r>
              <a:rPr lang="en-US" dirty="0"/>
              <a:t>Dynamic categorization ensures a swift and accurate response to errors, reducing the mean time to resolution.</a:t>
            </a:r>
          </a:p>
          <a:p>
            <a:pPr marL="0" indent="0">
              <a:buNone/>
            </a:pPr>
            <a:r>
              <a:rPr lang="en-US" dirty="0"/>
              <a:t>3. Integration with Knowledge Bases (KB):</a:t>
            </a:r>
          </a:p>
          <a:p>
            <a:pPr marL="1085850" lvl="2" indent="-285750"/>
            <a:r>
              <a:rPr lang="en-US" dirty="0"/>
              <a:t>Manual searches for solutions on Google, Bing, and OEM support sites are time-intensive and may not yield optimal results.</a:t>
            </a:r>
          </a:p>
          <a:p>
            <a:pPr marL="1085850" lvl="2" indent="-285750"/>
            <a:r>
              <a:rPr lang="en-US" dirty="0"/>
              <a:t>Integration with external knowledge bases will enhance the system's ability to suggest relevant links for error resolution.</a:t>
            </a:r>
          </a:p>
          <a:p>
            <a:pPr marL="0" indent="0">
              <a:buNone/>
            </a:pPr>
            <a:r>
              <a:rPr lang="en-US" dirty="0"/>
              <a:t>4. Enhanced Effectiveness in Link Relevance:</a:t>
            </a:r>
          </a:p>
          <a:p>
            <a:pPr marL="1085850" lvl="2" indent="-285750"/>
            <a:r>
              <a:rPr lang="en-US" dirty="0"/>
              <a:t>The current lack of intelligence in link suggestions results in suboptimal error resolution.</a:t>
            </a:r>
          </a:p>
          <a:p>
            <a:pPr marL="1085850" lvl="2" indent="-285750"/>
            <a:r>
              <a:rPr lang="en-US" dirty="0"/>
              <a:t>The target is to achieve a 95% effectiveness in relevance for suggested links, ensuring that the proposed solutions are accurate and applicable.</a:t>
            </a:r>
          </a:p>
        </p:txBody>
      </p:sp>
    </p:spTree>
    <p:extLst>
      <p:ext uri="{BB962C8B-B14F-4D97-AF65-F5344CB8AC3E}">
        <p14:creationId xmlns:p14="http://schemas.microsoft.com/office/powerpoint/2010/main" val="360382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39-805D-E2B0-5D6F-6247FFE24648}"/>
              </a:ext>
            </a:extLst>
          </p:cNvPr>
          <p:cNvSpPr>
            <a:spLocks noGrp="1"/>
          </p:cNvSpPr>
          <p:nvPr>
            <p:ph type="title"/>
          </p:nvPr>
        </p:nvSpPr>
        <p:spPr/>
        <p:txBody>
          <a:bodyPr/>
          <a:lstStyle/>
          <a:p>
            <a:r>
              <a:rPr lang="en-US" dirty="0"/>
              <a:t>ADVANTAGES &amp; DISADVANTAGES</a:t>
            </a:r>
            <a:endParaRPr lang="en-IN" dirty="0"/>
          </a:p>
        </p:txBody>
      </p:sp>
      <p:sp>
        <p:nvSpPr>
          <p:cNvPr id="3" name="Content Placeholder 2">
            <a:extLst>
              <a:ext uri="{FF2B5EF4-FFF2-40B4-BE49-F238E27FC236}">
                <a16:creationId xmlns:a16="http://schemas.microsoft.com/office/drawing/2014/main" id="{708D3180-71D5-83B4-B39F-086743E02C34}"/>
              </a:ext>
            </a:extLst>
          </p:cNvPr>
          <p:cNvSpPr>
            <a:spLocks noGrp="1"/>
          </p:cNvSpPr>
          <p:nvPr>
            <p:ph idx="1"/>
          </p:nvPr>
        </p:nvSpPr>
        <p:spPr/>
        <p:txBody>
          <a:bodyPr>
            <a:normAutofit/>
          </a:bodyPr>
          <a:lstStyle/>
          <a:p>
            <a:pPr marL="0" indent="0">
              <a:buNone/>
            </a:pPr>
            <a:r>
              <a:rPr lang="en-US" b="1" dirty="0"/>
              <a:t>ADVANTAGES:</a:t>
            </a:r>
          </a:p>
          <a:p>
            <a:r>
              <a:rPr lang="en-US" sz="1800" dirty="0"/>
              <a:t>Reduced Downtime</a:t>
            </a:r>
          </a:p>
          <a:p>
            <a:r>
              <a:rPr lang="en-US" sz="1800" dirty="0"/>
              <a:t>Increased Accuracy in Error Categorization</a:t>
            </a:r>
          </a:p>
          <a:p>
            <a:r>
              <a:rPr lang="en-US" sz="1800" dirty="0"/>
              <a:t>Efficient Knowledge Access</a:t>
            </a:r>
          </a:p>
          <a:p>
            <a:r>
              <a:rPr lang="en-US" sz="1800" dirty="0"/>
              <a:t>Improved Error Resolution Intelligence</a:t>
            </a:r>
          </a:p>
          <a:p>
            <a:pPr marL="0" indent="0">
              <a:buNone/>
            </a:pPr>
            <a:endParaRPr lang="en-US" sz="1800" dirty="0"/>
          </a:p>
          <a:p>
            <a:pPr marL="0" indent="0">
              <a:buNone/>
            </a:pPr>
            <a:r>
              <a:rPr lang="en-US" b="1" dirty="0"/>
              <a:t>DISADVANTAGES:</a:t>
            </a:r>
          </a:p>
          <a:p>
            <a:r>
              <a:rPr lang="en-US" sz="1800" dirty="0"/>
              <a:t>Initial Implementation Complexity</a:t>
            </a:r>
          </a:p>
          <a:p>
            <a:r>
              <a:rPr lang="en-US" sz="1800" dirty="0"/>
              <a:t>Dependency on Data Quality</a:t>
            </a:r>
          </a:p>
          <a:p>
            <a:r>
              <a:rPr lang="en-US" sz="1800" dirty="0"/>
              <a:t>Privacy and Security Concerns</a:t>
            </a:r>
          </a:p>
          <a:p>
            <a:r>
              <a:rPr lang="en-US" sz="1800" dirty="0"/>
              <a:t>Training and Adoption Challenges</a:t>
            </a:r>
          </a:p>
          <a:p>
            <a:endParaRPr lang="en-US" sz="1800" dirty="0"/>
          </a:p>
          <a:p>
            <a:endParaRPr lang="en-US" sz="1800" dirty="0"/>
          </a:p>
        </p:txBody>
      </p:sp>
    </p:spTree>
    <p:extLst>
      <p:ext uri="{BB962C8B-B14F-4D97-AF65-F5344CB8AC3E}">
        <p14:creationId xmlns:p14="http://schemas.microsoft.com/office/powerpoint/2010/main" val="219518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0CEF-F38F-7EA2-E5AF-30EBB0D9966B}"/>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A62F84C0-96FE-0A72-7AED-000DC1E0B144}"/>
              </a:ext>
            </a:extLst>
          </p:cNvPr>
          <p:cNvSpPr>
            <a:spLocks noGrp="1"/>
          </p:cNvSpPr>
          <p:nvPr>
            <p:ph idx="1"/>
          </p:nvPr>
        </p:nvSpPr>
        <p:spPr/>
        <p:txBody>
          <a:bodyPr>
            <a:normAutofit/>
          </a:bodyPr>
          <a:lstStyle/>
          <a:p>
            <a:r>
              <a:rPr lang="en-US" b="1" dirty="0"/>
              <a:t>Automated Error Log Retrieval:</a:t>
            </a:r>
            <a:endParaRPr lang="en-US" dirty="0"/>
          </a:p>
          <a:p>
            <a:pPr lvl="1"/>
            <a:r>
              <a:rPr lang="en-US" dirty="0"/>
              <a:t>Existing manual methods lead to delays and inefficiencies.</a:t>
            </a:r>
          </a:p>
          <a:p>
            <a:pPr lvl="1"/>
            <a:r>
              <a:rPr lang="en-US" dirty="0"/>
              <a:t>Lack of real-time analysis hampers proactive issue resolution.</a:t>
            </a:r>
          </a:p>
          <a:p>
            <a:r>
              <a:rPr lang="en-US" b="1" dirty="0"/>
              <a:t>Dynamic Categorization and Segregation:</a:t>
            </a:r>
            <a:endParaRPr lang="en-US" dirty="0"/>
          </a:p>
          <a:p>
            <a:pPr lvl="1"/>
            <a:r>
              <a:rPr lang="en-US" dirty="0"/>
              <a:t>Manual categorization prone to inconsistencies and delays.</a:t>
            </a:r>
          </a:p>
          <a:p>
            <a:pPr lvl="1"/>
            <a:r>
              <a:rPr lang="en-US" dirty="0"/>
              <a:t>Dynamic categorization ensures swift and accurate error response.</a:t>
            </a:r>
          </a:p>
          <a:p>
            <a:r>
              <a:rPr lang="en-US" b="1" dirty="0"/>
              <a:t>Integration with Knowledge Bases (KB):</a:t>
            </a:r>
          </a:p>
          <a:p>
            <a:pPr lvl="1"/>
            <a:r>
              <a:rPr lang="en-US" dirty="0"/>
              <a:t>Manual searches on search engines are time-intensive.</a:t>
            </a:r>
          </a:p>
          <a:p>
            <a:pPr lvl="1"/>
            <a:r>
              <a:rPr lang="en-US" dirty="0"/>
              <a:t>Integration with external knowledge bases for efficient error resolution.</a:t>
            </a:r>
          </a:p>
          <a:p>
            <a:r>
              <a:rPr lang="en-US" b="1" dirty="0"/>
              <a:t>Enhanced Effectiveness in Link Relevance:</a:t>
            </a:r>
          </a:p>
          <a:p>
            <a:pPr lvl="1"/>
            <a:r>
              <a:rPr lang="en-US" dirty="0"/>
              <a:t>Current lack of intelligence in link suggestions.</a:t>
            </a:r>
          </a:p>
          <a:p>
            <a:pPr lvl="1"/>
            <a:r>
              <a:rPr lang="en-US" dirty="0"/>
              <a:t>Target: Achieve 95% effectiveness in relevance for suggested links.</a:t>
            </a:r>
            <a:endParaRPr lang="en-IN" dirty="0"/>
          </a:p>
        </p:txBody>
      </p:sp>
    </p:spTree>
    <p:extLst>
      <p:ext uri="{BB962C8B-B14F-4D97-AF65-F5344CB8AC3E}">
        <p14:creationId xmlns:p14="http://schemas.microsoft.com/office/powerpoint/2010/main" val="361423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0CEF-F38F-7EA2-E5AF-30EBB0D9966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62F84C0-96FE-0A72-7AED-000DC1E0B144}"/>
              </a:ext>
            </a:extLst>
          </p:cNvPr>
          <p:cNvSpPr>
            <a:spLocks noGrp="1"/>
          </p:cNvSpPr>
          <p:nvPr>
            <p:ph idx="1"/>
          </p:nvPr>
        </p:nvSpPr>
        <p:spPr/>
        <p:txBody>
          <a:bodyPr>
            <a:normAutofit/>
          </a:bodyPr>
          <a:lstStyle/>
          <a:p>
            <a:r>
              <a:rPr lang="en-US" b="1" dirty="0"/>
              <a:t>Efficiency Boost:</a:t>
            </a:r>
          </a:p>
          <a:p>
            <a:pPr lvl="1"/>
            <a:r>
              <a:rPr lang="en-US" dirty="0"/>
              <a:t>Advantage: Quicker identification and resolution of errors, minimizing downtime.</a:t>
            </a:r>
          </a:p>
          <a:p>
            <a:r>
              <a:rPr lang="en-US" b="1" dirty="0"/>
              <a:t>Precision in Error Categorization:</a:t>
            </a:r>
            <a:endParaRPr lang="en-US" dirty="0"/>
          </a:p>
          <a:p>
            <a:pPr lvl="1"/>
            <a:r>
              <a:rPr lang="en-US" dirty="0"/>
              <a:t>Advantage: Dynamic categorization reduces inconsistencies, ensuring accurate and timely responses.</a:t>
            </a:r>
          </a:p>
          <a:p>
            <a:r>
              <a:rPr lang="en-US" b="1" dirty="0"/>
              <a:t>Streamlined Knowledge Access:</a:t>
            </a:r>
          </a:p>
          <a:p>
            <a:pPr lvl="1"/>
            <a:r>
              <a:rPr lang="en-US" dirty="0"/>
              <a:t>Advantage: Integration with knowledge bases improves overall efficiency in error resolution.</a:t>
            </a:r>
          </a:p>
          <a:p>
            <a:r>
              <a:rPr lang="en-US" b="1" dirty="0"/>
              <a:t>Intelligent Error Resolution:</a:t>
            </a:r>
          </a:p>
          <a:p>
            <a:pPr lvl="1"/>
            <a:r>
              <a:rPr lang="en-US" dirty="0"/>
              <a:t>Advantage: Targeting 95% effectiveness in link relevance enhances error resolution intelligence.</a:t>
            </a:r>
          </a:p>
        </p:txBody>
      </p:sp>
    </p:spTree>
    <p:extLst>
      <p:ext uri="{BB962C8B-B14F-4D97-AF65-F5344CB8AC3E}">
        <p14:creationId xmlns:p14="http://schemas.microsoft.com/office/powerpoint/2010/main" val="267150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51F96-2864-8B32-1850-8F83CD6C2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005840"/>
            <a:ext cx="11948159" cy="5852160"/>
          </a:xfrm>
          <a:prstGeom prst="rect">
            <a:avLst/>
          </a:prstGeom>
        </p:spPr>
      </p:pic>
      <p:sp>
        <p:nvSpPr>
          <p:cNvPr id="4" name="TextBox 3">
            <a:extLst>
              <a:ext uri="{FF2B5EF4-FFF2-40B4-BE49-F238E27FC236}">
                <a16:creationId xmlns:a16="http://schemas.microsoft.com/office/drawing/2014/main" id="{9FB2A141-6C6E-5F85-CBD7-9026FEB0D3B6}"/>
              </a:ext>
            </a:extLst>
          </p:cNvPr>
          <p:cNvSpPr txBox="1"/>
          <p:nvPr/>
        </p:nvSpPr>
        <p:spPr>
          <a:xfrm>
            <a:off x="8473440" y="6156960"/>
            <a:ext cx="5181600" cy="369332"/>
          </a:xfrm>
          <a:prstGeom prst="rect">
            <a:avLst/>
          </a:prstGeom>
          <a:noFill/>
        </p:spPr>
        <p:txBody>
          <a:bodyPr wrap="square" rtlCol="0">
            <a:spAutoFit/>
          </a:bodyPr>
          <a:lstStyle/>
          <a:p>
            <a:r>
              <a:rPr lang="en-US" dirty="0"/>
              <a:t>UML – CLASS DIAGRAM</a:t>
            </a:r>
            <a:endParaRPr lang="en-IN" dirty="0"/>
          </a:p>
        </p:txBody>
      </p:sp>
      <p:sp>
        <p:nvSpPr>
          <p:cNvPr id="7" name="Title 1">
            <a:extLst>
              <a:ext uri="{FF2B5EF4-FFF2-40B4-BE49-F238E27FC236}">
                <a16:creationId xmlns:a16="http://schemas.microsoft.com/office/drawing/2014/main" id="{4DC247A7-9115-5EF4-1C97-534C96E980E1}"/>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UML Diagrams</a:t>
            </a:r>
            <a:endParaRPr lang="en-IN" dirty="0">
              <a:solidFill>
                <a:schemeClr val="tx2"/>
              </a:solidFill>
            </a:endParaRPr>
          </a:p>
        </p:txBody>
      </p:sp>
    </p:spTree>
    <p:extLst>
      <p:ext uri="{BB962C8B-B14F-4D97-AF65-F5344CB8AC3E}">
        <p14:creationId xmlns:p14="http://schemas.microsoft.com/office/powerpoint/2010/main" val="307862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83CB5-B329-DDC2-74B3-27644FF9E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1142999"/>
            <a:ext cx="10866120" cy="5120641"/>
          </a:xfrm>
          <a:prstGeom prst="rect">
            <a:avLst/>
          </a:prstGeom>
        </p:spPr>
      </p:pic>
      <p:sp>
        <p:nvSpPr>
          <p:cNvPr id="4" name="TextBox 3">
            <a:extLst>
              <a:ext uri="{FF2B5EF4-FFF2-40B4-BE49-F238E27FC236}">
                <a16:creationId xmlns:a16="http://schemas.microsoft.com/office/drawing/2014/main" id="{14F1449B-3EA6-0656-8E7D-90E710F2765C}"/>
              </a:ext>
            </a:extLst>
          </p:cNvPr>
          <p:cNvSpPr txBox="1"/>
          <p:nvPr/>
        </p:nvSpPr>
        <p:spPr>
          <a:xfrm>
            <a:off x="5044440" y="5894308"/>
            <a:ext cx="5188248" cy="369332"/>
          </a:xfrm>
          <a:prstGeom prst="rect">
            <a:avLst/>
          </a:prstGeom>
          <a:noFill/>
        </p:spPr>
        <p:txBody>
          <a:bodyPr wrap="square" rtlCol="0">
            <a:spAutoFit/>
          </a:bodyPr>
          <a:lstStyle/>
          <a:p>
            <a:r>
              <a:rPr lang="en-US" dirty="0"/>
              <a:t>UML- USE CASE DIAGRAM</a:t>
            </a:r>
            <a:endParaRPr lang="en-IN" dirty="0"/>
          </a:p>
        </p:txBody>
      </p:sp>
      <p:sp>
        <p:nvSpPr>
          <p:cNvPr id="5" name="Title 1">
            <a:extLst>
              <a:ext uri="{FF2B5EF4-FFF2-40B4-BE49-F238E27FC236}">
                <a16:creationId xmlns:a16="http://schemas.microsoft.com/office/drawing/2014/main" id="{F8481455-1EFC-A777-AF34-2720BDB3D143}"/>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UML Diagrams</a:t>
            </a:r>
            <a:endParaRPr lang="en-IN" dirty="0">
              <a:solidFill>
                <a:schemeClr val="tx2"/>
              </a:solidFill>
            </a:endParaRPr>
          </a:p>
        </p:txBody>
      </p:sp>
    </p:spTree>
    <p:extLst>
      <p:ext uri="{BB962C8B-B14F-4D97-AF65-F5344CB8AC3E}">
        <p14:creationId xmlns:p14="http://schemas.microsoft.com/office/powerpoint/2010/main" val="395305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8E9E-AE27-3863-78B1-2DD51B3ACBEA}"/>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09152749-D270-D952-F2FA-323B48B47FCA}"/>
              </a:ext>
            </a:extLst>
          </p:cNvPr>
          <p:cNvSpPr>
            <a:spLocks noGrp="1"/>
          </p:cNvSpPr>
          <p:nvPr>
            <p:ph idx="1"/>
          </p:nvPr>
        </p:nvSpPr>
        <p:spPr/>
        <p:txBody>
          <a:bodyPr>
            <a:normAutofit fontScale="40000" lnSpcReduction="20000"/>
          </a:bodyPr>
          <a:lstStyle/>
          <a:p>
            <a:pPr marL="0" indent="0">
              <a:buNone/>
            </a:pPr>
            <a:r>
              <a:rPr lang="en-IN" dirty="0"/>
              <a:t># Automated Error Resolution System</a:t>
            </a:r>
          </a:p>
          <a:p>
            <a:pPr marL="0" indent="0">
              <a:buNone/>
            </a:pPr>
            <a:endParaRPr lang="en-IN" dirty="0"/>
          </a:p>
          <a:p>
            <a:pPr marL="0" indent="0">
              <a:buNone/>
            </a:pPr>
            <a:r>
              <a:rPr lang="en-IN" dirty="0"/>
              <a:t>def </a:t>
            </a:r>
            <a:r>
              <a:rPr lang="en-IN" dirty="0" err="1"/>
              <a:t>user_navigation</a:t>
            </a:r>
            <a:r>
              <a:rPr lang="en-IN" dirty="0"/>
              <a:t>(request):</a:t>
            </a:r>
          </a:p>
          <a:p>
            <a:pPr marL="0" indent="0">
              <a:buNone/>
            </a:pPr>
            <a:r>
              <a:rPr lang="en-IN" dirty="0"/>
              <a:t>    return render('home.html') if authenticated else </a:t>
            </a:r>
            <a:r>
              <a:rPr lang="en-IN" dirty="0" err="1"/>
              <a:t>render_login_page</a:t>
            </a:r>
            <a:r>
              <a:rPr lang="en-IN" dirty="0"/>
              <a:t>()</a:t>
            </a:r>
          </a:p>
          <a:p>
            <a:pPr marL="0" indent="0">
              <a:buNone/>
            </a:pPr>
            <a:endParaRPr lang="en-IN" dirty="0"/>
          </a:p>
          <a:p>
            <a:pPr marL="0" indent="0">
              <a:buNone/>
            </a:pPr>
            <a:r>
              <a:rPr lang="en-IN" dirty="0"/>
              <a:t>@login_required</a:t>
            </a:r>
          </a:p>
          <a:p>
            <a:pPr marL="0" indent="0">
              <a:buNone/>
            </a:pPr>
            <a:r>
              <a:rPr lang="en-IN" dirty="0"/>
              <a:t>def </a:t>
            </a:r>
            <a:r>
              <a:rPr lang="en-IN" dirty="0" err="1"/>
              <a:t>upload_file</a:t>
            </a:r>
            <a:r>
              <a:rPr lang="en-IN" dirty="0"/>
              <a:t>(request):</a:t>
            </a:r>
          </a:p>
          <a:p>
            <a:pPr marL="0" indent="0">
              <a:buNone/>
            </a:pPr>
            <a:r>
              <a:rPr lang="en-IN" dirty="0"/>
              <a:t>    try:</a:t>
            </a:r>
          </a:p>
          <a:p>
            <a:pPr marL="0" indent="0">
              <a:buNone/>
            </a:pPr>
            <a:r>
              <a:rPr lang="en-IN" dirty="0"/>
              <a:t>        </a:t>
            </a:r>
            <a:r>
              <a:rPr lang="en-IN" dirty="0" err="1"/>
              <a:t>uploaded_file</a:t>
            </a:r>
            <a:r>
              <a:rPr lang="en-IN" dirty="0"/>
              <a:t> = </a:t>
            </a:r>
            <a:r>
              <a:rPr lang="en-IN" dirty="0" err="1"/>
              <a:t>get_uploaded_file</a:t>
            </a:r>
            <a:r>
              <a:rPr lang="en-IN" dirty="0"/>
              <a:t>(request)</a:t>
            </a:r>
          </a:p>
          <a:p>
            <a:pPr marL="0" indent="0">
              <a:buNone/>
            </a:pPr>
            <a:r>
              <a:rPr lang="en-IN" dirty="0"/>
              <a:t>        if </a:t>
            </a:r>
            <a:r>
              <a:rPr lang="en-IN" dirty="0" err="1"/>
              <a:t>uploaded_file</a:t>
            </a:r>
            <a:r>
              <a:rPr lang="en-IN" dirty="0"/>
              <a:t>:</a:t>
            </a:r>
          </a:p>
          <a:p>
            <a:pPr marL="0" indent="0">
              <a:buNone/>
            </a:pPr>
            <a:r>
              <a:rPr lang="en-IN" dirty="0"/>
              <a:t>            </a:t>
            </a:r>
            <a:r>
              <a:rPr lang="en-IN" dirty="0" err="1"/>
              <a:t>file_name</a:t>
            </a:r>
            <a:r>
              <a:rPr lang="en-IN" dirty="0"/>
              <a:t>, language = </a:t>
            </a:r>
            <a:r>
              <a:rPr lang="en-IN" dirty="0" err="1"/>
              <a:t>save_and_get_file_info</a:t>
            </a:r>
            <a:r>
              <a:rPr lang="en-IN" dirty="0"/>
              <a:t>(</a:t>
            </a:r>
            <a:r>
              <a:rPr lang="en-IN" dirty="0" err="1"/>
              <a:t>uploaded_file</a:t>
            </a:r>
            <a:r>
              <a:rPr lang="en-IN" dirty="0"/>
              <a:t>)</a:t>
            </a:r>
          </a:p>
          <a:p>
            <a:pPr marL="0" indent="0">
              <a:buNone/>
            </a:pPr>
            <a:r>
              <a:rPr lang="en-IN" dirty="0"/>
              <a:t>            result = </a:t>
            </a:r>
            <a:r>
              <a:rPr lang="en-IN" dirty="0" err="1"/>
              <a:t>compile_file</a:t>
            </a:r>
            <a:r>
              <a:rPr lang="en-IN" dirty="0"/>
              <a:t>(language, </a:t>
            </a:r>
            <a:r>
              <a:rPr lang="en-IN" dirty="0" err="1"/>
              <a:t>file_name</a:t>
            </a:r>
            <a:r>
              <a:rPr lang="en-IN" dirty="0"/>
              <a:t>)</a:t>
            </a:r>
          </a:p>
          <a:p>
            <a:pPr marL="0" indent="0">
              <a:buNone/>
            </a:pPr>
            <a:r>
              <a:rPr lang="en-IN" dirty="0"/>
              <a:t>            </a:t>
            </a:r>
          </a:p>
          <a:p>
            <a:pPr marL="0" indent="0">
              <a:buNone/>
            </a:pPr>
            <a:r>
              <a:rPr lang="en-IN" dirty="0"/>
              <a:t>            if </a:t>
            </a:r>
            <a:r>
              <a:rPr lang="en-IN" dirty="0" err="1"/>
              <a:t>result.successful_compilation</a:t>
            </a:r>
            <a:r>
              <a:rPr lang="en-IN" dirty="0"/>
              <a:t>():</a:t>
            </a:r>
          </a:p>
          <a:p>
            <a:pPr marL="0" indent="0">
              <a:buNone/>
            </a:pPr>
            <a:r>
              <a:rPr lang="en-IN" dirty="0"/>
              <a:t>                </a:t>
            </a:r>
            <a:r>
              <a:rPr lang="en-IN" dirty="0" err="1"/>
              <a:t>handle_successful_compilation</a:t>
            </a:r>
            <a:r>
              <a:rPr lang="en-IN" dirty="0"/>
              <a:t>(language)</a:t>
            </a:r>
          </a:p>
          <a:p>
            <a:pPr marL="0" indent="0">
              <a:buNone/>
            </a:pPr>
            <a:r>
              <a:rPr lang="en-IN" dirty="0"/>
              <a:t>            else:</a:t>
            </a:r>
          </a:p>
          <a:p>
            <a:pPr marL="0" indent="0">
              <a:buNone/>
            </a:pPr>
            <a:r>
              <a:rPr lang="en-IN" dirty="0"/>
              <a:t>                </a:t>
            </a:r>
            <a:r>
              <a:rPr lang="en-IN" dirty="0" err="1"/>
              <a:t>handle_compilation_error</a:t>
            </a:r>
            <a:r>
              <a:rPr lang="en-IN" dirty="0"/>
              <a:t>(language, </a:t>
            </a:r>
            <a:r>
              <a:rPr lang="en-IN" dirty="0" err="1"/>
              <a:t>result.error_message</a:t>
            </a:r>
            <a:r>
              <a:rPr lang="en-IN" dirty="0"/>
              <a:t>)</a:t>
            </a:r>
          </a:p>
          <a:p>
            <a:pPr marL="0" indent="0">
              <a:buNone/>
            </a:pPr>
            <a:r>
              <a:rPr lang="en-IN" dirty="0"/>
              <a:t>        else:</a:t>
            </a:r>
          </a:p>
          <a:p>
            <a:pPr marL="0" indent="0">
              <a:buNone/>
            </a:pPr>
            <a:r>
              <a:rPr lang="en-IN" dirty="0"/>
              <a:t>            </a:t>
            </a:r>
            <a:r>
              <a:rPr lang="en-IN" dirty="0" err="1"/>
              <a:t>display_no_file_uploaded_error</a:t>
            </a:r>
            <a:r>
              <a:rPr lang="en-IN" dirty="0"/>
              <a:t>()</a:t>
            </a:r>
          </a:p>
          <a:p>
            <a:pPr marL="0" indent="0">
              <a:buNone/>
            </a:pPr>
            <a:r>
              <a:rPr lang="en-IN" dirty="0"/>
              <a:t>    except Exception as e:</a:t>
            </a:r>
          </a:p>
          <a:p>
            <a:pPr marL="0" indent="0">
              <a:buNone/>
            </a:pPr>
            <a:r>
              <a:rPr lang="en-IN" dirty="0"/>
              <a:t>        </a:t>
            </a:r>
            <a:r>
              <a:rPr lang="en-IN" dirty="0" err="1"/>
              <a:t>handle_other_exceptions</a:t>
            </a:r>
            <a:r>
              <a:rPr lang="en-IN" dirty="0"/>
              <a:t>(e)</a:t>
            </a:r>
          </a:p>
          <a:p>
            <a:pPr marL="0" indent="0">
              <a:buNone/>
            </a:pPr>
            <a:endParaRPr lang="en-IN" dirty="0"/>
          </a:p>
          <a:p>
            <a:pPr marL="0" indent="0">
              <a:buNone/>
            </a:pPr>
            <a:r>
              <a:rPr lang="en-IN" dirty="0"/>
              <a:t>def </a:t>
            </a:r>
            <a:r>
              <a:rPr lang="en-IN" dirty="0" err="1"/>
              <a:t>retrieve_dashboard_data</a:t>
            </a:r>
            <a:r>
              <a:rPr lang="en-IN" dirty="0"/>
              <a:t>():</a:t>
            </a:r>
          </a:p>
          <a:p>
            <a:pPr marL="0" indent="0">
              <a:buNone/>
            </a:pPr>
            <a:r>
              <a:rPr lang="en-IN" dirty="0"/>
              <a:t>    </a:t>
            </a:r>
            <a:r>
              <a:rPr lang="en-IN" dirty="0" err="1"/>
              <a:t>error_counts</a:t>
            </a:r>
            <a:r>
              <a:rPr lang="en-IN" dirty="0"/>
              <a:t>, </a:t>
            </a:r>
            <a:r>
              <a:rPr lang="en-IN" dirty="0" err="1"/>
              <a:t>upload_counts</a:t>
            </a:r>
            <a:r>
              <a:rPr lang="en-IN" dirty="0"/>
              <a:t>, </a:t>
            </a:r>
            <a:r>
              <a:rPr lang="en-IN" dirty="0" err="1"/>
              <a:t>extracted_error_counts</a:t>
            </a:r>
            <a:r>
              <a:rPr lang="en-IN" dirty="0"/>
              <a:t> = </a:t>
            </a:r>
            <a:r>
              <a:rPr lang="en-IN" dirty="0" err="1"/>
              <a:t>query_database</a:t>
            </a:r>
            <a:r>
              <a:rPr lang="en-IN" dirty="0"/>
              <a:t>()</a:t>
            </a:r>
          </a:p>
          <a:p>
            <a:pPr marL="0" indent="0">
              <a:buNone/>
            </a:pPr>
            <a:r>
              <a:rPr lang="en-IN" dirty="0"/>
              <a:t>    return render('dashboard.html', {</a:t>
            </a:r>
          </a:p>
          <a:p>
            <a:pPr marL="0" indent="0">
              <a:buNone/>
            </a:pPr>
            <a:r>
              <a:rPr lang="en-IN" dirty="0"/>
              <a:t>        '</a:t>
            </a:r>
            <a:r>
              <a:rPr lang="en-IN" dirty="0" err="1"/>
              <a:t>error_counts</a:t>
            </a:r>
            <a:r>
              <a:rPr lang="en-IN" dirty="0"/>
              <a:t>': </a:t>
            </a:r>
            <a:r>
              <a:rPr lang="en-IN" dirty="0" err="1"/>
              <a:t>to_json</a:t>
            </a:r>
            <a:r>
              <a:rPr lang="en-IN" dirty="0"/>
              <a:t>(</a:t>
            </a:r>
            <a:r>
              <a:rPr lang="en-IN" dirty="0" err="1"/>
              <a:t>error_counts</a:t>
            </a:r>
            <a:r>
              <a:rPr lang="en-IN" dirty="0"/>
              <a:t>),</a:t>
            </a:r>
          </a:p>
          <a:p>
            <a:pPr marL="0" indent="0">
              <a:buNone/>
            </a:pPr>
            <a:r>
              <a:rPr lang="en-IN" dirty="0"/>
              <a:t>        '</a:t>
            </a:r>
            <a:r>
              <a:rPr lang="en-IN" dirty="0" err="1"/>
              <a:t>upload_counts</a:t>
            </a:r>
            <a:r>
              <a:rPr lang="en-IN" dirty="0"/>
              <a:t>': </a:t>
            </a:r>
            <a:r>
              <a:rPr lang="en-IN" dirty="0" err="1"/>
              <a:t>to_json</a:t>
            </a:r>
            <a:r>
              <a:rPr lang="en-IN" dirty="0"/>
              <a:t>(</a:t>
            </a:r>
            <a:r>
              <a:rPr lang="en-IN" dirty="0" err="1"/>
              <a:t>upload_counts</a:t>
            </a:r>
            <a:r>
              <a:rPr lang="en-IN" dirty="0"/>
              <a:t>)</a:t>
            </a:r>
          </a:p>
          <a:p>
            <a:pPr marL="0" indent="0">
              <a:buNone/>
            </a:pPr>
            <a:r>
              <a:rPr lang="en-IN" dirty="0"/>
              <a:t>    })</a:t>
            </a:r>
          </a:p>
          <a:p>
            <a:pPr marL="0" indent="0">
              <a:buNone/>
            </a:pPr>
            <a:endParaRPr lang="en-IN" dirty="0"/>
          </a:p>
          <a:p>
            <a:pPr marL="0" indent="0">
              <a:buNone/>
            </a:pPr>
            <a:r>
              <a:rPr lang="en-IN" dirty="0"/>
              <a:t>def </a:t>
            </a:r>
            <a:r>
              <a:rPr lang="en-IN" dirty="0" err="1"/>
              <a:t>predict_threat_level</a:t>
            </a:r>
            <a:r>
              <a:rPr lang="en-IN" dirty="0"/>
              <a:t>(</a:t>
            </a:r>
            <a:r>
              <a:rPr lang="en-IN" dirty="0" err="1"/>
              <a:t>compilation_error</a:t>
            </a:r>
            <a:r>
              <a:rPr lang="en-IN" dirty="0"/>
              <a:t>):</a:t>
            </a:r>
          </a:p>
          <a:p>
            <a:pPr marL="0" indent="0">
              <a:buNone/>
            </a:pPr>
            <a:r>
              <a:rPr lang="en-IN" dirty="0"/>
              <a:t>    </a:t>
            </a:r>
            <a:r>
              <a:rPr lang="en-IN" dirty="0" err="1"/>
              <a:t>error_type</a:t>
            </a:r>
            <a:r>
              <a:rPr lang="en-IN" dirty="0"/>
              <a:t> = </a:t>
            </a:r>
            <a:r>
              <a:rPr lang="en-IN" dirty="0" err="1"/>
              <a:t>extract_error_type</a:t>
            </a:r>
            <a:r>
              <a:rPr lang="en-IN" dirty="0"/>
              <a:t>(</a:t>
            </a:r>
            <a:r>
              <a:rPr lang="en-IN" dirty="0" err="1"/>
              <a:t>compilation_error</a:t>
            </a:r>
            <a:r>
              <a:rPr lang="en-IN" dirty="0"/>
              <a:t>)</a:t>
            </a:r>
          </a:p>
          <a:p>
            <a:pPr marL="0" indent="0">
              <a:buNone/>
            </a:pPr>
            <a:r>
              <a:rPr lang="en-IN" dirty="0"/>
              <a:t>    return </a:t>
            </a:r>
            <a:r>
              <a:rPr lang="en-IN" dirty="0" err="1"/>
              <a:t>use_machine_learning_model</a:t>
            </a:r>
            <a:r>
              <a:rPr lang="en-IN" dirty="0"/>
              <a:t>(</a:t>
            </a:r>
            <a:r>
              <a:rPr lang="en-IN" dirty="0" err="1"/>
              <a:t>error_type</a:t>
            </a:r>
            <a:r>
              <a:rPr lang="en-IN" dirty="0"/>
              <a:t>)</a:t>
            </a:r>
          </a:p>
        </p:txBody>
      </p:sp>
    </p:spTree>
    <p:extLst>
      <p:ext uri="{BB962C8B-B14F-4D97-AF65-F5344CB8AC3E}">
        <p14:creationId xmlns:p14="http://schemas.microsoft.com/office/powerpoint/2010/main" val="68405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C63F-7A18-1E47-55F8-3DBCB2EBB1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45E3967-BFD4-6989-C3F6-6D679B452CEE}"/>
              </a:ext>
            </a:extLst>
          </p:cNvPr>
          <p:cNvSpPr>
            <a:spLocks noGrp="1"/>
          </p:cNvSpPr>
          <p:nvPr>
            <p:ph idx="1"/>
          </p:nvPr>
        </p:nvSpPr>
        <p:spPr/>
        <p:txBody>
          <a:bodyPr>
            <a:normAutofit/>
          </a:bodyPr>
          <a:lstStyle/>
          <a:p>
            <a:r>
              <a:rPr lang="en-US" dirty="0"/>
              <a:t>1. Django Web Application</a:t>
            </a:r>
          </a:p>
          <a:p>
            <a:pPr lvl="1"/>
            <a:r>
              <a:rPr lang="en-US" dirty="0"/>
              <a:t>Views:</a:t>
            </a:r>
          </a:p>
          <a:p>
            <a:pPr lvl="2"/>
            <a:r>
              <a:rPr lang="en-US" dirty="0"/>
              <a:t>Home View: Renders the home page.</a:t>
            </a:r>
          </a:p>
          <a:p>
            <a:pPr lvl="2"/>
            <a:r>
              <a:rPr lang="en-US" dirty="0"/>
              <a:t>Protected View: Renders a protected view.</a:t>
            </a:r>
          </a:p>
          <a:p>
            <a:pPr lvl="2"/>
            <a:r>
              <a:rPr lang="en-US" dirty="0"/>
              <a:t>User Registration View: Handles user registration using Django's </a:t>
            </a:r>
            <a:r>
              <a:rPr lang="en-US" dirty="0" err="1"/>
              <a:t>UserCreationForm</a:t>
            </a:r>
            <a:r>
              <a:rPr lang="en-US" dirty="0"/>
              <a:t>.</a:t>
            </a:r>
          </a:p>
          <a:p>
            <a:pPr lvl="2"/>
            <a:r>
              <a:rPr lang="en-US" dirty="0"/>
              <a:t>Upload File View (Protected): Renders the upload file view for authenticated users.</a:t>
            </a:r>
          </a:p>
          <a:p>
            <a:pPr lvl="2"/>
            <a:r>
              <a:rPr lang="en-US" dirty="0"/>
              <a:t>Compile and Search View: Processes uploaded files, attempts compilation, and provides dynamic error analysis.</a:t>
            </a:r>
          </a:p>
          <a:p>
            <a:pPr lvl="1"/>
            <a:r>
              <a:rPr lang="en-US" dirty="0"/>
              <a:t>Integration:</a:t>
            </a:r>
          </a:p>
          <a:p>
            <a:pPr lvl="2"/>
            <a:r>
              <a:rPr lang="en-US" dirty="0"/>
              <a:t>Machine Learning Model Integration: Utilizes a machine learning model for threat level prediction.</a:t>
            </a:r>
          </a:p>
          <a:p>
            <a:pPr lvl="2"/>
            <a:r>
              <a:rPr lang="en-US" dirty="0"/>
              <a:t>Real-time Feedback: Provides real-time feedback on compilation errors for developers.</a:t>
            </a:r>
          </a:p>
          <a:p>
            <a:endParaRPr lang="en-IN" dirty="0"/>
          </a:p>
        </p:txBody>
      </p:sp>
    </p:spTree>
    <p:extLst>
      <p:ext uri="{BB962C8B-B14F-4D97-AF65-F5344CB8AC3E}">
        <p14:creationId xmlns:p14="http://schemas.microsoft.com/office/powerpoint/2010/main" val="132092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C63F-7A18-1E47-55F8-3DBCB2EBB1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45E3967-BFD4-6989-C3F6-6D679B452CEE}"/>
              </a:ext>
            </a:extLst>
          </p:cNvPr>
          <p:cNvSpPr>
            <a:spLocks noGrp="1"/>
          </p:cNvSpPr>
          <p:nvPr>
            <p:ph idx="1"/>
          </p:nvPr>
        </p:nvSpPr>
        <p:spPr/>
        <p:txBody>
          <a:bodyPr>
            <a:normAutofit fontScale="92500" lnSpcReduction="10000"/>
          </a:bodyPr>
          <a:lstStyle/>
          <a:p>
            <a:r>
              <a:rPr lang="en-IN" dirty="0"/>
              <a:t>2. Machine Learning Model</a:t>
            </a:r>
          </a:p>
          <a:p>
            <a:pPr lvl="1"/>
            <a:r>
              <a:rPr lang="en-IN" dirty="0"/>
              <a:t>Functionality:</a:t>
            </a:r>
          </a:p>
          <a:p>
            <a:pPr lvl="2"/>
            <a:r>
              <a:rPr lang="en-IN" dirty="0"/>
              <a:t>Error Extraction: Identifies specific error types in compilation errors.</a:t>
            </a:r>
          </a:p>
          <a:p>
            <a:pPr lvl="2"/>
            <a:r>
              <a:rPr lang="en-IN" dirty="0"/>
              <a:t>Threat Level Prediction: Uses a K-Nearest </a:t>
            </a:r>
            <a:r>
              <a:rPr lang="en-IN" dirty="0" err="1"/>
              <a:t>Neighbors</a:t>
            </a:r>
            <a:r>
              <a:rPr lang="en-IN" dirty="0"/>
              <a:t> classifier for predicting threat levels.</a:t>
            </a:r>
          </a:p>
          <a:p>
            <a:pPr lvl="1"/>
            <a:r>
              <a:rPr lang="en-IN" dirty="0"/>
              <a:t>Data Handling:</a:t>
            </a:r>
          </a:p>
          <a:p>
            <a:pPr lvl="2"/>
            <a:r>
              <a:rPr lang="en-IN" dirty="0"/>
              <a:t>Data Source: Utilizes JSON data for training the machine learning model.</a:t>
            </a:r>
          </a:p>
          <a:p>
            <a:pPr lvl="2"/>
            <a:r>
              <a:rPr lang="en-IN" dirty="0"/>
              <a:t>Label Encoding: Transforms categorical features and labels using scikit-</a:t>
            </a:r>
            <a:r>
              <a:rPr lang="en-IN" dirty="0" err="1"/>
              <a:t>learn's</a:t>
            </a:r>
            <a:r>
              <a:rPr lang="en-IN" dirty="0"/>
              <a:t> </a:t>
            </a:r>
            <a:r>
              <a:rPr lang="en-IN" dirty="0" err="1"/>
              <a:t>LabelEncoder</a:t>
            </a:r>
            <a:r>
              <a:rPr lang="en-IN" dirty="0"/>
              <a:t>.</a:t>
            </a:r>
          </a:p>
          <a:p>
            <a:pPr algn="l"/>
            <a:r>
              <a:rPr lang="en-US"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.Performance Optimization:</a:t>
            </a:r>
            <a:endParaRPr lang="en-US" sz="2400" dirty="0">
              <a:latin typeface="Times New Roman" panose="02020603050405020304" charset="0"/>
              <a:cs typeface="Times New Roman" panose="02020603050405020304" charset="0"/>
            </a:endParaRPr>
          </a:p>
          <a:p>
            <a:pPr lvl="1" indent="-342900"/>
            <a:r>
              <a:rPr lang="en-US" dirty="0">
                <a:latin typeface="Times New Roman" panose="02020603050405020304" charset="0"/>
                <a:cs typeface="Times New Roman" panose="02020603050405020304" charset="0"/>
                <a:sym typeface="+mn-ea"/>
              </a:rPr>
              <a:t> Optimize code and database interactions for improved performance.</a:t>
            </a:r>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sym typeface="+mn-ea"/>
              </a:rPr>
              <a:t>Address any bottlenecks or inefficiencies in the data exchange process.</a:t>
            </a:r>
            <a:endParaRPr lang="en-US" dirty="0">
              <a:latin typeface="Times New Roman" panose="02020603050405020304" charset="0"/>
              <a:cs typeface="Times New Roman" panose="02020603050405020304" charset="0"/>
            </a:endParaRPr>
          </a:p>
          <a:p>
            <a:pPr algn="l"/>
            <a:r>
              <a:rPr lang="en-US" sz="2400" dirty="0">
                <a:latin typeface="Times New Roman" panose="02020603050405020304" charset="0"/>
                <a:cs typeface="Times New Roman" panose="02020603050405020304" charset="0"/>
                <a:sym typeface="+mn-ea"/>
              </a:rPr>
              <a:t>9.Documentation:</a:t>
            </a:r>
            <a:endParaRPr lang="en-US" sz="2400"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sym typeface="+mn-ea"/>
              </a:rPr>
              <a:t> Maintain comprehensive documentation detailing the code structure, functionality, and integration processes.</a:t>
            </a:r>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sym typeface="+mn-ea"/>
              </a:rPr>
              <a:t>Include information on API endpoints, data formats, and any authentication mechanisms.</a:t>
            </a:r>
            <a:endParaRPr lang="en-US"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196078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963DD-F13F-2F55-ADEF-9E4F1FAA9447}"/>
              </a:ext>
            </a:extLst>
          </p:cNvPr>
          <p:cNvSpPr txBox="1"/>
          <p:nvPr/>
        </p:nvSpPr>
        <p:spPr>
          <a:xfrm>
            <a:off x="887185" y="2613392"/>
            <a:ext cx="10417629" cy="1631216"/>
          </a:xfrm>
          <a:prstGeom prst="rect">
            <a:avLst/>
          </a:prstGeom>
          <a:noFill/>
        </p:spPr>
        <p:txBody>
          <a:bodyPr wrap="square" rtlCol="0">
            <a:spAutoFit/>
          </a:bodyPr>
          <a:lstStyle/>
          <a:p>
            <a:r>
              <a:rPr lang="en-IN" sz="5000" b="1" i="0" dirty="0">
                <a:solidFill>
                  <a:srgbClr val="000000"/>
                </a:solidFill>
                <a:effectLst/>
                <a:latin typeface="Calibri" panose="020F0502020204030204" pitchFamily="34" charset="0"/>
              </a:rPr>
              <a:t>AI Powered Server Log Management Software</a:t>
            </a:r>
            <a:endParaRPr lang="en-IN" sz="5000" b="1" dirty="0"/>
          </a:p>
        </p:txBody>
      </p:sp>
    </p:spTree>
    <p:extLst>
      <p:ext uri="{BB962C8B-B14F-4D97-AF65-F5344CB8AC3E}">
        <p14:creationId xmlns:p14="http://schemas.microsoft.com/office/powerpoint/2010/main" val="282530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1366-63A1-7451-9BF2-D70EE1E8D0DB}"/>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9CB20BBC-B621-F738-F619-C97D71EB8EC1}"/>
              </a:ext>
            </a:extLst>
          </p:cNvPr>
          <p:cNvSpPr>
            <a:spLocks noGrp="1"/>
          </p:cNvSpPr>
          <p:nvPr>
            <p:ph idx="1"/>
          </p:nvPr>
        </p:nvSpPr>
        <p:spPr/>
        <p:txBody>
          <a:bodyPr>
            <a:noAutofit/>
          </a:bodyPr>
          <a:lstStyle/>
          <a:p>
            <a:pPr marL="0" indent="0">
              <a:buNone/>
            </a:pPr>
            <a:r>
              <a:rPr lang="en-IN" sz="1200" dirty="0"/>
              <a:t>def </a:t>
            </a:r>
            <a:r>
              <a:rPr lang="en-IN" sz="1200" dirty="0" err="1"/>
              <a:t>compile_and_search</a:t>
            </a:r>
            <a:r>
              <a:rPr lang="en-IN" sz="1200" dirty="0"/>
              <a:t>(request):</a:t>
            </a:r>
          </a:p>
          <a:p>
            <a:pPr marL="0" indent="0">
              <a:buNone/>
            </a:pPr>
            <a:r>
              <a:rPr lang="en-IN" sz="1200" dirty="0"/>
              <a:t>    response = None</a:t>
            </a:r>
          </a:p>
          <a:p>
            <a:pPr marL="0" indent="0">
              <a:buNone/>
            </a:pPr>
            <a:r>
              <a:rPr lang="en-IN" sz="1200" dirty="0"/>
              <a:t>    if </a:t>
            </a:r>
            <a:r>
              <a:rPr lang="en-IN" sz="1200" dirty="0" err="1"/>
              <a:t>request.method</a:t>
            </a:r>
            <a:r>
              <a:rPr lang="en-IN" sz="1200" dirty="0"/>
              <a:t> == 'POST':</a:t>
            </a:r>
          </a:p>
          <a:p>
            <a:pPr marL="0" indent="0">
              <a:buNone/>
            </a:pPr>
            <a:r>
              <a:rPr lang="en-IN" sz="1200" dirty="0"/>
              <a:t>        </a:t>
            </a:r>
            <a:r>
              <a:rPr lang="en-IN" sz="1200" dirty="0" err="1"/>
              <a:t>uploaded_file</a:t>
            </a:r>
            <a:r>
              <a:rPr lang="en-IN" sz="1200" dirty="0"/>
              <a:t> = </a:t>
            </a:r>
            <a:r>
              <a:rPr lang="en-IN" sz="1200" dirty="0" err="1"/>
              <a:t>request.FILES.get</a:t>
            </a:r>
            <a:r>
              <a:rPr lang="en-IN" sz="1200" dirty="0"/>
              <a:t>('file')</a:t>
            </a:r>
          </a:p>
          <a:p>
            <a:pPr marL="0" indent="0">
              <a:buNone/>
            </a:pPr>
            <a:r>
              <a:rPr lang="en-IN" sz="1200" dirty="0"/>
              <a:t>        try:</a:t>
            </a:r>
          </a:p>
          <a:p>
            <a:pPr marL="0" indent="0">
              <a:buNone/>
            </a:pPr>
            <a:r>
              <a:rPr lang="en-IN" sz="1200" dirty="0"/>
              <a:t>            if </a:t>
            </a:r>
            <a:r>
              <a:rPr lang="en-IN" sz="1200" dirty="0" err="1"/>
              <a:t>uploaded_file</a:t>
            </a:r>
            <a:r>
              <a:rPr lang="en-IN" sz="1200" dirty="0"/>
              <a:t>:</a:t>
            </a:r>
          </a:p>
          <a:p>
            <a:pPr marL="0" indent="0">
              <a:buNone/>
            </a:pPr>
            <a:r>
              <a:rPr lang="en-IN" sz="1200" dirty="0"/>
              <a:t>                </a:t>
            </a:r>
            <a:r>
              <a:rPr lang="en-IN" sz="1200" dirty="0" err="1"/>
              <a:t>file_name</a:t>
            </a:r>
            <a:r>
              <a:rPr lang="en-IN" sz="1200" dirty="0"/>
              <a:t>, </a:t>
            </a:r>
            <a:r>
              <a:rPr lang="en-IN" sz="1200" dirty="0" err="1"/>
              <a:t>file_extension</a:t>
            </a:r>
            <a:r>
              <a:rPr lang="en-IN" sz="1200" dirty="0"/>
              <a:t> = </a:t>
            </a:r>
            <a:r>
              <a:rPr lang="en-IN" sz="1200" dirty="0" err="1"/>
              <a:t>os.path.splitext</a:t>
            </a:r>
            <a:r>
              <a:rPr lang="en-IN" sz="1200" dirty="0"/>
              <a:t>(uploaded_file.name)</a:t>
            </a:r>
          </a:p>
          <a:p>
            <a:pPr marL="0" indent="0">
              <a:buNone/>
            </a:pPr>
            <a:r>
              <a:rPr lang="en-IN" sz="1200" dirty="0"/>
              <a:t>                language = </a:t>
            </a:r>
            <a:r>
              <a:rPr lang="en-IN" sz="1200" dirty="0" err="1"/>
              <a:t>file_extension</a:t>
            </a:r>
            <a:r>
              <a:rPr lang="en-IN" sz="1200" dirty="0"/>
              <a:t>[1:]  # Exclude the dot in the extension</a:t>
            </a:r>
          </a:p>
          <a:p>
            <a:pPr marL="0" indent="0">
              <a:buNone/>
            </a:pPr>
            <a:r>
              <a:rPr lang="en-IN" sz="1200" dirty="0"/>
              <a:t>                with open(</a:t>
            </a:r>
            <a:r>
              <a:rPr lang="en-IN" sz="1200" dirty="0" err="1"/>
              <a:t>f'Error_log</a:t>
            </a:r>
            <a:r>
              <a:rPr lang="en-IN" sz="1200" dirty="0"/>
              <a:t>/</a:t>
            </a:r>
            <a:r>
              <a:rPr lang="en-IN" sz="1200" dirty="0" err="1"/>
              <a:t>uploaded_file</a:t>
            </a:r>
            <a:r>
              <a:rPr lang="en-IN" sz="1200" dirty="0"/>
              <a:t>.{language}', '</a:t>
            </a:r>
            <a:r>
              <a:rPr lang="en-IN" sz="1200" dirty="0" err="1"/>
              <a:t>wb</a:t>
            </a:r>
            <a:r>
              <a:rPr lang="en-IN" sz="1200" dirty="0"/>
              <a:t>') as destination:</a:t>
            </a:r>
          </a:p>
          <a:p>
            <a:pPr marL="0" indent="0">
              <a:buNone/>
            </a:pPr>
            <a:r>
              <a:rPr lang="en-IN" sz="1200" dirty="0"/>
              <a:t>                    for chunk in </a:t>
            </a:r>
            <a:r>
              <a:rPr lang="en-IN" sz="1200" dirty="0" err="1"/>
              <a:t>uploaded_file.chunks</a:t>
            </a:r>
            <a:r>
              <a:rPr lang="en-IN" sz="1200" dirty="0"/>
              <a:t>():</a:t>
            </a:r>
          </a:p>
          <a:p>
            <a:pPr marL="0" indent="0">
              <a:buNone/>
            </a:pPr>
            <a:r>
              <a:rPr lang="en-IN" sz="1200" dirty="0"/>
              <a:t>                        </a:t>
            </a:r>
            <a:r>
              <a:rPr lang="en-IN" sz="1200" dirty="0" err="1"/>
              <a:t>destination.write</a:t>
            </a:r>
            <a:r>
              <a:rPr lang="en-IN" sz="1200" dirty="0"/>
              <a:t>(chunk)</a:t>
            </a:r>
          </a:p>
          <a:p>
            <a:pPr marL="0" indent="0">
              <a:buNone/>
            </a:pPr>
            <a:r>
              <a:rPr lang="en-IN" sz="1200" dirty="0"/>
              <a:t>	if language == '</a:t>
            </a:r>
            <a:r>
              <a:rPr lang="en-IN" sz="1200" dirty="0" err="1"/>
              <a:t>py</a:t>
            </a:r>
            <a:r>
              <a:rPr lang="en-IN" sz="1200" dirty="0"/>
              <a:t>':</a:t>
            </a:r>
          </a:p>
          <a:p>
            <a:pPr marL="0" indent="0">
              <a:buNone/>
            </a:pPr>
            <a:r>
              <a:rPr lang="en-IN" sz="1200" dirty="0"/>
              <a:t>                    result = </a:t>
            </a:r>
            <a:r>
              <a:rPr lang="en-IN" sz="1200" dirty="0" err="1"/>
              <a:t>subprocess.run</a:t>
            </a:r>
            <a:r>
              <a:rPr lang="en-IN" sz="1200" dirty="0"/>
              <a:t>(['python', '-m', '</a:t>
            </a:r>
            <a:r>
              <a:rPr lang="en-IN" sz="1200" dirty="0" err="1"/>
              <a:t>py_compile</a:t>
            </a:r>
            <a:r>
              <a:rPr lang="en-IN" sz="1200" dirty="0"/>
              <a:t>', </a:t>
            </a:r>
            <a:r>
              <a:rPr lang="en-IN" sz="1200" dirty="0" err="1"/>
              <a:t>f'Error_log</a:t>
            </a:r>
            <a:r>
              <a:rPr lang="en-IN" sz="1200" dirty="0"/>
              <a:t>/</a:t>
            </a:r>
            <a:r>
              <a:rPr lang="en-IN" sz="1200" dirty="0" err="1"/>
              <a:t>uploaded_file</a:t>
            </a:r>
            <a:r>
              <a:rPr lang="en-IN" sz="1200" dirty="0"/>
              <a:t>.{language}'], </a:t>
            </a:r>
            <a:r>
              <a:rPr lang="en-IN" sz="1200" dirty="0" err="1"/>
              <a:t>capture_output</a:t>
            </a:r>
            <a:r>
              <a:rPr lang="en-IN" sz="1200" dirty="0"/>
              <a:t>=True)</a:t>
            </a:r>
          </a:p>
          <a:p>
            <a:pPr marL="0" indent="0">
              <a:buNone/>
            </a:pPr>
            <a:r>
              <a:rPr lang="en-IN" sz="1200" dirty="0"/>
              <a:t>                    </a:t>
            </a:r>
            <a:r>
              <a:rPr lang="en-IN" sz="1200" dirty="0" err="1"/>
              <a:t>request.session</a:t>
            </a:r>
            <a:r>
              <a:rPr lang="en-IN" sz="1200" dirty="0"/>
              <a:t>['</a:t>
            </a:r>
            <a:r>
              <a:rPr lang="en-IN" sz="1200" dirty="0" err="1"/>
              <a:t>python_response</a:t>
            </a:r>
            <a:r>
              <a:rPr lang="en-IN" sz="1200" dirty="0"/>
              <a:t>'] = </a:t>
            </a:r>
            <a:r>
              <a:rPr lang="en-IN" sz="1200" dirty="0" err="1"/>
              <a:t>result.stderr.decode</a:t>
            </a:r>
            <a:r>
              <a:rPr lang="en-IN" sz="1200" dirty="0"/>
              <a:t>('utf-8') if </a:t>
            </a:r>
            <a:r>
              <a:rPr lang="en-IN" sz="1200" dirty="0" err="1"/>
              <a:t>result.returncode</a:t>
            </a:r>
            <a:r>
              <a:rPr lang="en-IN" sz="1200" dirty="0"/>
              <a:t> != 0 else None</a:t>
            </a:r>
          </a:p>
          <a:p>
            <a:pPr marL="0" indent="0">
              <a:buNone/>
            </a:pPr>
            <a:r>
              <a:rPr lang="en-IN" sz="1200" dirty="0"/>
              <a:t>                </a:t>
            </a:r>
            <a:r>
              <a:rPr lang="en-IN" sz="1200" dirty="0" err="1"/>
              <a:t>elif</a:t>
            </a:r>
            <a:r>
              <a:rPr lang="en-IN" sz="1200" dirty="0"/>
              <a:t> language == 'java':</a:t>
            </a:r>
          </a:p>
          <a:p>
            <a:pPr marL="0" indent="0">
              <a:buNone/>
            </a:pPr>
            <a:r>
              <a:rPr lang="en-IN" sz="1200" dirty="0"/>
              <a:t>                    result = </a:t>
            </a:r>
            <a:r>
              <a:rPr lang="en-IN" sz="1200" dirty="0" err="1"/>
              <a:t>subprocess.run</a:t>
            </a:r>
            <a:r>
              <a:rPr lang="en-IN" sz="1200" dirty="0"/>
              <a:t>(['</a:t>
            </a:r>
            <a:r>
              <a:rPr lang="en-IN" sz="1200" dirty="0" err="1"/>
              <a:t>javac</a:t>
            </a:r>
            <a:r>
              <a:rPr lang="en-IN" sz="1200" dirty="0"/>
              <a:t>', </a:t>
            </a:r>
            <a:r>
              <a:rPr lang="en-IN" sz="1200" dirty="0" err="1"/>
              <a:t>f'Error_log</a:t>
            </a:r>
            <a:r>
              <a:rPr lang="en-IN" sz="1200" dirty="0"/>
              <a:t>/</a:t>
            </a:r>
            <a:r>
              <a:rPr lang="en-IN" sz="1200" dirty="0" err="1"/>
              <a:t>uploaded_file</a:t>
            </a:r>
            <a:r>
              <a:rPr lang="en-IN" sz="1200" dirty="0"/>
              <a:t>.{language}'], </a:t>
            </a:r>
            <a:r>
              <a:rPr lang="en-IN" sz="1200" dirty="0" err="1"/>
              <a:t>capture_output</a:t>
            </a:r>
            <a:r>
              <a:rPr lang="en-IN" sz="1200" dirty="0"/>
              <a:t>=True)</a:t>
            </a:r>
          </a:p>
          <a:p>
            <a:pPr marL="0" indent="0">
              <a:buNone/>
            </a:pPr>
            <a:r>
              <a:rPr lang="en-IN" sz="1200" dirty="0"/>
              <a:t>                    </a:t>
            </a:r>
            <a:r>
              <a:rPr lang="en-IN" sz="1200" dirty="0" err="1"/>
              <a:t>request.session</a:t>
            </a:r>
            <a:r>
              <a:rPr lang="en-IN" sz="1200" dirty="0"/>
              <a:t>['</a:t>
            </a:r>
            <a:r>
              <a:rPr lang="en-IN" sz="1200" dirty="0" err="1"/>
              <a:t>java_response</a:t>
            </a:r>
            <a:r>
              <a:rPr lang="en-IN" sz="1200" dirty="0"/>
              <a:t>'] = </a:t>
            </a:r>
            <a:r>
              <a:rPr lang="en-IN" sz="1200" dirty="0" err="1"/>
              <a:t>result.stderr.decode</a:t>
            </a:r>
            <a:r>
              <a:rPr lang="en-IN" sz="1200" dirty="0"/>
              <a:t>('utf-8') if </a:t>
            </a:r>
            <a:r>
              <a:rPr lang="en-IN" sz="1200" dirty="0" err="1"/>
              <a:t>result.returncode</a:t>
            </a:r>
            <a:r>
              <a:rPr lang="en-IN" sz="1200" dirty="0"/>
              <a:t> != 0 else None</a:t>
            </a:r>
          </a:p>
          <a:p>
            <a:pPr marL="0" indent="0">
              <a:buNone/>
            </a:pPr>
            <a:endParaRPr lang="en-IN" sz="1200" dirty="0"/>
          </a:p>
          <a:p>
            <a:pPr marL="0" indent="0">
              <a:buNone/>
            </a:pPr>
            <a:r>
              <a:rPr lang="en-IN" sz="1200" dirty="0"/>
              <a:t>                if </a:t>
            </a:r>
            <a:r>
              <a:rPr lang="en-IN" sz="1200" dirty="0" err="1"/>
              <a:t>result.returncode</a:t>
            </a:r>
            <a:r>
              <a:rPr lang="en-IN" sz="1200" dirty="0"/>
              <a:t> == 0:</a:t>
            </a:r>
          </a:p>
          <a:p>
            <a:pPr marL="0" indent="0">
              <a:buNone/>
            </a:pPr>
            <a:r>
              <a:rPr lang="en-IN" sz="1200" dirty="0"/>
              <a:t>	   response = </a:t>
            </a:r>
            <a:r>
              <a:rPr lang="en-IN" sz="1200" dirty="0" err="1"/>
              <a:t>f"File</a:t>
            </a:r>
            <a:r>
              <a:rPr lang="en-IN" sz="1200" dirty="0"/>
              <a:t> compiled successfully. No syntax errors found for {</a:t>
            </a:r>
            <a:r>
              <a:rPr lang="en-IN" sz="1200" dirty="0" err="1"/>
              <a:t>language.capitalize</a:t>
            </a:r>
            <a:r>
              <a:rPr lang="en-IN" sz="1200" dirty="0"/>
              <a:t>()}."</a:t>
            </a:r>
          </a:p>
          <a:p>
            <a:pPr marL="0" indent="0">
              <a:buNone/>
            </a:pPr>
            <a:r>
              <a:rPr lang="en-IN" sz="1200" dirty="0"/>
              <a:t>                    if language=='</a:t>
            </a:r>
            <a:r>
              <a:rPr lang="en-IN" sz="1200" dirty="0" err="1"/>
              <a:t>py</a:t>
            </a:r>
            <a:r>
              <a:rPr lang="en-IN" sz="1200" dirty="0"/>
              <a:t>':</a:t>
            </a:r>
          </a:p>
          <a:p>
            <a:pPr marL="0" indent="0">
              <a:buNone/>
            </a:pPr>
            <a:r>
              <a:rPr lang="en-IN" sz="1200" dirty="0"/>
              <a:t>                        </a:t>
            </a:r>
            <a:r>
              <a:rPr lang="en-IN" sz="1200" dirty="0" err="1"/>
              <a:t>FileUpload.objects.create</a:t>
            </a:r>
            <a:r>
              <a:rPr lang="en-IN" sz="1200" dirty="0"/>
              <a:t>(</a:t>
            </a:r>
            <a:r>
              <a:rPr lang="en-IN" sz="1200" dirty="0" err="1"/>
              <a:t>error_count</a:t>
            </a:r>
            <a:r>
              <a:rPr lang="en-IN" sz="1200" dirty="0"/>
              <a:t>=0, </a:t>
            </a:r>
            <a:r>
              <a:rPr lang="en-IN" sz="1200" dirty="0" err="1"/>
              <a:t>threat_level</a:t>
            </a:r>
            <a:r>
              <a:rPr lang="en-IN" sz="1200" dirty="0"/>
              <a:t>='', </a:t>
            </a:r>
            <a:r>
              <a:rPr lang="en-IN" sz="1200" dirty="0" err="1"/>
              <a:t>error_message</a:t>
            </a:r>
            <a:r>
              <a:rPr lang="en-IN" sz="1200" dirty="0"/>
              <a:t>='')</a:t>
            </a:r>
          </a:p>
          <a:p>
            <a:pPr marL="0" indent="0">
              <a:buNone/>
            </a:pPr>
            <a:r>
              <a:rPr lang="en-IN" sz="1200" dirty="0"/>
              <a:t>                    </a:t>
            </a:r>
          </a:p>
        </p:txBody>
      </p:sp>
    </p:spTree>
    <p:extLst>
      <p:ext uri="{BB962C8B-B14F-4D97-AF65-F5344CB8AC3E}">
        <p14:creationId xmlns:p14="http://schemas.microsoft.com/office/powerpoint/2010/main" val="184222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1366-63A1-7451-9BF2-D70EE1E8D0DB}"/>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9CB20BBC-B621-F738-F619-C97D71EB8EC1}"/>
              </a:ext>
            </a:extLst>
          </p:cNvPr>
          <p:cNvSpPr>
            <a:spLocks noGrp="1"/>
          </p:cNvSpPr>
          <p:nvPr>
            <p:ph idx="1"/>
          </p:nvPr>
        </p:nvSpPr>
        <p:spPr/>
        <p:txBody>
          <a:bodyPr>
            <a:noAutofit/>
          </a:bodyPr>
          <a:lstStyle/>
          <a:p>
            <a:pPr marL="0" indent="0">
              <a:buNone/>
            </a:pPr>
            <a:r>
              <a:rPr lang="en-IN" sz="1200" dirty="0"/>
              <a:t>	   </a:t>
            </a:r>
            <a:r>
              <a:rPr lang="en-IN" sz="1200" dirty="0" err="1"/>
              <a:t>request.session</a:t>
            </a:r>
            <a:r>
              <a:rPr lang="en-IN" sz="1200" dirty="0"/>
              <a:t>['</a:t>
            </a:r>
            <a:r>
              <a:rPr lang="en-IN" sz="1200" dirty="0" err="1"/>
              <a:t>python_response</a:t>
            </a:r>
            <a:r>
              <a:rPr lang="en-IN" sz="1200" dirty="0"/>
              <a:t>'] = None</a:t>
            </a:r>
          </a:p>
          <a:p>
            <a:pPr marL="0" indent="0">
              <a:buNone/>
            </a:pPr>
            <a:r>
              <a:rPr lang="en-IN" sz="1200" dirty="0"/>
              <a:t>                    </a:t>
            </a:r>
            <a:r>
              <a:rPr lang="en-IN" sz="1200" dirty="0" err="1"/>
              <a:t>request.session</a:t>
            </a:r>
            <a:r>
              <a:rPr lang="en-IN" sz="1200" dirty="0"/>
              <a:t>['</a:t>
            </a:r>
            <a:r>
              <a:rPr lang="en-IN" sz="1200" dirty="0" err="1"/>
              <a:t>java_response</a:t>
            </a:r>
            <a:r>
              <a:rPr lang="en-IN" sz="1200" dirty="0"/>
              <a:t>'] = None</a:t>
            </a:r>
          </a:p>
          <a:p>
            <a:pPr marL="0" indent="0">
              <a:buNone/>
            </a:pPr>
            <a:r>
              <a:rPr lang="en-IN" sz="1200" dirty="0"/>
              <a:t>                else:</a:t>
            </a:r>
          </a:p>
          <a:p>
            <a:pPr marL="0" indent="0">
              <a:buNone/>
            </a:pPr>
            <a:r>
              <a:rPr lang="en-IN" sz="1200" dirty="0"/>
              <a:t>                    if language=='</a:t>
            </a:r>
            <a:r>
              <a:rPr lang="en-IN" sz="1200" dirty="0" err="1"/>
              <a:t>py</a:t>
            </a:r>
            <a:r>
              <a:rPr lang="en-IN" sz="1200" dirty="0"/>
              <a:t>’:</a:t>
            </a:r>
          </a:p>
          <a:p>
            <a:pPr marL="0" indent="0">
              <a:buNone/>
            </a:pPr>
            <a:r>
              <a:rPr lang="en-IN" sz="1200" dirty="0"/>
              <a:t>	       </a:t>
            </a:r>
            <a:r>
              <a:rPr lang="en-IN" sz="1200" dirty="0" err="1"/>
              <a:t>compilation_error</a:t>
            </a:r>
            <a:r>
              <a:rPr lang="en-IN" sz="1200" dirty="0"/>
              <a:t> = </a:t>
            </a:r>
            <a:r>
              <a:rPr lang="en-IN" sz="1200" dirty="0" err="1"/>
              <a:t>result.stderr.decode</a:t>
            </a:r>
            <a:r>
              <a:rPr lang="en-IN" sz="1200" dirty="0"/>
              <a:t>('utf-8')</a:t>
            </a:r>
          </a:p>
          <a:p>
            <a:pPr marL="0" indent="0">
              <a:buNone/>
            </a:pPr>
            <a:r>
              <a:rPr lang="en-IN" sz="1200" dirty="0"/>
              <a:t>                        response = </a:t>
            </a:r>
            <a:r>
              <a:rPr lang="en-IN" sz="1200" dirty="0" err="1"/>
              <a:t>f"Compilation</a:t>
            </a:r>
            <a:r>
              <a:rPr lang="en-IN" sz="1200" dirty="0"/>
              <a:t> error for {</a:t>
            </a:r>
            <a:r>
              <a:rPr lang="en-IN" sz="1200" dirty="0" err="1"/>
              <a:t>language.capitalize</a:t>
            </a:r>
            <a:r>
              <a:rPr lang="en-IN" sz="1200" dirty="0"/>
              <a:t>()}:\n\n{</a:t>
            </a:r>
            <a:r>
              <a:rPr lang="en-IN" sz="1200" dirty="0" err="1"/>
              <a:t>compilation_error</a:t>
            </a:r>
            <a:r>
              <a:rPr lang="en-IN" sz="1200" dirty="0"/>
              <a:t>}"</a:t>
            </a:r>
          </a:p>
          <a:p>
            <a:pPr marL="0" indent="0">
              <a:buNone/>
            </a:pPr>
            <a:r>
              <a:rPr lang="en-IN" sz="1200" dirty="0"/>
              <a:t>                        </a:t>
            </a:r>
            <a:r>
              <a:rPr lang="en-IN" sz="1200" dirty="0" err="1"/>
              <a:t>threat_level</a:t>
            </a:r>
            <a:r>
              <a:rPr lang="en-IN" sz="1200" dirty="0"/>
              <a:t> = </a:t>
            </a:r>
            <a:r>
              <a:rPr lang="en-IN" sz="1200" dirty="0" err="1"/>
              <a:t>predict_threat_level</a:t>
            </a:r>
            <a:r>
              <a:rPr lang="en-IN" sz="1200" dirty="0"/>
              <a:t>(</a:t>
            </a:r>
            <a:r>
              <a:rPr lang="en-IN" sz="1200" dirty="0" err="1"/>
              <a:t>compilation_error</a:t>
            </a:r>
            <a:r>
              <a:rPr lang="en-IN" sz="1200" dirty="0"/>
              <a:t>)</a:t>
            </a:r>
          </a:p>
          <a:p>
            <a:pPr marL="0" indent="0">
              <a:buNone/>
            </a:pPr>
            <a:r>
              <a:rPr lang="en-IN" sz="1200" dirty="0"/>
              <a:t>                        </a:t>
            </a:r>
            <a:r>
              <a:rPr lang="en-IN" sz="1200" dirty="0" err="1"/>
              <a:t>extracted_error</a:t>
            </a:r>
            <a:r>
              <a:rPr lang="en-IN" sz="1200" dirty="0"/>
              <a:t> = </a:t>
            </a:r>
            <a:r>
              <a:rPr lang="en-IN" sz="1200" dirty="0" err="1"/>
              <a:t>Error_Extraction</a:t>
            </a:r>
            <a:r>
              <a:rPr lang="en-IN" sz="1200" dirty="0"/>
              <a:t>(</a:t>
            </a:r>
            <a:r>
              <a:rPr lang="en-IN" sz="1200" dirty="0" err="1"/>
              <a:t>compilation_error</a:t>
            </a:r>
            <a:r>
              <a:rPr lang="en-IN" sz="1200" dirty="0"/>
              <a:t>)</a:t>
            </a:r>
          </a:p>
          <a:p>
            <a:pPr marL="0" indent="0">
              <a:buNone/>
            </a:pPr>
            <a:r>
              <a:rPr lang="en-IN" sz="1200" dirty="0"/>
              <a:t>                        </a:t>
            </a:r>
            <a:r>
              <a:rPr lang="en-IN" sz="1200" dirty="0" err="1"/>
              <a:t>error_count</a:t>
            </a:r>
            <a:r>
              <a:rPr lang="en-IN" sz="1200" dirty="0"/>
              <a:t> = </a:t>
            </a:r>
            <a:r>
              <a:rPr lang="en-IN" sz="1200" dirty="0" err="1"/>
              <a:t>FileUpload.objects.filter</a:t>
            </a:r>
            <a:r>
              <a:rPr lang="en-IN" sz="1200" dirty="0"/>
              <a:t>(</a:t>
            </a:r>
            <a:r>
              <a:rPr lang="en-IN" sz="1200" dirty="0" err="1"/>
              <a:t>threat_level</a:t>
            </a:r>
            <a:r>
              <a:rPr lang="en-IN" sz="1200" dirty="0"/>
              <a:t>='').count() + 1</a:t>
            </a:r>
          </a:p>
          <a:p>
            <a:pPr marL="0" indent="0">
              <a:buNone/>
            </a:pPr>
            <a:r>
              <a:rPr lang="en-IN" sz="1200" dirty="0"/>
              <a:t>                        </a:t>
            </a:r>
            <a:r>
              <a:rPr lang="en-IN" sz="1200" dirty="0" err="1"/>
              <a:t>FileUpload.objects.create</a:t>
            </a:r>
            <a:r>
              <a:rPr lang="en-IN" sz="1200" dirty="0"/>
              <a:t>(</a:t>
            </a:r>
            <a:r>
              <a:rPr lang="en-IN" sz="1200" dirty="0" err="1"/>
              <a:t>error_count</a:t>
            </a:r>
            <a:r>
              <a:rPr lang="en-IN" sz="1200" dirty="0"/>
              <a:t>=</a:t>
            </a:r>
            <a:r>
              <a:rPr lang="en-IN" sz="1200" dirty="0" err="1"/>
              <a:t>error_count</a:t>
            </a:r>
            <a:r>
              <a:rPr lang="en-IN" sz="1200" dirty="0"/>
              <a:t>, </a:t>
            </a:r>
            <a:r>
              <a:rPr lang="en-IN" sz="1200" dirty="0" err="1"/>
              <a:t>threat_level</a:t>
            </a:r>
            <a:r>
              <a:rPr lang="en-IN" sz="1200" dirty="0"/>
              <a:t>=</a:t>
            </a:r>
            <a:r>
              <a:rPr lang="en-IN" sz="1200" dirty="0" err="1"/>
              <a:t>threat_level</a:t>
            </a:r>
            <a:r>
              <a:rPr lang="en-IN" sz="1200" dirty="0"/>
              <a:t>, </a:t>
            </a:r>
            <a:r>
              <a:rPr lang="en-IN" sz="1200" dirty="0" err="1"/>
              <a:t>error_message</a:t>
            </a:r>
            <a:r>
              <a:rPr lang="en-IN" sz="1200" dirty="0"/>
              <a:t>=</a:t>
            </a:r>
            <a:r>
              <a:rPr lang="en-IN" sz="1200" dirty="0" err="1"/>
              <a:t>extracted_error</a:t>
            </a:r>
            <a:r>
              <a:rPr lang="en-IN" sz="1200" dirty="0"/>
              <a:t>)</a:t>
            </a:r>
          </a:p>
          <a:p>
            <a:pPr marL="0" indent="0">
              <a:buNone/>
            </a:pPr>
            <a:r>
              <a:rPr lang="en-IN" sz="1200" dirty="0"/>
              <a:t>                        response += f"\n\</a:t>
            </a:r>
            <a:r>
              <a:rPr lang="en-IN" sz="1200" dirty="0" err="1"/>
              <a:t>nPredicted</a:t>
            </a:r>
            <a:r>
              <a:rPr lang="en-IN" sz="1200" dirty="0"/>
              <a:t> Threat Level: {</a:t>
            </a:r>
            <a:r>
              <a:rPr lang="en-IN" sz="1200" dirty="0" err="1"/>
              <a:t>threat_level</a:t>
            </a:r>
            <a:r>
              <a:rPr lang="en-IN" sz="1200" dirty="0"/>
              <a:t>}"</a:t>
            </a:r>
          </a:p>
          <a:p>
            <a:pPr marL="0" indent="0">
              <a:buNone/>
            </a:pPr>
            <a:r>
              <a:rPr lang="en-IN" sz="1200" dirty="0"/>
              <a:t>                    else:</a:t>
            </a:r>
          </a:p>
          <a:p>
            <a:pPr marL="0" indent="0">
              <a:buNone/>
            </a:pPr>
            <a:r>
              <a:rPr lang="en-IN" sz="1200" dirty="0"/>
              <a:t>                        </a:t>
            </a:r>
            <a:r>
              <a:rPr lang="en-IN" sz="1200" dirty="0" err="1"/>
              <a:t>compilation_error</a:t>
            </a:r>
            <a:r>
              <a:rPr lang="en-IN" sz="1200" dirty="0"/>
              <a:t> = </a:t>
            </a:r>
            <a:r>
              <a:rPr lang="en-IN" sz="1200" dirty="0" err="1"/>
              <a:t>result.stderr.decode</a:t>
            </a:r>
            <a:r>
              <a:rPr lang="en-IN" sz="1200" dirty="0"/>
              <a:t>('utf-8')</a:t>
            </a:r>
          </a:p>
          <a:p>
            <a:pPr marL="0" indent="0">
              <a:buNone/>
            </a:pPr>
            <a:r>
              <a:rPr lang="en-IN" sz="1200" dirty="0"/>
              <a:t>                        </a:t>
            </a:r>
            <a:r>
              <a:rPr lang="en-IN" sz="1200" dirty="0" err="1"/>
              <a:t>error_lines</a:t>
            </a:r>
            <a:r>
              <a:rPr lang="en-IN" sz="1200" dirty="0"/>
              <a:t> = </a:t>
            </a:r>
            <a:r>
              <a:rPr lang="en-IN" sz="1200" dirty="0" err="1"/>
              <a:t>compilation_error.strip</a:t>
            </a:r>
            <a:r>
              <a:rPr lang="en-IN" sz="1200" dirty="0"/>
              <a:t>().split('^')</a:t>
            </a:r>
          </a:p>
          <a:p>
            <a:pPr marL="0" indent="0">
              <a:buNone/>
            </a:pPr>
            <a:r>
              <a:rPr lang="en-IN" sz="1200" dirty="0"/>
              <a:t>                        response = </a:t>
            </a:r>
            <a:r>
              <a:rPr lang="en-IN" sz="1200" dirty="0" err="1"/>
              <a:t>f"Compilation</a:t>
            </a:r>
            <a:r>
              <a:rPr lang="en-IN" sz="1200" dirty="0"/>
              <a:t> error for {</a:t>
            </a:r>
            <a:r>
              <a:rPr lang="en-IN" sz="1200" dirty="0" err="1"/>
              <a:t>language.capitalize</a:t>
            </a:r>
            <a:r>
              <a:rPr lang="en-IN" sz="1200" dirty="0"/>
              <a:t>()}:\n"</a:t>
            </a:r>
          </a:p>
          <a:p>
            <a:pPr marL="0" indent="0">
              <a:buNone/>
            </a:pPr>
            <a:r>
              <a:rPr lang="en-IN" sz="1200" dirty="0"/>
              <a:t>                        for </a:t>
            </a:r>
            <a:r>
              <a:rPr lang="en-IN" sz="1200" dirty="0" err="1"/>
              <a:t>i</a:t>
            </a:r>
            <a:r>
              <a:rPr lang="en-IN" sz="1200" dirty="0"/>
              <a:t>, </a:t>
            </a:r>
            <a:r>
              <a:rPr lang="en-IN" sz="1200" dirty="0" err="1"/>
              <a:t>error_line</a:t>
            </a:r>
            <a:r>
              <a:rPr lang="en-IN" sz="1200" dirty="0"/>
              <a:t> in enumerate(</a:t>
            </a:r>
            <a:r>
              <a:rPr lang="en-IN" sz="1200" dirty="0" err="1"/>
              <a:t>error_lines</a:t>
            </a:r>
            <a:r>
              <a:rPr lang="en-IN" sz="1200" dirty="0"/>
              <a:t>, start=1):</a:t>
            </a:r>
          </a:p>
          <a:p>
            <a:pPr marL="0" indent="0">
              <a:buNone/>
            </a:pPr>
            <a:r>
              <a:rPr lang="en-IN" sz="1200" dirty="0"/>
              <a:t>                            response += f"{</a:t>
            </a:r>
            <a:r>
              <a:rPr lang="en-IN" sz="1200" dirty="0" err="1"/>
              <a:t>i</a:t>
            </a:r>
            <a:r>
              <a:rPr lang="en-IN" sz="1200" dirty="0"/>
              <a:t>}.{</a:t>
            </a:r>
            <a:r>
              <a:rPr lang="en-IN" sz="1200" dirty="0" err="1"/>
              <a:t>error_line.strip</a:t>
            </a:r>
            <a:r>
              <a:rPr lang="en-IN" sz="1200" dirty="0"/>
              <a:t>()}\n"</a:t>
            </a:r>
          </a:p>
          <a:p>
            <a:pPr marL="0" indent="0">
              <a:buNone/>
            </a:pPr>
            <a:r>
              <a:rPr lang="en-IN" sz="1200" dirty="0"/>
              <a:t>	   </a:t>
            </a:r>
            <a:r>
              <a:rPr lang="en-IN" sz="1200" dirty="0" err="1"/>
              <a:t>search_query</a:t>
            </a:r>
            <a:r>
              <a:rPr lang="en-IN" sz="1200" dirty="0"/>
              <a:t> = f"{</a:t>
            </a:r>
            <a:r>
              <a:rPr lang="en-IN" sz="1200" dirty="0" err="1"/>
              <a:t>language.capitalize</a:t>
            </a:r>
            <a:r>
              <a:rPr lang="en-IN" sz="1200" dirty="0"/>
              <a:t>()} compilation error: {</a:t>
            </a:r>
            <a:r>
              <a:rPr lang="en-IN" sz="1200" dirty="0" err="1"/>
              <a:t>compilation_error</a:t>
            </a:r>
            <a:r>
              <a:rPr lang="en-IN" sz="1200" dirty="0"/>
              <a:t>}"</a:t>
            </a:r>
          </a:p>
          <a:p>
            <a:pPr marL="0" indent="0">
              <a:buNone/>
            </a:pPr>
            <a:r>
              <a:rPr lang="en-IN" sz="1200" dirty="0"/>
              <a:t>                    </a:t>
            </a:r>
            <a:r>
              <a:rPr lang="en-IN" sz="1200" dirty="0" err="1"/>
              <a:t>google_results</a:t>
            </a:r>
            <a:r>
              <a:rPr lang="en-IN" sz="1200" dirty="0"/>
              <a:t> = list(search(</a:t>
            </a:r>
            <a:r>
              <a:rPr lang="en-IN" sz="1200" dirty="0" err="1"/>
              <a:t>search_query</a:t>
            </a:r>
            <a:r>
              <a:rPr lang="en-IN" sz="1200" dirty="0"/>
              <a:t>, </a:t>
            </a:r>
            <a:r>
              <a:rPr lang="en-IN" sz="1200" dirty="0" err="1"/>
              <a:t>num</a:t>
            </a:r>
            <a:r>
              <a:rPr lang="en-IN" sz="1200" dirty="0"/>
              <a:t>=5, stop=5, pause=2))</a:t>
            </a:r>
          </a:p>
          <a:p>
            <a:pPr marL="0" indent="0">
              <a:buNone/>
            </a:pPr>
            <a:r>
              <a:rPr lang="en-IN" sz="1200" dirty="0"/>
              <a:t>                    if </a:t>
            </a:r>
            <a:r>
              <a:rPr lang="en-IN" sz="1200" dirty="0" err="1"/>
              <a:t>google_results</a:t>
            </a:r>
            <a:r>
              <a:rPr lang="en-IN" sz="1200" dirty="0"/>
              <a:t> and language=='java':</a:t>
            </a:r>
          </a:p>
          <a:p>
            <a:pPr marL="0" indent="0">
              <a:buNone/>
            </a:pPr>
            <a:r>
              <a:rPr lang="en-IN" sz="1200" dirty="0"/>
              <a:t>                                </a:t>
            </a:r>
            <a:r>
              <a:rPr lang="en-IN" sz="1200" dirty="0" err="1"/>
              <a:t>google_search_url</a:t>
            </a:r>
            <a:r>
              <a:rPr lang="en-IN" sz="1200" dirty="0"/>
              <a:t> = </a:t>
            </a:r>
            <a:r>
              <a:rPr lang="en-IN" sz="1200" dirty="0" err="1"/>
              <a:t>f"https</a:t>
            </a:r>
            <a:r>
              <a:rPr lang="en-IN" sz="1200" dirty="0"/>
              <a:t>://www.google.com/search?q={'+'.join(search_query.split())}"</a:t>
            </a:r>
          </a:p>
          <a:p>
            <a:pPr marL="0" indent="0">
              <a:buNone/>
            </a:pPr>
            <a:r>
              <a:rPr lang="en-IN" sz="1200" dirty="0"/>
              <a:t>                                </a:t>
            </a:r>
            <a:r>
              <a:rPr lang="en-IN" sz="1200" dirty="0" err="1"/>
              <a:t>webbrowser.open_new_tab</a:t>
            </a:r>
            <a:r>
              <a:rPr lang="en-IN" sz="1200" dirty="0"/>
              <a:t>(</a:t>
            </a:r>
            <a:r>
              <a:rPr lang="en-IN" sz="1200" dirty="0" err="1"/>
              <a:t>google_search_url</a:t>
            </a:r>
            <a:r>
              <a:rPr lang="en-IN" sz="1200" dirty="0"/>
              <a:t>)</a:t>
            </a:r>
          </a:p>
          <a:p>
            <a:pPr marL="0" indent="0">
              <a:buNone/>
            </a:pPr>
            <a:r>
              <a:rPr lang="en-IN" sz="1200" dirty="0"/>
              <a:t>                    </a:t>
            </a:r>
            <a:r>
              <a:rPr lang="en-IN" sz="1200" dirty="0" err="1"/>
              <a:t>el</a:t>
            </a:r>
            <a:endParaRPr lang="en-IN" sz="1200" dirty="0"/>
          </a:p>
        </p:txBody>
      </p:sp>
    </p:spTree>
    <p:extLst>
      <p:ext uri="{BB962C8B-B14F-4D97-AF65-F5344CB8AC3E}">
        <p14:creationId xmlns:p14="http://schemas.microsoft.com/office/powerpoint/2010/main" val="2947496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C99-FBE6-4831-53C8-C5CF3E861472}"/>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DD40CCBE-9F7F-D33F-E39E-12DB8ED33A72}"/>
              </a:ext>
            </a:extLst>
          </p:cNvPr>
          <p:cNvSpPr>
            <a:spLocks noGrp="1"/>
          </p:cNvSpPr>
          <p:nvPr>
            <p:ph idx="1"/>
          </p:nvPr>
        </p:nvSpPr>
        <p:spPr/>
        <p:txBody>
          <a:bodyPr>
            <a:normAutofit fontScale="70000" lnSpcReduction="20000"/>
          </a:bodyPr>
          <a:lstStyle/>
          <a:p>
            <a:pPr marL="0" indent="0">
              <a:buNone/>
            </a:pPr>
            <a:r>
              <a:rPr lang="en-IN" sz="2400" dirty="0"/>
              <a:t># Open a maximum of 2 tabs</a:t>
            </a:r>
          </a:p>
          <a:p>
            <a:pPr marL="0" indent="0">
              <a:buNone/>
            </a:pPr>
            <a:r>
              <a:rPr lang="en-IN" sz="2400" dirty="0"/>
              <a:t>se:</a:t>
            </a:r>
          </a:p>
          <a:p>
            <a:pPr marL="0" indent="0">
              <a:buNone/>
            </a:pPr>
            <a:r>
              <a:rPr lang="en-IN" sz="2400" dirty="0"/>
              <a:t>                        </a:t>
            </a:r>
            <a:r>
              <a:rPr lang="en-IN" sz="2400" dirty="0" err="1"/>
              <a:t>max_tabs</a:t>
            </a:r>
            <a:r>
              <a:rPr lang="en-IN" sz="2400" dirty="0"/>
              <a:t> = 2</a:t>
            </a:r>
          </a:p>
          <a:p>
            <a:pPr marL="0" indent="0">
              <a:buNone/>
            </a:pPr>
            <a:r>
              <a:rPr lang="en-IN" sz="2400" dirty="0"/>
              <a:t>                        for </a:t>
            </a:r>
            <a:r>
              <a:rPr lang="en-IN" sz="2400" dirty="0" err="1"/>
              <a:t>i</a:t>
            </a:r>
            <a:r>
              <a:rPr lang="en-IN" sz="2400" dirty="0"/>
              <a:t>, result in enumerate(</a:t>
            </a:r>
            <a:r>
              <a:rPr lang="en-IN" sz="2400" dirty="0" err="1"/>
              <a:t>google_results</a:t>
            </a:r>
            <a:r>
              <a:rPr lang="en-IN" sz="2400" dirty="0"/>
              <a:t>):</a:t>
            </a:r>
          </a:p>
          <a:p>
            <a:pPr marL="0" indent="0">
              <a:buNone/>
            </a:pPr>
            <a:r>
              <a:rPr lang="en-IN" sz="2400" dirty="0"/>
              <a:t>                            if </a:t>
            </a:r>
            <a:r>
              <a:rPr lang="en-IN" sz="2400" dirty="0" err="1"/>
              <a:t>i</a:t>
            </a:r>
            <a:r>
              <a:rPr lang="en-IN" sz="2400" dirty="0"/>
              <a:t> &gt;= </a:t>
            </a:r>
            <a:r>
              <a:rPr lang="en-IN" sz="2400" dirty="0" err="1"/>
              <a:t>max_tabs</a:t>
            </a:r>
            <a:r>
              <a:rPr lang="en-IN" sz="2400" dirty="0"/>
              <a:t>:</a:t>
            </a:r>
          </a:p>
          <a:p>
            <a:pPr marL="0" indent="0">
              <a:buNone/>
            </a:pPr>
            <a:r>
              <a:rPr lang="en-IN" sz="2400" dirty="0"/>
              <a:t>                                break</a:t>
            </a:r>
          </a:p>
          <a:p>
            <a:pPr marL="0" indent="0">
              <a:buNone/>
            </a:pPr>
            <a:r>
              <a:rPr lang="en-IN" sz="2400" dirty="0"/>
              <a:t>                            </a:t>
            </a:r>
            <a:r>
              <a:rPr lang="en-IN" sz="2400" dirty="0" err="1"/>
              <a:t>webbrowser.open_new_tab</a:t>
            </a:r>
            <a:r>
              <a:rPr lang="en-IN" sz="2400" dirty="0"/>
              <a:t>(result)</a:t>
            </a:r>
          </a:p>
          <a:p>
            <a:pPr marL="0" indent="0">
              <a:buNone/>
            </a:pPr>
            <a:endParaRPr lang="en-IN" sz="2400" dirty="0"/>
          </a:p>
          <a:p>
            <a:pPr marL="0" indent="0">
              <a:buNone/>
            </a:pPr>
            <a:r>
              <a:rPr lang="en-IN" sz="2400" dirty="0"/>
              <a:t>            else:</a:t>
            </a:r>
          </a:p>
          <a:p>
            <a:pPr marL="0" indent="0">
              <a:buNone/>
            </a:pPr>
            <a:r>
              <a:rPr lang="en-IN" sz="2400" dirty="0"/>
              <a:t>                response = "No file uploaded."</a:t>
            </a:r>
          </a:p>
          <a:p>
            <a:pPr marL="0" indent="0">
              <a:buNone/>
            </a:pPr>
            <a:endParaRPr lang="en-IN" sz="2400" dirty="0"/>
          </a:p>
          <a:p>
            <a:pPr marL="0" indent="0">
              <a:buNone/>
            </a:pPr>
            <a:r>
              <a:rPr lang="en-IN" sz="2400" dirty="0"/>
              <a:t>        except Exception as e:</a:t>
            </a:r>
          </a:p>
          <a:p>
            <a:pPr marL="0" indent="0">
              <a:buNone/>
            </a:pPr>
            <a:r>
              <a:rPr lang="en-IN" sz="2400" dirty="0"/>
              <a:t>            # Handle other exceptions</a:t>
            </a:r>
          </a:p>
          <a:p>
            <a:pPr marL="0" indent="0">
              <a:buNone/>
            </a:pPr>
            <a:r>
              <a:rPr lang="en-IN" sz="2400" dirty="0"/>
              <a:t>            response = </a:t>
            </a:r>
            <a:r>
              <a:rPr lang="en-IN" sz="2400" dirty="0" err="1"/>
              <a:t>f"Error</a:t>
            </a:r>
            <a:r>
              <a:rPr lang="en-IN" sz="2400" dirty="0"/>
              <a:t>: {str(e)}"</a:t>
            </a:r>
          </a:p>
          <a:p>
            <a:pPr marL="0" indent="0">
              <a:buNone/>
            </a:pPr>
            <a:r>
              <a:rPr lang="en-IN" sz="2400" dirty="0"/>
              <a:t>    </a:t>
            </a:r>
          </a:p>
          <a:p>
            <a:pPr marL="0" indent="0">
              <a:buNone/>
            </a:pPr>
            <a:r>
              <a:rPr lang="en-IN" sz="2400" dirty="0"/>
              <a:t>    </a:t>
            </a:r>
          </a:p>
          <a:p>
            <a:pPr marL="0" indent="0">
              <a:buNone/>
            </a:pPr>
            <a:endParaRPr lang="en-IN" sz="2400" dirty="0"/>
          </a:p>
          <a:p>
            <a:pPr marL="0" indent="0">
              <a:buNone/>
            </a:pPr>
            <a:r>
              <a:rPr lang="en-IN" sz="2400" dirty="0"/>
              <a:t>    return render(request, '</a:t>
            </a:r>
            <a:r>
              <a:rPr lang="en-IN" sz="2400" dirty="0" err="1"/>
              <a:t>Error_log</a:t>
            </a:r>
            <a:r>
              <a:rPr lang="en-IN" sz="2400" dirty="0"/>
              <a:t>/upload_file.html', {'response': response})</a:t>
            </a:r>
          </a:p>
          <a:p>
            <a:endParaRPr lang="en-IN" dirty="0"/>
          </a:p>
        </p:txBody>
      </p:sp>
    </p:spTree>
    <p:extLst>
      <p:ext uri="{BB962C8B-B14F-4D97-AF65-F5344CB8AC3E}">
        <p14:creationId xmlns:p14="http://schemas.microsoft.com/office/powerpoint/2010/main" val="346024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C99-FBE6-4831-53C8-C5CF3E861472}"/>
              </a:ext>
            </a:extLst>
          </p:cNvPr>
          <p:cNvSpPr>
            <a:spLocks noGrp="1"/>
          </p:cNvSpPr>
          <p:nvPr>
            <p:ph type="title"/>
          </p:nvPr>
        </p:nvSpPr>
        <p:spPr/>
        <p:txBody>
          <a:bodyPr/>
          <a:lstStyle/>
          <a:p>
            <a:r>
              <a:rPr lang="en-US" dirty="0"/>
              <a:t>CODE(Machine Learning Model)</a:t>
            </a:r>
            <a:endParaRPr lang="en-IN" dirty="0"/>
          </a:p>
        </p:txBody>
      </p:sp>
      <p:sp>
        <p:nvSpPr>
          <p:cNvPr id="3" name="Content Placeholder 2">
            <a:extLst>
              <a:ext uri="{FF2B5EF4-FFF2-40B4-BE49-F238E27FC236}">
                <a16:creationId xmlns:a16="http://schemas.microsoft.com/office/drawing/2014/main" id="{DD40CCBE-9F7F-D33F-E39E-12DB8ED33A72}"/>
              </a:ext>
            </a:extLst>
          </p:cNvPr>
          <p:cNvSpPr>
            <a:spLocks noGrp="1"/>
          </p:cNvSpPr>
          <p:nvPr>
            <p:ph idx="1"/>
          </p:nvPr>
        </p:nvSpPr>
        <p:spPr/>
        <p:txBody>
          <a:bodyPr>
            <a:normAutofit fontScale="55000" lnSpcReduction="20000"/>
          </a:bodyPr>
          <a:lstStyle/>
          <a:p>
            <a:pPr marL="0" indent="0">
              <a:buNone/>
            </a:pPr>
            <a:r>
              <a:rPr lang="en-IN" dirty="0"/>
              <a:t>X = [entry["</a:t>
            </a:r>
            <a:r>
              <a:rPr lang="en-IN" dirty="0" err="1"/>
              <a:t>error_type</a:t>
            </a:r>
            <a:r>
              <a:rPr lang="en-IN" dirty="0"/>
              <a:t>"] for entry in </a:t>
            </a:r>
            <a:r>
              <a:rPr lang="en-IN" dirty="0" err="1"/>
              <a:t>data.values</a:t>
            </a:r>
            <a:r>
              <a:rPr lang="en-IN" dirty="0"/>
              <a:t>()]  </a:t>
            </a:r>
          </a:p>
          <a:p>
            <a:pPr marL="0" indent="0">
              <a:buNone/>
            </a:pPr>
            <a:r>
              <a:rPr lang="en-IN" dirty="0"/>
              <a:t>y = [entry["</a:t>
            </a:r>
            <a:r>
              <a:rPr lang="en-IN" dirty="0" err="1"/>
              <a:t>threat_level</a:t>
            </a:r>
            <a:r>
              <a:rPr lang="en-IN" dirty="0"/>
              <a:t>"] for entry in </a:t>
            </a:r>
            <a:r>
              <a:rPr lang="en-IN" dirty="0" err="1"/>
              <a:t>data.values</a:t>
            </a:r>
            <a:r>
              <a:rPr lang="en-IN" dirty="0"/>
              <a:t>()]</a:t>
            </a:r>
          </a:p>
          <a:p>
            <a:pPr marL="0" indent="0">
              <a:buNone/>
            </a:pPr>
            <a:r>
              <a:rPr lang="en-IN" dirty="0" err="1"/>
              <a:t>le_error_type</a:t>
            </a:r>
            <a:r>
              <a:rPr lang="en-IN" dirty="0"/>
              <a:t> = </a:t>
            </a:r>
            <a:r>
              <a:rPr lang="en-IN" dirty="0" err="1"/>
              <a:t>LabelEncoder</a:t>
            </a:r>
            <a:r>
              <a:rPr lang="en-IN" dirty="0"/>
              <a:t>()</a:t>
            </a:r>
          </a:p>
          <a:p>
            <a:pPr marL="0" indent="0">
              <a:buNone/>
            </a:pPr>
            <a:r>
              <a:rPr lang="en-IN" dirty="0" err="1"/>
              <a:t>X_encoded</a:t>
            </a:r>
            <a:r>
              <a:rPr lang="en-IN" dirty="0"/>
              <a:t> = </a:t>
            </a:r>
            <a:r>
              <a:rPr lang="en-IN" dirty="0" err="1"/>
              <a:t>le_error_type.fit_transform</a:t>
            </a:r>
            <a:r>
              <a:rPr lang="en-IN" dirty="0"/>
              <a:t>(X)</a:t>
            </a:r>
          </a:p>
          <a:p>
            <a:pPr marL="0" indent="0">
              <a:buNone/>
            </a:pPr>
            <a:r>
              <a:rPr lang="en-IN" dirty="0" err="1"/>
              <a:t>le_threat_level</a:t>
            </a:r>
            <a:r>
              <a:rPr lang="en-IN" dirty="0"/>
              <a:t> = </a:t>
            </a:r>
            <a:r>
              <a:rPr lang="en-IN" dirty="0" err="1"/>
              <a:t>LabelEncoder</a:t>
            </a:r>
            <a:r>
              <a:rPr lang="en-IN" dirty="0"/>
              <a:t>()</a:t>
            </a:r>
          </a:p>
          <a:p>
            <a:pPr marL="0" indent="0">
              <a:buNone/>
            </a:pPr>
            <a:r>
              <a:rPr lang="en-IN" dirty="0" err="1"/>
              <a:t>y_encoded</a:t>
            </a:r>
            <a:r>
              <a:rPr lang="en-IN" dirty="0"/>
              <a:t> = </a:t>
            </a:r>
            <a:r>
              <a:rPr lang="en-IN" dirty="0" err="1"/>
              <a:t>le_threat_level.fit_transform</a:t>
            </a:r>
            <a:r>
              <a:rPr lang="en-IN" dirty="0"/>
              <a:t>(y)</a:t>
            </a:r>
          </a:p>
          <a:p>
            <a:pPr marL="0" indent="0">
              <a:buNone/>
            </a:pPr>
            <a:r>
              <a:rPr lang="en-IN" dirty="0" err="1"/>
              <a:t>knn_classifier</a:t>
            </a:r>
            <a:r>
              <a:rPr lang="en-IN" dirty="0"/>
              <a:t> = </a:t>
            </a:r>
            <a:r>
              <a:rPr lang="en-IN" dirty="0" err="1"/>
              <a:t>KNeighborsClassifier</a:t>
            </a:r>
            <a:r>
              <a:rPr lang="en-IN" dirty="0"/>
              <a:t>(</a:t>
            </a:r>
            <a:r>
              <a:rPr lang="en-IN" dirty="0" err="1"/>
              <a:t>n_neighbors</a:t>
            </a:r>
            <a:r>
              <a:rPr lang="en-IN" dirty="0"/>
              <a:t>=3, weights='distance', metric='</a:t>
            </a:r>
            <a:r>
              <a:rPr lang="en-IN" dirty="0" err="1"/>
              <a:t>manhattan</a:t>
            </a:r>
            <a:r>
              <a:rPr lang="en-IN" dirty="0"/>
              <a:t>')</a:t>
            </a:r>
          </a:p>
          <a:p>
            <a:pPr marL="0" indent="0">
              <a:buNone/>
            </a:pPr>
            <a:r>
              <a:rPr lang="en-IN" dirty="0" err="1"/>
              <a:t>knn_classifier.fit</a:t>
            </a:r>
            <a:r>
              <a:rPr lang="en-IN" dirty="0"/>
              <a:t>(</a:t>
            </a:r>
            <a:r>
              <a:rPr lang="en-IN" dirty="0" err="1"/>
              <a:t>X_encoded.reshape</a:t>
            </a:r>
            <a:r>
              <a:rPr lang="en-IN" dirty="0"/>
              <a:t>(-1, 1), </a:t>
            </a:r>
            <a:r>
              <a:rPr lang="en-IN" dirty="0" err="1"/>
              <a:t>y_encoded</a:t>
            </a:r>
            <a:r>
              <a:rPr lang="en-IN" dirty="0"/>
              <a:t>)</a:t>
            </a:r>
          </a:p>
          <a:p>
            <a:pPr marL="0" indent="0">
              <a:buNone/>
            </a:pPr>
            <a:endParaRPr lang="en-IN" dirty="0"/>
          </a:p>
          <a:p>
            <a:pPr marL="0" indent="0">
              <a:buNone/>
            </a:pPr>
            <a:r>
              <a:rPr lang="en-IN" dirty="0"/>
              <a:t>def </a:t>
            </a:r>
            <a:r>
              <a:rPr lang="en-IN" dirty="0" err="1"/>
              <a:t>predict_threat_level</a:t>
            </a:r>
            <a:r>
              <a:rPr lang="en-IN" dirty="0"/>
              <a:t>(</a:t>
            </a:r>
            <a:r>
              <a:rPr lang="en-IN" dirty="0" err="1"/>
              <a:t>compilation_error</a:t>
            </a:r>
            <a:r>
              <a:rPr lang="en-IN" dirty="0"/>
              <a:t>):</a:t>
            </a:r>
          </a:p>
          <a:p>
            <a:pPr marL="0" indent="0">
              <a:buNone/>
            </a:pPr>
            <a:r>
              <a:rPr lang="en-IN" dirty="0"/>
              <a:t>    # Use the </a:t>
            </a:r>
            <a:r>
              <a:rPr lang="en-IN" dirty="0" err="1"/>
              <a:t>Error_Extraction</a:t>
            </a:r>
            <a:r>
              <a:rPr lang="en-IN" dirty="0"/>
              <a:t> function to get the specific error type</a:t>
            </a:r>
          </a:p>
          <a:p>
            <a:pPr marL="0" indent="0">
              <a:buNone/>
            </a:pPr>
            <a:r>
              <a:rPr lang="en-IN" dirty="0"/>
              <a:t>    </a:t>
            </a:r>
            <a:r>
              <a:rPr lang="en-IN" dirty="0" err="1"/>
              <a:t>error_type</a:t>
            </a:r>
            <a:r>
              <a:rPr lang="en-IN" dirty="0"/>
              <a:t> = </a:t>
            </a:r>
            <a:r>
              <a:rPr lang="en-IN" dirty="0" err="1"/>
              <a:t>Error_Extraction</a:t>
            </a:r>
            <a:r>
              <a:rPr lang="en-IN" dirty="0"/>
              <a:t>(</a:t>
            </a:r>
            <a:r>
              <a:rPr lang="en-IN" dirty="0" err="1"/>
              <a:t>compilation_error</a:t>
            </a:r>
            <a:r>
              <a:rPr lang="en-IN" dirty="0"/>
              <a:t>)</a:t>
            </a:r>
          </a:p>
          <a:p>
            <a:pPr marL="0" indent="0">
              <a:buNone/>
            </a:pPr>
            <a:endParaRPr lang="en-IN" dirty="0"/>
          </a:p>
          <a:p>
            <a:pPr marL="0" indent="0">
              <a:buNone/>
            </a:pPr>
            <a:r>
              <a:rPr lang="en-IN" dirty="0"/>
              <a:t>    # Encode the input feature</a:t>
            </a:r>
          </a:p>
          <a:p>
            <a:pPr marL="0" indent="0">
              <a:buNone/>
            </a:pPr>
            <a:r>
              <a:rPr lang="en-IN" dirty="0"/>
              <a:t>    </a:t>
            </a:r>
            <a:r>
              <a:rPr lang="en-IN" dirty="0" err="1"/>
              <a:t>error_type_encoded</a:t>
            </a:r>
            <a:r>
              <a:rPr lang="en-IN" dirty="0"/>
              <a:t> = </a:t>
            </a:r>
            <a:r>
              <a:rPr lang="en-IN" dirty="0" err="1"/>
              <a:t>le_error_type.transform</a:t>
            </a:r>
            <a:r>
              <a:rPr lang="en-IN" dirty="0"/>
              <a:t>([</a:t>
            </a:r>
            <a:r>
              <a:rPr lang="en-IN" dirty="0" err="1"/>
              <a:t>error_type</a:t>
            </a:r>
            <a:r>
              <a:rPr lang="en-IN" dirty="0"/>
              <a:t>])</a:t>
            </a:r>
          </a:p>
          <a:p>
            <a:pPr marL="0" indent="0">
              <a:buNone/>
            </a:pPr>
            <a:r>
              <a:rPr lang="en-IN" dirty="0"/>
              <a:t>    </a:t>
            </a:r>
            <a:r>
              <a:rPr lang="en-IN" dirty="0" err="1"/>
              <a:t>input_features</a:t>
            </a:r>
            <a:r>
              <a:rPr lang="en-IN" dirty="0"/>
              <a:t> = </a:t>
            </a:r>
            <a:r>
              <a:rPr lang="en-IN" dirty="0" err="1"/>
              <a:t>np.array</a:t>
            </a:r>
            <a:r>
              <a:rPr lang="en-IN" dirty="0"/>
              <a:t>(</a:t>
            </a:r>
            <a:r>
              <a:rPr lang="en-IN" dirty="0" err="1"/>
              <a:t>error_type_encoded</a:t>
            </a:r>
            <a:r>
              <a:rPr lang="en-IN" dirty="0"/>
              <a:t>).reshape(1, -1)</a:t>
            </a:r>
          </a:p>
          <a:p>
            <a:pPr marL="0" indent="0">
              <a:buNone/>
            </a:pPr>
            <a:endParaRPr lang="en-IN" dirty="0"/>
          </a:p>
          <a:p>
            <a:pPr marL="0" indent="0">
              <a:buNone/>
            </a:pPr>
            <a:r>
              <a:rPr lang="en-IN" dirty="0"/>
              <a:t>    # Make predictions using the trained model</a:t>
            </a:r>
          </a:p>
          <a:p>
            <a:pPr marL="0" indent="0">
              <a:buNone/>
            </a:pPr>
            <a:r>
              <a:rPr lang="en-IN" dirty="0"/>
              <a:t>    </a:t>
            </a:r>
            <a:r>
              <a:rPr lang="en-IN" dirty="0" err="1"/>
              <a:t>threat_level_encoded</a:t>
            </a:r>
            <a:r>
              <a:rPr lang="en-IN" dirty="0"/>
              <a:t> = </a:t>
            </a:r>
            <a:r>
              <a:rPr lang="en-IN" dirty="0" err="1"/>
              <a:t>knn_classifier.predict</a:t>
            </a:r>
            <a:r>
              <a:rPr lang="en-IN" dirty="0"/>
              <a:t>(</a:t>
            </a:r>
            <a:r>
              <a:rPr lang="en-IN" dirty="0" err="1"/>
              <a:t>input_features</a:t>
            </a:r>
            <a:r>
              <a:rPr lang="en-IN" dirty="0"/>
              <a:t>)</a:t>
            </a:r>
          </a:p>
          <a:p>
            <a:pPr marL="0" indent="0">
              <a:buNone/>
            </a:pPr>
            <a:endParaRPr lang="en-IN" dirty="0"/>
          </a:p>
          <a:p>
            <a:pPr marL="0" indent="0">
              <a:buNone/>
            </a:pPr>
            <a:r>
              <a:rPr lang="en-IN" dirty="0"/>
              <a:t>    # Decode the predicted threat level</a:t>
            </a:r>
          </a:p>
          <a:p>
            <a:pPr marL="0" indent="0">
              <a:buNone/>
            </a:pPr>
            <a:r>
              <a:rPr lang="en-IN" dirty="0"/>
              <a:t>    </a:t>
            </a:r>
            <a:r>
              <a:rPr lang="en-IN" dirty="0" err="1"/>
              <a:t>predicted_threat_level</a:t>
            </a:r>
            <a:r>
              <a:rPr lang="en-IN" dirty="0"/>
              <a:t> = </a:t>
            </a:r>
            <a:r>
              <a:rPr lang="en-IN" dirty="0" err="1"/>
              <a:t>le_threat_level.inverse_transform</a:t>
            </a:r>
            <a:r>
              <a:rPr lang="en-IN" dirty="0"/>
              <a:t>(</a:t>
            </a:r>
            <a:r>
              <a:rPr lang="en-IN" dirty="0" err="1"/>
              <a:t>threat_level_encoded</a:t>
            </a:r>
            <a:r>
              <a:rPr lang="en-IN" dirty="0"/>
              <a:t>)[0]</a:t>
            </a:r>
          </a:p>
          <a:p>
            <a:pPr marL="0" indent="0">
              <a:buNone/>
            </a:pPr>
            <a:endParaRPr lang="en-IN" dirty="0"/>
          </a:p>
          <a:p>
            <a:pPr marL="0" indent="0">
              <a:buNone/>
            </a:pPr>
            <a:r>
              <a:rPr lang="en-IN" dirty="0"/>
              <a:t>    return </a:t>
            </a:r>
            <a:r>
              <a:rPr lang="en-IN" dirty="0" err="1"/>
              <a:t>predicted_threat_level</a:t>
            </a:r>
            <a:endParaRPr lang="en-IN" dirty="0"/>
          </a:p>
        </p:txBody>
      </p:sp>
    </p:spTree>
    <p:extLst>
      <p:ext uri="{BB962C8B-B14F-4D97-AF65-F5344CB8AC3E}">
        <p14:creationId xmlns:p14="http://schemas.microsoft.com/office/powerpoint/2010/main" val="382896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53A69A-DF95-005D-3E1C-E01FD9795955}"/>
              </a:ext>
            </a:extLst>
          </p:cNvPr>
          <p:cNvGraphicFramePr>
            <a:graphicFrameLocks noGrp="1"/>
          </p:cNvGraphicFramePr>
          <p:nvPr>
            <p:extLst>
              <p:ext uri="{D42A27DB-BD31-4B8C-83A1-F6EECF244321}">
                <p14:modId xmlns:p14="http://schemas.microsoft.com/office/powerpoint/2010/main" val="1071171071"/>
              </p:ext>
            </p:extLst>
          </p:nvPr>
        </p:nvGraphicFramePr>
        <p:xfrm>
          <a:off x="0" y="975360"/>
          <a:ext cx="12192000" cy="5882642"/>
        </p:xfrm>
        <a:graphic>
          <a:graphicData uri="http://schemas.openxmlformats.org/drawingml/2006/table">
            <a:tbl>
              <a:tblPr firstRow="1" bandRow="1">
                <a:tableStyleId>{5C22544A-7EE6-4342-B048-85BDC9FD1C3A}</a:tableStyleId>
              </a:tblPr>
              <a:tblGrid>
                <a:gridCol w="1455420">
                  <a:extLst>
                    <a:ext uri="{9D8B030D-6E8A-4147-A177-3AD203B41FA5}">
                      <a16:colId xmlns:a16="http://schemas.microsoft.com/office/drawing/2014/main" val="33307938"/>
                    </a:ext>
                  </a:extLst>
                </a:gridCol>
                <a:gridCol w="4640580">
                  <a:extLst>
                    <a:ext uri="{9D8B030D-6E8A-4147-A177-3AD203B41FA5}">
                      <a16:colId xmlns:a16="http://schemas.microsoft.com/office/drawing/2014/main" val="2525683439"/>
                    </a:ext>
                  </a:extLst>
                </a:gridCol>
                <a:gridCol w="4114800">
                  <a:extLst>
                    <a:ext uri="{9D8B030D-6E8A-4147-A177-3AD203B41FA5}">
                      <a16:colId xmlns:a16="http://schemas.microsoft.com/office/drawing/2014/main" val="3037790314"/>
                    </a:ext>
                  </a:extLst>
                </a:gridCol>
                <a:gridCol w="1981200">
                  <a:extLst>
                    <a:ext uri="{9D8B030D-6E8A-4147-A177-3AD203B41FA5}">
                      <a16:colId xmlns:a16="http://schemas.microsoft.com/office/drawing/2014/main" val="1576398940"/>
                    </a:ext>
                  </a:extLst>
                </a:gridCol>
              </a:tblGrid>
              <a:tr h="1163599">
                <a:tc>
                  <a:txBody>
                    <a:bodyPr/>
                    <a:lstStyle/>
                    <a:p>
                      <a:r>
                        <a:rPr lang="en-US" dirty="0" err="1"/>
                        <a:t>TestCase</a:t>
                      </a:r>
                      <a:r>
                        <a:rPr lang="en-US" dirty="0"/>
                        <a:t> Number</a:t>
                      </a:r>
                      <a:endParaRPr lang="en-IN" dirty="0"/>
                    </a:p>
                  </a:txBody>
                  <a:tcPr/>
                </a:tc>
                <a:tc>
                  <a:txBody>
                    <a:bodyPr/>
                    <a:lstStyle/>
                    <a:p>
                      <a:r>
                        <a:rPr lang="en-US" dirty="0" err="1"/>
                        <a:t>TestCase</a:t>
                      </a:r>
                      <a:r>
                        <a:rPr lang="en-US" dirty="0"/>
                        <a:t> Scenario</a:t>
                      </a:r>
                      <a:endParaRPr lang="en-IN" dirty="0"/>
                    </a:p>
                  </a:txBody>
                  <a:tcPr/>
                </a:tc>
                <a:tc>
                  <a:txBody>
                    <a:bodyPr/>
                    <a:lstStyle/>
                    <a:p>
                      <a:r>
                        <a:rPr lang="en-US" dirty="0"/>
                        <a:t>Expected Result</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647226333"/>
                  </a:ext>
                </a:extLst>
              </a:tr>
              <a:tr h="674149">
                <a:tc>
                  <a:txBody>
                    <a:bodyPr/>
                    <a:lstStyle/>
                    <a:p>
                      <a:r>
                        <a:rPr lang="en-US" dirty="0"/>
                        <a:t>TC-01</a:t>
                      </a:r>
                      <a:endParaRPr lang="en-IN" dirty="0"/>
                    </a:p>
                  </a:txBody>
                  <a:tcPr/>
                </a:tc>
                <a:tc>
                  <a:txBody>
                    <a:bodyPr/>
                    <a:lstStyle/>
                    <a:p>
                      <a:r>
                        <a:rPr lang="en-US" dirty="0"/>
                        <a:t>Clicking submit without entering details</a:t>
                      </a:r>
                      <a:endParaRPr lang="en-IN" dirty="0"/>
                    </a:p>
                  </a:txBody>
                  <a:tcPr/>
                </a:tc>
                <a:tc>
                  <a:txBody>
                    <a:bodyPr/>
                    <a:lstStyle/>
                    <a:p>
                      <a:r>
                        <a:rPr lang="en-US" dirty="0"/>
                        <a:t>Alert ”Please fill all the details”</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938392457"/>
                  </a:ext>
                </a:extLst>
              </a:tr>
              <a:tr h="674149">
                <a:tc>
                  <a:txBody>
                    <a:bodyPr/>
                    <a:lstStyle/>
                    <a:p>
                      <a:r>
                        <a:rPr lang="en-US" dirty="0"/>
                        <a:t>TC-02</a:t>
                      </a:r>
                      <a:endParaRPr lang="en-IN" dirty="0"/>
                    </a:p>
                  </a:txBody>
                  <a:tcPr/>
                </a:tc>
                <a:tc>
                  <a:txBody>
                    <a:bodyPr/>
                    <a:lstStyle/>
                    <a:p>
                      <a:r>
                        <a:rPr lang="en-US" dirty="0"/>
                        <a:t>Clicking submit without entering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Username”</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856671579"/>
                  </a:ext>
                </a:extLst>
              </a:tr>
              <a:tr h="674149">
                <a:tc>
                  <a:txBody>
                    <a:bodyPr/>
                    <a:lstStyle/>
                    <a:p>
                      <a:r>
                        <a:rPr lang="en-US" dirty="0"/>
                        <a:t>TC-03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Password”</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367127999"/>
                  </a:ext>
                </a:extLst>
              </a:tr>
              <a:tr h="674149">
                <a:tc>
                  <a:txBody>
                    <a:bodyPr/>
                    <a:lstStyle/>
                    <a:p>
                      <a:r>
                        <a:rPr lang="en-US" dirty="0"/>
                        <a:t>TC-04</a:t>
                      </a:r>
                    </a:p>
                  </a:txBody>
                  <a:tcPr/>
                </a:tc>
                <a:tc>
                  <a:txBody>
                    <a:bodyPr/>
                    <a:lstStyle/>
                    <a:p>
                      <a:r>
                        <a:rPr lang="en-US" dirty="0"/>
                        <a:t>Clicking submit without entering login details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all the Details”</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462689435"/>
                  </a:ext>
                </a:extLst>
              </a:tr>
              <a:tr h="674149">
                <a:tc>
                  <a:txBody>
                    <a:bodyPr/>
                    <a:lstStyle/>
                    <a:p>
                      <a:r>
                        <a:rPr lang="en-US" dirty="0"/>
                        <a:t>TC-05</a:t>
                      </a:r>
                      <a:endParaRPr lang="en-IN" dirty="0"/>
                    </a:p>
                  </a:txBody>
                  <a:tcPr/>
                </a:tc>
                <a:tc>
                  <a:txBody>
                    <a:bodyPr/>
                    <a:lstStyle/>
                    <a:p>
                      <a:r>
                        <a:rPr lang="en-US" dirty="0"/>
                        <a:t>Clicking submit entering wrong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Correct details”</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313657963"/>
                  </a:ext>
                </a:extLst>
              </a:tr>
              <a:tr h="674149">
                <a:tc>
                  <a:txBody>
                    <a:bodyPr/>
                    <a:lstStyle/>
                    <a:p>
                      <a:r>
                        <a:rPr lang="en-US" dirty="0"/>
                        <a:t>TC-06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Username”</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614263898"/>
                  </a:ext>
                </a:extLst>
              </a:tr>
              <a:tr h="674149">
                <a:tc>
                  <a:txBody>
                    <a:bodyPr/>
                    <a:lstStyle/>
                    <a:p>
                      <a:r>
                        <a:rPr lang="en-US" dirty="0"/>
                        <a:t>TC-07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Password”</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132739114"/>
                  </a:ext>
                </a:extLst>
              </a:tr>
            </a:tbl>
          </a:graphicData>
        </a:graphic>
      </p:graphicFrame>
      <p:sp>
        <p:nvSpPr>
          <p:cNvPr id="4" name="Title 1">
            <a:extLst>
              <a:ext uri="{FF2B5EF4-FFF2-40B4-BE49-F238E27FC236}">
                <a16:creationId xmlns:a16="http://schemas.microsoft.com/office/drawing/2014/main" id="{B998D9D7-B381-68D5-0D2F-FD25E7BC7CDF}"/>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Testing</a:t>
            </a:r>
            <a:endParaRPr lang="en-IN" dirty="0">
              <a:solidFill>
                <a:schemeClr val="tx2"/>
              </a:solidFill>
            </a:endParaRPr>
          </a:p>
        </p:txBody>
      </p:sp>
    </p:spTree>
    <p:extLst>
      <p:ext uri="{BB962C8B-B14F-4D97-AF65-F5344CB8AC3E}">
        <p14:creationId xmlns:p14="http://schemas.microsoft.com/office/powerpoint/2010/main" val="193253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4BBC-623C-5CB3-8543-88B24CDEBAA4}"/>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A43B167C-AA48-1AF7-E7E2-5007177B189B}"/>
              </a:ext>
            </a:extLst>
          </p:cNvPr>
          <p:cNvSpPr>
            <a:spLocks noGrp="1"/>
          </p:cNvSpPr>
          <p:nvPr>
            <p:ph idx="1"/>
          </p:nvPr>
        </p:nvSpPr>
        <p:spPr/>
        <p:txBody>
          <a:bodyPr>
            <a:normAutofit/>
          </a:bodyPr>
          <a:lstStyle/>
          <a:p>
            <a:r>
              <a:rPr lang="en-US" dirty="0"/>
              <a:t>1. Achievements</a:t>
            </a:r>
          </a:p>
          <a:p>
            <a:pPr lvl="1" indent="-342900"/>
            <a:r>
              <a:rPr lang="en-US" sz="2400" dirty="0"/>
              <a:t>a. Efficient Error Handling</a:t>
            </a:r>
          </a:p>
          <a:p>
            <a:pPr lvl="2"/>
            <a:r>
              <a:rPr lang="en-US" sz="2400" dirty="0"/>
              <a:t>Streamlined file upload and compilation processes.</a:t>
            </a:r>
          </a:p>
          <a:p>
            <a:pPr lvl="2"/>
            <a:r>
              <a:rPr lang="en-US" sz="2400" dirty="0"/>
              <a:t>Real-time feedback for immediate error insights.</a:t>
            </a:r>
          </a:p>
          <a:p>
            <a:pPr lvl="1"/>
            <a:r>
              <a:rPr lang="en-US" sz="2400" dirty="0"/>
              <a:t>b. Threat Level Prediction</a:t>
            </a:r>
          </a:p>
          <a:p>
            <a:pPr lvl="2"/>
            <a:r>
              <a:rPr lang="en-US" sz="2400" dirty="0"/>
              <a:t>Integration of K-Nearest Neighbors for threat level predictions.</a:t>
            </a:r>
          </a:p>
          <a:p>
            <a:pPr lvl="2"/>
            <a:r>
              <a:rPr lang="en-US" sz="2400" dirty="0"/>
              <a:t>Dynamic analysis and prediction for Python errors.</a:t>
            </a:r>
          </a:p>
          <a:p>
            <a:pPr lvl="1"/>
            <a:r>
              <a:rPr lang="en-US" sz="2400" dirty="0"/>
              <a:t>c. Google Search Integration</a:t>
            </a:r>
          </a:p>
          <a:p>
            <a:pPr lvl="2"/>
            <a:r>
              <a:rPr lang="en-US" sz="2400" dirty="0"/>
              <a:t>Dynamic search for error solutions on Google.</a:t>
            </a:r>
          </a:p>
          <a:p>
            <a:pPr lvl="2"/>
            <a:r>
              <a:rPr lang="en-US" sz="2400" dirty="0"/>
              <a:t>Java compilation errors trigger relevant Google results.</a:t>
            </a:r>
            <a:endParaRPr lang="en-IN" sz="2400" dirty="0"/>
          </a:p>
        </p:txBody>
      </p:sp>
    </p:spTree>
    <p:extLst>
      <p:ext uri="{BB962C8B-B14F-4D97-AF65-F5344CB8AC3E}">
        <p14:creationId xmlns:p14="http://schemas.microsoft.com/office/powerpoint/2010/main" val="52585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4BBC-623C-5CB3-8543-88B24CDEBAA4}"/>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A43B167C-AA48-1AF7-E7E2-5007177B189B}"/>
              </a:ext>
            </a:extLst>
          </p:cNvPr>
          <p:cNvSpPr>
            <a:spLocks noGrp="1"/>
          </p:cNvSpPr>
          <p:nvPr>
            <p:ph idx="1"/>
          </p:nvPr>
        </p:nvSpPr>
        <p:spPr/>
        <p:txBody>
          <a:bodyPr>
            <a:normAutofit lnSpcReduction="10000"/>
          </a:bodyPr>
          <a:lstStyle/>
          <a:p>
            <a:r>
              <a:rPr lang="en-US" sz="2400" dirty="0"/>
              <a:t>2. User-Centric Interface</a:t>
            </a:r>
          </a:p>
          <a:p>
            <a:pPr lvl="1"/>
            <a:r>
              <a:rPr lang="en-US" dirty="0"/>
              <a:t>a. User Interaction</a:t>
            </a:r>
          </a:p>
          <a:p>
            <a:pPr lvl="2"/>
            <a:r>
              <a:rPr lang="en-US" dirty="0"/>
              <a:t>User-friendly views: Home, protected, and upload file.</a:t>
            </a:r>
          </a:p>
          <a:p>
            <a:pPr lvl="2"/>
            <a:r>
              <a:rPr lang="en-US" dirty="0"/>
              <a:t>Streamlined user onboarding with Django's user creation form.</a:t>
            </a:r>
          </a:p>
          <a:p>
            <a:pPr lvl="1"/>
            <a:r>
              <a:rPr lang="en-US" dirty="0"/>
              <a:t>b. Practical Impact</a:t>
            </a:r>
          </a:p>
          <a:p>
            <a:pPr lvl="2"/>
            <a:r>
              <a:rPr lang="en-US" dirty="0"/>
              <a:t>Real-world integration considerations.</a:t>
            </a:r>
          </a:p>
          <a:p>
            <a:pPr lvl="2"/>
            <a:r>
              <a:rPr lang="en-US" dirty="0"/>
              <a:t>Aiming for practical assistance in the development process.</a:t>
            </a:r>
          </a:p>
          <a:p>
            <a:r>
              <a:rPr lang="en-US" dirty="0"/>
              <a:t>3. Future Focus</a:t>
            </a:r>
          </a:p>
          <a:p>
            <a:pPr lvl="1"/>
            <a:r>
              <a:rPr lang="en-US" dirty="0"/>
              <a:t>a. Continual Enhancements</a:t>
            </a:r>
          </a:p>
          <a:p>
            <a:pPr lvl="2"/>
            <a:r>
              <a:rPr lang="en-US" dirty="0"/>
              <a:t>Data expansion for a diverse error dataset.</a:t>
            </a:r>
          </a:p>
          <a:p>
            <a:pPr lvl="2"/>
            <a:r>
              <a:rPr lang="en-US" dirty="0"/>
              <a:t>Opportunities for model parameter fine-tuning.</a:t>
            </a:r>
          </a:p>
          <a:p>
            <a:pPr lvl="1"/>
            <a:r>
              <a:rPr lang="en-US" dirty="0"/>
              <a:t>b. Integration with Software Development</a:t>
            </a:r>
          </a:p>
          <a:p>
            <a:pPr lvl="2"/>
            <a:r>
              <a:rPr lang="en-US" dirty="0"/>
              <a:t>Explore deployment in software development environments.</a:t>
            </a:r>
          </a:p>
          <a:p>
            <a:pPr lvl="2"/>
            <a:r>
              <a:rPr lang="en-US" dirty="0"/>
              <a:t>Aim for real-time assistance during development.</a:t>
            </a:r>
          </a:p>
          <a:p>
            <a:endParaRPr lang="en-IN" sz="2400" dirty="0"/>
          </a:p>
        </p:txBody>
      </p:sp>
    </p:spTree>
    <p:extLst>
      <p:ext uri="{BB962C8B-B14F-4D97-AF65-F5344CB8AC3E}">
        <p14:creationId xmlns:p14="http://schemas.microsoft.com/office/powerpoint/2010/main" val="302354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4BBC-623C-5CB3-8543-88B24CDEBAA4}"/>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A43B167C-AA48-1AF7-E7E2-5007177B189B}"/>
              </a:ext>
            </a:extLst>
          </p:cNvPr>
          <p:cNvSpPr>
            <a:spLocks noGrp="1"/>
          </p:cNvSpPr>
          <p:nvPr>
            <p:ph idx="1"/>
          </p:nvPr>
        </p:nvSpPr>
        <p:spPr/>
        <p:txBody>
          <a:bodyPr>
            <a:normAutofit/>
          </a:bodyPr>
          <a:lstStyle/>
          <a:p>
            <a:r>
              <a:rPr lang="en-US" sz="2400" dirty="0"/>
              <a:t>4. Conclusion</a:t>
            </a:r>
          </a:p>
          <a:p>
            <a:pPr lvl="1"/>
            <a:r>
              <a:rPr lang="en-US" dirty="0"/>
              <a:t>a. Key Achievements</a:t>
            </a:r>
          </a:p>
          <a:p>
            <a:pPr lvl="2"/>
            <a:r>
              <a:rPr lang="en-US" dirty="0"/>
              <a:t>Streamlined error handling and dynamic error solutions.</a:t>
            </a:r>
          </a:p>
          <a:p>
            <a:pPr lvl="2"/>
            <a:r>
              <a:rPr lang="en-US" dirty="0"/>
              <a:t>Integration of machine learning for threat level prediction.</a:t>
            </a:r>
          </a:p>
          <a:p>
            <a:pPr lvl="1"/>
            <a:r>
              <a:rPr lang="en-US" dirty="0"/>
              <a:t>b. Impact</a:t>
            </a:r>
          </a:p>
          <a:p>
            <a:pPr lvl="2"/>
            <a:r>
              <a:rPr lang="en-US" dirty="0"/>
              <a:t>Advancing software development practices.</a:t>
            </a:r>
          </a:p>
          <a:p>
            <a:pPr lvl="2"/>
            <a:r>
              <a:rPr lang="en-US" dirty="0"/>
              <a:t>Potential for more efficient and error-resilient coding.</a:t>
            </a:r>
            <a:endParaRPr lang="en-IN" dirty="0"/>
          </a:p>
        </p:txBody>
      </p:sp>
    </p:spTree>
    <p:extLst>
      <p:ext uri="{BB962C8B-B14F-4D97-AF65-F5344CB8AC3E}">
        <p14:creationId xmlns:p14="http://schemas.microsoft.com/office/powerpoint/2010/main" val="182828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B790DAE-7A94-03CB-4BFD-848FCE678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pic>
        <p:nvPicPr>
          <p:cNvPr id="15" name="Picture 14">
            <a:extLst>
              <a:ext uri="{FF2B5EF4-FFF2-40B4-BE49-F238E27FC236}">
                <a16:creationId xmlns:a16="http://schemas.microsoft.com/office/drawing/2014/main" id="{C7F82DE0-ECA9-4F2A-3DF3-CE87B697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86" y="0"/>
            <a:ext cx="6313713" cy="6858000"/>
          </a:xfrm>
          <a:prstGeom prst="rect">
            <a:avLst/>
          </a:prstGeom>
        </p:spPr>
      </p:pic>
    </p:spTree>
    <p:extLst>
      <p:ext uri="{BB962C8B-B14F-4D97-AF65-F5344CB8AC3E}">
        <p14:creationId xmlns:p14="http://schemas.microsoft.com/office/powerpoint/2010/main" val="136226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50014-5C06-A90A-395C-304B47C14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25243" cy="6858000"/>
          </a:xfrm>
          <a:prstGeom prst="rect">
            <a:avLst/>
          </a:prstGeom>
        </p:spPr>
      </p:pic>
      <p:pic>
        <p:nvPicPr>
          <p:cNvPr id="5" name="Picture 4">
            <a:extLst>
              <a:ext uri="{FF2B5EF4-FFF2-40B4-BE49-F238E27FC236}">
                <a16:creationId xmlns:a16="http://schemas.microsoft.com/office/drawing/2014/main" id="{EB7D50B8-4913-CF7D-C8A7-38A310A8D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136" y="0"/>
            <a:ext cx="6370864" cy="6858000"/>
          </a:xfrm>
          <a:prstGeom prst="rect">
            <a:avLst/>
          </a:prstGeom>
        </p:spPr>
      </p:pic>
    </p:spTree>
    <p:extLst>
      <p:ext uri="{BB962C8B-B14F-4D97-AF65-F5344CB8AC3E}">
        <p14:creationId xmlns:p14="http://schemas.microsoft.com/office/powerpoint/2010/main" val="39197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DA0E-ED6C-8519-9BE4-3FF4E030B1F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B2515AE-6CB5-5B6A-E165-DF9502F3C76F}"/>
              </a:ext>
            </a:extLst>
          </p:cNvPr>
          <p:cNvSpPr>
            <a:spLocks noGrp="1"/>
          </p:cNvSpPr>
          <p:nvPr>
            <p:ph idx="1"/>
          </p:nvPr>
        </p:nvSpPr>
        <p:spPr/>
        <p:txBody>
          <a:bodyPr>
            <a:normAutofit/>
          </a:bodyPr>
          <a:lstStyle/>
          <a:p>
            <a:r>
              <a:rPr lang="en-US" dirty="0">
                <a:effectLst/>
              </a:rPr>
              <a:t>In software engineering, logging traditionally aids in root cause analysis and failure identification. Recent advancements in automated log file analysis have expanded its utility to include real-time system health monitoring, user behavior analysis, and domain knowledge extraction. However, the lack of a standardized format remains a significant obstacle. Focusing on the last five years, this paper summarizes key research topics, categorizes log files used in studies, and offers an informative foundation for future investigators, providing insights into diverse log data applications.</a:t>
            </a:r>
            <a:endParaRPr lang="en-IN" dirty="0">
              <a:effectLst/>
            </a:endParaRPr>
          </a:p>
        </p:txBody>
      </p:sp>
    </p:spTree>
    <p:extLst>
      <p:ext uri="{BB962C8B-B14F-4D97-AF65-F5344CB8AC3E}">
        <p14:creationId xmlns:p14="http://schemas.microsoft.com/office/powerpoint/2010/main" val="2175329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779F1-5E3E-F9E4-E6A6-D87BBA1DE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63986" cy="6858000"/>
          </a:xfrm>
          <a:prstGeom prst="rect">
            <a:avLst/>
          </a:prstGeom>
        </p:spPr>
      </p:pic>
      <p:pic>
        <p:nvPicPr>
          <p:cNvPr id="5" name="Picture 4">
            <a:extLst>
              <a:ext uri="{FF2B5EF4-FFF2-40B4-BE49-F238E27FC236}">
                <a16:creationId xmlns:a16="http://schemas.microsoft.com/office/drawing/2014/main" id="{101F5B79-CA73-A2C6-878E-669818D87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0" y="0"/>
            <a:ext cx="6648450" cy="6858000"/>
          </a:xfrm>
          <a:prstGeom prst="rect">
            <a:avLst/>
          </a:prstGeom>
        </p:spPr>
      </p:pic>
    </p:spTree>
    <p:extLst>
      <p:ext uri="{BB962C8B-B14F-4D97-AF65-F5344CB8AC3E}">
        <p14:creationId xmlns:p14="http://schemas.microsoft.com/office/powerpoint/2010/main" val="3198556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lstStyle/>
          <a:p>
            <a:r>
              <a:rPr lang="en-US" dirty="0"/>
              <a:t>The Automated Error Resolution System presents a transformative approach to streamline error handling and enhance operational efficiency. By combining user-friendly interfaces, real-time analytics, and intelligent error prediction, the system empowers users to navigate and resolve errors with unprecedented ease. This proactive solution is poised to significantly minimize downtime, boost accuracy, and elevate overall system reliability, marking a pivotal advancement in error resolution methodologies.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6100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normAutofit/>
          </a:bodyPr>
          <a:lstStyle/>
          <a:p>
            <a:r>
              <a:rPr lang="en-US" b="1" dirty="0"/>
              <a:t>Machine Learning Refinement:</a:t>
            </a:r>
          </a:p>
          <a:p>
            <a:pPr lvl="1"/>
            <a:r>
              <a:rPr lang="en-US" dirty="0"/>
              <a:t>Continuously enhance the machine learning models for error prediction and threat level assessment through iterative training on diverse datasets.</a:t>
            </a:r>
          </a:p>
          <a:p>
            <a:pPr lvl="1"/>
            <a:r>
              <a:rPr lang="en-US" dirty="0"/>
              <a:t>Explore advanced algorithms and techniques to improve the accuracy and robustness of error categorization.</a:t>
            </a:r>
          </a:p>
          <a:p>
            <a:r>
              <a:rPr lang="en-US" b="1" dirty="0"/>
              <a:t>Integration of Additional Languages:</a:t>
            </a:r>
          </a:p>
          <a:p>
            <a:pPr lvl="1"/>
            <a:r>
              <a:rPr lang="en-US" dirty="0"/>
              <a:t>Extend language support beyond Python and Java to cater to a broader range of development environments.</a:t>
            </a:r>
          </a:p>
          <a:p>
            <a:pPr lvl="1"/>
            <a:r>
              <a:rPr lang="en-US" dirty="0"/>
              <a:t>Incorporate dynamic language detection mechanisms to automatically identify the language of uploaded files.</a:t>
            </a:r>
          </a:p>
          <a:p>
            <a:r>
              <a:rPr lang="en-US" b="1" dirty="0"/>
              <a:t>Collaborative Error Resolution:</a:t>
            </a:r>
          </a:p>
          <a:p>
            <a:pPr lvl="1"/>
            <a:r>
              <a:rPr lang="en-US" dirty="0"/>
              <a:t>Implement collaborative features, allowing users to share and discuss error solutions, fostering a knowledge-sharing community within the platform.</a:t>
            </a:r>
            <a:endParaRPr lang="en-IN" dirty="0"/>
          </a:p>
        </p:txBody>
      </p:sp>
    </p:spTree>
    <p:extLst>
      <p:ext uri="{BB962C8B-B14F-4D97-AF65-F5344CB8AC3E}">
        <p14:creationId xmlns:p14="http://schemas.microsoft.com/office/powerpoint/2010/main" val="3652618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normAutofit fontScale="92500" lnSpcReduction="10000"/>
          </a:bodyPr>
          <a:lstStyle/>
          <a:p>
            <a:r>
              <a:rPr lang="en-US" b="1" dirty="0"/>
              <a:t>Customizable Dashboards and Reporting:</a:t>
            </a:r>
          </a:p>
          <a:p>
            <a:pPr lvl="1"/>
            <a:r>
              <a:rPr lang="en-US" dirty="0"/>
              <a:t>Allow users to customize dashboards to display key metrics and insights relevant to their specific workflows.</a:t>
            </a:r>
          </a:p>
          <a:p>
            <a:pPr lvl="1"/>
            <a:r>
              <a:rPr lang="en-US" dirty="0"/>
              <a:t>Implement comprehensive reporting functionalities to provide in-depth analysis and historical trends of error occurrences.</a:t>
            </a:r>
          </a:p>
          <a:p>
            <a:r>
              <a:rPr lang="en-US" b="1" dirty="0"/>
              <a:t>Security and Compliance Features:</a:t>
            </a:r>
          </a:p>
          <a:p>
            <a:pPr lvl="1"/>
            <a:r>
              <a:rPr lang="en-US" dirty="0"/>
              <a:t>Strengthen security measures to ensure the protection of sensitive information within the error logs and user data.</a:t>
            </a:r>
          </a:p>
          <a:p>
            <a:pPr lvl="1"/>
            <a:r>
              <a:rPr lang="en-US" dirty="0"/>
              <a:t>Incorporate features that align with industry compliance standards, providing a secure and trustworthy error resolution environment.</a:t>
            </a:r>
          </a:p>
          <a:p>
            <a:r>
              <a:rPr lang="en-US" b="1" dirty="0"/>
              <a:t>User Feedback Mechanism:</a:t>
            </a:r>
          </a:p>
          <a:p>
            <a:pPr lvl="1"/>
            <a:r>
              <a:rPr lang="en-US" dirty="0"/>
              <a:t>Introduce a feedback system for users to provide insights on the effectiveness of suggested error solutions, contributing to ongoing system improvements.</a:t>
            </a:r>
          </a:p>
          <a:p>
            <a:pPr lvl="1"/>
            <a:r>
              <a:rPr lang="en-US" dirty="0"/>
              <a:t>Implement user-driven enhancements based on feedback to align the platform with evolving user needs.</a:t>
            </a:r>
            <a:endParaRPr lang="en-IN" dirty="0"/>
          </a:p>
        </p:txBody>
      </p:sp>
    </p:spTree>
    <p:extLst>
      <p:ext uri="{BB962C8B-B14F-4D97-AF65-F5344CB8AC3E}">
        <p14:creationId xmlns:p14="http://schemas.microsoft.com/office/powerpoint/2010/main" val="189187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Review-0  </a:t>
            </a:r>
            <a:r>
              <a:rPr lang="en-US" sz="2000" dirty="0">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13-Oct-2023</a:t>
            </a:r>
            <a:r>
              <a:rPr lang="en-US" sz="2000" dirty="0">
                <a:latin typeface="Arial" panose="020B0604020202020204" pitchFamily="34" charset="0"/>
                <a:cs typeface="Arial" panose="020B0604020202020204" pitchFamily="34" charset="0"/>
                <a:sym typeface="Wingdings" panose="05000000000000000000" pitchFamily="2" charset="2"/>
              </a:rPr>
              <a:t> PROJECT OVERVIEW</a:t>
            </a:r>
          </a:p>
          <a:p>
            <a:endParaRPr lang="en-US" sz="2000" dirty="0">
              <a:latin typeface="Arial" panose="020B0604020202020204" pitchFamily="34" charset="0"/>
              <a:cs typeface="Arial" panose="020B0604020202020204" pitchFamily="34" charset="0"/>
              <a:sym typeface="Wingdings" panose="05000000000000000000" pitchFamily="2" charset="2"/>
            </a:endParaRPr>
          </a:p>
          <a:p>
            <a:r>
              <a:rPr lang="en-US" sz="2000" dirty="0"/>
              <a:t>Review-1</a:t>
            </a:r>
            <a:r>
              <a:rPr lang="en-US" sz="2000" dirty="0">
                <a:sym typeface="Wingdings" panose="05000000000000000000" pitchFamily="2" charset="2"/>
              </a:rPr>
              <a:t></a:t>
            </a:r>
            <a:r>
              <a:rPr lang="en-US" sz="2000" dirty="0"/>
              <a:t>10-Nov-2023 </a:t>
            </a:r>
            <a:r>
              <a:rPr lang="en-US" sz="2000" dirty="0">
                <a:sym typeface="Wingdings" panose="05000000000000000000" pitchFamily="2" charset="2"/>
              </a:rPr>
              <a:t>WORKING ON THE ML MODEL AND DEVELOPING 				THE SOFTWARE </a:t>
            </a:r>
          </a:p>
          <a:p>
            <a:endParaRPr lang="en-US" sz="2000" dirty="0">
              <a:latin typeface="Arial" panose="020B0604020202020204" pitchFamily="34" charset="0"/>
              <a:cs typeface="Arial" panose="020B0604020202020204" pitchFamily="34" charset="0"/>
              <a:sym typeface="Wingdings" panose="05000000000000000000" pitchFamily="2" charset="2"/>
            </a:endParaRPr>
          </a:p>
          <a:p>
            <a:r>
              <a:rPr lang="en-US" sz="2000" dirty="0"/>
              <a:t>Review-2</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a:t>30-Nov-2023</a:t>
            </a:r>
            <a:r>
              <a:rPr lang="en-US" sz="2000" dirty="0">
                <a:latin typeface="Arial" panose="020B0604020202020204" pitchFamily="34" charset="0"/>
                <a:cs typeface="Arial" panose="020B0604020202020204" pitchFamily="34" charset="0"/>
                <a:sym typeface="Wingdings" panose="05000000000000000000" pitchFamily="2" charset="2"/>
              </a:rPr>
              <a:t> TRAINING THE MODEL AND TESTING THE SOFTWARE</a:t>
            </a:r>
          </a:p>
          <a:p>
            <a:endParaRPr lang="en-US" sz="2000" dirty="0">
              <a:latin typeface="Arial" panose="020B0604020202020204" pitchFamily="34" charset="0"/>
              <a:cs typeface="Arial" panose="020B0604020202020204" pitchFamily="34" charset="0"/>
              <a:sym typeface="Wingdings" panose="05000000000000000000" pitchFamily="2" charset="2"/>
            </a:endParaRPr>
          </a:p>
          <a:p>
            <a:r>
              <a:rPr lang="en-US" sz="2000" dirty="0"/>
              <a:t>Review-3</a:t>
            </a:r>
            <a:r>
              <a:rPr lang="en-US" sz="2000" dirty="0">
                <a:latin typeface="Arial" panose="020B0604020202020204" pitchFamily="34" charset="0"/>
                <a:cs typeface="Arial" panose="020B0604020202020204" pitchFamily="34" charset="0"/>
                <a:sym typeface="Wingdings" panose="05000000000000000000" pitchFamily="2" charset="2"/>
              </a:rPr>
              <a:t></a:t>
            </a:r>
            <a:r>
              <a:rPr lang="en-US" sz="2000" dirty="0"/>
              <a:t>30-Dec-2023</a:t>
            </a:r>
            <a:r>
              <a:rPr lang="en-US" sz="2000" dirty="0">
                <a:latin typeface="Arial" panose="020B0604020202020204" pitchFamily="34" charset="0"/>
                <a:cs typeface="Arial" panose="020B0604020202020204" pitchFamily="34" charset="0"/>
                <a:sym typeface="Wingdings" panose="05000000000000000000" pitchFamily="2" charset="2"/>
              </a:rPr>
              <a:t>CHECKING THE EFFECTIVENESS AND ACCURACY</a:t>
            </a:r>
          </a:p>
          <a:p>
            <a:pPr marL="0" indent="0">
              <a:buNone/>
            </a:pPr>
            <a:r>
              <a:rPr lang="en-US" sz="2000" dirty="0">
                <a:latin typeface="Arial" panose="020B0604020202020204" pitchFamily="34" charset="0"/>
                <a:cs typeface="Arial" panose="020B0604020202020204" pitchFamily="34" charset="0"/>
                <a:sym typeface="Wingdings" panose="05000000000000000000" pitchFamily="2" charset="2"/>
              </a:rPr>
              <a:t>				OF THE SOFTWARE</a:t>
            </a:r>
          </a:p>
          <a:p>
            <a:endParaRPr lang="en-US" sz="2000" dirty="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GB" dirty="0"/>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103F-F3EA-29B0-5641-EFDD2373DEE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3FD5E53-B2A0-67B8-26C1-A0795AF5CFD7}"/>
              </a:ext>
            </a:extLst>
          </p:cNvPr>
          <p:cNvSpPr>
            <a:spLocks noGrp="1"/>
          </p:cNvSpPr>
          <p:nvPr>
            <p:ph idx="1"/>
          </p:nvPr>
        </p:nvSpPr>
        <p:spPr/>
        <p:txBody>
          <a:bodyPr>
            <a:normAutofit fontScale="70000" lnSpcReduction="20000"/>
          </a:bodyPr>
          <a:lstStyle/>
          <a:p>
            <a:pPr marL="0" indent="0">
              <a:buNone/>
            </a:pPr>
            <a:r>
              <a:rPr lang="en-IN" dirty="0"/>
              <a:t>[1] D. Yuan, S. Park, and Y. Zhou, ‘‘Characterizing logging practices in open source software,’’ in Proc. 34th Int. Conf. </a:t>
            </a:r>
            <a:r>
              <a:rPr lang="en-IN" dirty="0" err="1"/>
              <a:t>Softw</a:t>
            </a:r>
            <a:r>
              <a:rPr lang="en-IN" dirty="0"/>
              <a:t>. Eng. (ICSE), Jun. 2012,</a:t>
            </a:r>
          </a:p>
          <a:p>
            <a:pPr marL="0" indent="0">
              <a:buNone/>
            </a:pPr>
            <a:endParaRPr lang="en-IN" dirty="0"/>
          </a:p>
          <a:p>
            <a:pPr marL="0" indent="0">
              <a:buNone/>
            </a:pPr>
            <a:r>
              <a:rPr lang="en-IN" dirty="0"/>
              <a:t>[2] M. Fuller, E. Brighton, M. </a:t>
            </a:r>
            <a:r>
              <a:rPr lang="en-IN" dirty="0" err="1"/>
              <a:t>Schiewe</a:t>
            </a:r>
            <a:r>
              <a:rPr lang="en-IN" dirty="0"/>
              <a:t>, D. Das, T. Cerny, and P. </a:t>
            </a:r>
            <a:r>
              <a:rPr lang="en-IN" dirty="0" err="1"/>
              <a:t>Tisnovsky</a:t>
            </a:r>
            <a:r>
              <a:rPr lang="en-IN" dirty="0"/>
              <a:t>,</a:t>
            </a:r>
          </a:p>
          <a:p>
            <a:pPr marL="0" indent="0">
              <a:buNone/>
            </a:pPr>
            <a:r>
              <a:rPr lang="en-IN" dirty="0"/>
              <a:t>‘‘Automated error log resolution: A case study,’’ in Proc. 36th Annu. ACM</a:t>
            </a:r>
          </a:p>
          <a:p>
            <a:pPr marL="0" indent="0">
              <a:buNone/>
            </a:pPr>
            <a:r>
              <a:rPr lang="en-IN" dirty="0" err="1"/>
              <a:t>Symp</a:t>
            </a:r>
            <a:r>
              <a:rPr lang="en-IN" dirty="0"/>
              <a:t>. Appl. </a:t>
            </a:r>
            <a:r>
              <a:rPr lang="en-IN" dirty="0" err="1"/>
              <a:t>Comput</a:t>
            </a:r>
            <a:r>
              <a:rPr lang="en-IN" dirty="0"/>
              <a:t>., Mar. 2021,</a:t>
            </a:r>
          </a:p>
          <a:p>
            <a:pPr marL="0" indent="0">
              <a:buNone/>
            </a:pPr>
            <a:endParaRPr lang="en-IN" dirty="0"/>
          </a:p>
          <a:p>
            <a:pPr marL="0" indent="0">
              <a:buNone/>
            </a:pPr>
            <a:r>
              <a:rPr lang="en-IN" dirty="0"/>
              <a:t>[3] X. Wang, D. Wang, Y. Zhang, L. Jin, and M. Song, ‘‘Unsupervised</a:t>
            </a:r>
          </a:p>
          <a:p>
            <a:pPr marL="0" indent="0">
              <a:buNone/>
            </a:pPr>
            <a:r>
              <a:rPr lang="en-IN" dirty="0"/>
              <a:t>learning for log data analysis based on </a:t>
            </a:r>
            <a:r>
              <a:rPr lang="en-IN" dirty="0" err="1"/>
              <a:t>behavior</a:t>
            </a:r>
            <a:r>
              <a:rPr lang="en-IN" dirty="0"/>
              <a:t> and attribute features,’’</a:t>
            </a:r>
          </a:p>
          <a:p>
            <a:pPr marL="0" indent="0">
              <a:buNone/>
            </a:pPr>
            <a:r>
              <a:rPr lang="en-IN" dirty="0"/>
              <a:t>in Proc. Int. Conf. </a:t>
            </a:r>
            <a:r>
              <a:rPr lang="en-IN" dirty="0" err="1"/>
              <a:t>Artif</a:t>
            </a:r>
            <a:r>
              <a:rPr lang="en-IN" dirty="0"/>
              <a:t>. </a:t>
            </a:r>
            <a:r>
              <a:rPr lang="en-IN" dirty="0" err="1"/>
              <a:t>Intell</a:t>
            </a:r>
            <a:r>
              <a:rPr lang="en-IN" dirty="0"/>
              <a:t>. </a:t>
            </a:r>
            <a:r>
              <a:rPr lang="en-IN" dirty="0" err="1"/>
              <a:t>Comput</a:t>
            </a:r>
            <a:r>
              <a:rPr lang="en-IN" dirty="0"/>
              <a:t>. Sci., Jul. 2019,</a:t>
            </a:r>
          </a:p>
          <a:p>
            <a:pPr marL="0" indent="0">
              <a:buNone/>
            </a:pPr>
            <a:endParaRPr lang="en-IN" dirty="0"/>
          </a:p>
          <a:p>
            <a:pPr marL="0" indent="0">
              <a:buNone/>
            </a:pPr>
            <a:r>
              <a:rPr lang="en-IN" dirty="0"/>
              <a:t>[4] R. C. Raga and J. D. Raga, ‘‘A comparison of college faculty and student</a:t>
            </a:r>
          </a:p>
          <a:p>
            <a:pPr marL="0" indent="0">
              <a:buNone/>
            </a:pPr>
            <a:r>
              <a:rPr lang="en-IN" dirty="0"/>
              <a:t>class activity in an online learning environment using course log data,’’ in</a:t>
            </a:r>
          </a:p>
          <a:p>
            <a:pPr marL="0" indent="0">
              <a:buNone/>
            </a:pPr>
            <a:r>
              <a:rPr lang="en-IN" dirty="0"/>
              <a:t>Proc. IEEE </a:t>
            </a:r>
            <a:r>
              <a:rPr lang="en-IN" dirty="0" err="1"/>
              <a:t>SmartWorld</a:t>
            </a:r>
            <a:r>
              <a:rPr lang="en-IN" dirty="0"/>
              <a:t> Ubiquitous </a:t>
            </a:r>
            <a:r>
              <a:rPr lang="en-IN" dirty="0" err="1"/>
              <a:t>Intell</a:t>
            </a:r>
            <a:r>
              <a:rPr lang="en-IN" dirty="0"/>
              <a:t>. </a:t>
            </a:r>
            <a:r>
              <a:rPr lang="en-IN" dirty="0" err="1"/>
              <a:t>Comput</a:t>
            </a:r>
            <a:r>
              <a:rPr lang="en-IN" dirty="0"/>
              <a:t>. Adv. Trust. </a:t>
            </a:r>
            <a:r>
              <a:rPr lang="en-IN" dirty="0" err="1"/>
              <a:t>Comput</a:t>
            </a:r>
            <a:r>
              <a:rPr lang="en-IN" dirty="0"/>
              <a:t>.</a:t>
            </a:r>
          </a:p>
          <a:p>
            <a:pPr marL="0" indent="0">
              <a:buNone/>
            </a:pPr>
            <a:r>
              <a:rPr lang="en-IN" dirty="0"/>
              <a:t>Scalable, Dec. 2018, </a:t>
            </a:r>
          </a:p>
          <a:p>
            <a:pPr marL="0" indent="0">
              <a:buNone/>
            </a:pPr>
            <a:endParaRPr lang="en-IN" dirty="0"/>
          </a:p>
          <a:p>
            <a:pPr marL="0" indent="0">
              <a:buNone/>
            </a:pPr>
            <a:r>
              <a:rPr lang="en-IN" dirty="0"/>
              <a:t>[5] G. Qi, W. T. Tsai, W. Li, Z. Zhu, and Y. Luo, ‘‘A cloud-based triage log</a:t>
            </a:r>
          </a:p>
          <a:p>
            <a:pPr marL="0" indent="0">
              <a:buNone/>
            </a:pPr>
            <a:r>
              <a:rPr lang="en-IN" dirty="0"/>
              <a:t>analysis and recovery framework,’’ Simul. Model. </a:t>
            </a:r>
            <a:r>
              <a:rPr lang="en-IN" dirty="0" err="1"/>
              <a:t>Pract</a:t>
            </a:r>
            <a:r>
              <a:rPr lang="en-IN" dirty="0"/>
              <a:t>. Theory, vol. 77, Aug. 2020.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264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103F-F3EA-29B0-5641-EFDD2373DEE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3FD5E53-B2A0-67B8-26C1-A0795AF5CFD7}"/>
              </a:ext>
            </a:extLst>
          </p:cNvPr>
          <p:cNvSpPr>
            <a:spLocks noGrp="1"/>
          </p:cNvSpPr>
          <p:nvPr>
            <p:ph idx="1"/>
          </p:nvPr>
        </p:nvSpPr>
        <p:spPr/>
        <p:txBody>
          <a:bodyPr>
            <a:noAutofit/>
          </a:bodyPr>
          <a:lstStyle/>
          <a:p>
            <a:pPr marL="0" indent="0">
              <a:buNone/>
            </a:pPr>
            <a:r>
              <a:rPr lang="en-IN" sz="1200" dirty="0"/>
              <a:t>[6] X. Tian, H. Li, and F. Liu, ‘‘Web service reliability test method based</a:t>
            </a:r>
          </a:p>
          <a:p>
            <a:pPr marL="0" indent="0">
              <a:buNone/>
            </a:pPr>
            <a:r>
              <a:rPr lang="en-IN" sz="1200" dirty="0"/>
              <a:t>on log analysis,’’ in Proc. IEEE Int. Conf. </a:t>
            </a:r>
            <a:r>
              <a:rPr lang="en-IN" sz="1200" dirty="0" err="1"/>
              <a:t>Softw</a:t>
            </a:r>
            <a:r>
              <a:rPr lang="en-IN" sz="1200" dirty="0"/>
              <a:t>., Rel. </a:t>
            </a:r>
            <a:r>
              <a:rPr lang="en-IN" sz="1200" dirty="0" err="1"/>
              <a:t>Secur</a:t>
            </a:r>
            <a:r>
              <a:rPr lang="en-IN" sz="1200" dirty="0"/>
              <a:t>. Companion</a:t>
            </a:r>
          </a:p>
          <a:p>
            <a:pPr marL="0" indent="0">
              <a:buNone/>
            </a:pPr>
            <a:r>
              <a:rPr lang="en-IN" sz="1200" dirty="0"/>
              <a:t>(QRS-C), Jul. 2017,</a:t>
            </a:r>
          </a:p>
          <a:p>
            <a:pPr marL="0" indent="0">
              <a:buNone/>
            </a:pPr>
            <a:endParaRPr lang="en-IN" sz="1200" dirty="0"/>
          </a:p>
          <a:p>
            <a:pPr marL="0" indent="0">
              <a:buNone/>
            </a:pPr>
            <a:r>
              <a:rPr lang="en-IN" sz="1200" dirty="0"/>
              <a:t>[7] D. Zou, H. Qin, and H. Jin, ‘‘</a:t>
            </a:r>
            <a:r>
              <a:rPr lang="en-IN" sz="1200" dirty="0" err="1"/>
              <a:t>UiLog</a:t>
            </a:r>
            <a:r>
              <a:rPr lang="en-IN" sz="1200" dirty="0"/>
              <a:t>: Improving log-based fault diagnosis</a:t>
            </a:r>
          </a:p>
          <a:p>
            <a:pPr marL="0" indent="0">
              <a:buNone/>
            </a:pPr>
            <a:r>
              <a:rPr lang="en-IN" sz="1200" dirty="0"/>
              <a:t>by log analysis,’’ J. </a:t>
            </a:r>
            <a:r>
              <a:rPr lang="en-IN" sz="1200" dirty="0" err="1"/>
              <a:t>Comput</a:t>
            </a:r>
            <a:r>
              <a:rPr lang="en-IN" sz="1200" dirty="0"/>
              <a:t>. Sci. Technol., vol. 31, no. 5,</a:t>
            </a:r>
          </a:p>
          <a:p>
            <a:pPr marL="0" indent="0">
              <a:buNone/>
            </a:pPr>
            <a:r>
              <a:rPr lang="en-IN" sz="1200" dirty="0"/>
              <a:t>2016, </a:t>
            </a:r>
            <a:r>
              <a:rPr lang="en-IN" sz="1200" dirty="0" err="1"/>
              <a:t>doi</a:t>
            </a:r>
            <a:r>
              <a:rPr lang="en-IN" sz="1200" dirty="0"/>
              <a:t>: 10.1007/s11390-016-1678-7. </a:t>
            </a:r>
          </a:p>
          <a:p>
            <a:pPr marL="0" indent="0">
              <a:buNone/>
            </a:pPr>
            <a:r>
              <a:rPr lang="en-IN" sz="1200" dirty="0"/>
              <a:t>[8] S. Locke, H. Li, T. H. P. Chen, W. Shang, and W. Liu, ‘‘</a:t>
            </a:r>
            <a:r>
              <a:rPr lang="en-IN" sz="1200" dirty="0" err="1"/>
              <a:t>LogAssist</a:t>
            </a:r>
            <a:r>
              <a:rPr lang="en-IN" sz="1200" dirty="0"/>
              <a:t>:</a:t>
            </a:r>
          </a:p>
          <a:p>
            <a:pPr marL="0" indent="0">
              <a:buNone/>
            </a:pPr>
            <a:r>
              <a:rPr lang="en-IN" sz="1200" dirty="0"/>
              <a:t>Assisting log analysis through log summarization,’’ IEEE Trans. </a:t>
            </a:r>
            <a:r>
              <a:rPr lang="en-IN" sz="1200" dirty="0" err="1"/>
              <a:t>Softw</a:t>
            </a:r>
            <a:r>
              <a:rPr lang="en-IN" sz="1200" dirty="0"/>
              <a:t>.</a:t>
            </a:r>
          </a:p>
          <a:p>
            <a:pPr marL="0" indent="0">
              <a:buNone/>
            </a:pPr>
            <a:r>
              <a:rPr lang="en-IN" sz="1200" dirty="0"/>
              <a:t>Eng., early access, May 26, 2021, </a:t>
            </a:r>
            <a:r>
              <a:rPr lang="en-IN" sz="1200" dirty="0" err="1"/>
              <a:t>doi</a:t>
            </a:r>
            <a:r>
              <a:rPr lang="en-IN" sz="1200" dirty="0"/>
              <a:t>: 10.1109/TSE.2021.3083715.</a:t>
            </a:r>
          </a:p>
          <a:p>
            <a:pPr marL="0" indent="0">
              <a:buNone/>
            </a:pPr>
            <a:endParaRPr lang="en-IN" sz="1200" dirty="0"/>
          </a:p>
          <a:p>
            <a:pPr marL="0" indent="0">
              <a:buNone/>
            </a:pPr>
            <a:r>
              <a:rPr lang="en-IN" sz="1200" dirty="0"/>
              <a:t>[9] J. </a:t>
            </a:r>
            <a:r>
              <a:rPr lang="en-IN" sz="1200" dirty="0" err="1"/>
              <a:t>Cándido</a:t>
            </a:r>
            <a:r>
              <a:rPr lang="en-IN" sz="1200" dirty="0"/>
              <a:t>, M. </a:t>
            </a:r>
            <a:r>
              <a:rPr lang="en-IN" sz="1200" dirty="0" err="1"/>
              <a:t>Aniche</a:t>
            </a:r>
            <a:r>
              <a:rPr lang="en-IN" sz="1200" dirty="0"/>
              <a:t>, and A. Van </a:t>
            </a:r>
            <a:r>
              <a:rPr lang="en-IN" sz="1200" dirty="0" err="1"/>
              <a:t>Deursen</a:t>
            </a:r>
            <a:r>
              <a:rPr lang="en-IN" sz="1200" dirty="0"/>
              <a:t>, ‘‘Log-based software</a:t>
            </a:r>
          </a:p>
          <a:p>
            <a:pPr marL="0" indent="0">
              <a:buNone/>
            </a:pPr>
            <a:r>
              <a:rPr lang="en-IN" sz="1200" dirty="0"/>
              <a:t>monitoring: A systematic mapping study,’’ </a:t>
            </a:r>
            <a:r>
              <a:rPr lang="en-IN" sz="1200" dirty="0" err="1"/>
              <a:t>PeerJ</a:t>
            </a:r>
            <a:r>
              <a:rPr lang="en-IN" sz="1200" dirty="0"/>
              <a:t> </a:t>
            </a:r>
            <a:r>
              <a:rPr lang="en-IN" sz="1200" dirty="0" err="1"/>
              <a:t>Comput</a:t>
            </a:r>
            <a:r>
              <a:rPr lang="en-IN" sz="1200" dirty="0"/>
              <a:t>. Sci., vol. 7, Oct. 2021</a:t>
            </a:r>
          </a:p>
          <a:p>
            <a:pPr marL="0" indent="0">
              <a:buNone/>
            </a:pPr>
            <a:endParaRPr lang="en-IN" sz="1200" dirty="0"/>
          </a:p>
          <a:p>
            <a:pPr marL="0" indent="0">
              <a:buNone/>
            </a:pPr>
            <a:r>
              <a:rPr lang="en-IN" sz="1200" dirty="0"/>
              <a:t>[10] D. </a:t>
            </a:r>
            <a:r>
              <a:rPr lang="en-IN" sz="1200" dirty="0" err="1"/>
              <a:t>Obrâbski</a:t>
            </a:r>
            <a:r>
              <a:rPr lang="en-IN" sz="1200" dirty="0"/>
              <a:t> and J. </a:t>
            </a:r>
            <a:r>
              <a:rPr lang="en-IN" sz="1200" dirty="0" err="1"/>
              <a:t>Sosnowski</a:t>
            </a:r>
            <a:r>
              <a:rPr lang="en-IN" sz="1200" dirty="0"/>
              <a:t>, ‘‘Log based analysis of software application </a:t>
            </a:r>
          </a:p>
          <a:p>
            <a:pPr marL="0" indent="0">
              <a:buNone/>
            </a:pPr>
            <a:r>
              <a:rPr lang="en-IN" sz="1200" dirty="0"/>
              <a:t>operation,’’ Adv. </a:t>
            </a:r>
            <a:r>
              <a:rPr lang="en-IN" sz="1200" dirty="0" err="1"/>
              <a:t>Intell</a:t>
            </a:r>
            <a:r>
              <a:rPr lang="en-IN" sz="1200" dirty="0"/>
              <a:t>. Syst. </a:t>
            </a:r>
            <a:r>
              <a:rPr lang="en-IN" sz="1200" dirty="0" err="1"/>
              <a:t>Comput</a:t>
            </a:r>
            <a:r>
              <a:rPr lang="en-IN" sz="1200" dirty="0"/>
              <a:t>., vol. 987,</a:t>
            </a:r>
          </a:p>
          <a:p>
            <a:pPr marL="0" indent="0">
              <a:buNone/>
            </a:pPr>
            <a:r>
              <a:rPr lang="en-IN" sz="1200" dirty="0"/>
              <a:t>Oct. 2020</a:t>
            </a:r>
          </a:p>
          <a:p>
            <a:pPr marL="0" indent="0">
              <a:buNone/>
            </a:pPr>
            <a:endParaRPr lang="en-IN" sz="1200" dirty="0"/>
          </a:p>
          <a:p>
            <a:pPr marL="0" indent="0">
              <a:buNone/>
            </a:pPr>
            <a:r>
              <a:rPr lang="en-IN" sz="1200" dirty="0"/>
              <a:t>[11] Q. Cao, Y. </a:t>
            </a:r>
            <a:r>
              <a:rPr lang="en-IN" sz="1200" dirty="0" err="1"/>
              <a:t>Qiao</a:t>
            </a:r>
            <a:r>
              <a:rPr lang="en-IN" sz="1200" dirty="0"/>
              <a:t>, and Z. Lyu, ‘‘Machine learning to detect anomalies</a:t>
            </a:r>
          </a:p>
          <a:p>
            <a:pPr marL="0" indent="0">
              <a:buNone/>
            </a:pPr>
            <a:r>
              <a:rPr lang="en-IN" sz="1200" dirty="0"/>
              <a:t>in web log analysis,’’ in Proc. 3rd IEEE Int. Conf. </a:t>
            </a:r>
            <a:r>
              <a:rPr lang="en-IN" sz="1200" dirty="0" err="1"/>
              <a:t>Comput</a:t>
            </a:r>
            <a:r>
              <a:rPr lang="en-IN" sz="1200" dirty="0"/>
              <a:t>. </a:t>
            </a:r>
            <a:r>
              <a:rPr lang="en-IN" sz="1200" dirty="0" err="1"/>
              <a:t>Commun</a:t>
            </a:r>
            <a:r>
              <a:rPr lang="en-IN" sz="1200" dirty="0"/>
              <a:t>.</a:t>
            </a:r>
          </a:p>
          <a:p>
            <a:pPr marL="0" indent="0">
              <a:buNone/>
            </a:pPr>
            <a:r>
              <a:rPr lang="en-IN" sz="1200" dirty="0"/>
              <a:t>(ICCC), Dec. 2017,</a:t>
            </a:r>
          </a:p>
          <a:p>
            <a:pPr marL="0" indent="0">
              <a:buNone/>
            </a:pPr>
            <a:endParaRPr lang="en-IN" sz="1200" dirty="0"/>
          </a:p>
        </p:txBody>
      </p:sp>
    </p:spTree>
    <p:extLst>
      <p:ext uri="{BB962C8B-B14F-4D97-AF65-F5344CB8AC3E}">
        <p14:creationId xmlns:p14="http://schemas.microsoft.com/office/powerpoint/2010/main" val="1255838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br>
              <a:rPr lang="en-GB"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IN" sz="2000" dirty="0"/>
              <a:t>Effective server log management is essential in the ever-changing IT environment of today. Our project uses artificial intelligence (AI) to present a novel solution.</a:t>
            </a:r>
          </a:p>
          <a:p>
            <a:r>
              <a:rPr lang="en-IN" sz="2000" dirty="0"/>
              <a:t>It provides real-time anomaly detection and forecast insights by automating the processes of log gathering, parsing, and analysis.</a:t>
            </a:r>
          </a:p>
          <a:p>
            <a:r>
              <a:rPr lang="en-IN" sz="2000" dirty="0"/>
              <a:t>IT workers find this program invaluable since it streamlines difficult log management procedures.</a:t>
            </a:r>
          </a:p>
          <a:p>
            <a:r>
              <a:rPr lang="en-IN" sz="2000" dirty="0"/>
              <a:t>It provides a user-friendly interface, cutting-edge machine learning techniques, and improved server speed and security.</a:t>
            </a:r>
            <a:r>
              <a:rPr lang="en-GB" sz="2000" dirty="0"/>
              <a:t>   </a:t>
            </a:r>
          </a:p>
          <a:p>
            <a:r>
              <a:rPr lang="en-IN" sz="2000" b="0" i="0" dirty="0">
                <a:effectLst/>
              </a:rPr>
              <a:t>It deals with Real-time anomaly detection and issue prevention.</a:t>
            </a:r>
          </a:p>
          <a:p>
            <a:r>
              <a:rPr lang="en-IN" sz="2000" dirty="0"/>
              <a:t>It provides </a:t>
            </a:r>
            <a:r>
              <a:rPr lang="en-IN" sz="2000" b="0" i="0" dirty="0">
                <a:effectLst/>
              </a:rPr>
              <a:t>User-friendly interface for ease of use.</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fontScale="85000" lnSpcReduction="10000"/>
          </a:bodyPr>
          <a:lstStyle/>
          <a:p>
            <a:pPr marL="0" indent="0">
              <a:buNone/>
            </a:pPr>
            <a:r>
              <a:rPr lang="en-US" b="1" dirty="0"/>
              <a:t>Landscape of Automated Log Analysis: A Systematic Literature Review</a:t>
            </a:r>
          </a:p>
          <a:p>
            <a:pPr marL="0" indent="0">
              <a:buNone/>
            </a:pPr>
            <a:r>
              <a:rPr lang="en-US" b="1" dirty="0"/>
              <a:t>and Mapping Study</a:t>
            </a:r>
            <a:r>
              <a:rPr lang="en-US" dirty="0"/>
              <a:t>(Link: </a:t>
            </a:r>
            <a:r>
              <a:rPr lang="en-US" dirty="0">
                <a:hlinkClick r:id="rId2"/>
              </a:rPr>
              <a:t>DOI</a:t>
            </a:r>
            <a:r>
              <a:rPr lang="en-US" dirty="0"/>
              <a:t>)</a:t>
            </a:r>
          </a:p>
          <a:p>
            <a:pPr marL="0" indent="0">
              <a:buNone/>
            </a:pPr>
            <a:endParaRPr lang="en-US" dirty="0"/>
          </a:p>
          <a:p>
            <a:pPr lvl="1">
              <a:buFont typeface="Arial" panose="020B0604020202020204" pitchFamily="34" charset="0"/>
              <a:buChar char="•"/>
            </a:pPr>
            <a:r>
              <a:rPr lang="en-US" b="1" dirty="0"/>
              <a:t>Authors: </a:t>
            </a:r>
            <a:r>
              <a:rPr lang="en-US" dirty="0" err="1"/>
              <a:t>ukasz</a:t>
            </a:r>
            <a:r>
              <a:rPr lang="en-US" dirty="0"/>
              <a:t> </a:t>
            </a:r>
            <a:r>
              <a:rPr lang="en-US" dirty="0" err="1"/>
              <a:t>Korzeniowski</a:t>
            </a:r>
            <a:r>
              <a:rPr lang="en-US" dirty="0"/>
              <a:t>, Krzysztof </a:t>
            </a:r>
            <a:r>
              <a:rPr lang="en-US" dirty="0" err="1"/>
              <a:t>Goczyła</a:t>
            </a:r>
            <a:endParaRPr lang="en-US" dirty="0"/>
          </a:p>
          <a:p>
            <a:pPr marL="457200" lvl="1" indent="0">
              <a:buNone/>
            </a:pPr>
            <a:endParaRPr lang="en-US" dirty="0"/>
          </a:p>
          <a:p>
            <a:pPr lvl="1">
              <a:buFont typeface="Arial" panose="020B0604020202020204" pitchFamily="34" charset="0"/>
              <a:buChar char="•"/>
            </a:pPr>
            <a:r>
              <a:rPr lang="en-US" b="1" dirty="0"/>
              <a:t>Summary:</a:t>
            </a:r>
          </a:p>
          <a:p>
            <a:pPr marL="914400" lvl="2" indent="0">
              <a:buNone/>
            </a:pPr>
            <a:r>
              <a:rPr lang="en-US" dirty="0"/>
              <a:t>Logging is a common practice in software engineering to provide insights into working systems. The main uses of log files have always been failure identification and root cause analysis. In recent years, novel applications of logging have emerged that benefit from automated analysis of log files, for example, real-time monitoring of system health, understanding users’ behavior, and extracting domain knowledge. Although nearly every software system produces log files, the biggest challenge in log analysis is the lack of a common standard for both the content and format of log data. This paper provides a systematic review of recent literature (covering the period between 2000 and June 2021, concentrating primarily on the last five years of this period) related to automated log analysis. Our contribution is three-fold: we present an overview of various research areas in the field; we identify different types of log files that are used in research, and we systematize the content of log files. We believe that this paper serves as a valuable starting point for new researchers in the field, as well as an interesting overview for those looking for other ways of utilizing log information.</a:t>
            </a:r>
          </a:p>
        </p:txBody>
      </p:sp>
    </p:spTree>
    <p:extLst>
      <p:ext uri="{BB962C8B-B14F-4D97-AF65-F5344CB8AC3E}">
        <p14:creationId xmlns:p14="http://schemas.microsoft.com/office/powerpoint/2010/main" val="339773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a:bodyPr>
          <a:lstStyle/>
          <a:p>
            <a:pPr marL="0" indent="0">
              <a:buNone/>
            </a:pPr>
            <a:r>
              <a:rPr lang="en-US" b="1" dirty="0"/>
              <a:t>Web Service Reliability Test Method Based on Log Analysis</a:t>
            </a:r>
            <a:r>
              <a:rPr lang="en-US" dirty="0"/>
              <a:t> (Link: </a:t>
            </a:r>
            <a:r>
              <a:rPr lang="en-US" dirty="0">
                <a:hlinkClick r:id="rId2"/>
              </a:rPr>
              <a:t>DOI</a:t>
            </a:r>
            <a:r>
              <a:rPr lang="en-US" dirty="0"/>
              <a:t>)</a:t>
            </a:r>
          </a:p>
          <a:p>
            <a:pPr marL="0" indent="0">
              <a:buNone/>
            </a:pPr>
            <a:endParaRPr lang="en-US" dirty="0"/>
          </a:p>
          <a:p>
            <a:pPr lvl="1">
              <a:buFont typeface="Arial" panose="020B0604020202020204" pitchFamily="34" charset="0"/>
              <a:buChar char="•"/>
            </a:pPr>
            <a:r>
              <a:rPr lang="en-US" b="1" dirty="0"/>
              <a:t>Authors: </a:t>
            </a:r>
            <a:r>
              <a:rPr lang="it-IT" dirty="0"/>
              <a:t>Xuetao Tian, Honghui Li, Feng Liu</a:t>
            </a:r>
          </a:p>
          <a:p>
            <a:pPr marL="457200" lvl="1" indent="0">
              <a:buNone/>
            </a:pPr>
            <a:endParaRPr lang="en-US" b="1" dirty="0"/>
          </a:p>
          <a:p>
            <a:pPr lvl="1">
              <a:buFont typeface="Arial" panose="020B0604020202020204" pitchFamily="34" charset="0"/>
              <a:buChar char="•"/>
            </a:pPr>
            <a:r>
              <a:rPr lang="en-US" b="1" dirty="0"/>
              <a:t>Summary:</a:t>
            </a:r>
          </a:p>
          <a:p>
            <a:pPr lvl="2">
              <a:buFont typeface="Wingdings" panose="05000000000000000000" pitchFamily="2" charset="2"/>
              <a:buChar char="Ø"/>
            </a:pPr>
            <a:r>
              <a:rPr lang="en-US" dirty="0"/>
              <a:t>A web service reliability test method for C/S architecture software based on log analysis is presented in this paper. In this method, the software usage model is constructed automatically to describe the real situation on the users’ access to the web service by Markov chain. The test cases are generated according to Random Walk and applied to software reliability test. In the experiment process, MTBF (focusing on server crash) was chosen to be the software reliability evaluation index. Through the testing and analysis of a real web software, MTBF obtained by testing result is similar to that from the realistic log, and the web service reliability test method is validated.</a:t>
            </a:r>
          </a:p>
        </p:txBody>
      </p:sp>
    </p:spTree>
    <p:extLst>
      <p:ext uri="{BB962C8B-B14F-4D97-AF65-F5344CB8AC3E}">
        <p14:creationId xmlns:p14="http://schemas.microsoft.com/office/powerpoint/2010/main" val="349104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fontScale="85000" lnSpcReduction="10000"/>
          </a:bodyPr>
          <a:lstStyle/>
          <a:p>
            <a:pPr marL="0" indent="0">
              <a:buNone/>
            </a:pPr>
            <a:r>
              <a:rPr lang="en-US" b="1" dirty="0" err="1"/>
              <a:t>LogLens</a:t>
            </a:r>
            <a:r>
              <a:rPr lang="en-US" b="1" dirty="0"/>
              <a:t>: A Real-time Log Analysis System</a:t>
            </a:r>
            <a:r>
              <a:rPr lang="en-US" dirty="0"/>
              <a:t>(Link: </a:t>
            </a:r>
            <a:r>
              <a:rPr lang="en-US" dirty="0">
                <a:hlinkClick r:id="rId2"/>
              </a:rPr>
              <a:t>DOI</a:t>
            </a:r>
            <a:r>
              <a:rPr lang="en-US" dirty="0"/>
              <a:t>)</a:t>
            </a:r>
          </a:p>
          <a:p>
            <a:pPr marL="0" indent="0">
              <a:buNone/>
            </a:pPr>
            <a:endParaRPr lang="en-US" dirty="0"/>
          </a:p>
          <a:p>
            <a:pPr lvl="1">
              <a:buFont typeface="Arial" panose="020B0604020202020204" pitchFamily="34" charset="0"/>
              <a:buChar char="•"/>
            </a:pPr>
            <a:r>
              <a:rPr lang="en-US" b="1" dirty="0"/>
              <a:t>Authors: </a:t>
            </a:r>
            <a:r>
              <a:rPr lang="it-IT" dirty="0"/>
              <a:t>Biplob Debnath, Mohiuddin Solaimani, Muhammad Ali Gulzar, Nipun Arora,</a:t>
            </a:r>
          </a:p>
          <a:p>
            <a:pPr lvl="1">
              <a:buFont typeface="Arial" panose="020B0604020202020204" pitchFamily="34" charset="0"/>
              <a:buChar char="•"/>
            </a:pPr>
            <a:r>
              <a:rPr lang="it-IT" dirty="0"/>
              <a:t>Cristian Lumezanu, Jianwu Xu, Bo Zong, Hui Zhang§, Guofei Jiang§, and Latifur Khan</a:t>
            </a:r>
          </a:p>
          <a:p>
            <a:pPr marL="457200" lvl="1" indent="0">
              <a:buNone/>
            </a:pPr>
            <a:endParaRPr lang="en-US" b="1" dirty="0"/>
          </a:p>
          <a:p>
            <a:pPr lvl="1">
              <a:buFont typeface="Arial" panose="020B0604020202020204" pitchFamily="34" charset="0"/>
              <a:buChar char="•"/>
            </a:pPr>
            <a:r>
              <a:rPr lang="en-US" b="1" dirty="0"/>
              <a:t>Summary:</a:t>
            </a:r>
          </a:p>
          <a:p>
            <a:pPr marL="914400" lvl="2" indent="0">
              <a:buNone/>
            </a:pPr>
            <a:r>
              <a:rPr lang="en-US" dirty="0"/>
              <a:t>Administrators of most user-facing systems depend on periodic log data to get an idea of the health and status of production applications. Logs report information, which is crucial to diagnose the root cause of complex problems. In this paper, we present a real-time log analysis system called </a:t>
            </a:r>
            <a:r>
              <a:rPr lang="en-US" dirty="0" err="1"/>
              <a:t>LogLens</a:t>
            </a:r>
            <a:r>
              <a:rPr lang="en-US" dirty="0"/>
              <a:t> that automates the process of anomaly detection from logs with no (or minimal) target system knowledge and user specification. In </a:t>
            </a:r>
            <a:r>
              <a:rPr lang="en-US" dirty="0" err="1"/>
              <a:t>LogLens</a:t>
            </a:r>
            <a:r>
              <a:rPr lang="en-US" dirty="0"/>
              <a:t>, we employ unsupervised machine learning based techniques to discover patterns in application logs, and then leverage these patterns along with the real-time log parsing for designing advanced log analytics applications. Compared to the existing systems which are primarily limited to log indexing and search capabilities, </a:t>
            </a:r>
            <a:r>
              <a:rPr lang="en-US" dirty="0" err="1"/>
              <a:t>LogLens</a:t>
            </a:r>
            <a:r>
              <a:rPr lang="en-US" dirty="0"/>
              <a:t> presents an extensible system for supporting both stateless and stateful log analysis applications. Currently, </a:t>
            </a:r>
            <a:r>
              <a:rPr lang="en-US" dirty="0" err="1"/>
              <a:t>LogLens</a:t>
            </a:r>
            <a:r>
              <a:rPr lang="en-US" dirty="0"/>
              <a:t> is running at the core of a commercial log analysis solution handling millions of logs generated from the large scale industrial environments and reported up to 12096x man-hours reduction in troubleshooting operational problems compared to the manual approach.</a:t>
            </a:r>
          </a:p>
        </p:txBody>
      </p:sp>
    </p:spTree>
    <p:extLst>
      <p:ext uri="{BB962C8B-B14F-4D97-AF65-F5344CB8AC3E}">
        <p14:creationId xmlns:p14="http://schemas.microsoft.com/office/powerpoint/2010/main" val="317660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DA4E-7889-6641-2172-6E9EA9A35E6E}"/>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E94939EB-B497-2BC6-9FAC-55F5B7FF2252}"/>
              </a:ext>
            </a:extLst>
          </p:cNvPr>
          <p:cNvSpPr>
            <a:spLocks noGrp="1"/>
          </p:cNvSpPr>
          <p:nvPr>
            <p:ph idx="1"/>
          </p:nvPr>
        </p:nvSpPr>
        <p:spPr/>
        <p:txBody>
          <a:bodyPr/>
          <a:lstStyle/>
          <a:p>
            <a:pPr marL="0" indent="0">
              <a:buNone/>
            </a:pPr>
            <a:r>
              <a:rPr lang="en-IN" dirty="0"/>
              <a:t>Programming Languages:</a:t>
            </a:r>
          </a:p>
          <a:p>
            <a:pPr lvl="1" indent="-342900"/>
            <a:r>
              <a:rPr lang="en-IN" dirty="0"/>
              <a:t>Django &amp; Python</a:t>
            </a:r>
          </a:p>
          <a:p>
            <a:pPr marL="0" indent="0">
              <a:buNone/>
            </a:pPr>
            <a:r>
              <a:rPr lang="en-IN" dirty="0"/>
              <a:t>Libraries:</a:t>
            </a:r>
          </a:p>
          <a:p>
            <a:pPr lvl="1" indent="-342900"/>
            <a:r>
              <a:rPr lang="en-IN" dirty="0" err="1"/>
              <a:t>Googlesearch</a:t>
            </a:r>
            <a:endParaRPr lang="en-IN" dirty="0"/>
          </a:p>
          <a:p>
            <a:pPr lvl="1" indent="-342900"/>
            <a:r>
              <a:rPr lang="en-IN" dirty="0" err="1"/>
              <a:t>Webbrowser</a:t>
            </a:r>
            <a:endParaRPr lang="en-IN" dirty="0"/>
          </a:p>
          <a:p>
            <a:pPr lvl="1" indent="-342900"/>
            <a:r>
              <a:rPr lang="en-IN" dirty="0"/>
              <a:t>Subprocess</a:t>
            </a:r>
          </a:p>
          <a:p>
            <a:pPr lvl="1" indent="-342900"/>
            <a:r>
              <a:rPr lang="en-IN" dirty="0" err="1"/>
              <a:t>Numpy</a:t>
            </a:r>
            <a:endParaRPr lang="en-IN" dirty="0"/>
          </a:p>
          <a:p>
            <a:pPr lvl="1" indent="-342900"/>
            <a:r>
              <a:rPr lang="en-IN" dirty="0"/>
              <a:t>Scikit-learn</a:t>
            </a:r>
          </a:p>
          <a:p>
            <a:pPr lvl="1" indent="-342900"/>
            <a:r>
              <a:rPr lang="en-IN" dirty="0"/>
              <a:t>Json</a:t>
            </a:r>
          </a:p>
          <a:p>
            <a:pPr marL="0" indent="0">
              <a:buNone/>
            </a:pPr>
            <a:r>
              <a:rPr lang="en-IN" dirty="0"/>
              <a:t>Version Control System:</a:t>
            </a:r>
          </a:p>
          <a:p>
            <a:pPr lvl="1" indent="-342900"/>
            <a:r>
              <a:rPr lang="en-IN" dirty="0" err="1"/>
              <a:t>Github</a:t>
            </a:r>
            <a:endParaRPr lang="en-IN" dirty="0"/>
          </a:p>
        </p:txBody>
      </p:sp>
    </p:spTree>
    <p:extLst>
      <p:ext uri="{BB962C8B-B14F-4D97-AF65-F5344CB8AC3E}">
        <p14:creationId xmlns:p14="http://schemas.microsoft.com/office/powerpoint/2010/main" val="244392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DA4E-7889-6641-2172-6E9EA9A35E6E}"/>
              </a:ext>
            </a:extLst>
          </p:cNvPr>
          <p:cNvSpPr>
            <a:spLocks noGrp="1"/>
          </p:cNvSpPr>
          <p:nvPr>
            <p:ph type="title"/>
          </p:nvPr>
        </p:nvSpPr>
        <p:spPr/>
        <p:txBody>
          <a:bodyPr/>
          <a:lstStyle/>
          <a:p>
            <a:r>
              <a:rPr lang="en-IN" dirty="0"/>
              <a:t>HARDWARE USED</a:t>
            </a:r>
          </a:p>
        </p:txBody>
      </p:sp>
      <p:sp>
        <p:nvSpPr>
          <p:cNvPr id="3" name="Content Placeholder 2">
            <a:extLst>
              <a:ext uri="{FF2B5EF4-FFF2-40B4-BE49-F238E27FC236}">
                <a16:creationId xmlns:a16="http://schemas.microsoft.com/office/drawing/2014/main" id="{E94939EB-B497-2BC6-9FAC-55F5B7FF2252}"/>
              </a:ext>
            </a:extLst>
          </p:cNvPr>
          <p:cNvSpPr>
            <a:spLocks noGrp="1"/>
          </p:cNvSpPr>
          <p:nvPr>
            <p:ph idx="1"/>
          </p:nvPr>
        </p:nvSpPr>
        <p:spPr/>
        <p:txBody>
          <a:bodyPr/>
          <a:lstStyle/>
          <a:p>
            <a:pPr marL="0" indent="0">
              <a:buNone/>
            </a:pPr>
            <a:r>
              <a:rPr lang="en-US" sz="2400" dirty="0">
                <a:latin typeface="Cambria" panose="02040503050406030204" pitchFamily="18" charset="0"/>
                <a:ea typeface="Cambria" panose="02040503050406030204" pitchFamily="18" charset="0"/>
                <a:cs typeface="+mn-lt"/>
              </a:rPr>
              <a:t>1.Computing Device:</a:t>
            </a:r>
          </a:p>
          <a:p>
            <a:pPr lvl="1" indent="-342900"/>
            <a:r>
              <a:rPr lang="en-US" dirty="0">
                <a:latin typeface="Cambria" panose="02040503050406030204" pitchFamily="18" charset="0"/>
                <a:ea typeface="Cambria" panose="02040503050406030204" pitchFamily="18" charset="0"/>
                <a:cs typeface="+mn-lt"/>
              </a:rPr>
              <a:t>Utilize a standard computing device capable of running the selected software tools.</a:t>
            </a:r>
          </a:p>
          <a:p>
            <a:pPr lvl="1" indent="-342900"/>
            <a:r>
              <a:rPr lang="en-US" dirty="0">
                <a:latin typeface="Cambria" panose="02040503050406030204" pitchFamily="18" charset="0"/>
                <a:ea typeface="Cambria" panose="02040503050406030204" pitchFamily="18" charset="0"/>
                <a:cs typeface="+mn-lt"/>
              </a:rPr>
              <a:t>Ensure compatibility and optimal performance during experimentation.</a:t>
            </a:r>
          </a:p>
          <a:p>
            <a:pPr marL="0" indent="0">
              <a:buNone/>
            </a:pPr>
            <a:r>
              <a:rPr lang="en-US" sz="2400" dirty="0">
                <a:latin typeface="Cambria" panose="02040503050406030204" pitchFamily="18" charset="0"/>
                <a:ea typeface="Cambria" panose="02040503050406030204" pitchFamily="18" charset="0"/>
                <a:cs typeface="+mn-lt"/>
              </a:rPr>
              <a:t>2.Internet Connectivity:</a:t>
            </a:r>
          </a:p>
          <a:p>
            <a:pPr lvl="1" indent="-342900"/>
            <a:r>
              <a:rPr lang="en-US" dirty="0">
                <a:latin typeface="Cambria" panose="02040503050406030204" pitchFamily="18" charset="0"/>
                <a:ea typeface="Cambria" panose="02040503050406030204" pitchFamily="18" charset="0"/>
                <a:cs typeface="+mn-lt"/>
              </a:rPr>
              <a:t> Establish a stable internet connection to facilitate communication with the Search Engines.</a:t>
            </a:r>
          </a:p>
          <a:p>
            <a:endParaRPr lang="en-IN" dirty="0"/>
          </a:p>
        </p:txBody>
      </p:sp>
    </p:spTree>
    <p:extLst>
      <p:ext uri="{BB962C8B-B14F-4D97-AF65-F5344CB8AC3E}">
        <p14:creationId xmlns:p14="http://schemas.microsoft.com/office/powerpoint/2010/main" val="156145196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675</TotalTime>
  <Words>4136</Words>
  <Application>Microsoft Office PowerPoint</Application>
  <PresentationFormat>Widescreen</PresentationFormat>
  <Paragraphs>424</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Bookman Old Style</vt:lpstr>
      <vt:lpstr>Calibri</vt:lpstr>
      <vt:lpstr>Cambria</vt:lpstr>
      <vt:lpstr>Times New Roman</vt:lpstr>
      <vt:lpstr>Verdana</vt:lpstr>
      <vt:lpstr>Wingdings</vt:lpstr>
      <vt:lpstr>Bioinformatics</vt:lpstr>
      <vt:lpstr>PROJECT TITLE</vt:lpstr>
      <vt:lpstr>PowerPoint Presentation</vt:lpstr>
      <vt:lpstr>ABSTRACT</vt:lpstr>
      <vt:lpstr>Introduction</vt:lpstr>
      <vt:lpstr>LITERATURE SURVEY</vt:lpstr>
      <vt:lpstr>LITERATURE SURVEY</vt:lpstr>
      <vt:lpstr>LITERATURE SURVEY</vt:lpstr>
      <vt:lpstr>SOFTWARE USED</vt:lpstr>
      <vt:lpstr>HARDWARE USED</vt:lpstr>
      <vt:lpstr>Existing Systems</vt:lpstr>
      <vt:lpstr>PROBLEM STATEMENT</vt:lpstr>
      <vt:lpstr>ADVANTAGES &amp; DISADVANTAGES</vt:lpstr>
      <vt:lpstr>PROPOSED METHOD</vt:lpstr>
      <vt:lpstr>ADVANTAGES</vt:lpstr>
      <vt:lpstr>PowerPoint Presentation</vt:lpstr>
      <vt:lpstr>PowerPoint Presentation</vt:lpstr>
      <vt:lpstr>ALGORITHM</vt:lpstr>
      <vt:lpstr>IMPLEMENTATION</vt:lpstr>
      <vt:lpstr>IMPLEMENTATION</vt:lpstr>
      <vt:lpstr>CODE(Back-end)</vt:lpstr>
      <vt:lpstr>CODE(Back-end)</vt:lpstr>
      <vt:lpstr>CODE(back-end)</vt:lpstr>
      <vt:lpstr>CODE(Machine Learning Model)</vt:lpstr>
      <vt:lpstr>PowerPoint Presentation</vt:lpstr>
      <vt:lpstr>OUTCOMES</vt:lpstr>
      <vt:lpstr>OUTCOMES</vt:lpstr>
      <vt:lpstr>OUTCOMES</vt:lpstr>
      <vt:lpstr>PowerPoint Presentation</vt:lpstr>
      <vt:lpstr>PowerPoint Presentation</vt:lpstr>
      <vt:lpstr>PowerPoint Presentation</vt:lpstr>
      <vt:lpstr>Conclusion</vt:lpstr>
      <vt:lpstr>Future Scope</vt:lpstr>
      <vt:lpstr>Future Scope</vt:lpstr>
      <vt:lpstr>Timeline of Project</vt:lpstr>
      <vt:lpstr>References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Pranay Kiran</cp:lastModifiedBy>
  <cp:revision>22</cp:revision>
  <dcterms:created xsi:type="dcterms:W3CDTF">2023-03-16T03:26:27Z</dcterms:created>
  <dcterms:modified xsi:type="dcterms:W3CDTF">2024-01-07T19:55:40Z</dcterms:modified>
</cp:coreProperties>
</file>