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5"/>
  </p:notesMasterIdLst>
  <p:sldIdLst>
    <p:sldId id="256" r:id="rId2"/>
    <p:sldId id="302" r:id="rId3"/>
    <p:sldId id="283" r:id="rId4"/>
    <p:sldId id="257" r:id="rId5"/>
    <p:sldId id="279" r:id="rId6"/>
    <p:sldId id="277" r:id="rId7"/>
    <p:sldId id="278" r:id="rId8"/>
    <p:sldId id="289" r:id="rId9"/>
    <p:sldId id="288" r:id="rId10"/>
    <p:sldId id="273" r:id="rId11"/>
    <p:sldId id="303" r:id="rId12"/>
    <p:sldId id="304" r:id="rId13"/>
    <p:sldId id="305" r:id="rId14"/>
    <p:sldId id="306" r:id="rId15"/>
    <p:sldId id="307" r:id="rId16"/>
    <p:sldId id="286" r:id="rId17"/>
    <p:sldId id="292" r:id="rId18"/>
    <p:sldId id="293" r:id="rId19"/>
    <p:sldId id="308" r:id="rId20"/>
    <p:sldId id="309" r:id="rId21"/>
    <p:sldId id="310" r:id="rId22"/>
    <p:sldId id="311" r:id="rId23"/>
    <p:sldId id="312" r:id="rId24"/>
    <p:sldId id="294" r:id="rId25"/>
    <p:sldId id="295" r:id="rId26"/>
    <p:sldId id="297" r:id="rId27"/>
    <p:sldId id="298" r:id="rId28"/>
    <p:sldId id="299" r:id="rId29"/>
    <p:sldId id="313" r:id="rId30"/>
    <p:sldId id="314" r:id="rId31"/>
    <p:sldId id="315" r:id="rId32"/>
    <p:sldId id="300"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5829" autoAdjust="0"/>
  </p:normalViewPr>
  <p:slideViewPr>
    <p:cSldViewPr snapToGrid="0">
      <p:cViewPr varScale="1">
        <p:scale>
          <a:sx n="94" d="100"/>
          <a:sy n="94" d="100"/>
        </p:scale>
        <p:origin x="69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47D32-C62E-4C93-85D2-F07167DE3F58}" type="datetimeFigureOut">
              <a:rPr lang="en-IN" smtClean="0"/>
              <a:t>10-01-2024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BBA68-1D62-4AB6-A96A-CBBC6DB013C3}" type="slidenum">
              <a:rPr lang="en-IN" smtClean="0"/>
              <a:t>‹#›</a:t>
            </a:fld>
            <a:endParaRPr lang="en-IN"/>
          </a:p>
        </p:txBody>
      </p:sp>
    </p:spTree>
    <p:extLst>
      <p:ext uri="{BB962C8B-B14F-4D97-AF65-F5344CB8AC3E}">
        <p14:creationId xmlns:p14="http://schemas.microsoft.com/office/powerpoint/2010/main" val="147398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ABBA68-1D62-4AB6-A96A-CBBC6DB013C3}" type="slidenum">
              <a:rPr lang="en-IN" smtClean="0"/>
              <a:t>26</a:t>
            </a:fld>
            <a:endParaRPr lang="en-IN"/>
          </a:p>
        </p:txBody>
      </p:sp>
    </p:spTree>
    <p:extLst>
      <p:ext uri="{BB962C8B-B14F-4D97-AF65-F5344CB8AC3E}">
        <p14:creationId xmlns:p14="http://schemas.microsoft.com/office/powerpoint/2010/main" val="2901877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10/01/2024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10/01/2024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10/01/2024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10/01/2024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1109/ACCESS.2022.315254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109/QRS-C.2017.3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1109/ICDCS.2018.0010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PROJECT TITLE</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025930984"/>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20201CEI0161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 Deepak Venkat (TL)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20201CEI0157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 Pranay Kiran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20201CEI0172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Akshay Jayesh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20201CEI0164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 </a:t>
                      </a:r>
                      <a:r>
                        <a:rPr lang="en-GB" dirty="0" err="1"/>
                        <a:t>Kesava</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pPr algn="l"/>
            <a:r>
              <a:rPr lang="en-GB" sz="1700" dirty="0"/>
              <a:t>Mrs. Shaik Salma Begum</a:t>
            </a:r>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Review-3</a:t>
            </a:r>
          </a:p>
        </p:txBody>
      </p:sp>
      <p:sp>
        <p:nvSpPr>
          <p:cNvPr id="8" name="TextBox 7">
            <a:extLst>
              <a:ext uri="{FF2B5EF4-FFF2-40B4-BE49-F238E27FC236}">
                <a16:creationId xmlns:a16="http://schemas.microsoft.com/office/drawing/2014/main" id="{1E76F0D5-0FE3-222F-01CF-E645E9F1DF5C}"/>
              </a:ext>
            </a:extLst>
          </p:cNvPr>
          <p:cNvSpPr txBox="1"/>
          <p:nvPr/>
        </p:nvSpPr>
        <p:spPr>
          <a:xfrm>
            <a:off x="790469" y="2213811"/>
            <a:ext cx="6122723" cy="400110"/>
          </a:xfrm>
          <a:prstGeom prst="rect">
            <a:avLst/>
          </a:prstGeom>
          <a:noFill/>
        </p:spPr>
        <p:txBody>
          <a:bodyPr wrap="square">
            <a:spAutoFit/>
          </a:bodyPr>
          <a:lstStyle/>
          <a:p>
            <a:r>
              <a:rPr lang="en-IN" sz="2000" b="1" i="0" dirty="0">
                <a:solidFill>
                  <a:srgbClr val="000000"/>
                </a:solidFill>
                <a:effectLst/>
                <a:latin typeface="Calibri" panose="020F0502020204030204" pitchFamily="34" charset="0"/>
              </a:rPr>
              <a:t>AI Powered Server Log Management Software</a:t>
            </a:r>
            <a:endParaRPr lang="en-IN" sz="2000" b="1"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8D22-B5ED-899A-8F8A-E819CDACB5AC}"/>
              </a:ext>
            </a:extLst>
          </p:cNvPr>
          <p:cNvSpPr>
            <a:spLocks noGrp="1"/>
          </p:cNvSpPr>
          <p:nvPr>
            <p:ph type="title"/>
          </p:nvPr>
        </p:nvSpPr>
        <p:spPr/>
        <p:txBody>
          <a:bodyPr/>
          <a:lstStyle/>
          <a:p>
            <a:r>
              <a:rPr lang="en-US" dirty="0"/>
              <a:t>Existing Systems</a:t>
            </a:r>
            <a:endParaRPr lang="en-IN" dirty="0"/>
          </a:p>
        </p:txBody>
      </p:sp>
      <p:sp>
        <p:nvSpPr>
          <p:cNvPr id="3" name="Content Placeholder 2">
            <a:extLst>
              <a:ext uri="{FF2B5EF4-FFF2-40B4-BE49-F238E27FC236}">
                <a16:creationId xmlns:a16="http://schemas.microsoft.com/office/drawing/2014/main" id="{EF8C3C62-3E84-626C-1F7E-554B089A60B6}"/>
              </a:ext>
            </a:extLst>
          </p:cNvPr>
          <p:cNvSpPr>
            <a:spLocks noGrp="1"/>
          </p:cNvSpPr>
          <p:nvPr>
            <p:ph idx="1"/>
          </p:nvPr>
        </p:nvSpPr>
        <p:spPr/>
        <p:txBody>
          <a:bodyPr>
            <a:normAutofit/>
          </a:bodyPr>
          <a:lstStyle/>
          <a:p>
            <a:pPr marL="0" indent="0" algn="just">
              <a:lnSpc>
                <a:spcPct val="150000"/>
              </a:lnSpc>
              <a:buNone/>
            </a:pPr>
            <a:r>
              <a:rPr lang="en-US" sz="1600" dirty="0"/>
              <a:t>In the rapidly evolving landscape of IT infrastructure, organizations face a critical challenge in efficiently managing and resolving errors that occur across servers, applications, and databases. The current manual processes for error log retrieval, categorization, and resolution are time-consuming and often prone to human errors, leading to increased downtime and operational inefficiencies. To address these challenges, we propose the development of an AI-powered software solution with the following key objectives:</a:t>
            </a:r>
          </a:p>
          <a:p>
            <a:pPr marL="400050" lvl="1" indent="0" algn="just">
              <a:lnSpc>
                <a:spcPct val="150000"/>
              </a:lnSpc>
              <a:buNone/>
            </a:pPr>
            <a:r>
              <a:rPr lang="en-IN" sz="1600" dirty="0"/>
              <a:t>1.Automated Error Log Retrieval</a:t>
            </a:r>
          </a:p>
          <a:p>
            <a:pPr marL="400050" lvl="1" indent="0" algn="just">
              <a:lnSpc>
                <a:spcPct val="150000"/>
              </a:lnSpc>
              <a:buNone/>
            </a:pPr>
            <a:r>
              <a:rPr lang="en-IN" sz="1600" dirty="0"/>
              <a:t>2. Dynamic Categorization and Segregation</a:t>
            </a:r>
          </a:p>
          <a:p>
            <a:pPr marL="400050" lvl="1" indent="0" algn="just">
              <a:lnSpc>
                <a:spcPct val="150000"/>
              </a:lnSpc>
              <a:buNone/>
            </a:pPr>
            <a:r>
              <a:rPr lang="en-IN" sz="1600" dirty="0"/>
              <a:t>3.</a:t>
            </a:r>
            <a:r>
              <a:rPr lang="en-US" sz="1600" dirty="0"/>
              <a:t> Enhanced Effectiveness in Link Relevance</a:t>
            </a:r>
            <a:endParaRPr lang="en-IN" sz="1600" dirty="0"/>
          </a:p>
        </p:txBody>
      </p:sp>
    </p:spTree>
    <p:extLst>
      <p:ext uri="{BB962C8B-B14F-4D97-AF65-F5344CB8AC3E}">
        <p14:creationId xmlns:p14="http://schemas.microsoft.com/office/powerpoint/2010/main" val="412140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3639-805D-E2B0-5D6F-6247FFE24648}"/>
              </a:ext>
            </a:extLst>
          </p:cNvPr>
          <p:cNvSpPr>
            <a:spLocks noGrp="1"/>
          </p:cNvSpPr>
          <p:nvPr>
            <p:ph type="title"/>
          </p:nvPr>
        </p:nvSpPr>
        <p:spPr/>
        <p:txBody>
          <a:bodyPr/>
          <a:lstStyle/>
          <a:p>
            <a:r>
              <a:rPr lang="en-US" dirty="0"/>
              <a:t>ADVANTAGES &amp; DISADVANTAGES</a:t>
            </a:r>
            <a:endParaRPr lang="en-IN" dirty="0"/>
          </a:p>
        </p:txBody>
      </p:sp>
      <p:sp>
        <p:nvSpPr>
          <p:cNvPr id="3" name="Content Placeholder 2">
            <a:extLst>
              <a:ext uri="{FF2B5EF4-FFF2-40B4-BE49-F238E27FC236}">
                <a16:creationId xmlns:a16="http://schemas.microsoft.com/office/drawing/2014/main" id="{708D3180-71D5-83B4-B39F-086743E02C34}"/>
              </a:ext>
            </a:extLst>
          </p:cNvPr>
          <p:cNvSpPr>
            <a:spLocks noGrp="1"/>
          </p:cNvSpPr>
          <p:nvPr>
            <p:ph idx="1"/>
          </p:nvPr>
        </p:nvSpPr>
        <p:spPr/>
        <p:txBody>
          <a:bodyPr>
            <a:normAutofit/>
          </a:bodyPr>
          <a:lstStyle/>
          <a:p>
            <a:pPr marL="0" indent="0" algn="just">
              <a:lnSpc>
                <a:spcPct val="150000"/>
              </a:lnSpc>
              <a:buNone/>
            </a:pPr>
            <a:r>
              <a:rPr lang="en-US" sz="2000" b="1" dirty="0"/>
              <a:t>ADVANTAGES:</a:t>
            </a:r>
          </a:p>
          <a:p>
            <a:pPr algn="just">
              <a:lnSpc>
                <a:spcPct val="150000"/>
              </a:lnSpc>
            </a:pPr>
            <a:r>
              <a:rPr lang="en-US" sz="1600" dirty="0"/>
              <a:t>Reduced Downtime</a:t>
            </a:r>
          </a:p>
          <a:p>
            <a:pPr algn="just">
              <a:lnSpc>
                <a:spcPct val="150000"/>
              </a:lnSpc>
            </a:pPr>
            <a:r>
              <a:rPr lang="en-US" sz="1600" dirty="0"/>
              <a:t>Increased Accuracy in Error Categorization</a:t>
            </a:r>
          </a:p>
          <a:p>
            <a:pPr algn="just">
              <a:lnSpc>
                <a:spcPct val="150000"/>
              </a:lnSpc>
            </a:pPr>
            <a:r>
              <a:rPr lang="en-US" sz="1600" dirty="0"/>
              <a:t>Efficient Knowledge Access</a:t>
            </a:r>
          </a:p>
          <a:p>
            <a:pPr algn="just">
              <a:lnSpc>
                <a:spcPct val="150000"/>
              </a:lnSpc>
            </a:pPr>
            <a:r>
              <a:rPr lang="en-US" sz="1600" dirty="0"/>
              <a:t>Improved Error Resolution Intelligence</a:t>
            </a:r>
            <a:endParaRPr lang="en-US" sz="1800" dirty="0"/>
          </a:p>
          <a:p>
            <a:pPr marL="0" indent="0" algn="just">
              <a:lnSpc>
                <a:spcPct val="150000"/>
              </a:lnSpc>
              <a:buNone/>
            </a:pPr>
            <a:r>
              <a:rPr lang="en-US" sz="2000" b="1" dirty="0"/>
              <a:t>DISADVANTAGES:</a:t>
            </a:r>
          </a:p>
          <a:p>
            <a:pPr algn="just">
              <a:lnSpc>
                <a:spcPct val="150000"/>
              </a:lnSpc>
            </a:pPr>
            <a:r>
              <a:rPr lang="en-US" sz="1600" dirty="0"/>
              <a:t>Initial Implementation Complexity</a:t>
            </a:r>
          </a:p>
          <a:p>
            <a:pPr algn="just">
              <a:lnSpc>
                <a:spcPct val="150000"/>
              </a:lnSpc>
            </a:pPr>
            <a:r>
              <a:rPr lang="en-US" sz="1600" dirty="0"/>
              <a:t>Dependency on Data Quality</a:t>
            </a:r>
          </a:p>
          <a:p>
            <a:pPr algn="just">
              <a:lnSpc>
                <a:spcPct val="150000"/>
              </a:lnSpc>
            </a:pPr>
            <a:r>
              <a:rPr lang="en-US" sz="1600" dirty="0"/>
              <a:t>Privacy and Security Concerns</a:t>
            </a:r>
          </a:p>
          <a:p>
            <a:pPr algn="just">
              <a:lnSpc>
                <a:spcPct val="150000"/>
              </a:lnSpc>
            </a:pPr>
            <a:r>
              <a:rPr lang="en-US" sz="1600" dirty="0"/>
              <a:t>Training and Adoption Challenges</a:t>
            </a:r>
          </a:p>
          <a:p>
            <a:pPr marL="0" indent="0">
              <a:buNone/>
            </a:pPr>
            <a:endParaRPr lang="en-US" sz="1600" dirty="0"/>
          </a:p>
        </p:txBody>
      </p:sp>
    </p:spTree>
    <p:extLst>
      <p:ext uri="{BB962C8B-B14F-4D97-AF65-F5344CB8AC3E}">
        <p14:creationId xmlns:p14="http://schemas.microsoft.com/office/powerpoint/2010/main" val="219518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0CEF-F38F-7EA2-E5AF-30EBB0D9966B}"/>
              </a:ext>
            </a:extLst>
          </p:cNvPr>
          <p:cNvSpPr>
            <a:spLocks noGrp="1"/>
          </p:cNvSpPr>
          <p:nvPr>
            <p:ph type="title"/>
          </p:nvPr>
        </p:nvSpPr>
        <p:spPr/>
        <p:txBody>
          <a:bodyPr/>
          <a:lstStyle/>
          <a:p>
            <a:r>
              <a:rPr lang="en-US" dirty="0"/>
              <a:t>PROPOSED METHOD</a:t>
            </a:r>
            <a:endParaRPr lang="en-IN" dirty="0"/>
          </a:p>
        </p:txBody>
      </p:sp>
      <p:sp>
        <p:nvSpPr>
          <p:cNvPr id="3" name="Content Placeholder 2">
            <a:extLst>
              <a:ext uri="{FF2B5EF4-FFF2-40B4-BE49-F238E27FC236}">
                <a16:creationId xmlns:a16="http://schemas.microsoft.com/office/drawing/2014/main" id="{A62F84C0-96FE-0A72-7AED-000DC1E0B144}"/>
              </a:ext>
            </a:extLst>
          </p:cNvPr>
          <p:cNvSpPr>
            <a:spLocks noGrp="1"/>
          </p:cNvSpPr>
          <p:nvPr>
            <p:ph idx="1"/>
          </p:nvPr>
        </p:nvSpPr>
        <p:spPr/>
        <p:txBody>
          <a:bodyPr>
            <a:normAutofit/>
          </a:bodyPr>
          <a:lstStyle/>
          <a:p>
            <a:pPr algn="just">
              <a:lnSpc>
                <a:spcPct val="150000"/>
              </a:lnSpc>
            </a:pPr>
            <a:r>
              <a:rPr lang="en-US" sz="2000" b="1" dirty="0"/>
              <a:t>Automated Error Log Retrieval:</a:t>
            </a:r>
            <a:endParaRPr lang="en-US" sz="2000" dirty="0"/>
          </a:p>
          <a:p>
            <a:pPr lvl="1" algn="just">
              <a:lnSpc>
                <a:spcPct val="150000"/>
              </a:lnSpc>
            </a:pPr>
            <a:r>
              <a:rPr lang="en-US" sz="1600" dirty="0"/>
              <a:t>Lack of real-time analysis hampers proactive issue resolution.</a:t>
            </a:r>
          </a:p>
          <a:p>
            <a:pPr algn="just">
              <a:lnSpc>
                <a:spcPct val="150000"/>
              </a:lnSpc>
            </a:pPr>
            <a:r>
              <a:rPr lang="en-US" sz="2000" b="1" dirty="0"/>
              <a:t>Dynamic Categorization and Segregation:</a:t>
            </a:r>
            <a:endParaRPr lang="en-US" sz="2000" dirty="0"/>
          </a:p>
          <a:p>
            <a:pPr lvl="1" algn="just">
              <a:lnSpc>
                <a:spcPct val="150000"/>
              </a:lnSpc>
            </a:pPr>
            <a:r>
              <a:rPr lang="en-US" sz="1600" dirty="0"/>
              <a:t>Dynamic categorization ensures swift and accurate error response.</a:t>
            </a:r>
          </a:p>
          <a:p>
            <a:pPr algn="just">
              <a:lnSpc>
                <a:spcPct val="150000"/>
              </a:lnSpc>
            </a:pPr>
            <a:r>
              <a:rPr lang="en-US" sz="2000" b="1" dirty="0"/>
              <a:t>Integration with Knowledge Bases (KB):</a:t>
            </a:r>
          </a:p>
          <a:p>
            <a:pPr lvl="1" algn="just">
              <a:lnSpc>
                <a:spcPct val="150000"/>
              </a:lnSpc>
            </a:pPr>
            <a:r>
              <a:rPr lang="en-US" sz="1600" dirty="0"/>
              <a:t>Integration with external knowledge bases for efficient error resolution.</a:t>
            </a:r>
          </a:p>
          <a:p>
            <a:pPr algn="just">
              <a:lnSpc>
                <a:spcPct val="150000"/>
              </a:lnSpc>
            </a:pPr>
            <a:r>
              <a:rPr lang="en-US" sz="2000" b="1" dirty="0"/>
              <a:t>Enhanced Effectiveness in Link Relevance:</a:t>
            </a:r>
          </a:p>
          <a:p>
            <a:pPr lvl="1" algn="just">
              <a:lnSpc>
                <a:spcPct val="150000"/>
              </a:lnSpc>
            </a:pPr>
            <a:r>
              <a:rPr lang="en-US" sz="1600" dirty="0"/>
              <a:t>Target: Achieve 95% effectiveness in relevance for suggested links.</a:t>
            </a:r>
            <a:endParaRPr lang="en-IN" sz="1600" dirty="0"/>
          </a:p>
          <a:p>
            <a:pPr marL="457200" lvl="1" indent="0">
              <a:lnSpc>
                <a:spcPct val="150000"/>
              </a:lnSpc>
              <a:buNone/>
            </a:pPr>
            <a:endParaRPr lang="en-US" sz="1600" dirty="0"/>
          </a:p>
        </p:txBody>
      </p:sp>
    </p:spTree>
    <p:extLst>
      <p:ext uri="{BB962C8B-B14F-4D97-AF65-F5344CB8AC3E}">
        <p14:creationId xmlns:p14="http://schemas.microsoft.com/office/powerpoint/2010/main" val="361423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0CEF-F38F-7EA2-E5AF-30EBB0D9966B}"/>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A62F84C0-96FE-0A72-7AED-000DC1E0B144}"/>
              </a:ext>
            </a:extLst>
          </p:cNvPr>
          <p:cNvSpPr>
            <a:spLocks noGrp="1"/>
          </p:cNvSpPr>
          <p:nvPr>
            <p:ph idx="1"/>
          </p:nvPr>
        </p:nvSpPr>
        <p:spPr/>
        <p:txBody>
          <a:bodyPr>
            <a:normAutofit/>
          </a:bodyPr>
          <a:lstStyle/>
          <a:p>
            <a:pPr algn="just">
              <a:lnSpc>
                <a:spcPct val="150000"/>
              </a:lnSpc>
            </a:pPr>
            <a:r>
              <a:rPr lang="en-US" sz="2000" b="1" dirty="0"/>
              <a:t>Precision in Error Categorization:</a:t>
            </a:r>
            <a:endParaRPr lang="en-US" sz="2000" dirty="0"/>
          </a:p>
          <a:p>
            <a:pPr lvl="1" algn="just">
              <a:lnSpc>
                <a:spcPct val="150000"/>
              </a:lnSpc>
            </a:pPr>
            <a:r>
              <a:rPr lang="en-US" sz="1600" dirty="0"/>
              <a:t>Advantage: Dynamic categorization reduces inconsistencies, ensuring accurate and timely responses.</a:t>
            </a:r>
          </a:p>
          <a:p>
            <a:pPr algn="just">
              <a:lnSpc>
                <a:spcPct val="150000"/>
              </a:lnSpc>
            </a:pPr>
            <a:r>
              <a:rPr lang="en-US" sz="2000" b="1" dirty="0"/>
              <a:t>Streamlined Knowledge Access:</a:t>
            </a:r>
          </a:p>
          <a:p>
            <a:pPr lvl="1" algn="just">
              <a:lnSpc>
                <a:spcPct val="150000"/>
              </a:lnSpc>
            </a:pPr>
            <a:r>
              <a:rPr lang="en-US" sz="1600" dirty="0"/>
              <a:t>Advantage: Integration with knowledge bases improves overall efficiency in error resolution.</a:t>
            </a:r>
          </a:p>
          <a:p>
            <a:pPr algn="just">
              <a:lnSpc>
                <a:spcPct val="150000"/>
              </a:lnSpc>
            </a:pPr>
            <a:r>
              <a:rPr lang="en-US" sz="2000" b="1" dirty="0"/>
              <a:t>Intelligent Error Resolution:</a:t>
            </a:r>
          </a:p>
          <a:p>
            <a:pPr lvl="1" algn="just">
              <a:lnSpc>
                <a:spcPct val="150000"/>
              </a:lnSpc>
            </a:pPr>
            <a:r>
              <a:rPr lang="en-US" sz="1600" dirty="0"/>
              <a:t>Advantage: Targeting 95% effectiveness in link relevance enhances error resolution intelligence.</a:t>
            </a:r>
          </a:p>
          <a:p>
            <a:pPr algn="just">
              <a:lnSpc>
                <a:spcPct val="150000"/>
              </a:lnSpc>
            </a:pPr>
            <a:r>
              <a:rPr lang="en-US" sz="2000" b="1" dirty="0"/>
              <a:t>Precision in Error Categorization:</a:t>
            </a:r>
            <a:endParaRPr lang="en-US" sz="2000" dirty="0"/>
          </a:p>
          <a:p>
            <a:pPr lvl="1" algn="just">
              <a:lnSpc>
                <a:spcPct val="150000"/>
              </a:lnSpc>
            </a:pPr>
            <a:r>
              <a:rPr lang="en-US" sz="1600" dirty="0"/>
              <a:t>Advantage: Dynamic categorization reduces inconsistencies, ensuring accurate and timely responses.</a:t>
            </a:r>
          </a:p>
          <a:p>
            <a:pPr marL="57150" indent="0">
              <a:buNone/>
            </a:pPr>
            <a:endParaRPr lang="en-US" dirty="0"/>
          </a:p>
        </p:txBody>
      </p:sp>
    </p:spTree>
    <p:extLst>
      <p:ext uri="{BB962C8B-B14F-4D97-AF65-F5344CB8AC3E}">
        <p14:creationId xmlns:p14="http://schemas.microsoft.com/office/powerpoint/2010/main" val="2671507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551F96-2864-8B32-1850-8F83CD6C2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1005840"/>
            <a:ext cx="11948159" cy="5852160"/>
          </a:xfrm>
          <a:prstGeom prst="rect">
            <a:avLst/>
          </a:prstGeom>
        </p:spPr>
      </p:pic>
      <p:sp>
        <p:nvSpPr>
          <p:cNvPr id="4" name="TextBox 3">
            <a:extLst>
              <a:ext uri="{FF2B5EF4-FFF2-40B4-BE49-F238E27FC236}">
                <a16:creationId xmlns:a16="http://schemas.microsoft.com/office/drawing/2014/main" id="{9FB2A141-6C6E-5F85-CBD7-9026FEB0D3B6}"/>
              </a:ext>
            </a:extLst>
          </p:cNvPr>
          <p:cNvSpPr txBox="1"/>
          <p:nvPr/>
        </p:nvSpPr>
        <p:spPr>
          <a:xfrm>
            <a:off x="8473440" y="6156960"/>
            <a:ext cx="5181600" cy="369332"/>
          </a:xfrm>
          <a:prstGeom prst="rect">
            <a:avLst/>
          </a:prstGeom>
          <a:noFill/>
        </p:spPr>
        <p:txBody>
          <a:bodyPr wrap="square" rtlCol="0">
            <a:spAutoFit/>
          </a:bodyPr>
          <a:lstStyle/>
          <a:p>
            <a:r>
              <a:rPr lang="en-US" dirty="0"/>
              <a:t>UML – CLASS DIAGRAM</a:t>
            </a:r>
            <a:endParaRPr lang="en-IN" dirty="0"/>
          </a:p>
        </p:txBody>
      </p:sp>
      <p:sp>
        <p:nvSpPr>
          <p:cNvPr id="7" name="Title 1">
            <a:extLst>
              <a:ext uri="{FF2B5EF4-FFF2-40B4-BE49-F238E27FC236}">
                <a16:creationId xmlns:a16="http://schemas.microsoft.com/office/drawing/2014/main" id="{4DC247A7-9115-5EF4-1C97-534C96E980E1}"/>
              </a:ext>
            </a:extLst>
          </p:cNvPr>
          <p:cNvSpPr txBox="1">
            <a:spLocks/>
          </p:cNvSpPr>
          <p:nvPr/>
        </p:nvSpPr>
        <p:spPr>
          <a:xfrm>
            <a:off x="812800" y="274638"/>
            <a:ext cx="10668000" cy="487362"/>
          </a:xfrm>
          <a:prstGeom prst="rect">
            <a:avLst/>
          </a:prstGeom>
        </p:spPr>
        <p:txBody>
          <a:bodyPr/>
          <a:lst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a:lstStyle>
          <a:p>
            <a:r>
              <a:rPr lang="en-US" dirty="0">
                <a:solidFill>
                  <a:schemeClr val="tx2"/>
                </a:solidFill>
              </a:rPr>
              <a:t>UML Diagrams</a:t>
            </a:r>
            <a:endParaRPr lang="en-IN" dirty="0">
              <a:solidFill>
                <a:schemeClr val="tx2"/>
              </a:solidFill>
            </a:endParaRPr>
          </a:p>
        </p:txBody>
      </p:sp>
    </p:spTree>
    <p:extLst>
      <p:ext uri="{BB962C8B-B14F-4D97-AF65-F5344CB8AC3E}">
        <p14:creationId xmlns:p14="http://schemas.microsoft.com/office/powerpoint/2010/main" val="3078620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F83CB5-B329-DDC2-74B3-27644FF9E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 y="1142999"/>
            <a:ext cx="10866120" cy="5120641"/>
          </a:xfrm>
          <a:prstGeom prst="rect">
            <a:avLst/>
          </a:prstGeom>
        </p:spPr>
      </p:pic>
      <p:sp>
        <p:nvSpPr>
          <p:cNvPr id="4" name="TextBox 3">
            <a:extLst>
              <a:ext uri="{FF2B5EF4-FFF2-40B4-BE49-F238E27FC236}">
                <a16:creationId xmlns:a16="http://schemas.microsoft.com/office/drawing/2014/main" id="{14F1449B-3EA6-0656-8E7D-90E710F2765C}"/>
              </a:ext>
            </a:extLst>
          </p:cNvPr>
          <p:cNvSpPr txBox="1"/>
          <p:nvPr/>
        </p:nvSpPr>
        <p:spPr>
          <a:xfrm>
            <a:off x="5044440" y="5894308"/>
            <a:ext cx="5188248" cy="369332"/>
          </a:xfrm>
          <a:prstGeom prst="rect">
            <a:avLst/>
          </a:prstGeom>
          <a:noFill/>
        </p:spPr>
        <p:txBody>
          <a:bodyPr wrap="square" rtlCol="0">
            <a:spAutoFit/>
          </a:bodyPr>
          <a:lstStyle/>
          <a:p>
            <a:r>
              <a:rPr lang="en-US" dirty="0"/>
              <a:t>UML- USE CASE DIAGRAM</a:t>
            </a:r>
            <a:endParaRPr lang="en-IN" dirty="0"/>
          </a:p>
        </p:txBody>
      </p:sp>
      <p:sp>
        <p:nvSpPr>
          <p:cNvPr id="5" name="Title 1">
            <a:extLst>
              <a:ext uri="{FF2B5EF4-FFF2-40B4-BE49-F238E27FC236}">
                <a16:creationId xmlns:a16="http://schemas.microsoft.com/office/drawing/2014/main" id="{F8481455-1EFC-A777-AF34-2720BDB3D143}"/>
              </a:ext>
            </a:extLst>
          </p:cNvPr>
          <p:cNvSpPr txBox="1">
            <a:spLocks/>
          </p:cNvSpPr>
          <p:nvPr/>
        </p:nvSpPr>
        <p:spPr>
          <a:xfrm>
            <a:off x="812800" y="274638"/>
            <a:ext cx="10668000" cy="487362"/>
          </a:xfrm>
          <a:prstGeom prst="rect">
            <a:avLst/>
          </a:prstGeom>
        </p:spPr>
        <p:txBody>
          <a:bodyPr/>
          <a:lst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a:lstStyle>
          <a:p>
            <a:r>
              <a:rPr lang="en-US" dirty="0">
                <a:solidFill>
                  <a:schemeClr val="tx2"/>
                </a:solidFill>
              </a:rPr>
              <a:t>UML Diagrams</a:t>
            </a:r>
            <a:endParaRPr lang="en-IN" dirty="0">
              <a:solidFill>
                <a:schemeClr val="tx2"/>
              </a:solidFill>
            </a:endParaRPr>
          </a:p>
        </p:txBody>
      </p:sp>
    </p:spTree>
    <p:extLst>
      <p:ext uri="{BB962C8B-B14F-4D97-AF65-F5344CB8AC3E}">
        <p14:creationId xmlns:p14="http://schemas.microsoft.com/office/powerpoint/2010/main" val="3953056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8E9E-AE27-3863-78B1-2DD51B3ACBEA}"/>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09152749-D270-D952-F2FA-323B48B47FCA}"/>
              </a:ext>
            </a:extLst>
          </p:cNvPr>
          <p:cNvSpPr>
            <a:spLocks noGrp="1"/>
          </p:cNvSpPr>
          <p:nvPr>
            <p:ph idx="1"/>
          </p:nvPr>
        </p:nvSpPr>
        <p:spPr/>
        <p:txBody>
          <a:bodyPr>
            <a:normAutofit fontScale="77500" lnSpcReduction="20000"/>
          </a:bodyPr>
          <a:lstStyle/>
          <a:p>
            <a:pPr marL="0" indent="0">
              <a:buNone/>
            </a:pPr>
            <a:r>
              <a:rPr lang="en-IN" sz="1600" dirty="0"/>
              <a:t>def handle_file_upload(request):</a:t>
            </a:r>
          </a:p>
          <a:p>
            <a:pPr marL="0" indent="0">
              <a:buNone/>
            </a:pPr>
            <a:r>
              <a:rPr lang="en-IN" sz="1600" dirty="0"/>
              <a:t>    try:</a:t>
            </a:r>
          </a:p>
          <a:p>
            <a:pPr marL="0" indent="0">
              <a:buNone/>
            </a:pPr>
            <a:r>
              <a:rPr lang="en-IN" sz="1600" dirty="0"/>
              <a:t>        uploaded_file = </a:t>
            </a:r>
            <a:r>
              <a:rPr lang="en-IN" sz="1600" dirty="0" err="1"/>
              <a:t>get_uploaded_file</a:t>
            </a:r>
            <a:r>
              <a:rPr lang="en-IN" sz="1600" dirty="0"/>
              <a:t>(request)</a:t>
            </a:r>
          </a:p>
          <a:p>
            <a:pPr marL="0" indent="0">
              <a:buNone/>
            </a:pPr>
            <a:r>
              <a:rPr lang="en-IN" sz="1600" dirty="0"/>
              <a:t>        if uploaded_file:</a:t>
            </a:r>
          </a:p>
          <a:p>
            <a:pPr marL="0" indent="0">
              <a:buNone/>
            </a:pPr>
            <a:r>
              <a:rPr lang="en-IN" sz="1600" dirty="0"/>
              <a:t>            file_name, language = </a:t>
            </a:r>
            <a:r>
              <a:rPr lang="en-IN" sz="1600" dirty="0" err="1"/>
              <a:t>save_and_get_file_info</a:t>
            </a:r>
            <a:r>
              <a:rPr lang="en-IN" sz="1600" dirty="0"/>
              <a:t>(</a:t>
            </a:r>
            <a:r>
              <a:rPr lang="en-IN" sz="1600" dirty="0" err="1"/>
              <a:t>uploaded_file</a:t>
            </a:r>
            <a:r>
              <a:rPr lang="en-IN" sz="1600" dirty="0"/>
              <a:t>)</a:t>
            </a:r>
          </a:p>
          <a:p>
            <a:pPr marL="0" indent="0">
              <a:buNone/>
            </a:pPr>
            <a:r>
              <a:rPr lang="en-IN" sz="1600" dirty="0"/>
              <a:t>            result = compile_file(language, file_name)</a:t>
            </a:r>
          </a:p>
          <a:p>
            <a:pPr marL="0" indent="0">
              <a:buNone/>
            </a:pPr>
            <a:r>
              <a:rPr lang="en-IN" sz="1600" dirty="0"/>
              <a:t>            </a:t>
            </a:r>
          </a:p>
          <a:p>
            <a:pPr marL="0" indent="0">
              <a:buNone/>
            </a:pPr>
            <a:r>
              <a:rPr lang="en-IN" sz="1600" dirty="0"/>
              <a:t>            if </a:t>
            </a:r>
            <a:r>
              <a:rPr lang="en-IN" sz="1600" dirty="0" err="1"/>
              <a:t>result.successful_compilation</a:t>
            </a:r>
            <a:r>
              <a:rPr lang="en-IN" sz="1600" dirty="0"/>
              <a:t>():</a:t>
            </a:r>
          </a:p>
          <a:p>
            <a:pPr marL="0" indent="0">
              <a:buNone/>
            </a:pPr>
            <a:r>
              <a:rPr lang="en-IN" sz="1600" dirty="0"/>
              <a:t>                </a:t>
            </a:r>
            <a:r>
              <a:rPr lang="en-IN" sz="1600" dirty="0" err="1"/>
              <a:t>handle_successful_compilation</a:t>
            </a:r>
            <a:r>
              <a:rPr lang="en-IN" sz="1600" dirty="0"/>
              <a:t>(language)</a:t>
            </a:r>
          </a:p>
          <a:p>
            <a:pPr marL="0" indent="0">
              <a:buNone/>
            </a:pPr>
            <a:r>
              <a:rPr lang="en-IN" sz="1600" dirty="0"/>
              <a:t>            else:</a:t>
            </a:r>
          </a:p>
          <a:p>
            <a:pPr marL="0" indent="0">
              <a:buNone/>
            </a:pPr>
            <a:r>
              <a:rPr lang="en-IN" sz="1600" dirty="0"/>
              <a:t>                </a:t>
            </a:r>
            <a:r>
              <a:rPr lang="en-IN" sz="1600" dirty="0" err="1"/>
              <a:t>handle_compilation_error</a:t>
            </a:r>
            <a:r>
              <a:rPr lang="en-IN" sz="1600" dirty="0"/>
              <a:t>(language, </a:t>
            </a:r>
            <a:r>
              <a:rPr lang="en-IN" sz="1600" dirty="0" err="1"/>
              <a:t>result.error_message</a:t>
            </a:r>
            <a:r>
              <a:rPr lang="en-IN" sz="1600" dirty="0"/>
              <a:t>)</a:t>
            </a:r>
          </a:p>
          <a:p>
            <a:pPr marL="0" indent="0">
              <a:buNone/>
            </a:pPr>
            <a:r>
              <a:rPr lang="en-IN" sz="1600" dirty="0"/>
              <a:t>        else:</a:t>
            </a:r>
          </a:p>
          <a:p>
            <a:pPr marL="0" indent="0">
              <a:buNone/>
            </a:pPr>
            <a:r>
              <a:rPr lang="en-IN" sz="1600" dirty="0"/>
              <a:t>            </a:t>
            </a:r>
            <a:r>
              <a:rPr lang="en-IN" sz="1600" dirty="0" err="1"/>
              <a:t>display_no_file_uploaded_error</a:t>
            </a:r>
            <a:r>
              <a:rPr lang="en-IN" sz="1600" dirty="0"/>
              <a:t>()</a:t>
            </a:r>
          </a:p>
          <a:p>
            <a:pPr marL="0" indent="0">
              <a:buNone/>
            </a:pPr>
            <a:r>
              <a:rPr lang="en-IN" sz="1600" dirty="0"/>
              <a:t>    except Exception as e:</a:t>
            </a:r>
          </a:p>
          <a:p>
            <a:pPr marL="0" indent="0">
              <a:buNone/>
            </a:pPr>
            <a:r>
              <a:rPr lang="en-IN" sz="1600" dirty="0"/>
              <a:t>        </a:t>
            </a:r>
            <a:r>
              <a:rPr lang="en-IN" sz="1600" dirty="0" err="1"/>
              <a:t>handle_other_exceptions</a:t>
            </a:r>
            <a:r>
              <a:rPr lang="en-IN" sz="1600" dirty="0"/>
              <a:t>(e)</a:t>
            </a:r>
          </a:p>
          <a:p>
            <a:pPr marL="0" indent="0">
              <a:buNone/>
            </a:pPr>
            <a:endParaRPr lang="en-IN" sz="1600" dirty="0"/>
          </a:p>
          <a:p>
            <a:pPr marL="0" indent="0">
              <a:buNone/>
            </a:pPr>
            <a:r>
              <a:rPr lang="en-IN" sz="1600" dirty="0"/>
              <a:t>def </a:t>
            </a:r>
            <a:r>
              <a:rPr lang="en-IN" sz="1600" dirty="0" err="1"/>
              <a:t>show_dashboard</a:t>
            </a:r>
            <a:r>
              <a:rPr lang="en-IN" sz="1600" dirty="0"/>
              <a:t>():</a:t>
            </a:r>
          </a:p>
          <a:p>
            <a:pPr marL="0" indent="0">
              <a:buNone/>
            </a:pPr>
            <a:r>
              <a:rPr lang="en-IN" sz="1600" dirty="0"/>
              <a:t>    </a:t>
            </a:r>
            <a:r>
              <a:rPr lang="en-IN" sz="1600" dirty="0" err="1"/>
              <a:t>error_counts</a:t>
            </a:r>
            <a:r>
              <a:rPr lang="en-IN" sz="1600" dirty="0"/>
              <a:t>, </a:t>
            </a:r>
            <a:r>
              <a:rPr lang="en-IN" sz="1600" dirty="0" err="1"/>
              <a:t>upload_counts</a:t>
            </a:r>
            <a:r>
              <a:rPr lang="en-IN" sz="1600" dirty="0"/>
              <a:t>, </a:t>
            </a:r>
            <a:r>
              <a:rPr lang="en-IN" sz="1600" dirty="0" err="1"/>
              <a:t>extracted_error_counts</a:t>
            </a:r>
            <a:r>
              <a:rPr lang="en-IN" sz="1600" dirty="0"/>
              <a:t> = </a:t>
            </a:r>
            <a:r>
              <a:rPr lang="en-IN" sz="1600" dirty="0" err="1"/>
              <a:t>query_database</a:t>
            </a:r>
            <a:r>
              <a:rPr lang="en-IN" sz="1600" dirty="0"/>
              <a:t>()</a:t>
            </a:r>
          </a:p>
          <a:p>
            <a:pPr marL="0" indent="0">
              <a:buNone/>
            </a:pPr>
            <a:r>
              <a:rPr lang="en-IN" sz="1600" dirty="0"/>
              <a:t>    render('dashboard.html', {</a:t>
            </a:r>
          </a:p>
          <a:p>
            <a:pPr marL="0" indent="0">
              <a:buNone/>
            </a:pPr>
            <a:r>
              <a:rPr lang="en-IN" sz="1600" dirty="0"/>
              <a:t>        '</a:t>
            </a:r>
            <a:r>
              <a:rPr lang="en-IN" sz="1600" dirty="0" err="1"/>
              <a:t>error_counts</a:t>
            </a:r>
            <a:r>
              <a:rPr lang="en-IN" sz="1600" dirty="0"/>
              <a:t>': </a:t>
            </a:r>
            <a:r>
              <a:rPr lang="en-IN" sz="1600" dirty="0" err="1"/>
              <a:t>to_json</a:t>
            </a:r>
            <a:r>
              <a:rPr lang="en-IN" sz="1600" dirty="0"/>
              <a:t>(</a:t>
            </a:r>
            <a:r>
              <a:rPr lang="en-IN" sz="1600" dirty="0" err="1"/>
              <a:t>error_counts</a:t>
            </a:r>
            <a:r>
              <a:rPr lang="en-IN" sz="1600" dirty="0"/>
              <a:t>),</a:t>
            </a:r>
          </a:p>
          <a:p>
            <a:pPr marL="0" indent="0">
              <a:buNone/>
            </a:pPr>
            <a:r>
              <a:rPr lang="en-IN" sz="1600" dirty="0"/>
              <a:t>        '</a:t>
            </a:r>
            <a:r>
              <a:rPr lang="en-IN" sz="1600" dirty="0" err="1"/>
              <a:t>upload_counts</a:t>
            </a:r>
            <a:r>
              <a:rPr lang="en-IN" sz="1600" dirty="0"/>
              <a:t>': </a:t>
            </a:r>
            <a:r>
              <a:rPr lang="en-IN" sz="1600" dirty="0" err="1"/>
              <a:t>to_json</a:t>
            </a:r>
            <a:r>
              <a:rPr lang="en-IN" sz="1600" dirty="0"/>
              <a:t>(</a:t>
            </a:r>
            <a:r>
              <a:rPr lang="en-IN" sz="1600" dirty="0" err="1"/>
              <a:t>upload_counts</a:t>
            </a:r>
            <a:r>
              <a:rPr lang="en-IN" sz="1600" dirty="0"/>
              <a:t>)</a:t>
            </a:r>
          </a:p>
          <a:p>
            <a:pPr marL="0" indent="0">
              <a:buNone/>
            </a:pPr>
            <a:r>
              <a:rPr lang="en-IN" sz="1600" dirty="0"/>
              <a:t>    })</a:t>
            </a:r>
          </a:p>
          <a:p>
            <a:pPr marL="0" indent="0">
              <a:buNone/>
            </a:pPr>
            <a:endParaRPr lang="en-IN" sz="1600" dirty="0"/>
          </a:p>
          <a:p>
            <a:pPr marL="0" indent="0">
              <a:buNone/>
            </a:pPr>
            <a:r>
              <a:rPr lang="en-IN" sz="1600" dirty="0"/>
              <a:t>def </a:t>
            </a:r>
            <a:r>
              <a:rPr lang="en-IN" sz="1600" dirty="0" err="1"/>
              <a:t>predict_error_threat</a:t>
            </a:r>
            <a:r>
              <a:rPr lang="en-IN" sz="1600" dirty="0"/>
              <a:t>(</a:t>
            </a:r>
            <a:r>
              <a:rPr lang="en-IN" sz="1600" dirty="0" err="1"/>
              <a:t>compilation_error</a:t>
            </a:r>
            <a:r>
              <a:rPr lang="en-IN" sz="1600" dirty="0"/>
              <a:t>):</a:t>
            </a:r>
          </a:p>
          <a:p>
            <a:pPr marL="0" indent="0">
              <a:buNone/>
            </a:pPr>
            <a:r>
              <a:rPr lang="en-IN" sz="1600" dirty="0"/>
              <a:t>    </a:t>
            </a:r>
            <a:r>
              <a:rPr lang="en-IN" sz="1600" dirty="0" err="1"/>
              <a:t>error_type</a:t>
            </a:r>
            <a:r>
              <a:rPr lang="en-IN" sz="1600" dirty="0"/>
              <a:t> = </a:t>
            </a:r>
            <a:r>
              <a:rPr lang="en-IN" sz="1600" dirty="0" err="1"/>
              <a:t>extract_error_type</a:t>
            </a:r>
            <a:r>
              <a:rPr lang="en-IN" sz="1600" dirty="0"/>
              <a:t>(</a:t>
            </a:r>
            <a:r>
              <a:rPr lang="en-IN" sz="1600" dirty="0" err="1"/>
              <a:t>compilation_error</a:t>
            </a:r>
            <a:r>
              <a:rPr lang="en-IN" sz="1600" dirty="0"/>
              <a:t>)</a:t>
            </a:r>
          </a:p>
          <a:p>
            <a:pPr marL="0" indent="0">
              <a:buNone/>
            </a:pPr>
            <a:r>
              <a:rPr lang="en-IN" sz="1600" dirty="0"/>
              <a:t>    return </a:t>
            </a:r>
            <a:r>
              <a:rPr lang="en-IN" sz="1600" dirty="0" err="1"/>
              <a:t>use_machine_learning_model</a:t>
            </a:r>
            <a:r>
              <a:rPr lang="en-IN" sz="1600" dirty="0"/>
              <a:t>(</a:t>
            </a:r>
            <a:r>
              <a:rPr lang="en-IN" sz="1600" dirty="0" err="1"/>
              <a:t>error_type</a:t>
            </a:r>
            <a:r>
              <a:rPr lang="en-IN" sz="1600" dirty="0"/>
              <a:t>)</a:t>
            </a:r>
          </a:p>
        </p:txBody>
      </p:sp>
    </p:spTree>
    <p:extLst>
      <p:ext uri="{BB962C8B-B14F-4D97-AF65-F5344CB8AC3E}">
        <p14:creationId xmlns:p14="http://schemas.microsoft.com/office/powerpoint/2010/main" val="684050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C63F-7A18-1E47-55F8-3DBCB2EBB1F7}"/>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545E3967-BFD4-6989-C3F6-6D679B452CEE}"/>
              </a:ext>
            </a:extLst>
          </p:cNvPr>
          <p:cNvSpPr>
            <a:spLocks noGrp="1"/>
          </p:cNvSpPr>
          <p:nvPr>
            <p:ph idx="1"/>
          </p:nvPr>
        </p:nvSpPr>
        <p:spPr/>
        <p:txBody>
          <a:bodyPr>
            <a:normAutofit/>
          </a:bodyPr>
          <a:lstStyle/>
          <a:p>
            <a:pPr algn="just">
              <a:lnSpc>
                <a:spcPct val="150000"/>
              </a:lnSpc>
            </a:pPr>
            <a:r>
              <a:rPr lang="en-US" sz="2000" b="1" dirty="0"/>
              <a:t>1. Django Web Application</a:t>
            </a:r>
          </a:p>
          <a:p>
            <a:pPr lvl="1" algn="just">
              <a:lnSpc>
                <a:spcPct val="150000"/>
              </a:lnSpc>
            </a:pPr>
            <a:r>
              <a:rPr lang="en-US" sz="1800" dirty="0"/>
              <a:t>Views:</a:t>
            </a:r>
          </a:p>
          <a:p>
            <a:pPr lvl="2" algn="just">
              <a:lnSpc>
                <a:spcPct val="150000"/>
              </a:lnSpc>
            </a:pPr>
            <a:r>
              <a:rPr lang="en-US" sz="1600" dirty="0"/>
              <a:t>User Registration View: Handles user registration using Django's UserCreationForm.</a:t>
            </a:r>
          </a:p>
          <a:p>
            <a:pPr lvl="2" algn="just">
              <a:lnSpc>
                <a:spcPct val="150000"/>
              </a:lnSpc>
            </a:pPr>
            <a:r>
              <a:rPr lang="en-US" sz="1600" dirty="0"/>
              <a:t>Upload File View (Protected): Renders the upload file view for authenticated users.</a:t>
            </a:r>
          </a:p>
          <a:p>
            <a:pPr lvl="2" algn="just">
              <a:lnSpc>
                <a:spcPct val="150000"/>
              </a:lnSpc>
            </a:pPr>
            <a:r>
              <a:rPr lang="en-US" sz="1600" dirty="0"/>
              <a:t>Compile and Search View: Processes uploaded files, attempts compilation, and provides dynamic error analysis.</a:t>
            </a:r>
          </a:p>
          <a:p>
            <a:pPr lvl="1" algn="just">
              <a:lnSpc>
                <a:spcPct val="150000"/>
              </a:lnSpc>
            </a:pPr>
            <a:r>
              <a:rPr lang="en-US" sz="1800" dirty="0"/>
              <a:t>Integration:</a:t>
            </a:r>
          </a:p>
          <a:p>
            <a:pPr lvl="2" algn="just">
              <a:lnSpc>
                <a:spcPct val="150000"/>
              </a:lnSpc>
            </a:pPr>
            <a:r>
              <a:rPr lang="en-US" sz="1600" dirty="0"/>
              <a:t>Machine Learning Model Integration: Utilizes a machine learning model for threat level prediction.</a:t>
            </a:r>
          </a:p>
          <a:p>
            <a:pPr lvl="2" algn="just">
              <a:lnSpc>
                <a:spcPct val="150000"/>
              </a:lnSpc>
            </a:pPr>
            <a:r>
              <a:rPr lang="en-US" sz="1600" dirty="0"/>
              <a:t>Real-time Feedback: Provides real-time feedback on compilation errors for developers.</a:t>
            </a:r>
          </a:p>
          <a:p>
            <a:endParaRPr lang="en-IN" dirty="0"/>
          </a:p>
        </p:txBody>
      </p:sp>
    </p:spTree>
    <p:extLst>
      <p:ext uri="{BB962C8B-B14F-4D97-AF65-F5344CB8AC3E}">
        <p14:creationId xmlns:p14="http://schemas.microsoft.com/office/powerpoint/2010/main" val="1320927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C63F-7A18-1E47-55F8-3DBCB2EBB1F7}"/>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545E3967-BFD4-6989-C3F6-6D679B452CEE}"/>
              </a:ext>
            </a:extLst>
          </p:cNvPr>
          <p:cNvSpPr>
            <a:spLocks noGrp="1"/>
          </p:cNvSpPr>
          <p:nvPr>
            <p:ph idx="1"/>
          </p:nvPr>
        </p:nvSpPr>
        <p:spPr/>
        <p:txBody>
          <a:bodyPr>
            <a:normAutofit/>
          </a:bodyPr>
          <a:lstStyle/>
          <a:p>
            <a:pPr algn="just">
              <a:lnSpc>
                <a:spcPct val="150000"/>
              </a:lnSpc>
            </a:pPr>
            <a:r>
              <a:rPr lang="en-IN" sz="2000" b="1" dirty="0"/>
              <a:t>2. Machine Learning Model</a:t>
            </a:r>
          </a:p>
          <a:p>
            <a:pPr lvl="1" algn="just">
              <a:lnSpc>
                <a:spcPct val="150000"/>
              </a:lnSpc>
            </a:pPr>
            <a:r>
              <a:rPr lang="en-IN" sz="1800" dirty="0"/>
              <a:t>Functionality:</a:t>
            </a:r>
          </a:p>
          <a:p>
            <a:pPr lvl="2" algn="just">
              <a:lnSpc>
                <a:spcPct val="150000"/>
              </a:lnSpc>
            </a:pPr>
            <a:r>
              <a:rPr lang="en-IN" sz="1600" dirty="0"/>
              <a:t>Threat Level Prediction: Uses a K-Nearest Neighbours classifier for predicting threat levels.</a:t>
            </a:r>
          </a:p>
          <a:p>
            <a:pPr lvl="1" algn="just">
              <a:lnSpc>
                <a:spcPct val="150000"/>
              </a:lnSpc>
            </a:pPr>
            <a:r>
              <a:rPr lang="en-IN" sz="1800" dirty="0"/>
              <a:t>Data Handling:</a:t>
            </a:r>
          </a:p>
          <a:p>
            <a:pPr lvl="2" algn="just">
              <a:lnSpc>
                <a:spcPct val="150000"/>
              </a:lnSpc>
            </a:pPr>
            <a:r>
              <a:rPr lang="en-IN" sz="1600" dirty="0"/>
              <a:t>Label Encoding: Transforms categorical features and labels using scikit-</a:t>
            </a:r>
            <a:r>
              <a:rPr lang="en-IN" sz="1600" dirty="0" err="1"/>
              <a:t>learn's</a:t>
            </a:r>
            <a:r>
              <a:rPr lang="en-IN" sz="1600" dirty="0"/>
              <a:t> LabelEncoder.</a:t>
            </a:r>
          </a:p>
          <a:p>
            <a:pPr algn="just">
              <a:lnSpc>
                <a:spcPct val="150000"/>
              </a:lnSpc>
            </a:pPr>
            <a:r>
              <a:rPr lang="en-US" sz="2000" b="1" dirty="0">
                <a:latin typeface="Times New Roman" panose="02020603050405020304" charset="0"/>
                <a:cs typeface="Times New Roman" panose="02020603050405020304" charset="0"/>
                <a:sym typeface="+mn-ea"/>
              </a:rPr>
              <a:t>3</a:t>
            </a:r>
            <a:r>
              <a:rPr lang="en-US" sz="2000" b="1" dirty="0">
                <a:cs typeface="Times New Roman" panose="02020603050405020304" charset="0"/>
                <a:sym typeface="+mn-ea"/>
              </a:rPr>
              <a:t>.Documentation:</a:t>
            </a:r>
            <a:endParaRPr lang="en-US" sz="2000" b="1" dirty="0">
              <a:cs typeface="Times New Roman" panose="02020603050405020304" charset="0"/>
            </a:endParaRPr>
          </a:p>
          <a:p>
            <a:pPr lvl="1" algn="just">
              <a:lnSpc>
                <a:spcPct val="150000"/>
              </a:lnSpc>
            </a:pPr>
            <a:r>
              <a:rPr lang="en-US" sz="1600" dirty="0">
                <a:cs typeface="Times New Roman" panose="02020603050405020304" charset="0"/>
                <a:sym typeface="+mn-ea"/>
              </a:rPr>
              <a:t> Maintain comprehensive documentation detailing the code structure, functionality, and integration processes.</a:t>
            </a:r>
            <a:endParaRPr lang="en-US" sz="1600" dirty="0">
              <a:cs typeface="Times New Roman" panose="02020603050405020304" charset="0"/>
            </a:endParaRPr>
          </a:p>
          <a:p>
            <a:pPr lvl="1" algn="just">
              <a:lnSpc>
                <a:spcPct val="150000"/>
              </a:lnSpc>
            </a:pPr>
            <a:r>
              <a:rPr lang="en-US" sz="1600" dirty="0">
                <a:cs typeface="Times New Roman" panose="02020603050405020304" charset="0"/>
                <a:sym typeface="+mn-ea"/>
              </a:rPr>
              <a:t>Include information on data formats, and any authentication mechanisms</a:t>
            </a:r>
            <a:r>
              <a:rPr lang="en-US" dirty="0">
                <a:cs typeface="Times New Roman" panose="02020603050405020304" charset="0"/>
                <a:sym typeface="+mn-ea"/>
              </a:rPr>
              <a:t>.</a:t>
            </a:r>
            <a:endParaRPr lang="en-US" dirty="0">
              <a:cs typeface="Times New Roman" panose="02020603050405020304" charset="0"/>
            </a:endParaRPr>
          </a:p>
          <a:p>
            <a:pPr marL="0" indent="0">
              <a:buNone/>
            </a:pPr>
            <a:endParaRPr lang="en-IN" dirty="0"/>
          </a:p>
        </p:txBody>
      </p:sp>
    </p:spTree>
    <p:extLst>
      <p:ext uri="{BB962C8B-B14F-4D97-AF65-F5344CB8AC3E}">
        <p14:creationId xmlns:p14="http://schemas.microsoft.com/office/powerpoint/2010/main" val="1960785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A1366-63A1-7451-9BF2-D70EE1E8D0DB}"/>
              </a:ext>
            </a:extLst>
          </p:cNvPr>
          <p:cNvSpPr>
            <a:spLocks noGrp="1"/>
          </p:cNvSpPr>
          <p:nvPr>
            <p:ph type="title"/>
          </p:nvPr>
        </p:nvSpPr>
        <p:spPr/>
        <p:txBody>
          <a:bodyPr/>
          <a:lstStyle/>
          <a:p>
            <a:r>
              <a:rPr lang="en-US" dirty="0"/>
              <a:t>CODE(Back-end)</a:t>
            </a:r>
            <a:endParaRPr lang="en-IN" dirty="0"/>
          </a:p>
        </p:txBody>
      </p:sp>
      <p:sp>
        <p:nvSpPr>
          <p:cNvPr id="3" name="Content Placeholder 2">
            <a:extLst>
              <a:ext uri="{FF2B5EF4-FFF2-40B4-BE49-F238E27FC236}">
                <a16:creationId xmlns:a16="http://schemas.microsoft.com/office/drawing/2014/main" id="{9CB20BBC-B621-F738-F619-C97D71EB8EC1}"/>
              </a:ext>
            </a:extLst>
          </p:cNvPr>
          <p:cNvSpPr>
            <a:spLocks noGrp="1"/>
          </p:cNvSpPr>
          <p:nvPr>
            <p:ph idx="1"/>
          </p:nvPr>
        </p:nvSpPr>
        <p:spPr/>
        <p:txBody>
          <a:bodyPr>
            <a:noAutofit/>
          </a:bodyPr>
          <a:lstStyle/>
          <a:p>
            <a:pPr marL="0" indent="0">
              <a:buNone/>
            </a:pPr>
            <a:r>
              <a:rPr lang="en-IN" sz="1200" dirty="0"/>
              <a:t>def </a:t>
            </a:r>
            <a:r>
              <a:rPr lang="en-IN" sz="1200" dirty="0" err="1"/>
              <a:t>compile_and_search</a:t>
            </a:r>
            <a:r>
              <a:rPr lang="en-IN" sz="1200" dirty="0"/>
              <a:t>(request):</a:t>
            </a:r>
          </a:p>
          <a:p>
            <a:pPr marL="0" indent="0">
              <a:buNone/>
            </a:pPr>
            <a:r>
              <a:rPr lang="en-IN" sz="1200" dirty="0"/>
              <a:t>    response = None</a:t>
            </a:r>
          </a:p>
          <a:p>
            <a:pPr marL="0" indent="0">
              <a:buNone/>
            </a:pPr>
            <a:r>
              <a:rPr lang="en-IN" sz="1200" dirty="0"/>
              <a:t>    if </a:t>
            </a:r>
            <a:r>
              <a:rPr lang="en-IN" sz="1200" dirty="0" err="1"/>
              <a:t>request.method</a:t>
            </a:r>
            <a:r>
              <a:rPr lang="en-IN" sz="1200" dirty="0"/>
              <a:t> == 'POST':</a:t>
            </a:r>
          </a:p>
          <a:p>
            <a:pPr marL="0" indent="0">
              <a:buNone/>
            </a:pPr>
            <a:r>
              <a:rPr lang="en-IN" sz="1200" dirty="0"/>
              <a:t>        </a:t>
            </a:r>
            <a:r>
              <a:rPr lang="en-IN" sz="1200" dirty="0" err="1"/>
              <a:t>uploaded_file</a:t>
            </a:r>
            <a:r>
              <a:rPr lang="en-IN" sz="1200" dirty="0"/>
              <a:t> = </a:t>
            </a:r>
            <a:r>
              <a:rPr lang="en-IN" sz="1200" dirty="0" err="1"/>
              <a:t>request.FILES.get</a:t>
            </a:r>
            <a:r>
              <a:rPr lang="en-IN" sz="1200" dirty="0"/>
              <a:t>('file')</a:t>
            </a:r>
          </a:p>
          <a:p>
            <a:pPr marL="0" indent="0">
              <a:buNone/>
            </a:pPr>
            <a:r>
              <a:rPr lang="en-IN" sz="1200" dirty="0"/>
              <a:t>        try:</a:t>
            </a:r>
          </a:p>
          <a:p>
            <a:pPr marL="0" indent="0">
              <a:buNone/>
            </a:pPr>
            <a:r>
              <a:rPr lang="en-IN" sz="1200" dirty="0"/>
              <a:t>            if </a:t>
            </a:r>
            <a:r>
              <a:rPr lang="en-IN" sz="1200" dirty="0" err="1"/>
              <a:t>uploaded_file</a:t>
            </a:r>
            <a:r>
              <a:rPr lang="en-IN" sz="1200" dirty="0"/>
              <a:t>:</a:t>
            </a:r>
          </a:p>
          <a:p>
            <a:pPr marL="0" indent="0">
              <a:buNone/>
            </a:pPr>
            <a:r>
              <a:rPr lang="en-IN" sz="1200" dirty="0"/>
              <a:t>                </a:t>
            </a:r>
            <a:r>
              <a:rPr lang="en-IN" sz="1200" dirty="0" err="1"/>
              <a:t>file_name</a:t>
            </a:r>
            <a:r>
              <a:rPr lang="en-IN" sz="1200" dirty="0"/>
              <a:t>, </a:t>
            </a:r>
            <a:r>
              <a:rPr lang="en-IN" sz="1200" dirty="0" err="1"/>
              <a:t>file_extension</a:t>
            </a:r>
            <a:r>
              <a:rPr lang="en-IN" sz="1200" dirty="0"/>
              <a:t> = </a:t>
            </a:r>
            <a:r>
              <a:rPr lang="en-IN" sz="1200" dirty="0" err="1"/>
              <a:t>os.path.splitext</a:t>
            </a:r>
            <a:r>
              <a:rPr lang="en-IN" sz="1200" dirty="0"/>
              <a:t>(uploaded_file.name)</a:t>
            </a:r>
          </a:p>
          <a:p>
            <a:pPr marL="0" indent="0">
              <a:buNone/>
            </a:pPr>
            <a:r>
              <a:rPr lang="en-IN" sz="1200" dirty="0"/>
              <a:t>                language = </a:t>
            </a:r>
            <a:r>
              <a:rPr lang="en-IN" sz="1200" dirty="0" err="1"/>
              <a:t>file_extension</a:t>
            </a:r>
            <a:r>
              <a:rPr lang="en-IN" sz="1200" dirty="0"/>
              <a:t>[1:]  # Exclude the dot in the extension</a:t>
            </a:r>
          </a:p>
          <a:p>
            <a:pPr marL="0" indent="0">
              <a:buNone/>
            </a:pPr>
            <a:r>
              <a:rPr lang="en-IN" sz="1200" dirty="0"/>
              <a:t>                with open(</a:t>
            </a:r>
            <a:r>
              <a:rPr lang="en-IN" sz="1200" dirty="0" err="1"/>
              <a:t>f'Error_log</a:t>
            </a:r>
            <a:r>
              <a:rPr lang="en-IN" sz="1200" dirty="0"/>
              <a:t>/</a:t>
            </a:r>
            <a:r>
              <a:rPr lang="en-IN" sz="1200" dirty="0" err="1"/>
              <a:t>uploaded_file</a:t>
            </a:r>
            <a:r>
              <a:rPr lang="en-IN" sz="1200" dirty="0"/>
              <a:t>.{language}', '</a:t>
            </a:r>
            <a:r>
              <a:rPr lang="en-IN" sz="1200" dirty="0" err="1"/>
              <a:t>wb</a:t>
            </a:r>
            <a:r>
              <a:rPr lang="en-IN" sz="1200" dirty="0"/>
              <a:t>') as destination:</a:t>
            </a:r>
          </a:p>
          <a:p>
            <a:pPr marL="0" indent="0">
              <a:buNone/>
            </a:pPr>
            <a:r>
              <a:rPr lang="en-IN" sz="1200" dirty="0"/>
              <a:t>                    for chunk in </a:t>
            </a:r>
            <a:r>
              <a:rPr lang="en-IN" sz="1200" dirty="0" err="1"/>
              <a:t>uploaded_file.chunks</a:t>
            </a:r>
            <a:r>
              <a:rPr lang="en-IN" sz="1200" dirty="0"/>
              <a:t>():</a:t>
            </a:r>
          </a:p>
          <a:p>
            <a:pPr marL="0" indent="0">
              <a:buNone/>
            </a:pPr>
            <a:r>
              <a:rPr lang="en-IN" sz="1200" dirty="0"/>
              <a:t>                        </a:t>
            </a:r>
            <a:r>
              <a:rPr lang="en-IN" sz="1200" dirty="0" err="1"/>
              <a:t>destination.write</a:t>
            </a:r>
            <a:r>
              <a:rPr lang="en-IN" sz="1200" dirty="0"/>
              <a:t>(chunk)</a:t>
            </a:r>
          </a:p>
          <a:p>
            <a:pPr marL="0" indent="0">
              <a:buNone/>
            </a:pPr>
            <a:r>
              <a:rPr lang="en-IN" sz="1200" dirty="0"/>
              <a:t>	if language == '</a:t>
            </a:r>
            <a:r>
              <a:rPr lang="en-IN" sz="1200" dirty="0" err="1"/>
              <a:t>py</a:t>
            </a:r>
            <a:r>
              <a:rPr lang="en-IN" sz="1200" dirty="0"/>
              <a:t>':</a:t>
            </a:r>
          </a:p>
          <a:p>
            <a:pPr marL="0" indent="0">
              <a:buNone/>
            </a:pPr>
            <a:r>
              <a:rPr lang="en-IN" sz="1200" dirty="0"/>
              <a:t>                    result = </a:t>
            </a:r>
            <a:r>
              <a:rPr lang="en-IN" sz="1200" dirty="0" err="1"/>
              <a:t>subprocess.run</a:t>
            </a:r>
            <a:r>
              <a:rPr lang="en-IN" sz="1200" dirty="0"/>
              <a:t>(['python', '-m', '</a:t>
            </a:r>
            <a:r>
              <a:rPr lang="en-IN" sz="1200" dirty="0" err="1"/>
              <a:t>py_compile</a:t>
            </a:r>
            <a:r>
              <a:rPr lang="en-IN" sz="1200" dirty="0"/>
              <a:t>', </a:t>
            </a:r>
            <a:r>
              <a:rPr lang="en-IN" sz="1200" dirty="0" err="1"/>
              <a:t>f'Error_log</a:t>
            </a:r>
            <a:r>
              <a:rPr lang="en-IN" sz="1200" dirty="0"/>
              <a:t>/</a:t>
            </a:r>
            <a:r>
              <a:rPr lang="en-IN" sz="1200" dirty="0" err="1"/>
              <a:t>uploaded_file</a:t>
            </a:r>
            <a:r>
              <a:rPr lang="en-IN" sz="1200" dirty="0"/>
              <a:t>.{language}'], </a:t>
            </a:r>
            <a:r>
              <a:rPr lang="en-IN" sz="1200" dirty="0" err="1"/>
              <a:t>capture_output</a:t>
            </a:r>
            <a:r>
              <a:rPr lang="en-IN" sz="1200" dirty="0"/>
              <a:t>=True)</a:t>
            </a:r>
          </a:p>
          <a:p>
            <a:pPr marL="0" indent="0">
              <a:buNone/>
            </a:pPr>
            <a:r>
              <a:rPr lang="en-IN" sz="1200" dirty="0"/>
              <a:t>                    </a:t>
            </a:r>
            <a:r>
              <a:rPr lang="en-IN" sz="1200" dirty="0" err="1"/>
              <a:t>request.session</a:t>
            </a:r>
            <a:r>
              <a:rPr lang="en-IN" sz="1200" dirty="0"/>
              <a:t>['</a:t>
            </a:r>
            <a:r>
              <a:rPr lang="en-IN" sz="1200" dirty="0" err="1"/>
              <a:t>python_response</a:t>
            </a:r>
            <a:r>
              <a:rPr lang="en-IN" sz="1200" dirty="0"/>
              <a:t>'] = </a:t>
            </a:r>
            <a:r>
              <a:rPr lang="en-IN" sz="1200" dirty="0" err="1"/>
              <a:t>result.stderr.decode</a:t>
            </a:r>
            <a:r>
              <a:rPr lang="en-IN" sz="1200" dirty="0"/>
              <a:t>('utf-8') if </a:t>
            </a:r>
            <a:r>
              <a:rPr lang="en-IN" sz="1200" dirty="0" err="1"/>
              <a:t>result.returncode</a:t>
            </a:r>
            <a:r>
              <a:rPr lang="en-IN" sz="1200" dirty="0"/>
              <a:t> != 0 else None</a:t>
            </a:r>
          </a:p>
          <a:p>
            <a:pPr marL="0" indent="0">
              <a:buNone/>
            </a:pPr>
            <a:r>
              <a:rPr lang="en-IN" sz="1200" dirty="0"/>
              <a:t>                </a:t>
            </a:r>
            <a:r>
              <a:rPr lang="en-IN" sz="1200" dirty="0" err="1"/>
              <a:t>elif</a:t>
            </a:r>
            <a:r>
              <a:rPr lang="en-IN" sz="1200" dirty="0"/>
              <a:t> language == 'java':</a:t>
            </a:r>
          </a:p>
          <a:p>
            <a:pPr marL="0" indent="0">
              <a:buNone/>
            </a:pPr>
            <a:r>
              <a:rPr lang="en-IN" sz="1200" dirty="0"/>
              <a:t>                    result = </a:t>
            </a:r>
            <a:r>
              <a:rPr lang="en-IN" sz="1200" dirty="0" err="1"/>
              <a:t>subprocess.run</a:t>
            </a:r>
            <a:r>
              <a:rPr lang="en-IN" sz="1200" dirty="0"/>
              <a:t>(['</a:t>
            </a:r>
            <a:r>
              <a:rPr lang="en-IN" sz="1200" dirty="0" err="1"/>
              <a:t>javac</a:t>
            </a:r>
            <a:r>
              <a:rPr lang="en-IN" sz="1200" dirty="0"/>
              <a:t>', </a:t>
            </a:r>
            <a:r>
              <a:rPr lang="en-IN" sz="1200" dirty="0" err="1"/>
              <a:t>f'Error_log</a:t>
            </a:r>
            <a:r>
              <a:rPr lang="en-IN" sz="1200" dirty="0"/>
              <a:t>/</a:t>
            </a:r>
            <a:r>
              <a:rPr lang="en-IN" sz="1200" dirty="0" err="1"/>
              <a:t>uploaded_file</a:t>
            </a:r>
            <a:r>
              <a:rPr lang="en-IN" sz="1200" dirty="0"/>
              <a:t>.{language}'], </a:t>
            </a:r>
            <a:r>
              <a:rPr lang="en-IN" sz="1200" dirty="0" err="1"/>
              <a:t>capture_output</a:t>
            </a:r>
            <a:r>
              <a:rPr lang="en-IN" sz="1200" dirty="0"/>
              <a:t>=True)</a:t>
            </a:r>
          </a:p>
          <a:p>
            <a:pPr marL="0" indent="0">
              <a:buNone/>
            </a:pPr>
            <a:r>
              <a:rPr lang="en-IN" sz="1200" dirty="0"/>
              <a:t>                    </a:t>
            </a:r>
            <a:r>
              <a:rPr lang="en-IN" sz="1200" dirty="0" err="1"/>
              <a:t>request.session</a:t>
            </a:r>
            <a:r>
              <a:rPr lang="en-IN" sz="1200" dirty="0"/>
              <a:t>['</a:t>
            </a:r>
            <a:r>
              <a:rPr lang="en-IN" sz="1200" dirty="0" err="1"/>
              <a:t>java_response</a:t>
            </a:r>
            <a:r>
              <a:rPr lang="en-IN" sz="1200" dirty="0"/>
              <a:t>'] = </a:t>
            </a:r>
            <a:r>
              <a:rPr lang="en-IN" sz="1200" dirty="0" err="1"/>
              <a:t>result.stderr.decode</a:t>
            </a:r>
            <a:r>
              <a:rPr lang="en-IN" sz="1200" dirty="0"/>
              <a:t>('utf-8') if </a:t>
            </a:r>
            <a:r>
              <a:rPr lang="en-IN" sz="1200" dirty="0" err="1"/>
              <a:t>result.returncode</a:t>
            </a:r>
            <a:r>
              <a:rPr lang="en-IN" sz="1200" dirty="0"/>
              <a:t> != 0 else None</a:t>
            </a:r>
          </a:p>
          <a:p>
            <a:pPr marL="0" indent="0">
              <a:buNone/>
            </a:pPr>
            <a:endParaRPr lang="en-IN" sz="1200" dirty="0"/>
          </a:p>
          <a:p>
            <a:pPr marL="0" indent="0">
              <a:buNone/>
            </a:pPr>
            <a:r>
              <a:rPr lang="en-IN" sz="1200" dirty="0"/>
              <a:t>                if </a:t>
            </a:r>
            <a:r>
              <a:rPr lang="en-IN" sz="1200" dirty="0" err="1"/>
              <a:t>result.returncode</a:t>
            </a:r>
            <a:r>
              <a:rPr lang="en-IN" sz="1200" dirty="0"/>
              <a:t> == 0:</a:t>
            </a:r>
          </a:p>
          <a:p>
            <a:pPr marL="0" indent="0">
              <a:buNone/>
            </a:pPr>
            <a:r>
              <a:rPr lang="en-IN" sz="1200" dirty="0"/>
              <a:t>	   response = </a:t>
            </a:r>
            <a:r>
              <a:rPr lang="en-IN" sz="1200" dirty="0" err="1"/>
              <a:t>f"File</a:t>
            </a:r>
            <a:r>
              <a:rPr lang="en-IN" sz="1200" dirty="0"/>
              <a:t> compiled successfully. No syntax errors found for {</a:t>
            </a:r>
            <a:r>
              <a:rPr lang="en-IN" sz="1200" dirty="0" err="1"/>
              <a:t>language.capitalize</a:t>
            </a:r>
            <a:r>
              <a:rPr lang="en-IN" sz="1200" dirty="0"/>
              <a:t>()}."</a:t>
            </a:r>
          </a:p>
          <a:p>
            <a:pPr marL="0" indent="0">
              <a:buNone/>
            </a:pPr>
            <a:r>
              <a:rPr lang="en-IN" sz="1200" dirty="0"/>
              <a:t>                    if language=='</a:t>
            </a:r>
            <a:r>
              <a:rPr lang="en-IN" sz="1200" dirty="0" err="1"/>
              <a:t>py</a:t>
            </a:r>
            <a:r>
              <a:rPr lang="en-IN" sz="1200" dirty="0"/>
              <a:t>':</a:t>
            </a:r>
          </a:p>
          <a:p>
            <a:pPr marL="0" indent="0">
              <a:buNone/>
            </a:pPr>
            <a:r>
              <a:rPr lang="en-IN" sz="1200" dirty="0"/>
              <a:t>                        </a:t>
            </a:r>
            <a:r>
              <a:rPr lang="en-IN" sz="1200" dirty="0" err="1"/>
              <a:t>FileUpload.objects.create</a:t>
            </a:r>
            <a:r>
              <a:rPr lang="en-IN" sz="1200" dirty="0"/>
              <a:t>(</a:t>
            </a:r>
            <a:r>
              <a:rPr lang="en-IN" sz="1200" dirty="0" err="1"/>
              <a:t>error_count</a:t>
            </a:r>
            <a:r>
              <a:rPr lang="en-IN" sz="1200" dirty="0"/>
              <a:t>=0, </a:t>
            </a:r>
            <a:r>
              <a:rPr lang="en-IN" sz="1200" dirty="0" err="1"/>
              <a:t>threat_level</a:t>
            </a:r>
            <a:r>
              <a:rPr lang="en-IN" sz="1200" dirty="0"/>
              <a:t>='', </a:t>
            </a:r>
            <a:r>
              <a:rPr lang="en-IN" sz="1200" dirty="0" err="1"/>
              <a:t>error_message</a:t>
            </a:r>
            <a:r>
              <a:rPr lang="en-IN" sz="1200" dirty="0"/>
              <a:t>='')</a:t>
            </a:r>
          </a:p>
          <a:p>
            <a:pPr marL="0" indent="0">
              <a:buNone/>
            </a:pPr>
            <a:r>
              <a:rPr lang="en-IN" sz="1200" dirty="0"/>
              <a:t>                    </a:t>
            </a:r>
          </a:p>
        </p:txBody>
      </p:sp>
    </p:spTree>
    <p:extLst>
      <p:ext uri="{BB962C8B-B14F-4D97-AF65-F5344CB8AC3E}">
        <p14:creationId xmlns:p14="http://schemas.microsoft.com/office/powerpoint/2010/main" val="184222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0963DD-F13F-2F55-ADEF-9E4F1FAA9447}"/>
              </a:ext>
            </a:extLst>
          </p:cNvPr>
          <p:cNvSpPr txBox="1"/>
          <p:nvPr/>
        </p:nvSpPr>
        <p:spPr>
          <a:xfrm>
            <a:off x="887185" y="2613392"/>
            <a:ext cx="10417629" cy="1631216"/>
          </a:xfrm>
          <a:prstGeom prst="rect">
            <a:avLst/>
          </a:prstGeom>
          <a:noFill/>
        </p:spPr>
        <p:txBody>
          <a:bodyPr wrap="square" rtlCol="0">
            <a:spAutoFit/>
          </a:bodyPr>
          <a:lstStyle/>
          <a:p>
            <a:r>
              <a:rPr lang="en-IN" sz="5000" b="1" i="0" dirty="0">
                <a:solidFill>
                  <a:srgbClr val="000000"/>
                </a:solidFill>
                <a:effectLst/>
                <a:latin typeface="Calibri" panose="020F0502020204030204" pitchFamily="34" charset="0"/>
              </a:rPr>
              <a:t>AI Powered Server Log Management Software</a:t>
            </a:r>
            <a:endParaRPr lang="en-IN" sz="5000" b="1" dirty="0"/>
          </a:p>
        </p:txBody>
      </p:sp>
    </p:spTree>
    <p:extLst>
      <p:ext uri="{BB962C8B-B14F-4D97-AF65-F5344CB8AC3E}">
        <p14:creationId xmlns:p14="http://schemas.microsoft.com/office/powerpoint/2010/main" val="2825301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A1366-63A1-7451-9BF2-D70EE1E8D0DB}"/>
              </a:ext>
            </a:extLst>
          </p:cNvPr>
          <p:cNvSpPr>
            <a:spLocks noGrp="1"/>
          </p:cNvSpPr>
          <p:nvPr>
            <p:ph type="title"/>
          </p:nvPr>
        </p:nvSpPr>
        <p:spPr/>
        <p:txBody>
          <a:bodyPr/>
          <a:lstStyle/>
          <a:p>
            <a:r>
              <a:rPr lang="en-US" dirty="0"/>
              <a:t>CODE(Back-end)</a:t>
            </a:r>
            <a:endParaRPr lang="en-IN" dirty="0"/>
          </a:p>
        </p:txBody>
      </p:sp>
      <p:sp>
        <p:nvSpPr>
          <p:cNvPr id="3" name="Content Placeholder 2">
            <a:extLst>
              <a:ext uri="{FF2B5EF4-FFF2-40B4-BE49-F238E27FC236}">
                <a16:creationId xmlns:a16="http://schemas.microsoft.com/office/drawing/2014/main" id="{9CB20BBC-B621-F738-F619-C97D71EB8EC1}"/>
              </a:ext>
            </a:extLst>
          </p:cNvPr>
          <p:cNvSpPr>
            <a:spLocks noGrp="1"/>
          </p:cNvSpPr>
          <p:nvPr>
            <p:ph idx="1"/>
          </p:nvPr>
        </p:nvSpPr>
        <p:spPr/>
        <p:txBody>
          <a:bodyPr>
            <a:noAutofit/>
          </a:bodyPr>
          <a:lstStyle/>
          <a:p>
            <a:pPr marL="0" indent="0">
              <a:buNone/>
            </a:pPr>
            <a:r>
              <a:rPr lang="en-IN" sz="1200" dirty="0"/>
              <a:t>	   </a:t>
            </a:r>
            <a:r>
              <a:rPr lang="en-IN" sz="1200" dirty="0" err="1"/>
              <a:t>request.session</a:t>
            </a:r>
            <a:r>
              <a:rPr lang="en-IN" sz="1200" dirty="0"/>
              <a:t>['</a:t>
            </a:r>
            <a:r>
              <a:rPr lang="en-IN" sz="1200" dirty="0" err="1"/>
              <a:t>python_response</a:t>
            </a:r>
            <a:r>
              <a:rPr lang="en-IN" sz="1200" dirty="0"/>
              <a:t>'] = None</a:t>
            </a:r>
          </a:p>
          <a:p>
            <a:pPr marL="0" indent="0">
              <a:buNone/>
            </a:pPr>
            <a:r>
              <a:rPr lang="en-IN" sz="1200" dirty="0"/>
              <a:t>                    </a:t>
            </a:r>
            <a:r>
              <a:rPr lang="en-IN" sz="1200" dirty="0" err="1"/>
              <a:t>request.session</a:t>
            </a:r>
            <a:r>
              <a:rPr lang="en-IN" sz="1200" dirty="0"/>
              <a:t>['</a:t>
            </a:r>
            <a:r>
              <a:rPr lang="en-IN" sz="1200" dirty="0" err="1"/>
              <a:t>java_response</a:t>
            </a:r>
            <a:r>
              <a:rPr lang="en-IN" sz="1200" dirty="0"/>
              <a:t>'] = None</a:t>
            </a:r>
          </a:p>
          <a:p>
            <a:pPr marL="0" indent="0">
              <a:buNone/>
            </a:pPr>
            <a:r>
              <a:rPr lang="en-IN" sz="1200" dirty="0"/>
              <a:t>                else:</a:t>
            </a:r>
          </a:p>
          <a:p>
            <a:pPr marL="0" indent="0">
              <a:buNone/>
            </a:pPr>
            <a:r>
              <a:rPr lang="en-IN" sz="1200" dirty="0"/>
              <a:t>                    if language=='</a:t>
            </a:r>
            <a:r>
              <a:rPr lang="en-IN" sz="1200" dirty="0" err="1"/>
              <a:t>py</a:t>
            </a:r>
            <a:r>
              <a:rPr lang="en-IN" sz="1200" dirty="0"/>
              <a:t>’:</a:t>
            </a:r>
          </a:p>
          <a:p>
            <a:pPr marL="0" indent="0">
              <a:buNone/>
            </a:pPr>
            <a:r>
              <a:rPr lang="en-IN" sz="1200" dirty="0"/>
              <a:t>	       </a:t>
            </a:r>
            <a:r>
              <a:rPr lang="en-IN" sz="1200" dirty="0" err="1"/>
              <a:t>compilation_error</a:t>
            </a:r>
            <a:r>
              <a:rPr lang="en-IN" sz="1200" dirty="0"/>
              <a:t> = </a:t>
            </a:r>
            <a:r>
              <a:rPr lang="en-IN" sz="1200" dirty="0" err="1"/>
              <a:t>result.stderr.decode</a:t>
            </a:r>
            <a:r>
              <a:rPr lang="en-IN" sz="1200" dirty="0"/>
              <a:t>('utf-8')</a:t>
            </a:r>
          </a:p>
          <a:p>
            <a:pPr marL="0" indent="0">
              <a:buNone/>
            </a:pPr>
            <a:r>
              <a:rPr lang="en-IN" sz="1200" dirty="0"/>
              <a:t>                        response = </a:t>
            </a:r>
            <a:r>
              <a:rPr lang="en-IN" sz="1200" dirty="0" err="1"/>
              <a:t>f"Compilation</a:t>
            </a:r>
            <a:r>
              <a:rPr lang="en-IN" sz="1200" dirty="0"/>
              <a:t> error for {</a:t>
            </a:r>
            <a:r>
              <a:rPr lang="en-IN" sz="1200" dirty="0" err="1"/>
              <a:t>language.capitalize</a:t>
            </a:r>
            <a:r>
              <a:rPr lang="en-IN" sz="1200" dirty="0"/>
              <a:t>()}:\n\n{</a:t>
            </a:r>
            <a:r>
              <a:rPr lang="en-IN" sz="1200" dirty="0" err="1"/>
              <a:t>compilation_error</a:t>
            </a:r>
            <a:r>
              <a:rPr lang="en-IN" sz="1200" dirty="0"/>
              <a:t>}"</a:t>
            </a:r>
          </a:p>
          <a:p>
            <a:pPr marL="0" indent="0">
              <a:buNone/>
            </a:pPr>
            <a:r>
              <a:rPr lang="en-IN" sz="1200" dirty="0"/>
              <a:t>                        </a:t>
            </a:r>
            <a:r>
              <a:rPr lang="en-IN" sz="1200" dirty="0" err="1"/>
              <a:t>threat_level</a:t>
            </a:r>
            <a:r>
              <a:rPr lang="en-IN" sz="1200" dirty="0"/>
              <a:t> = </a:t>
            </a:r>
            <a:r>
              <a:rPr lang="en-IN" sz="1200" dirty="0" err="1"/>
              <a:t>predict_threat_level</a:t>
            </a:r>
            <a:r>
              <a:rPr lang="en-IN" sz="1200" dirty="0"/>
              <a:t>(</a:t>
            </a:r>
            <a:r>
              <a:rPr lang="en-IN" sz="1200" dirty="0" err="1"/>
              <a:t>compilation_error</a:t>
            </a:r>
            <a:r>
              <a:rPr lang="en-IN" sz="1200" dirty="0"/>
              <a:t>)</a:t>
            </a:r>
          </a:p>
          <a:p>
            <a:pPr marL="0" indent="0">
              <a:buNone/>
            </a:pPr>
            <a:r>
              <a:rPr lang="en-IN" sz="1200" dirty="0"/>
              <a:t>                        </a:t>
            </a:r>
            <a:r>
              <a:rPr lang="en-IN" sz="1200" dirty="0" err="1"/>
              <a:t>extracted_error</a:t>
            </a:r>
            <a:r>
              <a:rPr lang="en-IN" sz="1200" dirty="0"/>
              <a:t> = </a:t>
            </a:r>
            <a:r>
              <a:rPr lang="en-IN" sz="1200" dirty="0" err="1"/>
              <a:t>Error_Extraction</a:t>
            </a:r>
            <a:r>
              <a:rPr lang="en-IN" sz="1200" dirty="0"/>
              <a:t>(</a:t>
            </a:r>
            <a:r>
              <a:rPr lang="en-IN" sz="1200" dirty="0" err="1"/>
              <a:t>compilation_error</a:t>
            </a:r>
            <a:r>
              <a:rPr lang="en-IN" sz="1200" dirty="0"/>
              <a:t>)</a:t>
            </a:r>
          </a:p>
          <a:p>
            <a:pPr marL="0" indent="0">
              <a:buNone/>
            </a:pPr>
            <a:r>
              <a:rPr lang="en-IN" sz="1200" dirty="0"/>
              <a:t>                        </a:t>
            </a:r>
            <a:r>
              <a:rPr lang="en-IN" sz="1200" dirty="0" err="1"/>
              <a:t>error_count</a:t>
            </a:r>
            <a:r>
              <a:rPr lang="en-IN" sz="1200" dirty="0"/>
              <a:t> = </a:t>
            </a:r>
            <a:r>
              <a:rPr lang="en-IN" sz="1200" dirty="0" err="1"/>
              <a:t>FileUpload.objects.filter</a:t>
            </a:r>
            <a:r>
              <a:rPr lang="en-IN" sz="1200" dirty="0"/>
              <a:t>(</a:t>
            </a:r>
            <a:r>
              <a:rPr lang="en-IN" sz="1200" dirty="0" err="1"/>
              <a:t>threat_level</a:t>
            </a:r>
            <a:r>
              <a:rPr lang="en-IN" sz="1200" dirty="0"/>
              <a:t>='').count() + 1</a:t>
            </a:r>
          </a:p>
          <a:p>
            <a:pPr marL="0" indent="0">
              <a:buNone/>
            </a:pPr>
            <a:r>
              <a:rPr lang="en-IN" sz="1200" dirty="0"/>
              <a:t>                        </a:t>
            </a:r>
            <a:r>
              <a:rPr lang="en-IN" sz="1200" dirty="0" err="1"/>
              <a:t>FileUpload.objects.create</a:t>
            </a:r>
            <a:r>
              <a:rPr lang="en-IN" sz="1200" dirty="0"/>
              <a:t>(</a:t>
            </a:r>
            <a:r>
              <a:rPr lang="en-IN" sz="1200" dirty="0" err="1"/>
              <a:t>error_count</a:t>
            </a:r>
            <a:r>
              <a:rPr lang="en-IN" sz="1200" dirty="0"/>
              <a:t>=</a:t>
            </a:r>
            <a:r>
              <a:rPr lang="en-IN" sz="1200" dirty="0" err="1"/>
              <a:t>error_count</a:t>
            </a:r>
            <a:r>
              <a:rPr lang="en-IN" sz="1200" dirty="0"/>
              <a:t>, </a:t>
            </a:r>
            <a:r>
              <a:rPr lang="en-IN" sz="1200" dirty="0" err="1"/>
              <a:t>threat_level</a:t>
            </a:r>
            <a:r>
              <a:rPr lang="en-IN" sz="1200" dirty="0"/>
              <a:t>=</a:t>
            </a:r>
            <a:r>
              <a:rPr lang="en-IN" sz="1200" dirty="0" err="1"/>
              <a:t>threat_level</a:t>
            </a:r>
            <a:r>
              <a:rPr lang="en-IN" sz="1200" dirty="0"/>
              <a:t>, </a:t>
            </a:r>
            <a:r>
              <a:rPr lang="en-IN" sz="1200" dirty="0" err="1"/>
              <a:t>error_message</a:t>
            </a:r>
            <a:r>
              <a:rPr lang="en-IN" sz="1200" dirty="0"/>
              <a:t>=</a:t>
            </a:r>
            <a:r>
              <a:rPr lang="en-IN" sz="1200" dirty="0" err="1"/>
              <a:t>extracted_error</a:t>
            </a:r>
            <a:r>
              <a:rPr lang="en-IN" sz="1200" dirty="0"/>
              <a:t>)</a:t>
            </a:r>
          </a:p>
          <a:p>
            <a:pPr marL="0" indent="0">
              <a:buNone/>
            </a:pPr>
            <a:r>
              <a:rPr lang="en-IN" sz="1200" dirty="0"/>
              <a:t>                        response += f"\n\</a:t>
            </a:r>
            <a:r>
              <a:rPr lang="en-IN" sz="1200" dirty="0" err="1"/>
              <a:t>nPredicted</a:t>
            </a:r>
            <a:r>
              <a:rPr lang="en-IN" sz="1200" dirty="0"/>
              <a:t> Threat Level: {</a:t>
            </a:r>
            <a:r>
              <a:rPr lang="en-IN" sz="1200" dirty="0" err="1"/>
              <a:t>threat_level</a:t>
            </a:r>
            <a:r>
              <a:rPr lang="en-IN" sz="1200" dirty="0"/>
              <a:t>}"</a:t>
            </a:r>
          </a:p>
          <a:p>
            <a:pPr marL="0" indent="0">
              <a:buNone/>
            </a:pPr>
            <a:r>
              <a:rPr lang="en-IN" sz="1200" dirty="0"/>
              <a:t>                    else:</a:t>
            </a:r>
          </a:p>
          <a:p>
            <a:pPr marL="0" indent="0">
              <a:buNone/>
            </a:pPr>
            <a:r>
              <a:rPr lang="en-IN" sz="1200" dirty="0"/>
              <a:t>                        </a:t>
            </a:r>
            <a:r>
              <a:rPr lang="en-IN" sz="1200" dirty="0" err="1"/>
              <a:t>compilation_error</a:t>
            </a:r>
            <a:r>
              <a:rPr lang="en-IN" sz="1200" dirty="0"/>
              <a:t> = </a:t>
            </a:r>
            <a:r>
              <a:rPr lang="en-IN" sz="1200" dirty="0" err="1"/>
              <a:t>result.stderr.decode</a:t>
            </a:r>
            <a:r>
              <a:rPr lang="en-IN" sz="1200" dirty="0"/>
              <a:t>('utf-8')</a:t>
            </a:r>
          </a:p>
          <a:p>
            <a:pPr marL="0" indent="0">
              <a:buNone/>
            </a:pPr>
            <a:r>
              <a:rPr lang="en-IN" sz="1200" dirty="0"/>
              <a:t>                        </a:t>
            </a:r>
            <a:r>
              <a:rPr lang="en-IN" sz="1200" dirty="0" err="1"/>
              <a:t>error_lines</a:t>
            </a:r>
            <a:r>
              <a:rPr lang="en-IN" sz="1200" dirty="0"/>
              <a:t> = </a:t>
            </a:r>
            <a:r>
              <a:rPr lang="en-IN" sz="1200" dirty="0" err="1"/>
              <a:t>compilation_error.strip</a:t>
            </a:r>
            <a:r>
              <a:rPr lang="en-IN" sz="1200" dirty="0"/>
              <a:t>().split('^')</a:t>
            </a:r>
          </a:p>
          <a:p>
            <a:pPr marL="0" indent="0">
              <a:buNone/>
            </a:pPr>
            <a:r>
              <a:rPr lang="en-IN" sz="1200" dirty="0"/>
              <a:t>                        response = </a:t>
            </a:r>
            <a:r>
              <a:rPr lang="en-IN" sz="1200" dirty="0" err="1"/>
              <a:t>f"Compilation</a:t>
            </a:r>
            <a:r>
              <a:rPr lang="en-IN" sz="1200" dirty="0"/>
              <a:t> error for {</a:t>
            </a:r>
            <a:r>
              <a:rPr lang="en-IN" sz="1200" dirty="0" err="1"/>
              <a:t>language.capitalize</a:t>
            </a:r>
            <a:r>
              <a:rPr lang="en-IN" sz="1200" dirty="0"/>
              <a:t>()}:\n"</a:t>
            </a:r>
          </a:p>
          <a:p>
            <a:pPr marL="0" indent="0">
              <a:buNone/>
            </a:pPr>
            <a:r>
              <a:rPr lang="en-IN" sz="1200" dirty="0"/>
              <a:t>                        for </a:t>
            </a:r>
            <a:r>
              <a:rPr lang="en-IN" sz="1200" dirty="0" err="1"/>
              <a:t>i</a:t>
            </a:r>
            <a:r>
              <a:rPr lang="en-IN" sz="1200" dirty="0"/>
              <a:t>, </a:t>
            </a:r>
            <a:r>
              <a:rPr lang="en-IN" sz="1200" dirty="0" err="1"/>
              <a:t>error_line</a:t>
            </a:r>
            <a:r>
              <a:rPr lang="en-IN" sz="1200" dirty="0"/>
              <a:t> in enumerate(</a:t>
            </a:r>
            <a:r>
              <a:rPr lang="en-IN" sz="1200" dirty="0" err="1"/>
              <a:t>error_lines</a:t>
            </a:r>
            <a:r>
              <a:rPr lang="en-IN" sz="1200" dirty="0"/>
              <a:t>, start=1):</a:t>
            </a:r>
          </a:p>
          <a:p>
            <a:pPr marL="0" indent="0">
              <a:buNone/>
            </a:pPr>
            <a:r>
              <a:rPr lang="en-IN" sz="1200" dirty="0"/>
              <a:t>                            response += f"{</a:t>
            </a:r>
            <a:r>
              <a:rPr lang="en-IN" sz="1200" dirty="0" err="1"/>
              <a:t>i</a:t>
            </a:r>
            <a:r>
              <a:rPr lang="en-IN" sz="1200" dirty="0"/>
              <a:t>}.{</a:t>
            </a:r>
            <a:r>
              <a:rPr lang="en-IN" sz="1200" dirty="0" err="1"/>
              <a:t>error_line.strip</a:t>
            </a:r>
            <a:r>
              <a:rPr lang="en-IN" sz="1200" dirty="0"/>
              <a:t>()}\n"</a:t>
            </a:r>
          </a:p>
          <a:p>
            <a:pPr marL="0" indent="0">
              <a:buNone/>
            </a:pPr>
            <a:r>
              <a:rPr lang="en-IN" sz="1200" dirty="0"/>
              <a:t>	   </a:t>
            </a:r>
            <a:r>
              <a:rPr lang="en-IN" sz="1200" dirty="0" err="1"/>
              <a:t>search_query</a:t>
            </a:r>
            <a:r>
              <a:rPr lang="en-IN" sz="1200" dirty="0"/>
              <a:t> = f"{</a:t>
            </a:r>
            <a:r>
              <a:rPr lang="en-IN" sz="1200" dirty="0" err="1"/>
              <a:t>language.capitalize</a:t>
            </a:r>
            <a:r>
              <a:rPr lang="en-IN" sz="1200" dirty="0"/>
              <a:t>()} compilation error: {</a:t>
            </a:r>
            <a:r>
              <a:rPr lang="en-IN" sz="1200" dirty="0" err="1"/>
              <a:t>compilation_error</a:t>
            </a:r>
            <a:r>
              <a:rPr lang="en-IN" sz="1200" dirty="0"/>
              <a:t>}"</a:t>
            </a:r>
          </a:p>
          <a:p>
            <a:pPr marL="0" indent="0">
              <a:buNone/>
            </a:pPr>
            <a:r>
              <a:rPr lang="en-IN" sz="1200" dirty="0"/>
              <a:t>                    </a:t>
            </a:r>
            <a:r>
              <a:rPr lang="en-IN" sz="1200" dirty="0" err="1"/>
              <a:t>google_results</a:t>
            </a:r>
            <a:r>
              <a:rPr lang="en-IN" sz="1200" dirty="0"/>
              <a:t> = list(search(</a:t>
            </a:r>
            <a:r>
              <a:rPr lang="en-IN" sz="1200" dirty="0" err="1"/>
              <a:t>search_query</a:t>
            </a:r>
            <a:r>
              <a:rPr lang="en-IN" sz="1200" dirty="0"/>
              <a:t>, </a:t>
            </a:r>
            <a:r>
              <a:rPr lang="en-IN" sz="1200" dirty="0" err="1"/>
              <a:t>num</a:t>
            </a:r>
            <a:r>
              <a:rPr lang="en-IN" sz="1200" dirty="0"/>
              <a:t>=5, stop=5, pause=2))</a:t>
            </a:r>
          </a:p>
          <a:p>
            <a:pPr marL="0" indent="0">
              <a:buNone/>
            </a:pPr>
            <a:r>
              <a:rPr lang="en-IN" sz="1200" dirty="0"/>
              <a:t>                    if </a:t>
            </a:r>
            <a:r>
              <a:rPr lang="en-IN" sz="1200" dirty="0" err="1"/>
              <a:t>google_results</a:t>
            </a:r>
            <a:r>
              <a:rPr lang="en-IN" sz="1200" dirty="0"/>
              <a:t> and language=='java':</a:t>
            </a:r>
          </a:p>
          <a:p>
            <a:pPr marL="0" indent="0">
              <a:buNone/>
            </a:pPr>
            <a:r>
              <a:rPr lang="en-IN" sz="1200" dirty="0"/>
              <a:t>                                </a:t>
            </a:r>
            <a:r>
              <a:rPr lang="en-IN" sz="1200" dirty="0" err="1"/>
              <a:t>google_search_url</a:t>
            </a:r>
            <a:r>
              <a:rPr lang="en-IN" sz="1200" dirty="0"/>
              <a:t> = </a:t>
            </a:r>
            <a:r>
              <a:rPr lang="en-IN" sz="1200" dirty="0" err="1"/>
              <a:t>f"https</a:t>
            </a:r>
            <a:r>
              <a:rPr lang="en-IN" sz="1200" dirty="0"/>
              <a:t>://www.google.com/search?q={'+'.join(search_query.split())}"</a:t>
            </a:r>
          </a:p>
          <a:p>
            <a:pPr marL="0" indent="0">
              <a:buNone/>
            </a:pPr>
            <a:r>
              <a:rPr lang="en-IN" sz="1200" dirty="0"/>
              <a:t>                                </a:t>
            </a:r>
            <a:r>
              <a:rPr lang="en-IN" sz="1200" dirty="0" err="1"/>
              <a:t>webbrowser.open_new_tab</a:t>
            </a:r>
            <a:r>
              <a:rPr lang="en-IN" sz="1200" dirty="0"/>
              <a:t>(</a:t>
            </a:r>
            <a:r>
              <a:rPr lang="en-IN" sz="1200" dirty="0" err="1"/>
              <a:t>google_search_url</a:t>
            </a:r>
            <a:r>
              <a:rPr lang="en-IN" sz="1200" dirty="0"/>
              <a:t>)</a:t>
            </a:r>
          </a:p>
        </p:txBody>
      </p:sp>
    </p:spTree>
    <p:extLst>
      <p:ext uri="{BB962C8B-B14F-4D97-AF65-F5344CB8AC3E}">
        <p14:creationId xmlns:p14="http://schemas.microsoft.com/office/powerpoint/2010/main" val="294749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2C99-FBE6-4831-53C8-C5CF3E861472}"/>
              </a:ext>
            </a:extLst>
          </p:cNvPr>
          <p:cNvSpPr>
            <a:spLocks noGrp="1"/>
          </p:cNvSpPr>
          <p:nvPr>
            <p:ph type="title"/>
          </p:nvPr>
        </p:nvSpPr>
        <p:spPr/>
        <p:txBody>
          <a:bodyPr/>
          <a:lstStyle/>
          <a:p>
            <a:r>
              <a:rPr lang="en-US" dirty="0"/>
              <a:t>CODE(back-end)</a:t>
            </a:r>
            <a:endParaRPr lang="en-IN" dirty="0"/>
          </a:p>
        </p:txBody>
      </p:sp>
      <p:sp>
        <p:nvSpPr>
          <p:cNvPr id="3" name="Content Placeholder 2">
            <a:extLst>
              <a:ext uri="{FF2B5EF4-FFF2-40B4-BE49-F238E27FC236}">
                <a16:creationId xmlns:a16="http://schemas.microsoft.com/office/drawing/2014/main" id="{DD40CCBE-9F7F-D33F-E39E-12DB8ED33A72}"/>
              </a:ext>
            </a:extLst>
          </p:cNvPr>
          <p:cNvSpPr>
            <a:spLocks noGrp="1"/>
          </p:cNvSpPr>
          <p:nvPr>
            <p:ph idx="1"/>
          </p:nvPr>
        </p:nvSpPr>
        <p:spPr/>
        <p:txBody>
          <a:bodyPr>
            <a:normAutofit fontScale="92500" lnSpcReduction="10000"/>
          </a:bodyPr>
          <a:lstStyle/>
          <a:p>
            <a:pPr marL="0" indent="0">
              <a:buNone/>
            </a:pPr>
            <a:r>
              <a:rPr lang="en-IN" sz="1700" dirty="0"/>
              <a:t># Open a maximum of 2 tabs</a:t>
            </a:r>
          </a:p>
          <a:p>
            <a:pPr marL="0" indent="0">
              <a:buNone/>
            </a:pPr>
            <a:r>
              <a:rPr lang="en-IN" sz="1700" dirty="0"/>
              <a:t>else:</a:t>
            </a:r>
          </a:p>
          <a:p>
            <a:pPr marL="0" indent="0">
              <a:buNone/>
            </a:pPr>
            <a:r>
              <a:rPr lang="en-IN" sz="1700" dirty="0"/>
              <a:t>                        </a:t>
            </a:r>
            <a:r>
              <a:rPr lang="en-IN" sz="1700" dirty="0" err="1"/>
              <a:t>max_tabs</a:t>
            </a:r>
            <a:r>
              <a:rPr lang="en-IN" sz="1700" dirty="0"/>
              <a:t> = 2</a:t>
            </a:r>
          </a:p>
          <a:p>
            <a:pPr marL="0" indent="0">
              <a:buNone/>
            </a:pPr>
            <a:r>
              <a:rPr lang="en-IN" sz="1700" dirty="0"/>
              <a:t>                        for </a:t>
            </a:r>
            <a:r>
              <a:rPr lang="en-IN" sz="1700" dirty="0" err="1"/>
              <a:t>i</a:t>
            </a:r>
            <a:r>
              <a:rPr lang="en-IN" sz="1700" dirty="0"/>
              <a:t>, result in enumerate(</a:t>
            </a:r>
            <a:r>
              <a:rPr lang="en-IN" sz="1700" dirty="0" err="1"/>
              <a:t>google_results</a:t>
            </a:r>
            <a:r>
              <a:rPr lang="en-IN" sz="1700" dirty="0"/>
              <a:t>):</a:t>
            </a:r>
          </a:p>
          <a:p>
            <a:pPr marL="0" indent="0">
              <a:buNone/>
            </a:pPr>
            <a:r>
              <a:rPr lang="en-IN" sz="1700" dirty="0"/>
              <a:t>                            if </a:t>
            </a:r>
            <a:r>
              <a:rPr lang="en-IN" sz="1700" dirty="0" err="1"/>
              <a:t>i</a:t>
            </a:r>
            <a:r>
              <a:rPr lang="en-IN" sz="1700" dirty="0"/>
              <a:t> &gt;= </a:t>
            </a:r>
            <a:r>
              <a:rPr lang="en-IN" sz="1700" dirty="0" err="1"/>
              <a:t>max_tabs</a:t>
            </a:r>
            <a:r>
              <a:rPr lang="en-IN" sz="1700" dirty="0"/>
              <a:t>:</a:t>
            </a:r>
          </a:p>
          <a:p>
            <a:pPr marL="0" indent="0">
              <a:buNone/>
            </a:pPr>
            <a:r>
              <a:rPr lang="en-IN" sz="1700" dirty="0"/>
              <a:t>                                break</a:t>
            </a:r>
          </a:p>
          <a:p>
            <a:pPr marL="0" indent="0">
              <a:buNone/>
            </a:pPr>
            <a:r>
              <a:rPr lang="en-IN" sz="1700" dirty="0"/>
              <a:t>                            </a:t>
            </a:r>
            <a:r>
              <a:rPr lang="en-IN" sz="1700" dirty="0" err="1"/>
              <a:t>webbrowser.open_new_tab</a:t>
            </a:r>
            <a:r>
              <a:rPr lang="en-IN" sz="1700" dirty="0"/>
              <a:t>(result)</a:t>
            </a:r>
          </a:p>
          <a:p>
            <a:pPr marL="0" indent="0">
              <a:buNone/>
            </a:pPr>
            <a:endParaRPr lang="en-IN" sz="1700" dirty="0"/>
          </a:p>
          <a:p>
            <a:pPr marL="0" indent="0">
              <a:buNone/>
            </a:pPr>
            <a:r>
              <a:rPr lang="en-IN" sz="1700" dirty="0"/>
              <a:t>            else:</a:t>
            </a:r>
          </a:p>
          <a:p>
            <a:pPr marL="0" indent="0">
              <a:buNone/>
            </a:pPr>
            <a:r>
              <a:rPr lang="en-IN" sz="1700" dirty="0"/>
              <a:t>                response = "No file uploaded."</a:t>
            </a:r>
          </a:p>
          <a:p>
            <a:pPr marL="0" indent="0">
              <a:buNone/>
            </a:pPr>
            <a:endParaRPr lang="en-IN" sz="1700" dirty="0"/>
          </a:p>
          <a:p>
            <a:pPr marL="0" indent="0">
              <a:buNone/>
            </a:pPr>
            <a:r>
              <a:rPr lang="en-IN" sz="1700" dirty="0"/>
              <a:t>        except Exception as e:</a:t>
            </a:r>
          </a:p>
          <a:p>
            <a:pPr marL="0" indent="0">
              <a:buNone/>
            </a:pPr>
            <a:r>
              <a:rPr lang="en-IN" sz="1700" dirty="0"/>
              <a:t>            # Handle other exceptions</a:t>
            </a:r>
          </a:p>
          <a:p>
            <a:pPr marL="0" indent="0">
              <a:buNone/>
            </a:pPr>
            <a:r>
              <a:rPr lang="en-IN" sz="1700" dirty="0"/>
              <a:t>            response = </a:t>
            </a:r>
            <a:r>
              <a:rPr lang="en-IN" sz="1700" dirty="0" err="1"/>
              <a:t>f"Error</a:t>
            </a:r>
            <a:r>
              <a:rPr lang="en-IN" sz="1700" dirty="0"/>
              <a:t>: {str(e)}"</a:t>
            </a:r>
          </a:p>
          <a:p>
            <a:pPr marL="0" indent="0">
              <a:buNone/>
            </a:pPr>
            <a:r>
              <a:rPr lang="en-IN" sz="1700" dirty="0"/>
              <a:t>    </a:t>
            </a:r>
          </a:p>
          <a:p>
            <a:pPr marL="0" indent="0">
              <a:buNone/>
            </a:pPr>
            <a:r>
              <a:rPr lang="en-IN" sz="1700" dirty="0"/>
              <a:t>    </a:t>
            </a:r>
          </a:p>
          <a:p>
            <a:pPr marL="0" indent="0">
              <a:buNone/>
            </a:pPr>
            <a:endParaRPr lang="en-IN" sz="1700" dirty="0"/>
          </a:p>
          <a:p>
            <a:pPr marL="0" indent="0">
              <a:buNone/>
            </a:pPr>
            <a:r>
              <a:rPr lang="en-IN" sz="1700" dirty="0"/>
              <a:t>    return render(request, '</a:t>
            </a:r>
            <a:r>
              <a:rPr lang="en-IN" sz="1700" dirty="0" err="1"/>
              <a:t>Error_log</a:t>
            </a:r>
            <a:r>
              <a:rPr lang="en-IN" sz="1700" dirty="0"/>
              <a:t>/upload_file.html', {'response': response})</a:t>
            </a:r>
          </a:p>
          <a:p>
            <a:endParaRPr lang="en-IN" dirty="0"/>
          </a:p>
        </p:txBody>
      </p:sp>
    </p:spTree>
    <p:extLst>
      <p:ext uri="{BB962C8B-B14F-4D97-AF65-F5344CB8AC3E}">
        <p14:creationId xmlns:p14="http://schemas.microsoft.com/office/powerpoint/2010/main" val="3460243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2C99-FBE6-4831-53C8-C5CF3E861472}"/>
              </a:ext>
            </a:extLst>
          </p:cNvPr>
          <p:cNvSpPr>
            <a:spLocks noGrp="1"/>
          </p:cNvSpPr>
          <p:nvPr>
            <p:ph type="title"/>
          </p:nvPr>
        </p:nvSpPr>
        <p:spPr/>
        <p:txBody>
          <a:bodyPr/>
          <a:lstStyle/>
          <a:p>
            <a:r>
              <a:rPr lang="en-US" dirty="0"/>
              <a:t>CODE(Machine Learning Model)</a:t>
            </a:r>
            <a:endParaRPr lang="en-IN" dirty="0"/>
          </a:p>
        </p:txBody>
      </p:sp>
      <p:sp>
        <p:nvSpPr>
          <p:cNvPr id="3" name="Content Placeholder 2">
            <a:extLst>
              <a:ext uri="{FF2B5EF4-FFF2-40B4-BE49-F238E27FC236}">
                <a16:creationId xmlns:a16="http://schemas.microsoft.com/office/drawing/2014/main" id="{DD40CCBE-9F7F-D33F-E39E-12DB8ED33A72}"/>
              </a:ext>
            </a:extLst>
          </p:cNvPr>
          <p:cNvSpPr>
            <a:spLocks noGrp="1"/>
          </p:cNvSpPr>
          <p:nvPr>
            <p:ph idx="1"/>
          </p:nvPr>
        </p:nvSpPr>
        <p:spPr/>
        <p:txBody>
          <a:bodyPr>
            <a:normAutofit fontScale="55000" lnSpcReduction="20000"/>
          </a:bodyPr>
          <a:lstStyle/>
          <a:p>
            <a:pPr marL="0" indent="0">
              <a:buNone/>
            </a:pPr>
            <a:r>
              <a:rPr lang="en-IN" dirty="0"/>
              <a:t>X = [entry["</a:t>
            </a:r>
            <a:r>
              <a:rPr lang="en-IN" dirty="0" err="1"/>
              <a:t>error_type</a:t>
            </a:r>
            <a:r>
              <a:rPr lang="en-IN" dirty="0"/>
              <a:t>"] for entry in </a:t>
            </a:r>
            <a:r>
              <a:rPr lang="en-IN" dirty="0" err="1"/>
              <a:t>data.values</a:t>
            </a:r>
            <a:r>
              <a:rPr lang="en-IN" dirty="0"/>
              <a:t>()]  </a:t>
            </a:r>
          </a:p>
          <a:p>
            <a:pPr marL="0" indent="0">
              <a:buNone/>
            </a:pPr>
            <a:r>
              <a:rPr lang="en-IN" dirty="0"/>
              <a:t>y = [entry["</a:t>
            </a:r>
            <a:r>
              <a:rPr lang="en-IN" dirty="0" err="1"/>
              <a:t>threat_level</a:t>
            </a:r>
            <a:r>
              <a:rPr lang="en-IN" dirty="0"/>
              <a:t>"] for entry in </a:t>
            </a:r>
            <a:r>
              <a:rPr lang="en-IN" dirty="0" err="1"/>
              <a:t>data.values</a:t>
            </a:r>
            <a:r>
              <a:rPr lang="en-IN" dirty="0"/>
              <a:t>()]</a:t>
            </a:r>
          </a:p>
          <a:p>
            <a:pPr marL="0" indent="0">
              <a:buNone/>
            </a:pPr>
            <a:r>
              <a:rPr lang="en-IN" dirty="0" err="1"/>
              <a:t>le_error_type</a:t>
            </a:r>
            <a:r>
              <a:rPr lang="en-IN" dirty="0"/>
              <a:t> = LabelEncoder()</a:t>
            </a:r>
          </a:p>
          <a:p>
            <a:pPr marL="0" indent="0">
              <a:buNone/>
            </a:pPr>
            <a:r>
              <a:rPr lang="en-IN" dirty="0" err="1"/>
              <a:t>X_encoded</a:t>
            </a:r>
            <a:r>
              <a:rPr lang="en-IN" dirty="0"/>
              <a:t> = </a:t>
            </a:r>
            <a:r>
              <a:rPr lang="en-IN" dirty="0" err="1"/>
              <a:t>le_error_type.fit_transform</a:t>
            </a:r>
            <a:r>
              <a:rPr lang="en-IN" dirty="0"/>
              <a:t>(X)</a:t>
            </a:r>
          </a:p>
          <a:p>
            <a:pPr marL="0" indent="0">
              <a:buNone/>
            </a:pPr>
            <a:r>
              <a:rPr lang="en-IN" dirty="0" err="1"/>
              <a:t>le_threat_level</a:t>
            </a:r>
            <a:r>
              <a:rPr lang="en-IN" dirty="0"/>
              <a:t> = LabelEncoder()</a:t>
            </a:r>
          </a:p>
          <a:p>
            <a:pPr marL="0" indent="0">
              <a:buNone/>
            </a:pPr>
            <a:r>
              <a:rPr lang="en-IN" dirty="0" err="1"/>
              <a:t>y_encoded</a:t>
            </a:r>
            <a:r>
              <a:rPr lang="en-IN" dirty="0"/>
              <a:t> = </a:t>
            </a:r>
            <a:r>
              <a:rPr lang="en-IN" dirty="0" err="1"/>
              <a:t>le_threat_level.fit_transform</a:t>
            </a:r>
            <a:r>
              <a:rPr lang="en-IN" dirty="0"/>
              <a:t>(y)</a:t>
            </a:r>
          </a:p>
          <a:p>
            <a:pPr marL="0" indent="0">
              <a:buNone/>
            </a:pPr>
            <a:r>
              <a:rPr lang="en-IN" dirty="0" err="1"/>
              <a:t>knn_classifier</a:t>
            </a:r>
            <a:r>
              <a:rPr lang="en-IN" dirty="0"/>
              <a:t> = </a:t>
            </a:r>
            <a:r>
              <a:rPr lang="en-IN" dirty="0" err="1"/>
              <a:t>KNeighborsClassifier</a:t>
            </a:r>
            <a:r>
              <a:rPr lang="en-IN" dirty="0"/>
              <a:t>(</a:t>
            </a:r>
            <a:r>
              <a:rPr lang="en-IN" dirty="0" err="1"/>
              <a:t>n_neighbors</a:t>
            </a:r>
            <a:r>
              <a:rPr lang="en-IN" dirty="0"/>
              <a:t>=3, weights='distance', metric='</a:t>
            </a:r>
            <a:r>
              <a:rPr lang="en-IN" dirty="0" err="1"/>
              <a:t>manhattan</a:t>
            </a:r>
            <a:r>
              <a:rPr lang="en-IN" dirty="0"/>
              <a:t>')</a:t>
            </a:r>
          </a:p>
          <a:p>
            <a:pPr marL="0" indent="0">
              <a:buNone/>
            </a:pPr>
            <a:r>
              <a:rPr lang="en-IN" dirty="0" err="1"/>
              <a:t>knn_classifier.fit</a:t>
            </a:r>
            <a:r>
              <a:rPr lang="en-IN" dirty="0"/>
              <a:t>(</a:t>
            </a:r>
            <a:r>
              <a:rPr lang="en-IN" dirty="0" err="1"/>
              <a:t>X_encoded.reshape</a:t>
            </a:r>
            <a:r>
              <a:rPr lang="en-IN" dirty="0"/>
              <a:t>(-1, 1), </a:t>
            </a:r>
            <a:r>
              <a:rPr lang="en-IN" dirty="0" err="1"/>
              <a:t>y_encoded</a:t>
            </a:r>
            <a:r>
              <a:rPr lang="en-IN" dirty="0"/>
              <a:t>)</a:t>
            </a:r>
          </a:p>
          <a:p>
            <a:pPr marL="0" indent="0">
              <a:buNone/>
            </a:pPr>
            <a:endParaRPr lang="en-IN" dirty="0"/>
          </a:p>
          <a:p>
            <a:pPr marL="0" indent="0">
              <a:buNone/>
            </a:pPr>
            <a:r>
              <a:rPr lang="en-IN" dirty="0"/>
              <a:t>def </a:t>
            </a:r>
            <a:r>
              <a:rPr lang="en-IN" dirty="0" err="1"/>
              <a:t>predict_threat_level</a:t>
            </a:r>
            <a:r>
              <a:rPr lang="en-IN" dirty="0"/>
              <a:t>(</a:t>
            </a:r>
            <a:r>
              <a:rPr lang="en-IN" dirty="0" err="1"/>
              <a:t>compilation_error</a:t>
            </a:r>
            <a:r>
              <a:rPr lang="en-IN" dirty="0"/>
              <a:t>):</a:t>
            </a:r>
          </a:p>
          <a:p>
            <a:pPr marL="0" indent="0">
              <a:buNone/>
            </a:pPr>
            <a:r>
              <a:rPr lang="en-IN" dirty="0"/>
              <a:t>    # Use the </a:t>
            </a:r>
            <a:r>
              <a:rPr lang="en-IN" dirty="0" err="1"/>
              <a:t>Error_Extraction</a:t>
            </a:r>
            <a:r>
              <a:rPr lang="en-IN" dirty="0"/>
              <a:t> function to get the specific error type</a:t>
            </a:r>
          </a:p>
          <a:p>
            <a:pPr marL="0" indent="0">
              <a:buNone/>
            </a:pPr>
            <a:r>
              <a:rPr lang="en-IN" dirty="0"/>
              <a:t>    </a:t>
            </a:r>
            <a:r>
              <a:rPr lang="en-IN" dirty="0" err="1"/>
              <a:t>error_type</a:t>
            </a:r>
            <a:r>
              <a:rPr lang="en-IN" dirty="0"/>
              <a:t> = </a:t>
            </a:r>
            <a:r>
              <a:rPr lang="en-IN" dirty="0" err="1"/>
              <a:t>Error_Extraction</a:t>
            </a:r>
            <a:r>
              <a:rPr lang="en-IN" dirty="0"/>
              <a:t>(</a:t>
            </a:r>
            <a:r>
              <a:rPr lang="en-IN" dirty="0" err="1"/>
              <a:t>compilation_error</a:t>
            </a:r>
            <a:r>
              <a:rPr lang="en-IN" dirty="0"/>
              <a:t>)</a:t>
            </a:r>
          </a:p>
          <a:p>
            <a:pPr marL="0" indent="0">
              <a:buNone/>
            </a:pPr>
            <a:endParaRPr lang="en-IN" dirty="0"/>
          </a:p>
          <a:p>
            <a:pPr marL="0" indent="0">
              <a:buNone/>
            </a:pPr>
            <a:r>
              <a:rPr lang="en-IN" dirty="0"/>
              <a:t>    # Encode the input feature</a:t>
            </a:r>
          </a:p>
          <a:p>
            <a:pPr marL="0" indent="0">
              <a:buNone/>
            </a:pPr>
            <a:r>
              <a:rPr lang="en-IN" dirty="0"/>
              <a:t>    </a:t>
            </a:r>
            <a:r>
              <a:rPr lang="en-IN" dirty="0" err="1"/>
              <a:t>error_type_encoded</a:t>
            </a:r>
            <a:r>
              <a:rPr lang="en-IN" dirty="0"/>
              <a:t> = </a:t>
            </a:r>
            <a:r>
              <a:rPr lang="en-IN" dirty="0" err="1"/>
              <a:t>le_error_type.transform</a:t>
            </a:r>
            <a:r>
              <a:rPr lang="en-IN" dirty="0"/>
              <a:t>([</a:t>
            </a:r>
            <a:r>
              <a:rPr lang="en-IN" dirty="0" err="1"/>
              <a:t>error_type</a:t>
            </a:r>
            <a:r>
              <a:rPr lang="en-IN" dirty="0"/>
              <a:t>])</a:t>
            </a:r>
          </a:p>
          <a:p>
            <a:pPr marL="0" indent="0">
              <a:buNone/>
            </a:pPr>
            <a:r>
              <a:rPr lang="en-IN" dirty="0"/>
              <a:t>    </a:t>
            </a:r>
            <a:r>
              <a:rPr lang="en-IN" dirty="0" err="1"/>
              <a:t>input_features</a:t>
            </a:r>
            <a:r>
              <a:rPr lang="en-IN" dirty="0"/>
              <a:t> = </a:t>
            </a:r>
            <a:r>
              <a:rPr lang="en-IN" dirty="0" err="1"/>
              <a:t>np.array</a:t>
            </a:r>
            <a:r>
              <a:rPr lang="en-IN" dirty="0"/>
              <a:t>(</a:t>
            </a:r>
            <a:r>
              <a:rPr lang="en-IN" dirty="0" err="1"/>
              <a:t>error_type_encoded</a:t>
            </a:r>
            <a:r>
              <a:rPr lang="en-IN" dirty="0"/>
              <a:t>).reshape(1, -1)</a:t>
            </a:r>
          </a:p>
          <a:p>
            <a:pPr marL="0" indent="0">
              <a:buNone/>
            </a:pPr>
            <a:endParaRPr lang="en-IN" dirty="0"/>
          </a:p>
          <a:p>
            <a:pPr marL="0" indent="0">
              <a:buNone/>
            </a:pPr>
            <a:r>
              <a:rPr lang="en-IN" dirty="0"/>
              <a:t>    # Make predictions using the trained model</a:t>
            </a:r>
          </a:p>
          <a:p>
            <a:pPr marL="0" indent="0">
              <a:buNone/>
            </a:pPr>
            <a:r>
              <a:rPr lang="en-IN" dirty="0"/>
              <a:t>    </a:t>
            </a:r>
            <a:r>
              <a:rPr lang="en-IN" dirty="0" err="1"/>
              <a:t>threat_level_encoded</a:t>
            </a:r>
            <a:r>
              <a:rPr lang="en-IN" dirty="0"/>
              <a:t> = </a:t>
            </a:r>
            <a:r>
              <a:rPr lang="en-IN" dirty="0" err="1"/>
              <a:t>knn_classifier.predict</a:t>
            </a:r>
            <a:r>
              <a:rPr lang="en-IN" dirty="0"/>
              <a:t>(</a:t>
            </a:r>
            <a:r>
              <a:rPr lang="en-IN" dirty="0" err="1"/>
              <a:t>input_features</a:t>
            </a:r>
            <a:r>
              <a:rPr lang="en-IN" dirty="0"/>
              <a:t>)</a:t>
            </a:r>
          </a:p>
          <a:p>
            <a:pPr marL="0" indent="0">
              <a:buNone/>
            </a:pPr>
            <a:endParaRPr lang="en-IN" dirty="0"/>
          </a:p>
          <a:p>
            <a:pPr marL="0" indent="0">
              <a:buNone/>
            </a:pPr>
            <a:r>
              <a:rPr lang="en-IN" dirty="0"/>
              <a:t>    # Decode the predicted threat level</a:t>
            </a:r>
          </a:p>
          <a:p>
            <a:pPr marL="0" indent="0">
              <a:buNone/>
            </a:pPr>
            <a:r>
              <a:rPr lang="en-IN" dirty="0"/>
              <a:t>    </a:t>
            </a:r>
            <a:r>
              <a:rPr lang="en-IN" dirty="0" err="1"/>
              <a:t>predicted_threat_level</a:t>
            </a:r>
            <a:r>
              <a:rPr lang="en-IN" dirty="0"/>
              <a:t> = </a:t>
            </a:r>
            <a:r>
              <a:rPr lang="en-IN" dirty="0" err="1"/>
              <a:t>le_threat_level.inverse_transform</a:t>
            </a:r>
            <a:r>
              <a:rPr lang="en-IN" dirty="0"/>
              <a:t>(</a:t>
            </a:r>
            <a:r>
              <a:rPr lang="en-IN" dirty="0" err="1"/>
              <a:t>threat_level_encoded</a:t>
            </a:r>
            <a:r>
              <a:rPr lang="en-IN" dirty="0"/>
              <a:t>)[0]</a:t>
            </a:r>
          </a:p>
          <a:p>
            <a:pPr marL="0" indent="0">
              <a:buNone/>
            </a:pPr>
            <a:endParaRPr lang="en-IN" dirty="0"/>
          </a:p>
          <a:p>
            <a:pPr marL="0" indent="0">
              <a:buNone/>
            </a:pPr>
            <a:r>
              <a:rPr lang="en-IN" dirty="0"/>
              <a:t>    return </a:t>
            </a:r>
            <a:r>
              <a:rPr lang="en-IN" dirty="0" err="1"/>
              <a:t>predicted_threat_level</a:t>
            </a:r>
            <a:endParaRPr lang="en-IN" dirty="0"/>
          </a:p>
        </p:txBody>
      </p:sp>
    </p:spTree>
    <p:extLst>
      <p:ext uri="{BB962C8B-B14F-4D97-AF65-F5344CB8AC3E}">
        <p14:creationId xmlns:p14="http://schemas.microsoft.com/office/powerpoint/2010/main" val="3828969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353A69A-DF95-005D-3E1C-E01FD9795955}"/>
              </a:ext>
            </a:extLst>
          </p:cNvPr>
          <p:cNvGraphicFramePr>
            <a:graphicFrameLocks noGrp="1"/>
          </p:cNvGraphicFramePr>
          <p:nvPr>
            <p:extLst>
              <p:ext uri="{D42A27DB-BD31-4B8C-83A1-F6EECF244321}">
                <p14:modId xmlns:p14="http://schemas.microsoft.com/office/powerpoint/2010/main" val="1071171071"/>
              </p:ext>
            </p:extLst>
          </p:nvPr>
        </p:nvGraphicFramePr>
        <p:xfrm>
          <a:off x="0" y="975360"/>
          <a:ext cx="12192000" cy="5882642"/>
        </p:xfrm>
        <a:graphic>
          <a:graphicData uri="http://schemas.openxmlformats.org/drawingml/2006/table">
            <a:tbl>
              <a:tblPr firstRow="1" bandRow="1">
                <a:tableStyleId>{5C22544A-7EE6-4342-B048-85BDC9FD1C3A}</a:tableStyleId>
              </a:tblPr>
              <a:tblGrid>
                <a:gridCol w="1455420">
                  <a:extLst>
                    <a:ext uri="{9D8B030D-6E8A-4147-A177-3AD203B41FA5}">
                      <a16:colId xmlns:a16="http://schemas.microsoft.com/office/drawing/2014/main" val="33307938"/>
                    </a:ext>
                  </a:extLst>
                </a:gridCol>
                <a:gridCol w="4640580">
                  <a:extLst>
                    <a:ext uri="{9D8B030D-6E8A-4147-A177-3AD203B41FA5}">
                      <a16:colId xmlns:a16="http://schemas.microsoft.com/office/drawing/2014/main" val="2525683439"/>
                    </a:ext>
                  </a:extLst>
                </a:gridCol>
                <a:gridCol w="4114800">
                  <a:extLst>
                    <a:ext uri="{9D8B030D-6E8A-4147-A177-3AD203B41FA5}">
                      <a16:colId xmlns:a16="http://schemas.microsoft.com/office/drawing/2014/main" val="3037790314"/>
                    </a:ext>
                  </a:extLst>
                </a:gridCol>
                <a:gridCol w="1981200">
                  <a:extLst>
                    <a:ext uri="{9D8B030D-6E8A-4147-A177-3AD203B41FA5}">
                      <a16:colId xmlns:a16="http://schemas.microsoft.com/office/drawing/2014/main" val="1576398940"/>
                    </a:ext>
                  </a:extLst>
                </a:gridCol>
              </a:tblGrid>
              <a:tr h="1163599">
                <a:tc>
                  <a:txBody>
                    <a:bodyPr/>
                    <a:lstStyle/>
                    <a:p>
                      <a:r>
                        <a:rPr lang="en-US" dirty="0"/>
                        <a:t>TestCase Number</a:t>
                      </a:r>
                      <a:endParaRPr lang="en-IN" dirty="0"/>
                    </a:p>
                  </a:txBody>
                  <a:tcPr/>
                </a:tc>
                <a:tc>
                  <a:txBody>
                    <a:bodyPr/>
                    <a:lstStyle/>
                    <a:p>
                      <a:r>
                        <a:rPr lang="en-US" dirty="0"/>
                        <a:t>TestCase Scenario</a:t>
                      </a:r>
                      <a:endParaRPr lang="en-IN" dirty="0"/>
                    </a:p>
                  </a:txBody>
                  <a:tcPr/>
                </a:tc>
                <a:tc>
                  <a:txBody>
                    <a:bodyPr/>
                    <a:lstStyle/>
                    <a:p>
                      <a:r>
                        <a:rPr lang="en-US" dirty="0"/>
                        <a:t>Expected Result</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647226333"/>
                  </a:ext>
                </a:extLst>
              </a:tr>
              <a:tr h="674149">
                <a:tc>
                  <a:txBody>
                    <a:bodyPr/>
                    <a:lstStyle/>
                    <a:p>
                      <a:r>
                        <a:rPr lang="en-US" dirty="0"/>
                        <a:t>TC-01</a:t>
                      </a:r>
                      <a:endParaRPr lang="en-IN" dirty="0"/>
                    </a:p>
                  </a:txBody>
                  <a:tcPr/>
                </a:tc>
                <a:tc>
                  <a:txBody>
                    <a:bodyPr/>
                    <a:lstStyle/>
                    <a:p>
                      <a:r>
                        <a:rPr lang="en-US" dirty="0"/>
                        <a:t>Clicking submit without entering details</a:t>
                      </a:r>
                      <a:endParaRPr lang="en-IN" dirty="0"/>
                    </a:p>
                  </a:txBody>
                  <a:tcPr/>
                </a:tc>
                <a:tc>
                  <a:txBody>
                    <a:bodyPr/>
                    <a:lstStyle/>
                    <a:p>
                      <a:r>
                        <a:rPr lang="en-US" dirty="0"/>
                        <a:t>Alert ”Please fill all the details”</a:t>
                      </a:r>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2938392457"/>
                  </a:ext>
                </a:extLst>
              </a:tr>
              <a:tr h="674149">
                <a:tc>
                  <a:txBody>
                    <a:bodyPr/>
                    <a:lstStyle/>
                    <a:p>
                      <a:r>
                        <a:rPr lang="en-US" dirty="0"/>
                        <a:t>TC-02</a:t>
                      </a:r>
                      <a:endParaRPr lang="en-IN" dirty="0"/>
                    </a:p>
                  </a:txBody>
                  <a:tcPr/>
                </a:tc>
                <a:tc>
                  <a:txBody>
                    <a:bodyPr/>
                    <a:lstStyle/>
                    <a:p>
                      <a:r>
                        <a:rPr lang="en-US" dirty="0"/>
                        <a:t>Clicking submit without entering username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Alert ”Please fill Username”</a:t>
                      </a:r>
                      <a:endParaRPr lang="en-IN" dirty="0"/>
                    </a:p>
                    <a:p>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3856671579"/>
                  </a:ext>
                </a:extLst>
              </a:tr>
              <a:tr h="674149">
                <a:tc>
                  <a:txBody>
                    <a:bodyPr/>
                    <a:lstStyle/>
                    <a:p>
                      <a:r>
                        <a:rPr lang="en-US" dirty="0"/>
                        <a:t>TC-03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Clicking submit without entering Password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Alert ”Please fill Password”</a:t>
                      </a:r>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3367127999"/>
                  </a:ext>
                </a:extLst>
              </a:tr>
              <a:tr h="674149">
                <a:tc>
                  <a:txBody>
                    <a:bodyPr/>
                    <a:lstStyle/>
                    <a:p>
                      <a:r>
                        <a:rPr lang="en-US" dirty="0"/>
                        <a:t>TC-04</a:t>
                      </a:r>
                    </a:p>
                  </a:txBody>
                  <a:tcPr/>
                </a:tc>
                <a:tc>
                  <a:txBody>
                    <a:bodyPr/>
                    <a:lstStyle/>
                    <a:p>
                      <a:r>
                        <a:rPr lang="en-US" dirty="0"/>
                        <a:t>Clicking submit without entering login details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Alert ”Please fill all the Details”</a:t>
                      </a:r>
                      <a:endParaRPr lang="en-IN" dirty="0"/>
                    </a:p>
                    <a:p>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3462689435"/>
                  </a:ext>
                </a:extLst>
              </a:tr>
              <a:tr h="674149">
                <a:tc>
                  <a:txBody>
                    <a:bodyPr/>
                    <a:lstStyle/>
                    <a:p>
                      <a:r>
                        <a:rPr lang="en-US" dirty="0"/>
                        <a:t>TC-05</a:t>
                      </a:r>
                      <a:endParaRPr lang="en-IN" dirty="0"/>
                    </a:p>
                  </a:txBody>
                  <a:tcPr/>
                </a:tc>
                <a:tc>
                  <a:txBody>
                    <a:bodyPr/>
                    <a:lstStyle/>
                    <a:p>
                      <a:r>
                        <a:rPr lang="en-US" dirty="0"/>
                        <a:t>Clicking submit entering wrong username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Alert ”Please fill Correct details”</a:t>
                      </a:r>
                      <a:endParaRPr lang="en-IN" dirty="0"/>
                    </a:p>
                    <a:p>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3313657963"/>
                  </a:ext>
                </a:extLst>
              </a:tr>
              <a:tr h="674149">
                <a:tc>
                  <a:txBody>
                    <a:bodyPr/>
                    <a:lstStyle/>
                    <a:p>
                      <a:r>
                        <a:rPr lang="en-US" dirty="0"/>
                        <a:t>TC-06</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Clicking submit without entering username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Alert ”Please fill Username”</a:t>
                      </a:r>
                      <a:endParaRPr lang="en-IN" dirty="0"/>
                    </a:p>
                    <a:p>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2614263898"/>
                  </a:ext>
                </a:extLst>
              </a:tr>
              <a:tr h="674149">
                <a:tc>
                  <a:txBody>
                    <a:bodyPr/>
                    <a:lstStyle/>
                    <a:p>
                      <a:r>
                        <a:rPr lang="en-US" dirty="0"/>
                        <a:t>TC-07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Clicking submit without entering Password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Alert ”Please fill Password”</a:t>
                      </a:r>
                      <a:endParaRPr lang="en-IN" dirty="0"/>
                    </a:p>
                    <a:p>
                      <a:endParaRPr lang="en-IN" dirty="0"/>
                    </a:p>
                  </a:txBody>
                  <a:tcPr/>
                </a:tc>
                <a:tc>
                  <a:txBody>
                    <a:bodyPr/>
                    <a:lstStyle/>
                    <a:p>
                      <a:r>
                        <a:rPr lang="en-US" dirty="0"/>
                        <a:t>Pass</a:t>
                      </a:r>
                      <a:endParaRPr lang="en-IN" dirty="0"/>
                    </a:p>
                  </a:txBody>
                  <a:tcPr/>
                </a:tc>
                <a:extLst>
                  <a:ext uri="{0D108BD9-81ED-4DB2-BD59-A6C34878D82A}">
                    <a16:rowId xmlns:a16="http://schemas.microsoft.com/office/drawing/2014/main" val="2132739114"/>
                  </a:ext>
                </a:extLst>
              </a:tr>
            </a:tbl>
          </a:graphicData>
        </a:graphic>
      </p:graphicFrame>
      <p:sp>
        <p:nvSpPr>
          <p:cNvPr id="4" name="Title 1">
            <a:extLst>
              <a:ext uri="{FF2B5EF4-FFF2-40B4-BE49-F238E27FC236}">
                <a16:creationId xmlns:a16="http://schemas.microsoft.com/office/drawing/2014/main" id="{B998D9D7-B381-68D5-0D2F-FD25E7BC7CDF}"/>
              </a:ext>
            </a:extLst>
          </p:cNvPr>
          <p:cNvSpPr txBox="1">
            <a:spLocks/>
          </p:cNvSpPr>
          <p:nvPr/>
        </p:nvSpPr>
        <p:spPr>
          <a:xfrm>
            <a:off x="812800" y="274638"/>
            <a:ext cx="10668000" cy="487362"/>
          </a:xfrm>
          <a:prstGeom prst="rect">
            <a:avLst/>
          </a:prstGeom>
        </p:spPr>
        <p:txBody>
          <a:bodyPr/>
          <a:lst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a:lstStyle>
          <a:p>
            <a:r>
              <a:rPr lang="en-US" dirty="0">
                <a:solidFill>
                  <a:schemeClr val="tx2"/>
                </a:solidFill>
              </a:rPr>
              <a:t>Testing</a:t>
            </a:r>
            <a:endParaRPr lang="en-IN" dirty="0">
              <a:solidFill>
                <a:schemeClr val="tx2"/>
              </a:solidFill>
            </a:endParaRPr>
          </a:p>
        </p:txBody>
      </p:sp>
    </p:spTree>
    <p:extLst>
      <p:ext uri="{BB962C8B-B14F-4D97-AF65-F5344CB8AC3E}">
        <p14:creationId xmlns:p14="http://schemas.microsoft.com/office/powerpoint/2010/main" val="1932535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4BBC-623C-5CB3-8543-88B24CDEBAA4}"/>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A43B167C-AA48-1AF7-E7E2-5007177B189B}"/>
              </a:ext>
            </a:extLst>
          </p:cNvPr>
          <p:cNvSpPr>
            <a:spLocks noGrp="1"/>
          </p:cNvSpPr>
          <p:nvPr>
            <p:ph idx="1"/>
          </p:nvPr>
        </p:nvSpPr>
        <p:spPr/>
        <p:txBody>
          <a:bodyPr>
            <a:normAutofit lnSpcReduction="10000"/>
          </a:bodyPr>
          <a:lstStyle/>
          <a:p>
            <a:pPr marL="0" indent="0">
              <a:lnSpc>
                <a:spcPct val="150000"/>
              </a:lnSpc>
              <a:buNone/>
            </a:pPr>
            <a:r>
              <a:rPr lang="en-US" sz="1900" dirty="0"/>
              <a:t>1. </a:t>
            </a:r>
            <a:r>
              <a:rPr lang="en-US" sz="1800" dirty="0"/>
              <a:t>Achievements</a:t>
            </a:r>
          </a:p>
          <a:p>
            <a:pPr marL="400050" lvl="1" indent="0">
              <a:lnSpc>
                <a:spcPct val="150000"/>
              </a:lnSpc>
              <a:buNone/>
            </a:pPr>
            <a:r>
              <a:rPr lang="en-US" sz="1600" dirty="0"/>
              <a:t>a. Efficient Error Handling</a:t>
            </a:r>
          </a:p>
          <a:p>
            <a:pPr marL="914400" lvl="2" indent="0">
              <a:lnSpc>
                <a:spcPct val="150000"/>
              </a:lnSpc>
              <a:buNone/>
            </a:pPr>
            <a:r>
              <a:rPr lang="en-US" sz="1600" dirty="0"/>
              <a:t>Streamlined file upload and compilation processes.</a:t>
            </a:r>
          </a:p>
          <a:p>
            <a:pPr marL="914400" lvl="2" indent="0">
              <a:lnSpc>
                <a:spcPct val="150000"/>
              </a:lnSpc>
              <a:buNone/>
            </a:pPr>
            <a:r>
              <a:rPr lang="en-US" sz="1600" dirty="0"/>
              <a:t>Real-time feedback for immediate error insights.</a:t>
            </a:r>
          </a:p>
          <a:p>
            <a:pPr marL="457200" lvl="1" indent="0">
              <a:lnSpc>
                <a:spcPct val="150000"/>
              </a:lnSpc>
              <a:buNone/>
            </a:pPr>
            <a:r>
              <a:rPr lang="en-US" sz="1600" dirty="0"/>
              <a:t>b. Threat Level Prediction</a:t>
            </a:r>
          </a:p>
          <a:p>
            <a:pPr marL="914400" lvl="2" indent="0">
              <a:lnSpc>
                <a:spcPct val="150000"/>
              </a:lnSpc>
              <a:buNone/>
            </a:pPr>
            <a:r>
              <a:rPr lang="en-US" sz="1600" dirty="0"/>
              <a:t>Integration of K-Nearest Neighbors for threat level predictions.</a:t>
            </a:r>
          </a:p>
          <a:p>
            <a:pPr marL="457200" lvl="1" indent="0">
              <a:lnSpc>
                <a:spcPct val="150000"/>
              </a:lnSpc>
              <a:buNone/>
            </a:pPr>
            <a:r>
              <a:rPr lang="en-US" sz="1600" dirty="0"/>
              <a:t>c. Google Search Integration</a:t>
            </a:r>
          </a:p>
          <a:p>
            <a:pPr marL="914400" lvl="2" indent="0">
              <a:lnSpc>
                <a:spcPct val="150000"/>
              </a:lnSpc>
              <a:buNone/>
            </a:pPr>
            <a:r>
              <a:rPr lang="en-US" sz="1600" dirty="0"/>
              <a:t>Dynamic search for error solutions on Google.</a:t>
            </a:r>
          </a:p>
          <a:p>
            <a:pPr marL="0" indent="0">
              <a:lnSpc>
                <a:spcPct val="150000"/>
              </a:lnSpc>
              <a:buNone/>
            </a:pPr>
            <a:r>
              <a:rPr lang="en-US" sz="1800" dirty="0"/>
              <a:t>2. User-Centric Interface</a:t>
            </a:r>
          </a:p>
          <a:p>
            <a:pPr marL="457200" lvl="1" indent="0">
              <a:lnSpc>
                <a:spcPct val="150000"/>
              </a:lnSpc>
              <a:buNone/>
            </a:pPr>
            <a:r>
              <a:rPr lang="en-US" sz="1600" dirty="0"/>
              <a:t>a. Practical Impact</a:t>
            </a:r>
          </a:p>
          <a:p>
            <a:pPr marL="914400" lvl="2" indent="0">
              <a:lnSpc>
                <a:spcPct val="150000"/>
              </a:lnSpc>
              <a:buNone/>
            </a:pPr>
            <a:r>
              <a:rPr lang="en-US" sz="1600" dirty="0"/>
              <a:t>Real-world integration considerations.</a:t>
            </a:r>
          </a:p>
          <a:p>
            <a:pPr marL="914400" lvl="2" indent="0">
              <a:lnSpc>
                <a:spcPct val="150000"/>
              </a:lnSpc>
              <a:buNone/>
            </a:pPr>
            <a:r>
              <a:rPr lang="en-US" sz="1600" dirty="0"/>
              <a:t>Aiming for practical assistance in the development process.</a:t>
            </a:r>
          </a:p>
          <a:p>
            <a:pPr lvl="1">
              <a:lnSpc>
                <a:spcPct val="150000"/>
              </a:lnSpc>
            </a:pPr>
            <a:endParaRPr lang="en-US" sz="1600" dirty="0"/>
          </a:p>
          <a:p>
            <a:pPr lvl="1">
              <a:lnSpc>
                <a:spcPct val="150000"/>
              </a:lnSpc>
            </a:pPr>
            <a:endParaRPr lang="en-US" sz="1600" dirty="0"/>
          </a:p>
          <a:p>
            <a:pPr>
              <a:lnSpc>
                <a:spcPct val="150000"/>
              </a:lnSpc>
            </a:pPr>
            <a:endParaRPr lang="en-US" sz="2200" dirty="0"/>
          </a:p>
          <a:p>
            <a:endParaRPr lang="en-US" sz="2200" dirty="0"/>
          </a:p>
        </p:txBody>
      </p:sp>
    </p:spTree>
    <p:extLst>
      <p:ext uri="{BB962C8B-B14F-4D97-AF65-F5344CB8AC3E}">
        <p14:creationId xmlns:p14="http://schemas.microsoft.com/office/powerpoint/2010/main" val="525853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4BBC-623C-5CB3-8543-88B24CDEBAA4}"/>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A43B167C-AA48-1AF7-E7E2-5007177B189B}"/>
              </a:ext>
            </a:extLst>
          </p:cNvPr>
          <p:cNvSpPr>
            <a:spLocks noGrp="1"/>
          </p:cNvSpPr>
          <p:nvPr>
            <p:ph idx="1"/>
          </p:nvPr>
        </p:nvSpPr>
        <p:spPr/>
        <p:txBody>
          <a:bodyPr>
            <a:normAutofit/>
          </a:bodyPr>
          <a:lstStyle/>
          <a:p>
            <a:pPr marL="0" indent="0">
              <a:lnSpc>
                <a:spcPct val="150000"/>
              </a:lnSpc>
              <a:buNone/>
            </a:pPr>
            <a:r>
              <a:rPr lang="en-US" sz="1800" dirty="0"/>
              <a:t>3. Conclusion</a:t>
            </a:r>
          </a:p>
          <a:p>
            <a:pPr marL="457200" lvl="1" indent="0">
              <a:lnSpc>
                <a:spcPct val="150000"/>
              </a:lnSpc>
              <a:buNone/>
            </a:pPr>
            <a:r>
              <a:rPr lang="en-US" sz="1600" dirty="0"/>
              <a:t>a. Key Achievements</a:t>
            </a:r>
          </a:p>
          <a:p>
            <a:pPr marL="914400" lvl="2" indent="0">
              <a:lnSpc>
                <a:spcPct val="150000"/>
              </a:lnSpc>
              <a:buNone/>
            </a:pPr>
            <a:r>
              <a:rPr lang="en-US" sz="1600" dirty="0"/>
              <a:t>Streamlined error handling and dynamic error solutions.</a:t>
            </a:r>
          </a:p>
          <a:p>
            <a:pPr marL="914400" lvl="2" indent="0">
              <a:lnSpc>
                <a:spcPct val="150000"/>
              </a:lnSpc>
              <a:buNone/>
            </a:pPr>
            <a:r>
              <a:rPr lang="en-US" sz="1600" dirty="0"/>
              <a:t>Integration of machine learning for threat level prediction.</a:t>
            </a:r>
          </a:p>
          <a:p>
            <a:pPr marL="457200" lvl="1" indent="0">
              <a:lnSpc>
                <a:spcPct val="150000"/>
              </a:lnSpc>
              <a:buNone/>
            </a:pPr>
            <a:r>
              <a:rPr lang="en-US" sz="1600" dirty="0"/>
              <a:t>b. Impact</a:t>
            </a:r>
          </a:p>
          <a:p>
            <a:pPr marL="914400" lvl="2" indent="0">
              <a:lnSpc>
                <a:spcPct val="150000"/>
              </a:lnSpc>
              <a:buNone/>
            </a:pPr>
            <a:r>
              <a:rPr lang="en-US" sz="1600" dirty="0"/>
              <a:t>Advancing software development practices.</a:t>
            </a:r>
          </a:p>
          <a:p>
            <a:pPr marL="914400" lvl="2" indent="0">
              <a:lnSpc>
                <a:spcPct val="150000"/>
              </a:lnSpc>
              <a:buNone/>
            </a:pPr>
            <a:r>
              <a:rPr lang="en-US" sz="1600" dirty="0"/>
              <a:t>Potential for more efficient and error-resilient coding.</a:t>
            </a:r>
            <a:endParaRPr lang="en-US" sz="2200" dirty="0"/>
          </a:p>
        </p:txBody>
      </p:sp>
    </p:spTree>
    <p:extLst>
      <p:ext uri="{BB962C8B-B14F-4D97-AF65-F5344CB8AC3E}">
        <p14:creationId xmlns:p14="http://schemas.microsoft.com/office/powerpoint/2010/main" val="302354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B790DAE-7A94-03CB-4BFD-848FCE678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096000" cy="6858000"/>
          </a:xfrm>
          <a:prstGeom prst="rect">
            <a:avLst/>
          </a:prstGeom>
        </p:spPr>
      </p:pic>
      <p:pic>
        <p:nvPicPr>
          <p:cNvPr id="15" name="Picture 14">
            <a:extLst>
              <a:ext uri="{FF2B5EF4-FFF2-40B4-BE49-F238E27FC236}">
                <a16:creationId xmlns:a16="http://schemas.microsoft.com/office/drawing/2014/main" id="{C7F82DE0-ECA9-4F2A-3DF3-CE87B69740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286" y="0"/>
            <a:ext cx="6313713" cy="6858000"/>
          </a:xfrm>
          <a:prstGeom prst="rect">
            <a:avLst/>
          </a:prstGeom>
        </p:spPr>
      </p:pic>
    </p:spTree>
    <p:extLst>
      <p:ext uri="{BB962C8B-B14F-4D97-AF65-F5344CB8AC3E}">
        <p14:creationId xmlns:p14="http://schemas.microsoft.com/office/powerpoint/2010/main" val="1362268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850014-5C06-A90A-395C-304B47C14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025243" cy="6858000"/>
          </a:xfrm>
          <a:prstGeom prst="rect">
            <a:avLst/>
          </a:prstGeom>
        </p:spPr>
      </p:pic>
      <p:pic>
        <p:nvPicPr>
          <p:cNvPr id="5" name="Picture 4">
            <a:extLst>
              <a:ext uri="{FF2B5EF4-FFF2-40B4-BE49-F238E27FC236}">
                <a16:creationId xmlns:a16="http://schemas.microsoft.com/office/drawing/2014/main" id="{EB7D50B8-4913-CF7D-C8A7-38A310A8D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1136" y="0"/>
            <a:ext cx="6370864" cy="6858000"/>
          </a:xfrm>
          <a:prstGeom prst="rect">
            <a:avLst/>
          </a:prstGeom>
        </p:spPr>
      </p:pic>
    </p:spTree>
    <p:extLst>
      <p:ext uri="{BB962C8B-B14F-4D97-AF65-F5344CB8AC3E}">
        <p14:creationId xmlns:p14="http://schemas.microsoft.com/office/powerpoint/2010/main" val="3919721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1779F1-5E3E-F9E4-E6A6-D87BBA1DE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63986" cy="6858000"/>
          </a:xfrm>
          <a:prstGeom prst="rect">
            <a:avLst/>
          </a:prstGeom>
        </p:spPr>
      </p:pic>
      <p:pic>
        <p:nvPicPr>
          <p:cNvPr id="5" name="Picture 4">
            <a:extLst>
              <a:ext uri="{FF2B5EF4-FFF2-40B4-BE49-F238E27FC236}">
                <a16:creationId xmlns:a16="http://schemas.microsoft.com/office/drawing/2014/main" id="{101F5B79-CA73-A2C6-878E-669818D87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3550" y="0"/>
            <a:ext cx="6648450" cy="6858000"/>
          </a:xfrm>
          <a:prstGeom prst="rect">
            <a:avLst/>
          </a:prstGeom>
        </p:spPr>
      </p:pic>
    </p:spTree>
    <p:extLst>
      <p:ext uri="{BB962C8B-B14F-4D97-AF65-F5344CB8AC3E}">
        <p14:creationId xmlns:p14="http://schemas.microsoft.com/office/powerpoint/2010/main" val="3198556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4604-E718-54E6-64D7-2A3D8B462AE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994C0C5-CED4-A0ED-BBB4-D2935FEE7C3A}"/>
              </a:ext>
            </a:extLst>
          </p:cNvPr>
          <p:cNvSpPr>
            <a:spLocks noGrp="1"/>
          </p:cNvSpPr>
          <p:nvPr>
            <p:ph idx="1"/>
          </p:nvPr>
        </p:nvSpPr>
        <p:spPr/>
        <p:txBody>
          <a:bodyPr/>
          <a:lstStyle/>
          <a:p>
            <a:pPr algn="just">
              <a:lnSpc>
                <a:spcPct val="150000"/>
              </a:lnSpc>
            </a:pPr>
            <a:r>
              <a:rPr lang="en-US" sz="1600" dirty="0"/>
              <a:t>The Automated Error Resolution System presents a transformative approach to streamline error handling and enhance operational efficiency. By combining user-friendly interfaces, real-time analytics, and intelligent error prediction, the system empowers users to navigate and resolve errors with unprecedented ease. This proactive solution is poised to significantly minimize downtime, boost accuracy, and elevate overall system reliability, marking a pivotal advancement in error resolution methodologies.</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261006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DA0E-ED6C-8519-9BE4-3FF4E030B1FE}"/>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BB2515AE-6CB5-5B6A-E165-DF9502F3C76F}"/>
              </a:ext>
            </a:extLst>
          </p:cNvPr>
          <p:cNvSpPr>
            <a:spLocks noGrp="1"/>
          </p:cNvSpPr>
          <p:nvPr>
            <p:ph idx="1"/>
          </p:nvPr>
        </p:nvSpPr>
        <p:spPr/>
        <p:txBody>
          <a:bodyPr>
            <a:normAutofit/>
          </a:bodyPr>
          <a:lstStyle/>
          <a:p>
            <a:pPr algn="just">
              <a:lnSpc>
                <a:spcPct val="150000"/>
              </a:lnSpc>
            </a:pPr>
            <a:r>
              <a:rPr lang="en-US" sz="1600" dirty="0">
                <a:effectLst/>
              </a:rPr>
              <a:t>In software engineering, logging traditionally aids in root cause analysis and failure identification. Recent advancements in automated log file analysis have expanded its utility to include real-time system health monitoring, user behavior analysis, and domain knowledge extraction. However, the lack of a standardized format remains a significant obstacle. Focusing on the last five years, this paper summarizes key research topics, categorizes log files used in studies, and offers an informative foundation for future investigators, providing insights into diverse log data applications.</a:t>
            </a:r>
            <a:endParaRPr lang="en-IN" sz="1600" dirty="0">
              <a:effectLst/>
            </a:endParaRPr>
          </a:p>
        </p:txBody>
      </p:sp>
    </p:spTree>
    <p:extLst>
      <p:ext uri="{BB962C8B-B14F-4D97-AF65-F5344CB8AC3E}">
        <p14:creationId xmlns:p14="http://schemas.microsoft.com/office/powerpoint/2010/main" val="2175329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4604-E718-54E6-64D7-2A3D8B462AED}"/>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1994C0C5-CED4-A0ED-BBB4-D2935FEE7C3A}"/>
              </a:ext>
            </a:extLst>
          </p:cNvPr>
          <p:cNvSpPr>
            <a:spLocks noGrp="1"/>
          </p:cNvSpPr>
          <p:nvPr>
            <p:ph idx="1"/>
          </p:nvPr>
        </p:nvSpPr>
        <p:spPr/>
        <p:txBody>
          <a:bodyPr>
            <a:normAutofit/>
          </a:bodyPr>
          <a:lstStyle/>
          <a:p>
            <a:pPr algn="just">
              <a:lnSpc>
                <a:spcPct val="150000"/>
              </a:lnSpc>
            </a:pPr>
            <a:r>
              <a:rPr lang="en-US" sz="2000" b="1" dirty="0"/>
              <a:t>Integration of Additional Languages:</a:t>
            </a:r>
          </a:p>
          <a:p>
            <a:pPr lvl="1" algn="just">
              <a:lnSpc>
                <a:spcPct val="150000"/>
              </a:lnSpc>
            </a:pPr>
            <a:r>
              <a:rPr lang="en-US" sz="1600" dirty="0"/>
              <a:t>Extend language support beyond Python and Java to cater to a broader range of development environments.</a:t>
            </a:r>
          </a:p>
          <a:p>
            <a:pPr lvl="1" algn="just">
              <a:lnSpc>
                <a:spcPct val="150000"/>
              </a:lnSpc>
            </a:pPr>
            <a:r>
              <a:rPr lang="en-US" sz="1600" dirty="0"/>
              <a:t>Incorporate dynamic language detection mechanisms to automatically identify the language of uploaded files.</a:t>
            </a:r>
          </a:p>
          <a:p>
            <a:pPr algn="just">
              <a:lnSpc>
                <a:spcPct val="150000"/>
              </a:lnSpc>
            </a:pPr>
            <a:r>
              <a:rPr lang="en-US" sz="2000" b="1" dirty="0"/>
              <a:t>Customizable Dashboards and Reporting:</a:t>
            </a:r>
          </a:p>
          <a:p>
            <a:pPr lvl="1" algn="just">
              <a:lnSpc>
                <a:spcPct val="150000"/>
              </a:lnSpc>
            </a:pPr>
            <a:r>
              <a:rPr lang="en-US" sz="1600" dirty="0"/>
              <a:t>Allow users to customize dashboards to display key metrics and insights relevant to their specific workflows.</a:t>
            </a:r>
          </a:p>
          <a:p>
            <a:pPr lvl="1" algn="just">
              <a:lnSpc>
                <a:spcPct val="150000"/>
              </a:lnSpc>
            </a:pPr>
            <a:r>
              <a:rPr lang="en-US" sz="1600" dirty="0"/>
              <a:t>Implement comprehensive reporting functionalities to provide in-depth analysis and historical trends of error occurrences.</a:t>
            </a:r>
          </a:p>
          <a:p>
            <a:pPr marL="0" indent="0" algn="just">
              <a:lnSpc>
                <a:spcPct val="150000"/>
              </a:lnSpc>
              <a:buNone/>
            </a:pPr>
            <a:endParaRPr lang="en-US" sz="1600" dirty="0"/>
          </a:p>
          <a:p>
            <a:pPr algn="just"/>
            <a:endParaRPr lang="en-US" sz="2000" dirty="0"/>
          </a:p>
        </p:txBody>
      </p:sp>
    </p:spTree>
    <p:extLst>
      <p:ext uri="{BB962C8B-B14F-4D97-AF65-F5344CB8AC3E}">
        <p14:creationId xmlns:p14="http://schemas.microsoft.com/office/powerpoint/2010/main" val="3652618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4604-E718-54E6-64D7-2A3D8B462AED}"/>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1994C0C5-CED4-A0ED-BBB4-D2935FEE7C3A}"/>
              </a:ext>
            </a:extLst>
          </p:cNvPr>
          <p:cNvSpPr>
            <a:spLocks noGrp="1"/>
          </p:cNvSpPr>
          <p:nvPr>
            <p:ph idx="1"/>
          </p:nvPr>
        </p:nvSpPr>
        <p:spPr/>
        <p:txBody>
          <a:bodyPr>
            <a:normAutofit/>
          </a:bodyPr>
          <a:lstStyle/>
          <a:p>
            <a:pPr algn="just">
              <a:lnSpc>
                <a:spcPct val="150000"/>
              </a:lnSpc>
            </a:pPr>
            <a:r>
              <a:rPr lang="en-US" sz="2000" b="1" dirty="0"/>
              <a:t>User Feedback Mechanism:</a:t>
            </a:r>
          </a:p>
          <a:p>
            <a:pPr lvl="1" algn="just">
              <a:lnSpc>
                <a:spcPct val="150000"/>
              </a:lnSpc>
            </a:pPr>
            <a:r>
              <a:rPr lang="en-US" sz="1600" dirty="0"/>
              <a:t>Introduce a feedback system for users to provide insights on the effectiveness of suggested error solutions, contributing to ongoing system improvements.</a:t>
            </a:r>
          </a:p>
          <a:p>
            <a:pPr lvl="1" algn="just">
              <a:lnSpc>
                <a:spcPct val="150000"/>
              </a:lnSpc>
            </a:pPr>
            <a:r>
              <a:rPr lang="en-US" sz="1600" dirty="0"/>
              <a:t>Implement user-driven enhancements based on feedback to align the platform with evolving user needs.</a:t>
            </a:r>
            <a:endParaRPr lang="en-IN" sz="1600" dirty="0"/>
          </a:p>
          <a:p>
            <a:pPr marL="0" indent="0">
              <a:buNone/>
            </a:pPr>
            <a:endParaRPr lang="en-IN" dirty="0"/>
          </a:p>
        </p:txBody>
      </p:sp>
    </p:spTree>
    <p:extLst>
      <p:ext uri="{BB962C8B-B14F-4D97-AF65-F5344CB8AC3E}">
        <p14:creationId xmlns:p14="http://schemas.microsoft.com/office/powerpoint/2010/main" val="1891879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103F-F3EA-29B0-5641-EFDD2373DEE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3FD5E53-B2A0-67B8-26C1-A0795AF5CFD7}"/>
              </a:ext>
            </a:extLst>
          </p:cNvPr>
          <p:cNvSpPr>
            <a:spLocks noGrp="1"/>
          </p:cNvSpPr>
          <p:nvPr>
            <p:ph idx="1"/>
          </p:nvPr>
        </p:nvSpPr>
        <p:spPr/>
        <p:txBody>
          <a:bodyPr>
            <a:normAutofit fontScale="70000" lnSpcReduction="20000"/>
          </a:bodyPr>
          <a:lstStyle/>
          <a:p>
            <a:pPr marL="0" indent="0">
              <a:buNone/>
            </a:pPr>
            <a:r>
              <a:rPr lang="en-IN" dirty="0"/>
              <a:t>[1] D. Yuan, S. Park, and Y. Zhou, ‘‘Characterizing logging practices in open source software,’’ in Proc. 34th Int. Conf. </a:t>
            </a:r>
            <a:r>
              <a:rPr lang="en-IN" dirty="0" err="1"/>
              <a:t>Softw</a:t>
            </a:r>
            <a:r>
              <a:rPr lang="en-IN" dirty="0"/>
              <a:t>. Eng. (ICSE), Jun. 2012,</a:t>
            </a:r>
          </a:p>
          <a:p>
            <a:pPr marL="0" indent="0">
              <a:buNone/>
            </a:pPr>
            <a:endParaRPr lang="en-IN" dirty="0"/>
          </a:p>
          <a:p>
            <a:pPr marL="0" indent="0">
              <a:buNone/>
            </a:pPr>
            <a:r>
              <a:rPr lang="en-IN" dirty="0"/>
              <a:t>[2] M. Fuller, E. Brighton, M. </a:t>
            </a:r>
            <a:r>
              <a:rPr lang="en-IN" dirty="0" err="1"/>
              <a:t>Schiewe</a:t>
            </a:r>
            <a:r>
              <a:rPr lang="en-IN" dirty="0"/>
              <a:t>, D. Das, T. Cerny, and P. </a:t>
            </a:r>
            <a:r>
              <a:rPr lang="en-IN" dirty="0" err="1"/>
              <a:t>Tisnovsky</a:t>
            </a:r>
            <a:r>
              <a:rPr lang="en-IN" dirty="0"/>
              <a:t>,</a:t>
            </a:r>
          </a:p>
          <a:p>
            <a:pPr marL="0" indent="0">
              <a:buNone/>
            </a:pPr>
            <a:r>
              <a:rPr lang="en-IN" dirty="0"/>
              <a:t>‘‘Automated error log resolution: A case study,’’ in Proc. 36th Annu. ACM</a:t>
            </a:r>
          </a:p>
          <a:p>
            <a:pPr marL="0" indent="0">
              <a:buNone/>
            </a:pPr>
            <a:r>
              <a:rPr lang="en-IN" dirty="0" err="1"/>
              <a:t>Symp</a:t>
            </a:r>
            <a:r>
              <a:rPr lang="en-IN" dirty="0"/>
              <a:t>. Appl. </a:t>
            </a:r>
            <a:r>
              <a:rPr lang="en-IN" dirty="0" err="1"/>
              <a:t>Comput</a:t>
            </a:r>
            <a:r>
              <a:rPr lang="en-IN" dirty="0"/>
              <a:t>., Mar. 2021,</a:t>
            </a:r>
          </a:p>
          <a:p>
            <a:pPr marL="0" indent="0">
              <a:buNone/>
            </a:pPr>
            <a:endParaRPr lang="en-IN" dirty="0"/>
          </a:p>
          <a:p>
            <a:pPr marL="0" indent="0">
              <a:buNone/>
            </a:pPr>
            <a:r>
              <a:rPr lang="en-IN" dirty="0"/>
              <a:t>[3] X. Wang, D. Wang, Y. Zhang, L. Jin, and M. Song, ‘‘Unsupervised</a:t>
            </a:r>
          </a:p>
          <a:p>
            <a:pPr marL="0" indent="0">
              <a:buNone/>
            </a:pPr>
            <a:r>
              <a:rPr lang="en-IN" dirty="0"/>
              <a:t>learning for log data analysis based on </a:t>
            </a:r>
            <a:r>
              <a:rPr lang="en-IN" dirty="0" err="1"/>
              <a:t>behavior</a:t>
            </a:r>
            <a:r>
              <a:rPr lang="en-IN" dirty="0"/>
              <a:t> and attribute features,’’</a:t>
            </a:r>
          </a:p>
          <a:p>
            <a:pPr marL="0" indent="0">
              <a:buNone/>
            </a:pPr>
            <a:r>
              <a:rPr lang="en-IN" dirty="0"/>
              <a:t>in Proc. Int. Conf. </a:t>
            </a:r>
            <a:r>
              <a:rPr lang="en-IN" dirty="0" err="1"/>
              <a:t>Artif</a:t>
            </a:r>
            <a:r>
              <a:rPr lang="en-IN" dirty="0"/>
              <a:t>. </a:t>
            </a:r>
            <a:r>
              <a:rPr lang="en-IN" dirty="0" err="1"/>
              <a:t>Intell</a:t>
            </a:r>
            <a:r>
              <a:rPr lang="en-IN" dirty="0"/>
              <a:t>. </a:t>
            </a:r>
            <a:r>
              <a:rPr lang="en-IN" dirty="0" err="1"/>
              <a:t>Comput</a:t>
            </a:r>
            <a:r>
              <a:rPr lang="en-IN" dirty="0"/>
              <a:t>. Sci., Jul. 2019,</a:t>
            </a:r>
          </a:p>
          <a:p>
            <a:pPr marL="0" indent="0">
              <a:buNone/>
            </a:pPr>
            <a:endParaRPr lang="en-IN" dirty="0"/>
          </a:p>
          <a:p>
            <a:pPr marL="0" indent="0">
              <a:buNone/>
            </a:pPr>
            <a:r>
              <a:rPr lang="en-IN" dirty="0"/>
              <a:t>[4] R. C. Raga and J. D. Raga, ‘‘A comparison of college faculty and student</a:t>
            </a:r>
          </a:p>
          <a:p>
            <a:pPr marL="0" indent="0">
              <a:buNone/>
            </a:pPr>
            <a:r>
              <a:rPr lang="en-IN" dirty="0"/>
              <a:t>class activity in an online learning environment using course log data,’’ in</a:t>
            </a:r>
          </a:p>
          <a:p>
            <a:pPr marL="0" indent="0">
              <a:buNone/>
            </a:pPr>
            <a:r>
              <a:rPr lang="en-IN" dirty="0"/>
              <a:t>Proc. IEEE </a:t>
            </a:r>
            <a:r>
              <a:rPr lang="en-IN" dirty="0" err="1"/>
              <a:t>SmartWorld</a:t>
            </a:r>
            <a:r>
              <a:rPr lang="en-IN" dirty="0"/>
              <a:t> Ubiquitous </a:t>
            </a:r>
            <a:r>
              <a:rPr lang="en-IN" dirty="0" err="1"/>
              <a:t>Intell</a:t>
            </a:r>
            <a:r>
              <a:rPr lang="en-IN" dirty="0"/>
              <a:t>. </a:t>
            </a:r>
            <a:r>
              <a:rPr lang="en-IN" dirty="0" err="1"/>
              <a:t>Comput</a:t>
            </a:r>
            <a:r>
              <a:rPr lang="en-IN" dirty="0"/>
              <a:t>. Adv. Trust. </a:t>
            </a:r>
            <a:r>
              <a:rPr lang="en-IN" dirty="0" err="1"/>
              <a:t>Comput</a:t>
            </a:r>
            <a:r>
              <a:rPr lang="en-IN" dirty="0"/>
              <a:t>.</a:t>
            </a:r>
          </a:p>
          <a:p>
            <a:pPr marL="0" indent="0">
              <a:buNone/>
            </a:pPr>
            <a:r>
              <a:rPr lang="en-IN" dirty="0"/>
              <a:t>Scalable, Dec. 2018, </a:t>
            </a:r>
          </a:p>
          <a:p>
            <a:pPr marL="0" indent="0">
              <a:buNone/>
            </a:pPr>
            <a:endParaRPr lang="en-IN" dirty="0"/>
          </a:p>
          <a:p>
            <a:pPr marL="0" indent="0">
              <a:buNone/>
            </a:pPr>
            <a:r>
              <a:rPr lang="en-IN" dirty="0"/>
              <a:t>[5] G. Qi, W. T. Tsai, W. Li, Z. Zhu, and Y. Luo, ‘‘A cloud-based triage log</a:t>
            </a:r>
          </a:p>
          <a:p>
            <a:pPr marL="0" indent="0">
              <a:buNone/>
            </a:pPr>
            <a:r>
              <a:rPr lang="en-IN" dirty="0"/>
              <a:t>analysis and recovery framework,’’ Simul. Model. </a:t>
            </a:r>
            <a:r>
              <a:rPr lang="en-IN" dirty="0" err="1"/>
              <a:t>Pract</a:t>
            </a:r>
            <a:r>
              <a:rPr lang="en-IN" dirty="0"/>
              <a:t>. Theory, vol. 77, Aug. 2020.</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4264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br>
              <a:rPr lang="en-GB" dirty="0"/>
            </a:br>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algn="just">
              <a:lnSpc>
                <a:spcPct val="150000"/>
              </a:lnSpc>
            </a:pPr>
            <a:r>
              <a:rPr lang="en-IN" sz="1600" dirty="0"/>
              <a:t>Effective server log management is essential in the ever-changing IT environment of today. Our project uses artificial intelligence (AI) to present a novel solution.</a:t>
            </a:r>
          </a:p>
          <a:p>
            <a:pPr algn="just">
              <a:lnSpc>
                <a:spcPct val="150000"/>
              </a:lnSpc>
            </a:pPr>
            <a:r>
              <a:rPr lang="en-IN" sz="1600" dirty="0"/>
              <a:t>It provides real-time anomaly detection and forecast insights by automating the processes of log gathering, parsing, and analysis.</a:t>
            </a:r>
          </a:p>
          <a:p>
            <a:pPr algn="just">
              <a:lnSpc>
                <a:spcPct val="150000"/>
              </a:lnSpc>
            </a:pPr>
            <a:r>
              <a:rPr lang="en-IN" sz="1600" dirty="0"/>
              <a:t>IT workers find this program invaluable since it streamlines difficult log management procedures.</a:t>
            </a:r>
          </a:p>
          <a:p>
            <a:pPr algn="just">
              <a:lnSpc>
                <a:spcPct val="150000"/>
              </a:lnSpc>
            </a:pPr>
            <a:r>
              <a:rPr lang="en-IN" sz="1600" dirty="0"/>
              <a:t>It provides a user-friendly interface, cutting-edge machine learning techniques, and improved server speed and security.</a:t>
            </a:r>
            <a:r>
              <a:rPr lang="en-GB" sz="1600" dirty="0"/>
              <a:t>   </a:t>
            </a:r>
          </a:p>
          <a:p>
            <a:pPr algn="just">
              <a:lnSpc>
                <a:spcPct val="150000"/>
              </a:lnSpc>
            </a:pPr>
            <a:r>
              <a:rPr lang="en-IN" sz="1600" b="0" i="0" dirty="0">
                <a:effectLst/>
              </a:rPr>
              <a:t>It deals with Real-time anomaly detection and issue prevention.</a:t>
            </a:r>
          </a:p>
          <a:p>
            <a:pPr algn="just">
              <a:lnSpc>
                <a:spcPct val="150000"/>
              </a:lnSpc>
            </a:pPr>
            <a:r>
              <a:rPr lang="en-IN" sz="1600" dirty="0"/>
              <a:t>It provides </a:t>
            </a:r>
            <a:r>
              <a:rPr lang="en-IN" sz="1600" b="0" i="0" dirty="0">
                <a:effectLst/>
              </a:rPr>
              <a:t>User-friendly interface for ease of use.</a:t>
            </a:r>
            <a:endParaRPr lang="en-GB" sz="1600" dirty="0"/>
          </a:p>
        </p:txBody>
      </p:sp>
    </p:spTree>
    <p:extLst>
      <p:ext uri="{BB962C8B-B14F-4D97-AF65-F5344CB8AC3E}">
        <p14:creationId xmlns:p14="http://schemas.microsoft.com/office/powerpoint/2010/main" val="363348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A4D2-6612-E109-8B78-B12B961421FD}"/>
              </a:ext>
            </a:extLst>
          </p:cNvPr>
          <p:cNvSpPr>
            <a:spLocks noGrp="1"/>
          </p:cNvSpPr>
          <p:nvPr>
            <p:ph type="title"/>
          </p:nvPr>
        </p:nvSpPr>
        <p:spPr/>
        <p:txBody>
          <a:bodyPr/>
          <a:lstStyle/>
          <a:p>
            <a:r>
              <a:rPr lang="en-IN" dirty="0"/>
              <a:t>LITERATURE SURVEY</a:t>
            </a:r>
          </a:p>
        </p:txBody>
      </p:sp>
      <p:sp>
        <p:nvSpPr>
          <p:cNvPr id="8" name="Content Placeholder 7">
            <a:extLst>
              <a:ext uri="{FF2B5EF4-FFF2-40B4-BE49-F238E27FC236}">
                <a16:creationId xmlns:a16="http://schemas.microsoft.com/office/drawing/2014/main" id="{8EC750E1-266D-2C5D-1F55-CC5998C3C353}"/>
              </a:ext>
            </a:extLst>
          </p:cNvPr>
          <p:cNvSpPr>
            <a:spLocks noGrp="1"/>
          </p:cNvSpPr>
          <p:nvPr>
            <p:ph idx="1"/>
          </p:nvPr>
        </p:nvSpPr>
        <p:spPr/>
        <p:txBody>
          <a:bodyPr>
            <a:normAutofit/>
          </a:bodyPr>
          <a:lstStyle/>
          <a:p>
            <a:pPr marL="0" indent="0" algn="just">
              <a:buNone/>
            </a:pPr>
            <a:r>
              <a:rPr lang="en-US" sz="2000" b="1" dirty="0"/>
              <a:t>Landscape of Automated Log Analysis: A Systematic Literature Review and Mapping Study</a:t>
            </a:r>
            <a:r>
              <a:rPr lang="en-US" sz="2000" dirty="0"/>
              <a:t>(Link: </a:t>
            </a:r>
            <a:r>
              <a:rPr lang="en-US" sz="2000" dirty="0">
                <a:hlinkClick r:id="rId2"/>
              </a:rPr>
              <a:t>DOI</a:t>
            </a:r>
            <a:r>
              <a:rPr lang="en-US" sz="2000" dirty="0"/>
              <a:t>)</a:t>
            </a:r>
          </a:p>
          <a:p>
            <a:pPr lvl="1" algn="just">
              <a:lnSpc>
                <a:spcPct val="150000"/>
              </a:lnSpc>
              <a:buFont typeface="Arial" panose="020B0604020202020204" pitchFamily="34" charset="0"/>
              <a:buChar char="•"/>
            </a:pPr>
            <a:r>
              <a:rPr lang="en-US" sz="1600" b="1" dirty="0"/>
              <a:t>Authors: </a:t>
            </a:r>
            <a:r>
              <a:rPr lang="en-US" sz="1600" dirty="0"/>
              <a:t>ukasz Korzeniowski, Krzysztof Goczyła</a:t>
            </a:r>
          </a:p>
          <a:p>
            <a:pPr lvl="1">
              <a:lnSpc>
                <a:spcPct val="150000"/>
              </a:lnSpc>
              <a:buFont typeface="Arial" panose="020B0604020202020204" pitchFamily="34" charset="0"/>
              <a:buChar char="•"/>
            </a:pPr>
            <a:r>
              <a:rPr lang="en-US" sz="1600" b="1" dirty="0"/>
              <a:t>Summary:</a:t>
            </a:r>
          </a:p>
          <a:p>
            <a:pPr marL="857250" lvl="2" indent="0" algn="just">
              <a:lnSpc>
                <a:spcPct val="150000"/>
              </a:lnSpc>
              <a:buNone/>
            </a:pPr>
            <a:r>
              <a:rPr lang="en-US" sz="1600" dirty="0"/>
              <a:t>The automated log analysis in software engineering literature from 2000 to June 2021 is systematically reviewed in this research. It classifies log file kinds, organizes log file information, and gives a summary of study areas. While providing several applications of log analysis and insightful information for novice researchers, the study also recognizes the ongoing problem of inconsistent log data format and content standards. Although it doesn't provide a single standard, it offers a thorough foundation for comprehending and applying log data in a variety of contexts.</a:t>
            </a:r>
          </a:p>
        </p:txBody>
      </p:sp>
    </p:spTree>
    <p:extLst>
      <p:ext uri="{BB962C8B-B14F-4D97-AF65-F5344CB8AC3E}">
        <p14:creationId xmlns:p14="http://schemas.microsoft.com/office/powerpoint/2010/main" val="339773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A4D2-6612-E109-8B78-B12B961421FD}"/>
              </a:ext>
            </a:extLst>
          </p:cNvPr>
          <p:cNvSpPr>
            <a:spLocks noGrp="1"/>
          </p:cNvSpPr>
          <p:nvPr>
            <p:ph type="title"/>
          </p:nvPr>
        </p:nvSpPr>
        <p:spPr/>
        <p:txBody>
          <a:bodyPr/>
          <a:lstStyle/>
          <a:p>
            <a:r>
              <a:rPr lang="en-IN" dirty="0"/>
              <a:t>LITERATURE SURVEY</a:t>
            </a:r>
          </a:p>
        </p:txBody>
      </p:sp>
      <p:sp>
        <p:nvSpPr>
          <p:cNvPr id="8" name="Content Placeholder 7">
            <a:extLst>
              <a:ext uri="{FF2B5EF4-FFF2-40B4-BE49-F238E27FC236}">
                <a16:creationId xmlns:a16="http://schemas.microsoft.com/office/drawing/2014/main" id="{8EC750E1-266D-2C5D-1F55-CC5998C3C353}"/>
              </a:ext>
            </a:extLst>
          </p:cNvPr>
          <p:cNvSpPr>
            <a:spLocks noGrp="1"/>
          </p:cNvSpPr>
          <p:nvPr>
            <p:ph idx="1"/>
          </p:nvPr>
        </p:nvSpPr>
        <p:spPr/>
        <p:txBody>
          <a:bodyPr>
            <a:normAutofit/>
          </a:bodyPr>
          <a:lstStyle/>
          <a:p>
            <a:pPr marL="0" indent="0" algn="just">
              <a:buNone/>
            </a:pPr>
            <a:r>
              <a:rPr lang="en-US" sz="2000" b="1" dirty="0"/>
              <a:t>Web Service Reliability Test Method Based on Log Analysis</a:t>
            </a:r>
            <a:r>
              <a:rPr lang="en-US" sz="2000" dirty="0"/>
              <a:t> (Link: </a:t>
            </a:r>
            <a:r>
              <a:rPr lang="en-US" sz="2000" dirty="0">
                <a:hlinkClick r:id="rId2"/>
              </a:rPr>
              <a:t>DOI</a:t>
            </a:r>
            <a:r>
              <a:rPr lang="en-US" sz="2000" dirty="0"/>
              <a:t>)</a:t>
            </a:r>
            <a:endParaRPr lang="en-US" dirty="0"/>
          </a:p>
          <a:p>
            <a:pPr lvl="1" algn="just">
              <a:lnSpc>
                <a:spcPct val="150000"/>
              </a:lnSpc>
              <a:buFont typeface="Arial" panose="020B0604020202020204" pitchFamily="34" charset="0"/>
              <a:buChar char="•"/>
            </a:pPr>
            <a:r>
              <a:rPr lang="en-US" sz="1600" b="1" dirty="0"/>
              <a:t>Authors: </a:t>
            </a:r>
            <a:r>
              <a:rPr lang="it-IT" sz="1600" dirty="0"/>
              <a:t>Xuetao Tian, Honghui Li, Feng Liu</a:t>
            </a:r>
            <a:endParaRPr lang="en-US" sz="1600" b="1" dirty="0"/>
          </a:p>
          <a:p>
            <a:pPr lvl="1">
              <a:lnSpc>
                <a:spcPct val="150000"/>
              </a:lnSpc>
              <a:buFont typeface="Arial" panose="020B0604020202020204" pitchFamily="34" charset="0"/>
              <a:buChar char="•"/>
            </a:pPr>
            <a:r>
              <a:rPr lang="en-US" sz="1600" b="1" dirty="0"/>
              <a:t>Summary:</a:t>
            </a:r>
          </a:p>
          <a:p>
            <a:pPr marL="914400" lvl="2" indent="0" algn="just">
              <a:lnSpc>
                <a:spcPct val="150000"/>
              </a:lnSpc>
              <a:buNone/>
            </a:pPr>
            <a:r>
              <a:rPr lang="en-US" sz="1600" dirty="0"/>
              <a:t>This article suggests a log analysis based web service reliability test procedure for Client/Server (C/S) architecture software. It uses Random Walk to create test cases, Markov chain to automatically build a software use model to mimic user access situations, and MTBF to assess program dependability (with a focus on server breakdowns). A genuine online program is tested and analyzed to validate the approach, showing that the obtained MTBF and realistic log data are similar. It does not, however, provide a general solution for all C/S architectural scenarios or solve more general dependability issues beyond server breakdowns.</a:t>
            </a:r>
          </a:p>
        </p:txBody>
      </p:sp>
    </p:spTree>
    <p:extLst>
      <p:ext uri="{BB962C8B-B14F-4D97-AF65-F5344CB8AC3E}">
        <p14:creationId xmlns:p14="http://schemas.microsoft.com/office/powerpoint/2010/main" val="3491041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A4D2-6612-E109-8B78-B12B961421FD}"/>
              </a:ext>
            </a:extLst>
          </p:cNvPr>
          <p:cNvSpPr>
            <a:spLocks noGrp="1"/>
          </p:cNvSpPr>
          <p:nvPr>
            <p:ph type="title"/>
          </p:nvPr>
        </p:nvSpPr>
        <p:spPr/>
        <p:txBody>
          <a:bodyPr/>
          <a:lstStyle/>
          <a:p>
            <a:r>
              <a:rPr lang="en-IN" dirty="0"/>
              <a:t>LITERATURE SURVEY</a:t>
            </a:r>
          </a:p>
        </p:txBody>
      </p:sp>
      <p:sp>
        <p:nvSpPr>
          <p:cNvPr id="8" name="Content Placeholder 7">
            <a:extLst>
              <a:ext uri="{FF2B5EF4-FFF2-40B4-BE49-F238E27FC236}">
                <a16:creationId xmlns:a16="http://schemas.microsoft.com/office/drawing/2014/main" id="{8EC750E1-266D-2C5D-1F55-CC5998C3C353}"/>
              </a:ext>
            </a:extLst>
          </p:cNvPr>
          <p:cNvSpPr>
            <a:spLocks noGrp="1"/>
          </p:cNvSpPr>
          <p:nvPr>
            <p:ph idx="1"/>
          </p:nvPr>
        </p:nvSpPr>
        <p:spPr/>
        <p:txBody>
          <a:bodyPr>
            <a:normAutofit/>
          </a:bodyPr>
          <a:lstStyle/>
          <a:p>
            <a:pPr marL="0" indent="0">
              <a:buNone/>
            </a:pPr>
            <a:r>
              <a:rPr lang="en-US" sz="2000" b="1" dirty="0"/>
              <a:t>LogLens: A Real-time Log Analysis System</a:t>
            </a:r>
            <a:r>
              <a:rPr lang="en-US" sz="2000" dirty="0"/>
              <a:t>(Link: </a:t>
            </a:r>
            <a:r>
              <a:rPr lang="en-US" sz="2000" dirty="0">
                <a:hlinkClick r:id="rId2"/>
              </a:rPr>
              <a:t>DOI</a:t>
            </a:r>
            <a:r>
              <a:rPr lang="en-US" sz="2000" dirty="0"/>
              <a:t>)</a:t>
            </a:r>
          </a:p>
          <a:p>
            <a:pPr lvl="1" algn="just">
              <a:lnSpc>
                <a:spcPct val="150000"/>
              </a:lnSpc>
              <a:buFont typeface="Arial" panose="020B0604020202020204" pitchFamily="34" charset="0"/>
              <a:buChar char="•"/>
            </a:pPr>
            <a:r>
              <a:rPr lang="en-US" sz="1600" b="1" dirty="0"/>
              <a:t>Authors: </a:t>
            </a:r>
            <a:r>
              <a:rPr lang="it-IT" sz="1600" dirty="0"/>
              <a:t>Biplob Debnath, Mohiuddin Solaimani, Muhammad Ali Gulzar, Nipun Arora,</a:t>
            </a:r>
          </a:p>
          <a:p>
            <a:pPr marL="857250" lvl="2" indent="0" algn="just">
              <a:lnSpc>
                <a:spcPct val="150000"/>
              </a:lnSpc>
              <a:buNone/>
            </a:pPr>
            <a:r>
              <a:rPr lang="it-IT" sz="1600" dirty="0"/>
              <a:t>Cristian Lumezanu, Jianwu Xu, Bo Zong, Hui Zhang§, Guofei Jiang§, and Latifur Khan</a:t>
            </a:r>
            <a:endParaRPr lang="en-US" sz="1600" b="1" dirty="0"/>
          </a:p>
          <a:p>
            <a:pPr lvl="1">
              <a:buFont typeface="Arial" panose="020B0604020202020204" pitchFamily="34" charset="0"/>
              <a:buChar char="•"/>
            </a:pPr>
            <a:r>
              <a:rPr lang="en-US" sz="1600" b="1" dirty="0"/>
              <a:t>Summary:</a:t>
            </a:r>
          </a:p>
          <a:p>
            <a:pPr marL="857250" lvl="2" indent="0" algn="just">
              <a:lnSpc>
                <a:spcPct val="150000"/>
              </a:lnSpc>
              <a:buNone/>
            </a:pPr>
            <a:r>
              <a:rPr lang="en-US" sz="1600" dirty="0"/>
              <a:t>This paper introduces LogLens, a real-time log analysis system that employs unsupervised machine learning for automated anomaly detection in application logs, requiring minimal system knowledge and user specification. LogLens supports both stateless and stateful log analysis applications, going beyond conventional log indexing and search solutions. It currently operates in a commercial log analysis solution, demonstrating significant efficiency gains, but it doesn't address limitations related to specific types of anomalies or potential challenges in diverse environments beyond industrial settings.</a:t>
            </a:r>
          </a:p>
        </p:txBody>
      </p:sp>
    </p:spTree>
    <p:extLst>
      <p:ext uri="{BB962C8B-B14F-4D97-AF65-F5344CB8AC3E}">
        <p14:creationId xmlns:p14="http://schemas.microsoft.com/office/powerpoint/2010/main" val="317660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DA4E-7889-6641-2172-6E9EA9A35E6E}"/>
              </a:ext>
            </a:extLst>
          </p:cNvPr>
          <p:cNvSpPr>
            <a:spLocks noGrp="1"/>
          </p:cNvSpPr>
          <p:nvPr>
            <p:ph type="title"/>
          </p:nvPr>
        </p:nvSpPr>
        <p:spPr/>
        <p:txBody>
          <a:bodyPr/>
          <a:lstStyle/>
          <a:p>
            <a:r>
              <a:rPr lang="en-IN" dirty="0"/>
              <a:t>SOFTWARE USED</a:t>
            </a:r>
          </a:p>
        </p:txBody>
      </p:sp>
      <p:sp>
        <p:nvSpPr>
          <p:cNvPr id="3" name="Content Placeholder 2">
            <a:extLst>
              <a:ext uri="{FF2B5EF4-FFF2-40B4-BE49-F238E27FC236}">
                <a16:creationId xmlns:a16="http://schemas.microsoft.com/office/drawing/2014/main" id="{E94939EB-B497-2BC6-9FAC-55F5B7FF2252}"/>
              </a:ext>
            </a:extLst>
          </p:cNvPr>
          <p:cNvSpPr>
            <a:spLocks noGrp="1"/>
          </p:cNvSpPr>
          <p:nvPr>
            <p:ph idx="1"/>
          </p:nvPr>
        </p:nvSpPr>
        <p:spPr/>
        <p:txBody>
          <a:bodyPr numCol="1"/>
          <a:lstStyle/>
          <a:p>
            <a:pPr marL="0" indent="0">
              <a:buNone/>
            </a:pPr>
            <a:r>
              <a:rPr lang="en-US" sz="2000" dirty="0"/>
              <a:t>Back-End:</a:t>
            </a:r>
          </a:p>
          <a:p>
            <a:pPr marL="400050" lvl="1" indent="0">
              <a:buNone/>
            </a:pPr>
            <a:r>
              <a:rPr lang="en-US" sz="1600" dirty="0"/>
              <a:t>Python</a:t>
            </a:r>
          </a:p>
          <a:p>
            <a:pPr marL="400050" lvl="1" indent="0">
              <a:buNone/>
            </a:pPr>
            <a:r>
              <a:rPr lang="en-US" sz="1600" dirty="0"/>
              <a:t>Django Framework</a:t>
            </a:r>
          </a:p>
          <a:p>
            <a:pPr marL="400050" lvl="1" indent="0">
              <a:buNone/>
            </a:pPr>
            <a:r>
              <a:rPr lang="en-US" sz="1600" dirty="0"/>
              <a:t>Machine Learning Models</a:t>
            </a:r>
          </a:p>
          <a:p>
            <a:pPr marL="400050" lvl="1" indent="0">
              <a:buNone/>
            </a:pPr>
            <a:r>
              <a:rPr lang="en-US" sz="1600" dirty="0"/>
              <a:t>Libraries Included: </a:t>
            </a:r>
            <a:r>
              <a:rPr lang="en-US" sz="1600" dirty="0" err="1"/>
              <a:t>Json,Scikit-Learn,GoogleSearch,WebBrowser</a:t>
            </a:r>
            <a:r>
              <a:rPr lang="en-US" sz="1600" dirty="0"/>
              <a:t> etc.</a:t>
            </a:r>
          </a:p>
          <a:p>
            <a:pPr marL="0" indent="0">
              <a:buNone/>
            </a:pPr>
            <a:r>
              <a:rPr lang="en-US" sz="2000" dirty="0"/>
              <a:t>Front-End:</a:t>
            </a:r>
          </a:p>
          <a:p>
            <a:pPr marL="400050" lvl="1" indent="0">
              <a:buNone/>
            </a:pPr>
            <a:r>
              <a:rPr lang="en-US" sz="1600" dirty="0"/>
              <a:t>HTML5</a:t>
            </a:r>
          </a:p>
          <a:p>
            <a:pPr marL="400050" lvl="1" indent="0">
              <a:buNone/>
            </a:pPr>
            <a:r>
              <a:rPr lang="en-US" sz="1600" dirty="0"/>
              <a:t>CSS3</a:t>
            </a:r>
          </a:p>
          <a:p>
            <a:pPr marL="0" indent="0">
              <a:buNone/>
            </a:pPr>
            <a:endParaRPr lang="en-IN" dirty="0"/>
          </a:p>
        </p:txBody>
      </p:sp>
    </p:spTree>
    <p:extLst>
      <p:ext uri="{BB962C8B-B14F-4D97-AF65-F5344CB8AC3E}">
        <p14:creationId xmlns:p14="http://schemas.microsoft.com/office/powerpoint/2010/main" val="244392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DA4E-7889-6641-2172-6E9EA9A35E6E}"/>
              </a:ext>
            </a:extLst>
          </p:cNvPr>
          <p:cNvSpPr>
            <a:spLocks noGrp="1"/>
          </p:cNvSpPr>
          <p:nvPr>
            <p:ph type="title"/>
          </p:nvPr>
        </p:nvSpPr>
        <p:spPr/>
        <p:txBody>
          <a:bodyPr/>
          <a:lstStyle/>
          <a:p>
            <a:r>
              <a:rPr lang="en-IN" dirty="0"/>
              <a:t>HARDWARE REQUIREMENTS</a:t>
            </a:r>
          </a:p>
        </p:txBody>
      </p:sp>
      <p:sp>
        <p:nvSpPr>
          <p:cNvPr id="3" name="Content Placeholder 2">
            <a:extLst>
              <a:ext uri="{FF2B5EF4-FFF2-40B4-BE49-F238E27FC236}">
                <a16:creationId xmlns:a16="http://schemas.microsoft.com/office/drawing/2014/main" id="{E94939EB-B497-2BC6-9FAC-55F5B7FF2252}"/>
              </a:ext>
            </a:extLst>
          </p:cNvPr>
          <p:cNvSpPr>
            <a:spLocks noGrp="1"/>
          </p:cNvSpPr>
          <p:nvPr>
            <p:ph idx="1"/>
          </p:nvPr>
        </p:nvSpPr>
        <p:spPr/>
        <p:txBody>
          <a:bodyPr>
            <a:normAutofit/>
          </a:bodyPr>
          <a:lstStyle/>
          <a:p>
            <a:pPr marL="0" indent="0">
              <a:buNone/>
            </a:pPr>
            <a:r>
              <a:rPr lang="en-US" sz="2000" dirty="0"/>
              <a:t>Computing Machine with minimum Requirements stated below:</a:t>
            </a:r>
          </a:p>
          <a:p>
            <a:pPr lvl="1">
              <a:buFont typeface="Arial" panose="020B0604020202020204" pitchFamily="34" charset="0"/>
              <a:buChar char="•"/>
            </a:pPr>
            <a:r>
              <a:rPr lang="en-US" sz="1600" dirty="0"/>
              <a:t>Windows 7 or above</a:t>
            </a:r>
          </a:p>
          <a:p>
            <a:pPr lvl="1">
              <a:buFont typeface="Arial" panose="020B0604020202020204" pitchFamily="34" charset="0"/>
              <a:buChar char="•"/>
            </a:pPr>
            <a:r>
              <a:rPr lang="en-US" sz="1600" dirty="0"/>
              <a:t>Internet Connection</a:t>
            </a:r>
          </a:p>
          <a:p>
            <a:pPr lvl="1">
              <a:buFont typeface="Arial" panose="020B0604020202020204" pitchFamily="34" charset="0"/>
              <a:buChar char="•"/>
            </a:pPr>
            <a:r>
              <a:rPr lang="en-US" sz="1600" dirty="0"/>
              <a:t>8 Gigabytes of Memory</a:t>
            </a:r>
          </a:p>
          <a:p>
            <a:pPr lvl="1">
              <a:buFont typeface="Arial" panose="020B0604020202020204" pitchFamily="34" charset="0"/>
              <a:buChar char="•"/>
            </a:pPr>
            <a:r>
              <a:rPr lang="en-US" sz="1600" dirty="0"/>
              <a:t>1 Gigabyte of Diskspace</a:t>
            </a:r>
          </a:p>
          <a:p>
            <a:pPr marL="457200" lvl="1" indent="0">
              <a:buNone/>
            </a:pPr>
            <a:endParaRPr lang="en-IN" sz="1600" dirty="0"/>
          </a:p>
        </p:txBody>
      </p:sp>
    </p:spTree>
    <p:extLst>
      <p:ext uri="{BB962C8B-B14F-4D97-AF65-F5344CB8AC3E}">
        <p14:creationId xmlns:p14="http://schemas.microsoft.com/office/powerpoint/2010/main" val="156145196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761</TotalTime>
  <Words>3074</Words>
  <Application>Microsoft Office PowerPoint</Application>
  <PresentationFormat>Widescreen</PresentationFormat>
  <Paragraphs>332</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Bookman Old Style</vt:lpstr>
      <vt:lpstr>Calibri</vt:lpstr>
      <vt:lpstr>Times New Roman</vt:lpstr>
      <vt:lpstr>Verdana</vt:lpstr>
      <vt:lpstr>Bioinformatics</vt:lpstr>
      <vt:lpstr>PROJECT TITLE</vt:lpstr>
      <vt:lpstr>PowerPoint Presentation</vt:lpstr>
      <vt:lpstr>ABSTRACT</vt:lpstr>
      <vt:lpstr>Introduction</vt:lpstr>
      <vt:lpstr>LITERATURE SURVEY</vt:lpstr>
      <vt:lpstr>LITERATURE SURVEY</vt:lpstr>
      <vt:lpstr>LITERATURE SURVEY</vt:lpstr>
      <vt:lpstr>SOFTWARE USED</vt:lpstr>
      <vt:lpstr>HARDWARE REQUIREMENTS</vt:lpstr>
      <vt:lpstr>Existing Systems</vt:lpstr>
      <vt:lpstr>ADVANTAGES &amp; DISADVANTAGES</vt:lpstr>
      <vt:lpstr>PROPOSED METHOD</vt:lpstr>
      <vt:lpstr>ADVANTAGES</vt:lpstr>
      <vt:lpstr>PowerPoint Presentation</vt:lpstr>
      <vt:lpstr>PowerPoint Presentation</vt:lpstr>
      <vt:lpstr>ALGORITHM</vt:lpstr>
      <vt:lpstr>IMPLEMENTATION</vt:lpstr>
      <vt:lpstr>IMPLEMENTATION</vt:lpstr>
      <vt:lpstr>CODE(Back-end)</vt:lpstr>
      <vt:lpstr>CODE(Back-end)</vt:lpstr>
      <vt:lpstr>CODE(back-end)</vt:lpstr>
      <vt:lpstr>CODE(Machine Learning Model)</vt:lpstr>
      <vt:lpstr>PowerPoint Presentation</vt:lpstr>
      <vt:lpstr>RESULTS</vt:lpstr>
      <vt:lpstr>RESULTS</vt:lpstr>
      <vt:lpstr>PowerPoint Presentation</vt:lpstr>
      <vt:lpstr>PowerPoint Presentation</vt:lpstr>
      <vt:lpstr>PowerPoint Presentation</vt:lpstr>
      <vt:lpstr>Conclusion</vt:lpstr>
      <vt:lpstr>Future Scope</vt:lpstr>
      <vt:lpstr>Future Scope</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Pranay Kiran</cp:lastModifiedBy>
  <cp:revision>26</cp:revision>
  <dcterms:created xsi:type="dcterms:W3CDTF">2023-03-16T03:26:27Z</dcterms:created>
  <dcterms:modified xsi:type="dcterms:W3CDTF">2024-01-10T07:58:19Z</dcterms:modified>
</cp:coreProperties>
</file>