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5.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15.jpeg" ContentType="image/jpeg"/>
  <Override PartName="/ppt/media/image13.png" ContentType="image/png"/>
  <Override PartName="/ppt/media/image12.png" ContentType="image/png"/>
  <Override PartName="/ppt/media/image11.jpeg" ContentType="image/jpeg"/>
  <Override PartName="/ppt/media/image10.png" ContentType="image/png"/>
  <Override PartName="/ppt/media/image9.png" ContentType="image/png"/>
  <Override PartName="/ppt/media/image8.png" ContentType="image/png"/>
  <Override PartName="/ppt/media/image7.jpeg" ContentType="image/jpeg"/>
  <Override PartName="/ppt/media/image4.jpeg" ContentType="image/jpeg"/>
  <Override PartName="/ppt/media/image6.jpeg" ContentType="image/jpeg"/>
  <Override PartName="/ppt/media/image3.png" ContentType="image/png"/>
  <Override PartName="/ppt/media/image5.jpeg" ContentType="image/jpeg"/>
  <Override PartName="/ppt/media/image2.png" ContentType="image/png"/>
  <Override PartName="/ppt/media/image14.jpeg" ContentType="image/jpe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9142920" cy="5142960"/>
          </a:xfrm>
          <a:prstGeom prst="rect">
            <a:avLst/>
          </a:prstGeom>
          <a:ln>
            <a:noFill/>
          </a:ln>
        </p:spPr>
      </p:pic>
      <p:sp>
        <p:nvSpPr>
          <p:cNvPr id="1" name="PlaceHolder 1"/>
          <p:cNvSpPr>
            <a:spLocks noGrp="1"/>
          </p:cNvSpPr>
          <p:nvPr>
            <p:ph type="title"/>
          </p:nvPr>
        </p:nvSpPr>
        <p:spPr>
          <a:xfrm>
            <a:off x="457200" y="205200"/>
            <a:ext cx="8229240" cy="858600"/>
          </a:xfrm>
          <a:prstGeom prst="rect">
            <a:avLst/>
          </a:prstGeom>
        </p:spPr>
        <p:txBody>
          <a:bodyPr lIns="0" rIns="0" tIns="0" bIns="0" anchor="ctr"/>
          <a:p>
            <a:pPr algn="ctr"/>
            <a:r>
              <a:rPr lang="en-IN" sz="4400">
                <a:latin typeface="Arial"/>
              </a:rPr>
              <a:t>Click to edit the title text format</a:t>
            </a:r>
            <a:endParaRPr/>
          </a:p>
        </p:txBody>
      </p:sp>
      <p:sp>
        <p:nvSpPr>
          <p:cNvPr id="2" name="PlaceHolder 2"/>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CustomShape 1"/>
          <p:cNvSpPr/>
          <p:nvPr/>
        </p:nvSpPr>
        <p:spPr>
          <a:xfrm>
            <a:off x="1600200" y="590400"/>
            <a:ext cx="5026680" cy="76104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IN" sz="5400" strike="noStrike" u="sng">
                <a:solidFill>
                  <a:srgbClr val="ff0000"/>
                </a:solidFill>
                <a:latin typeface="comic"/>
                <a:ea typeface="Nixie One"/>
              </a:rPr>
              <a:t>PROJECT</a:t>
            </a:r>
            <a:endParaRPr/>
          </a:p>
        </p:txBody>
      </p:sp>
      <p:sp>
        <p:nvSpPr>
          <p:cNvPr id="38" name="CustomShape 2"/>
          <p:cNvSpPr/>
          <p:nvPr/>
        </p:nvSpPr>
        <p:spPr>
          <a:xfrm>
            <a:off x="3429000" y="2038320"/>
            <a:ext cx="2086560" cy="2003040"/>
          </a:xfrm>
          <a:prstGeom prst="rect">
            <a:avLst/>
          </a:prstGeom>
          <a:noFill/>
          <a:ln>
            <a:noFill/>
          </a:ln>
        </p:spPr>
        <p:style>
          <a:lnRef idx="0"/>
          <a:fillRef idx="0"/>
          <a:effectRef idx="0"/>
          <a:fontRef idx="minor"/>
        </p:style>
        <p:txBody>
          <a:bodyPr lIns="90000" rIns="90000" tIns="45000" bIns="45000"/>
          <a:p>
            <a:pPr>
              <a:lnSpc>
                <a:spcPct val="100000"/>
              </a:lnSpc>
            </a:pPr>
            <a:r>
              <a:rPr b="1" i="1" lang="en-IN" sz="2400" strike="noStrike">
                <a:solidFill>
                  <a:srgbClr val="800000"/>
                </a:solidFill>
                <a:latin typeface="Times New Roman"/>
                <a:ea typeface="DejaVu Sans"/>
              </a:rPr>
              <a:t>Kiran S</a:t>
            </a:r>
            <a:endParaRPr/>
          </a:p>
          <a:p>
            <a:pPr>
              <a:lnSpc>
                <a:spcPct val="100000"/>
              </a:lnSpc>
            </a:pPr>
            <a:endParaRPr/>
          </a:p>
          <a:p>
            <a:pPr>
              <a:lnSpc>
                <a:spcPct val="100000"/>
              </a:lnSpc>
            </a:pPr>
            <a:r>
              <a:rPr b="1" i="1" lang="en-IN" sz="2400" strike="noStrike">
                <a:solidFill>
                  <a:srgbClr val="800000"/>
                </a:solidFill>
                <a:latin typeface="Times New Roman"/>
                <a:ea typeface="DejaVu Sans"/>
              </a:rPr>
              <a:t>Aryamol A U</a:t>
            </a:r>
            <a:endParaRPr/>
          </a:p>
          <a:p>
            <a:pPr>
              <a:lnSpc>
                <a:spcPct val="100000"/>
              </a:lnSpc>
            </a:pPr>
            <a:endParaRPr/>
          </a:p>
          <a:p>
            <a:pPr>
              <a:lnSpc>
                <a:spcPct val="100000"/>
              </a:lnSpc>
            </a:pPr>
            <a:r>
              <a:rPr b="1" i="1" lang="en-IN" sz="2400" strike="noStrike">
                <a:solidFill>
                  <a:srgbClr val="800000"/>
                </a:solidFill>
                <a:latin typeface="Times New Roman"/>
                <a:ea typeface="DejaVu Sans"/>
              </a:rPr>
              <a:t>Nithin K Shoji</a:t>
            </a:r>
            <a:endParaRPr/>
          </a:p>
          <a:p>
            <a:pPr>
              <a:lnSpc>
                <a:spcPct val="100000"/>
              </a:lnSpc>
            </a:pPr>
            <a:endParaRPr/>
          </a:p>
          <a:p>
            <a:pPr>
              <a:lnSpc>
                <a:spcPct val="100000"/>
              </a:lnSpc>
            </a:pPr>
            <a:r>
              <a:rPr b="1" i="1" lang="en-IN" sz="2400" strike="noStrike">
                <a:solidFill>
                  <a:srgbClr val="800000"/>
                </a:solidFill>
                <a:latin typeface="Times New Roman"/>
                <a:ea typeface="DejaVu Sans"/>
              </a:rPr>
              <a:t>Sreedev D S</a:t>
            </a:r>
            <a:endParaRPr/>
          </a:p>
          <a:p>
            <a:pP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CustomShape 1"/>
          <p:cNvSpPr/>
          <p:nvPr/>
        </p:nvSpPr>
        <p:spPr>
          <a:xfrm>
            <a:off x="1676520" y="514440"/>
            <a:ext cx="6458040" cy="884520"/>
          </a:xfrm>
          <a:prstGeom prst="rect">
            <a:avLst/>
          </a:prstGeom>
          <a:noFill/>
          <a:ln>
            <a:noFill/>
          </a:ln>
        </p:spPr>
        <p:style>
          <a:lnRef idx="0"/>
          <a:fillRef idx="0"/>
          <a:effectRef idx="0"/>
          <a:fontRef idx="minor"/>
        </p:style>
        <p:txBody>
          <a:bodyPr lIns="90000" rIns="90000" tIns="45000" bIns="45000"/>
          <a:p>
            <a:pPr>
              <a:lnSpc>
                <a:spcPct val="100000"/>
              </a:lnSpc>
            </a:pPr>
            <a:r>
              <a:rPr b="1" lang="en-IN" sz="3600" strike="noStrike" u="sng">
                <a:solidFill>
                  <a:srgbClr val="800000"/>
                </a:solidFill>
                <a:latin typeface="Arial"/>
                <a:ea typeface="DejaVu Sans"/>
              </a:rPr>
              <a:t>Requirements for Creation</a:t>
            </a:r>
            <a:endParaRPr/>
          </a:p>
        </p:txBody>
      </p:sp>
      <p:sp>
        <p:nvSpPr>
          <p:cNvPr id="65" name="CustomShape 2"/>
          <p:cNvSpPr/>
          <p:nvPr/>
        </p:nvSpPr>
        <p:spPr>
          <a:xfrm>
            <a:off x="2088000" y="2376000"/>
            <a:ext cx="4894560" cy="188064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Unicode MS"/>
                <a:ea typeface="Arial Unicode MS"/>
              </a:rPr>
              <a:t>1. Designing Web Crawler.</a:t>
            </a:r>
            <a:endParaRPr/>
          </a:p>
          <a:p>
            <a:pPr>
              <a:lnSpc>
                <a:spcPct val="100000"/>
              </a:lnSpc>
            </a:pPr>
            <a:endParaRPr/>
          </a:p>
          <a:p>
            <a:pPr>
              <a:lnSpc>
                <a:spcPct val="100000"/>
              </a:lnSpc>
            </a:pPr>
            <a:r>
              <a:rPr lang="en-IN" strike="noStrike">
                <a:solidFill>
                  <a:srgbClr val="000000"/>
                </a:solidFill>
                <a:latin typeface="Arial Unicode MS"/>
                <a:ea typeface="Arial Unicode MS"/>
              </a:rPr>
              <a:t>2. Database maintaining and Organising.</a:t>
            </a:r>
            <a:endParaRPr/>
          </a:p>
          <a:p>
            <a:pPr>
              <a:lnSpc>
                <a:spcPct val="100000"/>
              </a:lnSpc>
            </a:pPr>
            <a:endParaRPr/>
          </a:p>
          <a:p>
            <a:pPr>
              <a:lnSpc>
                <a:spcPct val="100000"/>
              </a:lnSpc>
            </a:pPr>
            <a:r>
              <a:rPr lang="en-IN" strike="noStrike">
                <a:solidFill>
                  <a:srgbClr val="000000"/>
                </a:solidFill>
                <a:latin typeface="Arial Unicode MS"/>
                <a:ea typeface="Arial Unicode MS"/>
              </a:rPr>
              <a:t>3. Mining required data.</a:t>
            </a:r>
            <a:endParaRPr/>
          </a:p>
          <a:p>
            <a:pPr>
              <a:lnSpc>
                <a:spcPct val="100000"/>
              </a:lnSpc>
            </a:pPr>
            <a:endParaRPr/>
          </a:p>
          <a:p>
            <a:pPr>
              <a:lnSpc>
                <a:spcPct val="100000"/>
              </a:lnSpc>
            </a:pPr>
            <a:r>
              <a:rPr lang="en-IN" strike="noStrike">
                <a:solidFill>
                  <a:srgbClr val="000000"/>
                </a:solidFill>
                <a:latin typeface="Arial Unicode MS"/>
                <a:ea typeface="Arial Unicode MS"/>
              </a:rPr>
              <a:t>4.Visualising with d3.js</a:t>
            </a:r>
            <a:endParaRPr/>
          </a:p>
        </p:txBody>
      </p:sp>
      <p:pic>
        <p:nvPicPr>
          <p:cNvPr id="66" name="Picture 551" descr=""/>
          <p:cNvPicPr/>
          <p:nvPr/>
        </p:nvPicPr>
        <p:blipFill>
          <a:blip r:embed="rId1"/>
          <a:stretch/>
        </p:blipFill>
        <p:spPr>
          <a:xfrm>
            <a:off x="5472000" y="1296000"/>
            <a:ext cx="3023280" cy="9658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CustomShape 1"/>
          <p:cNvSpPr/>
          <p:nvPr/>
        </p:nvSpPr>
        <p:spPr>
          <a:xfrm>
            <a:off x="3456000" y="864000"/>
            <a:ext cx="3781800" cy="657360"/>
          </a:xfrm>
          <a:prstGeom prst="rect">
            <a:avLst/>
          </a:prstGeom>
          <a:noFill/>
          <a:ln>
            <a:noFill/>
          </a:ln>
        </p:spPr>
        <p:style>
          <a:lnRef idx="0"/>
          <a:fillRef idx="0"/>
          <a:effectRef idx="0"/>
          <a:fontRef idx="minor"/>
        </p:style>
        <p:txBody>
          <a:bodyPr lIns="90000" rIns="90000" tIns="45000" bIns="45000"/>
          <a:p>
            <a:pPr>
              <a:lnSpc>
                <a:spcPct val="100000"/>
              </a:lnSpc>
            </a:pPr>
            <a:r>
              <a:rPr b="1" lang="en-IN" sz="4000" strike="noStrike" u="sng">
                <a:solidFill>
                  <a:srgbClr val="800000"/>
                </a:solidFill>
                <a:latin typeface="Arial"/>
                <a:ea typeface="DejaVu Sans"/>
              </a:rPr>
              <a:t>Advantages</a:t>
            </a:r>
            <a:endParaRPr/>
          </a:p>
        </p:txBody>
      </p:sp>
      <p:sp>
        <p:nvSpPr>
          <p:cNvPr id="68" name="CustomShape 2"/>
          <p:cNvSpPr/>
          <p:nvPr/>
        </p:nvSpPr>
        <p:spPr>
          <a:xfrm>
            <a:off x="1728000" y="1728000"/>
            <a:ext cx="6190560" cy="290448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a:ea typeface="DejaVu Sans"/>
              </a:rPr>
              <a:t>1. Faster access to data.</a:t>
            </a:r>
            <a:endParaRPr/>
          </a:p>
          <a:p>
            <a:pPr>
              <a:lnSpc>
                <a:spcPct val="100000"/>
              </a:lnSpc>
            </a:pPr>
            <a:endParaRPr/>
          </a:p>
          <a:p>
            <a:pPr>
              <a:lnSpc>
                <a:spcPct val="100000"/>
              </a:lnSpc>
            </a:pPr>
            <a:r>
              <a:rPr lang="en-IN" strike="noStrike">
                <a:solidFill>
                  <a:srgbClr val="000000"/>
                </a:solidFill>
                <a:latin typeface="Arial"/>
                <a:ea typeface="DejaVu Sans"/>
              </a:rPr>
              <a:t>2.Well organisable and maintainable.</a:t>
            </a:r>
            <a:endParaRPr/>
          </a:p>
          <a:p>
            <a:pPr>
              <a:lnSpc>
                <a:spcPct val="100000"/>
              </a:lnSpc>
            </a:pPr>
            <a:endParaRPr/>
          </a:p>
          <a:p>
            <a:pPr>
              <a:lnSpc>
                <a:spcPct val="100000"/>
              </a:lnSpc>
            </a:pPr>
            <a:r>
              <a:rPr lang="en-IN" strike="noStrike">
                <a:solidFill>
                  <a:srgbClr val="000000"/>
                </a:solidFill>
                <a:latin typeface="Arial"/>
                <a:ea typeface="DejaVu Sans"/>
              </a:rPr>
              <a:t>3.Safe and Secure.</a:t>
            </a:r>
            <a:endParaRPr/>
          </a:p>
          <a:p>
            <a:pPr>
              <a:lnSpc>
                <a:spcPct val="100000"/>
              </a:lnSpc>
            </a:pPr>
            <a:endParaRPr/>
          </a:p>
          <a:p>
            <a:pPr>
              <a:lnSpc>
                <a:spcPct val="100000"/>
              </a:lnSpc>
            </a:pPr>
            <a:r>
              <a:rPr lang="en-IN" strike="noStrike">
                <a:solidFill>
                  <a:srgbClr val="000000"/>
                </a:solidFill>
                <a:latin typeface="Arial"/>
                <a:ea typeface="DejaVu Sans"/>
              </a:rPr>
              <a:t>4. Reliable.</a:t>
            </a:r>
            <a:endParaRPr/>
          </a:p>
          <a:p>
            <a:pPr>
              <a:lnSpc>
                <a:spcPct val="100000"/>
              </a:lnSpc>
            </a:pPr>
            <a:endParaRPr/>
          </a:p>
          <a:p>
            <a:pPr>
              <a:lnSpc>
                <a:spcPct val="100000"/>
              </a:lnSpc>
            </a:pPr>
            <a:r>
              <a:rPr lang="en-IN" strike="noStrike">
                <a:solidFill>
                  <a:srgbClr val="000000"/>
                </a:solidFill>
                <a:latin typeface="Arial"/>
                <a:ea typeface="DejaVu Sans"/>
              </a:rPr>
              <a:t>5. All data concentrated at one place.</a:t>
            </a:r>
            <a:endParaRPr/>
          </a:p>
          <a:p>
            <a:pPr>
              <a:lnSpc>
                <a:spcPct val="100000"/>
              </a:lnSpc>
            </a:pPr>
            <a:endParaRPr/>
          </a:p>
          <a:p>
            <a:pPr>
              <a:lnSpc>
                <a:spcPct val="100000"/>
              </a:lnSpc>
            </a:pPr>
            <a:r>
              <a:rPr lang="en-IN" strike="noStrike">
                <a:solidFill>
                  <a:srgbClr val="000000"/>
                </a:solidFill>
                <a:latin typeface="Arial"/>
                <a:ea typeface="DejaVu Sans"/>
              </a:rPr>
              <a:t>6.Donot require to open multiple tags.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CustomShape 1"/>
          <p:cNvSpPr/>
          <p:nvPr/>
        </p:nvSpPr>
        <p:spPr>
          <a:xfrm>
            <a:off x="3008880" y="720000"/>
            <a:ext cx="4305240" cy="657360"/>
          </a:xfrm>
          <a:prstGeom prst="rect">
            <a:avLst/>
          </a:prstGeom>
          <a:noFill/>
          <a:ln>
            <a:noFill/>
          </a:ln>
        </p:spPr>
        <p:style>
          <a:lnRef idx="0"/>
          <a:fillRef idx="0"/>
          <a:effectRef idx="0"/>
          <a:fontRef idx="minor"/>
        </p:style>
        <p:txBody>
          <a:bodyPr lIns="90000" rIns="90000" tIns="45000" bIns="45000"/>
          <a:p>
            <a:pPr>
              <a:lnSpc>
                <a:spcPct val="100000"/>
              </a:lnSpc>
            </a:pPr>
            <a:r>
              <a:rPr b="1" lang="en-IN" sz="4000" strike="noStrike" u="sng">
                <a:solidFill>
                  <a:srgbClr val="800000"/>
                </a:solidFill>
                <a:latin typeface="Arial"/>
                <a:ea typeface="DejaVu Sans"/>
              </a:rPr>
              <a:t>Disadvantages</a:t>
            </a:r>
            <a:endParaRPr/>
          </a:p>
        </p:txBody>
      </p:sp>
      <p:sp>
        <p:nvSpPr>
          <p:cNvPr id="70" name="CustomShape 2"/>
          <p:cNvSpPr/>
          <p:nvPr/>
        </p:nvSpPr>
        <p:spPr>
          <a:xfrm>
            <a:off x="838080" y="2495520"/>
            <a:ext cx="6910560" cy="136872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a:ea typeface="DejaVu Sans"/>
              </a:rPr>
              <a:t>1. Chances of alterations due to spamming.</a:t>
            </a:r>
            <a:endParaRPr/>
          </a:p>
          <a:p>
            <a:pPr>
              <a:lnSpc>
                <a:spcPct val="100000"/>
              </a:lnSpc>
            </a:pPr>
            <a:endParaRPr/>
          </a:p>
          <a:p>
            <a:pPr>
              <a:lnSpc>
                <a:spcPct val="100000"/>
              </a:lnSpc>
            </a:pPr>
            <a:r>
              <a:rPr lang="en-IN" strike="noStrike">
                <a:solidFill>
                  <a:srgbClr val="000000"/>
                </a:solidFill>
                <a:latin typeface="Arial"/>
                <a:ea typeface="DejaVu Sans"/>
              </a:rPr>
              <a:t>2. Duplicated names can cause problems.</a:t>
            </a:r>
            <a:endParaRPr/>
          </a:p>
          <a:p>
            <a:pPr>
              <a:lnSpc>
                <a:spcPct val="100000"/>
              </a:lnSpc>
            </a:pPr>
            <a:endParaRPr/>
          </a:p>
          <a:p>
            <a:pPr>
              <a:lnSpc>
                <a:spcPct val="100000"/>
              </a:lnSpc>
            </a:pPr>
            <a:r>
              <a:rPr lang="en-IN" strike="noStrike">
                <a:solidFill>
                  <a:srgbClr val="000000"/>
                </a:solidFill>
                <a:latin typeface="Arial"/>
                <a:ea typeface="DejaVu Sans"/>
              </a:rPr>
              <a:t>3. Requires accurate names for mining.</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CustomShape 1"/>
          <p:cNvSpPr/>
          <p:nvPr/>
        </p:nvSpPr>
        <p:spPr>
          <a:xfrm>
            <a:off x="3312000" y="1584000"/>
            <a:ext cx="2898720" cy="2643480"/>
          </a:xfrm>
          <a:prstGeom prst="hexagon">
            <a:avLst>
              <a:gd name="adj" fmla="val 13783"/>
              <a:gd name="vf" fmla="val 13823"/>
            </a:avLst>
          </a:prstGeom>
          <a:solidFill>
            <a:srgbClr val="aea79f"/>
          </a:solidFill>
          <a:ln>
            <a:noFill/>
          </a:ln>
        </p:spPr>
        <p:style>
          <a:lnRef idx="0"/>
          <a:fillRef idx="0"/>
          <a:effectRef idx="0"/>
          <a:fontRef idx="minor"/>
        </p:style>
        <p:txBody>
          <a:bodyPr lIns="90000" rIns="90000" tIns="91440" bIns="91440" anchor="ctr"/>
          <a:p>
            <a:pPr algn="ctr">
              <a:lnSpc>
                <a:spcPct val="100000"/>
              </a:lnSpc>
            </a:pPr>
            <a:r>
              <a:rPr b="1" lang="en-IN" sz="1400" strike="noStrike">
                <a:solidFill>
                  <a:srgbClr val="c6daec"/>
                </a:solidFill>
                <a:latin typeface="Muli"/>
                <a:ea typeface="Muli"/>
              </a:rPr>
              <a:t>Database</a:t>
            </a:r>
            <a:endParaRPr/>
          </a:p>
        </p:txBody>
      </p:sp>
      <p:sp>
        <p:nvSpPr>
          <p:cNvPr id="72" name="CustomShape 2"/>
          <p:cNvSpPr/>
          <p:nvPr/>
        </p:nvSpPr>
        <p:spPr>
          <a:xfrm>
            <a:off x="1732680" y="1202040"/>
            <a:ext cx="4942440" cy="643680"/>
          </a:xfrm>
          <a:prstGeom prst="rect">
            <a:avLst/>
          </a:prstGeom>
          <a:noFill/>
          <a:ln>
            <a:noFill/>
          </a:ln>
        </p:spPr>
        <p:style>
          <a:lnRef idx="0"/>
          <a:fillRef idx="0"/>
          <a:effectRef idx="0"/>
          <a:fontRef idx="minor"/>
        </p:style>
        <p:txBody>
          <a:bodyPr lIns="90000" rIns="90000" tIns="91440" bIns="91440" anchor="b"/>
          <a:p>
            <a:pPr>
              <a:lnSpc>
                <a:spcPct val="100000"/>
              </a:lnSpc>
            </a:pPr>
            <a:r>
              <a:rPr b="1" lang="en-IN" sz="4000" strike="noStrike" u="sng">
                <a:solidFill>
                  <a:srgbClr val="800000"/>
                </a:solidFill>
                <a:latin typeface="Nixie One"/>
                <a:ea typeface="Nixie One"/>
              </a:rPr>
              <a:t>Process Flow</a:t>
            </a:r>
            <a:endParaRPr/>
          </a:p>
        </p:txBody>
      </p:sp>
      <p:sp>
        <p:nvSpPr>
          <p:cNvPr id="73" name="CustomShape 3"/>
          <p:cNvSpPr/>
          <p:nvPr/>
        </p:nvSpPr>
        <p:spPr>
          <a:xfrm>
            <a:off x="1419480" y="1512000"/>
            <a:ext cx="2683080" cy="2715480"/>
          </a:xfrm>
          <a:prstGeom prst="hexagon">
            <a:avLst>
              <a:gd name="adj" fmla="val 13783"/>
              <a:gd name="vf" fmla="val 13823"/>
            </a:avLst>
          </a:prstGeom>
          <a:solidFill>
            <a:srgbClr val="ffffff"/>
          </a:solidFill>
          <a:ln cap="rnd" w="9360">
            <a:solidFill>
              <a:srgbClr val="19bbd5"/>
            </a:solidFill>
            <a:custDash>
              <a:ds d="1300000" sp="1000000"/>
            </a:custDash>
            <a:round/>
          </a:ln>
        </p:spPr>
        <p:style>
          <a:lnRef idx="0"/>
          <a:fillRef idx="0"/>
          <a:effectRef idx="0"/>
          <a:fontRef idx="minor"/>
        </p:style>
        <p:txBody>
          <a:bodyPr lIns="90000" rIns="90000" tIns="91440" bIns="91440" anchor="ctr"/>
          <a:p>
            <a:pPr algn="ctr">
              <a:lnSpc>
                <a:spcPct val="100000"/>
              </a:lnSpc>
            </a:pPr>
            <a:r>
              <a:rPr lang="en-IN" sz="1400" strike="noStrike">
                <a:solidFill>
                  <a:srgbClr val="800000"/>
                </a:solidFill>
                <a:latin typeface="Muli"/>
                <a:ea typeface="Muli"/>
              </a:rPr>
              <a:t>Crawling and Mining</a:t>
            </a:r>
            <a:endParaRPr/>
          </a:p>
        </p:txBody>
      </p:sp>
      <p:sp>
        <p:nvSpPr>
          <p:cNvPr id="74" name="CustomShape 4"/>
          <p:cNvSpPr/>
          <p:nvPr/>
        </p:nvSpPr>
        <p:spPr>
          <a:xfrm>
            <a:off x="5328000" y="1512000"/>
            <a:ext cx="2968560" cy="2859480"/>
          </a:xfrm>
          <a:prstGeom prst="hexagon">
            <a:avLst>
              <a:gd name="adj" fmla="val 13783"/>
              <a:gd name="vf" fmla="val 13823"/>
            </a:avLst>
          </a:prstGeom>
          <a:noFill/>
          <a:ln cap="rnd" w="9360">
            <a:solidFill>
              <a:srgbClr val="19bbd5"/>
            </a:solidFill>
            <a:custDash>
              <a:ds d="1300000" sp="1000000"/>
            </a:custDash>
            <a:round/>
          </a:ln>
        </p:spPr>
        <p:style>
          <a:lnRef idx="0"/>
          <a:fillRef idx="0"/>
          <a:effectRef idx="0"/>
          <a:fontRef idx="minor"/>
        </p:style>
        <p:txBody>
          <a:bodyPr lIns="90000" rIns="90000" tIns="91440" bIns="91440" anchor="ctr"/>
          <a:p>
            <a:pPr algn="ctr">
              <a:lnSpc>
                <a:spcPct val="100000"/>
              </a:lnSpc>
            </a:pPr>
            <a:r>
              <a:rPr lang="en-IN" sz="1400" strike="noStrike">
                <a:solidFill>
                  <a:srgbClr val="800000"/>
                </a:solidFill>
                <a:latin typeface="Muli"/>
                <a:ea typeface="Muli"/>
              </a:rPr>
              <a:t>Visualisation </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2808000" y="936000"/>
            <a:ext cx="4318560" cy="715320"/>
          </a:xfrm>
          <a:prstGeom prst="rect">
            <a:avLst/>
          </a:prstGeom>
          <a:noFill/>
          <a:ln>
            <a:noFill/>
          </a:ln>
        </p:spPr>
        <p:style>
          <a:lnRef idx="0"/>
          <a:fillRef idx="0"/>
          <a:effectRef idx="0"/>
          <a:fontRef idx="minor"/>
        </p:style>
        <p:txBody>
          <a:bodyPr lIns="90000" rIns="90000" tIns="45000" bIns="45000"/>
          <a:p>
            <a:pPr>
              <a:lnSpc>
                <a:spcPct val="100000"/>
              </a:lnSpc>
            </a:pPr>
            <a:r>
              <a:rPr b="1" lang="en-IN" sz="4400" strike="noStrike">
                <a:solidFill>
                  <a:srgbClr val="800000"/>
                </a:solidFill>
                <a:latin typeface="Arial"/>
                <a:ea typeface="DejaVu Sans"/>
              </a:rPr>
              <a:t>Conclusion</a:t>
            </a:r>
            <a:endParaRPr/>
          </a:p>
        </p:txBody>
      </p:sp>
      <p:sp>
        <p:nvSpPr>
          <p:cNvPr id="76" name="CustomShape 2"/>
          <p:cNvSpPr/>
          <p:nvPr/>
        </p:nvSpPr>
        <p:spPr>
          <a:xfrm>
            <a:off x="1584000" y="2160000"/>
            <a:ext cx="5902560" cy="136656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a:ea typeface="DejaVu Sans"/>
              </a:rPr>
              <a:t>Creating a fast and reliable way for mining data and generating user profiles.</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1872000" y="1584000"/>
            <a:ext cx="6550560" cy="1963800"/>
          </a:xfrm>
          <a:prstGeom prst="rect">
            <a:avLst/>
          </a:prstGeom>
          <a:noFill/>
          <a:ln>
            <a:noFill/>
          </a:ln>
        </p:spPr>
        <p:style>
          <a:lnRef idx="0"/>
          <a:fillRef idx="0"/>
          <a:effectRef idx="0"/>
          <a:fontRef idx="minor"/>
        </p:style>
      </p:sp>
      <p:sp>
        <p:nvSpPr>
          <p:cNvPr id="78" name="CustomShape 2"/>
          <p:cNvSpPr/>
          <p:nvPr/>
        </p:nvSpPr>
        <p:spPr>
          <a:xfrm>
            <a:off x="1371600" y="1276200"/>
            <a:ext cx="5866200" cy="2099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6600" strike="noStrike" cap="all">
                <a:solidFill>
                  <a:srgbClr val="76a776"/>
                </a:solidFill>
                <a:latin typeface="comic"/>
                <a:ea typeface="DejaVu Sans"/>
              </a:rPr>
              <a:t>Thank   you</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216000" y="2304000"/>
            <a:ext cx="8350560" cy="1158120"/>
          </a:xfrm>
          <a:prstGeom prst="rect">
            <a:avLst/>
          </a:prstGeom>
          <a:noFill/>
          <a:ln>
            <a:noFill/>
          </a:ln>
        </p:spPr>
        <p:style>
          <a:lnRef idx="0"/>
          <a:fillRef idx="0"/>
          <a:effectRef idx="0"/>
          <a:fontRef idx="minor"/>
        </p:style>
        <p:txBody>
          <a:bodyPr lIns="90000" rIns="90000" tIns="91440" bIns="91440" anchor="ctr"/>
          <a:p>
            <a:pPr algn="ctr">
              <a:lnSpc>
                <a:spcPct val="100000"/>
              </a:lnSpc>
            </a:pPr>
            <a:r>
              <a:rPr b="1" lang="en-IN" sz="4800" strike="noStrike" u="sng">
                <a:solidFill>
                  <a:srgbClr val="ff3333"/>
                </a:solidFill>
                <a:latin typeface="Narkisim"/>
                <a:ea typeface="Nixie One"/>
              </a:rPr>
              <a:t>A Web Based Data Mining Framework for Generating User Profiles</a:t>
            </a:r>
            <a:endParaRPr/>
          </a:p>
        </p:txBody>
      </p:sp>
      <p:pic>
        <p:nvPicPr>
          <p:cNvPr id="40" name="Picture 521" descr=""/>
          <p:cNvPicPr/>
          <p:nvPr/>
        </p:nvPicPr>
        <p:blipFill>
          <a:blip r:embed="rId1"/>
          <a:stretch/>
        </p:blipFill>
        <p:spPr>
          <a:xfrm>
            <a:off x="6624000" y="167040"/>
            <a:ext cx="2063160" cy="1415520"/>
          </a:xfrm>
          <a:prstGeom prst="rect">
            <a:avLst/>
          </a:prstGeom>
          <a:ln>
            <a:noFill/>
          </a:ln>
        </p:spPr>
      </p:pic>
      <p:pic>
        <p:nvPicPr>
          <p:cNvPr id="41" name="Picture 522" descr=""/>
          <p:cNvPicPr/>
          <p:nvPr/>
        </p:nvPicPr>
        <p:blipFill>
          <a:blip r:embed="rId2"/>
          <a:stretch/>
        </p:blipFill>
        <p:spPr>
          <a:xfrm>
            <a:off x="432000" y="3613680"/>
            <a:ext cx="1943280" cy="14256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CustomShape 1"/>
          <p:cNvSpPr/>
          <p:nvPr/>
        </p:nvSpPr>
        <p:spPr>
          <a:xfrm>
            <a:off x="304920" y="1352520"/>
            <a:ext cx="8350560" cy="3490200"/>
          </a:xfrm>
          <a:prstGeom prst="rect">
            <a:avLst/>
          </a:prstGeom>
          <a:noFill/>
          <a:ln>
            <a:noFill/>
          </a:ln>
        </p:spPr>
        <p:style>
          <a:lnRef idx="0"/>
          <a:fillRef idx="0"/>
          <a:effectRef idx="0"/>
          <a:fontRef idx="minor"/>
        </p:style>
        <p:txBody>
          <a:bodyPr lIns="90000" rIns="90000" tIns="45000" bIns="45000"/>
          <a:p>
            <a:pPr algn="just">
              <a:lnSpc>
                <a:spcPct val="100000"/>
              </a:lnSpc>
            </a:pPr>
            <a:endParaRPr/>
          </a:p>
          <a:p>
            <a:pPr algn="just">
              <a:lnSpc>
                <a:spcPct val="100000"/>
              </a:lnSpc>
              <a:buFont typeface="Arial"/>
              <a:buChar char="•"/>
            </a:pPr>
            <a:r>
              <a:rPr lang="en-IN" strike="noStrike">
                <a:solidFill>
                  <a:srgbClr val="ffffff"/>
                </a:solidFill>
                <a:latin typeface="Arial"/>
                <a:ea typeface="Droid Sans Fallback"/>
              </a:rPr>
              <a:t> </a:t>
            </a:r>
            <a:r>
              <a:rPr lang="en-IN" strike="noStrike">
                <a:solidFill>
                  <a:srgbClr val="ffffff"/>
                </a:solidFill>
                <a:latin typeface="Arial"/>
                <a:ea typeface="Droid Sans Fallback"/>
              </a:rPr>
              <a:t>We present a complete framework and findings in mining Web usage patterns from Web log files of a real Web site that has all the challenging aspects of real-life Web usage mining.</a:t>
            </a:r>
            <a:endParaRPr/>
          </a:p>
          <a:p>
            <a:pPr algn="just">
              <a:lnSpc>
                <a:spcPct val="100000"/>
              </a:lnSpc>
            </a:pPr>
            <a:endParaRPr/>
          </a:p>
          <a:p>
            <a:pPr algn="just">
              <a:lnSpc>
                <a:spcPct val="100000"/>
              </a:lnSpc>
              <a:buFont typeface="Arial"/>
              <a:buChar char="•"/>
            </a:pPr>
            <a:r>
              <a:rPr lang="en-IN" strike="noStrike">
                <a:solidFill>
                  <a:srgbClr val="ffffff"/>
                </a:solidFill>
                <a:latin typeface="Arial"/>
                <a:ea typeface="Droid Sans Fallback"/>
              </a:rPr>
              <a:t> </a:t>
            </a:r>
            <a:r>
              <a:rPr lang="en-IN" strike="noStrike">
                <a:solidFill>
                  <a:srgbClr val="ffffff"/>
                </a:solidFill>
                <a:latin typeface="Arial"/>
                <a:ea typeface="Droid Sans Fallback"/>
              </a:rPr>
              <a:t>Even though the Web site under study is part of a non-profit organization that does not "sell" any products, it was crucial to understand "who" the users were, "what" they looked at, and "how their interests changed with time," all of which are important questions in Customer Relationship Management (CRM).</a:t>
            </a:r>
            <a:endParaRPr/>
          </a:p>
          <a:p>
            <a:pPr algn="just">
              <a:lnSpc>
                <a:spcPct val="100000"/>
              </a:lnSpc>
            </a:pPr>
            <a:endParaRPr/>
          </a:p>
          <a:p>
            <a:pPr algn="just">
              <a:lnSpc>
                <a:spcPct val="100000"/>
              </a:lnSpc>
              <a:buFont typeface="Arial"/>
              <a:buChar char="•"/>
            </a:pPr>
            <a:r>
              <a:rPr lang="en-IN" strike="noStrike">
                <a:solidFill>
                  <a:srgbClr val="ffffff"/>
                </a:solidFill>
                <a:latin typeface="Arial"/>
                <a:ea typeface="Droid Sans Fallback"/>
              </a:rPr>
              <a:t> </a:t>
            </a:r>
            <a:r>
              <a:rPr lang="en-IN" strike="noStrike">
                <a:solidFill>
                  <a:srgbClr val="ffffff"/>
                </a:solidFill>
                <a:latin typeface="Arial"/>
                <a:ea typeface="Droid Sans Fallback"/>
              </a:rPr>
              <a:t>Hence, we present an approach for discovering and tracking evolving user profiles. </a:t>
            </a:r>
            <a:endParaRPr/>
          </a:p>
        </p:txBody>
      </p:sp>
      <p:sp>
        <p:nvSpPr>
          <p:cNvPr id="43" name="CustomShape 2"/>
          <p:cNvSpPr/>
          <p:nvPr/>
        </p:nvSpPr>
        <p:spPr>
          <a:xfrm>
            <a:off x="2818800" y="361800"/>
            <a:ext cx="287640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600" strike="noStrike" u="sng">
                <a:solidFill>
                  <a:srgbClr val="ff0000"/>
                </a:solidFill>
                <a:latin typeface="Rockwell"/>
                <a:ea typeface="DejaVu Sans"/>
              </a:rPr>
              <a:t>ABSTRACT</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CustomShape 1"/>
          <p:cNvSpPr/>
          <p:nvPr/>
        </p:nvSpPr>
        <p:spPr>
          <a:xfrm>
            <a:off x="2362320" y="590400"/>
            <a:ext cx="4678560" cy="543240"/>
          </a:xfrm>
          <a:prstGeom prst="rect">
            <a:avLst/>
          </a:prstGeom>
          <a:noFill/>
          <a:ln>
            <a:noFill/>
          </a:ln>
        </p:spPr>
        <p:style>
          <a:lnRef idx="0"/>
          <a:fillRef idx="0"/>
          <a:effectRef idx="0"/>
          <a:fontRef idx="minor"/>
        </p:style>
        <p:txBody>
          <a:bodyPr lIns="90000" rIns="90000" tIns="45000" bIns="45000"/>
          <a:p>
            <a:pPr>
              <a:lnSpc>
                <a:spcPct val="100000"/>
              </a:lnSpc>
            </a:pPr>
            <a:r>
              <a:rPr b="1" lang="en-IN" sz="4000" strike="noStrike" u="sng">
                <a:solidFill>
                  <a:srgbClr val="800000"/>
                </a:solidFill>
                <a:latin typeface="Arial"/>
                <a:ea typeface="DejaVu Sans"/>
              </a:rPr>
              <a:t>Existing Systems</a:t>
            </a:r>
            <a:endParaRPr/>
          </a:p>
        </p:txBody>
      </p:sp>
      <p:sp>
        <p:nvSpPr>
          <p:cNvPr id="45" name="CustomShape 2"/>
          <p:cNvSpPr/>
          <p:nvPr/>
        </p:nvSpPr>
        <p:spPr>
          <a:xfrm>
            <a:off x="361080" y="2093760"/>
            <a:ext cx="6694560" cy="713880"/>
          </a:xfrm>
          <a:prstGeom prst="rect">
            <a:avLst/>
          </a:prstGeom>
          <a:noFill/>
          <a:ln>
            <a:noFill/>
          </a:ln>
        </p:spPr>
        <p:style>
          <a:lnRef idx="0"/>
          <a:fillRef idx="0"/>
          <a:effectRef idx="0"/>
          <a:fontRef idx="minor"/>
        </p:style>
        <p:txBody>
          <a:bodyPr lIns="90000" rIns="90000" tIns="45000" bIns="45000"/>
          <a:p>
            <a:pPr>
              <a:lnSpc>
                <a:spcPct val="100000"/>
              </a:lnSpc>
            </a:pPr>
            <a:r>
              <a:rPr lang="en-IN" sz="2200" strike="noStrike">
                <a:solidFill>
                  <a:srgbClr val="000000"/>
                </a:solidFill>
                <a:latin typeface="Arial"/>
                <a:ea typeface="DejaVu Sans"/>
              </a:rPr>
              <a:t>The present system contains functionality to receive data as normal keywords</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CustomShape 1"/>
          <p:cNvSpPr/>
          <p:nvPr/>
        </p:nvSpPr>
        <p:spPr>
          <a:xfrm>
            <a:off x="2209680" y="936000"/>
            <a:ext cx="5802480" cy="486720"/>
          </a:xfrm>
          <a:prstGeom prst="rect">
            <a:avLst/>
          </a:prstGeom>
          <a:noFill/>
          <a:ln>
            <a:noFill/>
          </a:ln>
        </p:spPr>
        <p:style>
          <a:lnRef idx="0"/>
          <a:fillRef idx="0"/>
          <a:effectRef idx="0"/>
          <a:fontRef idx="minor"/>
        </p:style>
        <p:txBody>
          <a:bodyPr lIns="90000" rIns="90000" tIns="45000" bIns="45000"/>
          <a:p>
            <a:pPr>
              <a:lnSpc>
                <a:spcPct val="100000"/>
              </a:lnSpc>
            </a:pPr>
            <a:r>
              <a:rPr b="1" lang="en-IN" sz="3600" strike="noStrike" u="sng">
                <a:solidFill>
                  <a:srgbClr val="800000"/>
                </a:solidFill>
                <a:latin typeface="Arial"/>
                <a:ea typeface="DejaVu Sans"/>
              </a:rPr>
              <a:t>Hardware Requirements</a:t>
            </a:r>
            <a:endParaRPr/>
          </a:p>
        </p:txBody>
      </p:sp>
      <p:sp>
        <p:nvSpPr>
          <p:cNvPr id="47" name="CustomShape 2"/>
          <p:cNvSpPr/>
          <p:nvPr/>
        </p:nvSpPr>
        <p:spPr>
          <a:xfrm>
            <a:off x="3429000" y="1962000"/>
            <a:ext cx="5470560" cy="111276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a:ea typeface="DejaVu Sans"/>
              </a:rPr>
              <a:t>1. Laptops, Pcs etc for accessing the system.</a:t>
            </a:r>
            <a:endParaRPr/>
          </a:p>
          <a:p>
            <a:pPr>
              <a:lnSpc>
                <a:spcPct val="100000"/>
              </a:lnSpc>
            </a:pPr>
            <a:endParaRPr/>
          </a:p>
          <a:p>
            <a:pPr>
              <a:lnSpc>
                <a:spcPct val="100000"/>
              </a:lnSpc>
            </a:pPr>
            <a:r>
              <a:rPr lang="en-IN" strike="noStrike">
                <a:solidFill>
                  <a:srgbClr val="000000"/>
                </a:solidFill>
                <a:latin typeface="Arial"/>
                <a:ea typeface="DejaVu Sans"/>
              </a:rPr>
              <a:t>2. Working internet connection.</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CustomShape 1"/>
          <p:cNvSpPr/>
          <p:nvPr/>
        </p:nvSpPr>
        <p:spPr>
          <a:xfrm>
            <a:off x="1523880" y="663840"/>
            <a:ext cx="5721480" cy="486720"/>
          </a:xfrm>
          <a:prstGeom prst="rect">
            <a:avLst/>
          </a:prstGeom>
          <a:noFill/>
          <a:ln>
            <a:noFill/>
          </a:ln>
        </p:spPr>
        <p:style>
          <a:lnRef idx="0"/>
          <a:fillRef idx="0"/>
          <a:effectRef idx="0"/>
          <a:fontRef idx="minor"/>
        </p:style>
        <p:txBody>
          <a:bodyPr lIns="90000" rIns="90000" tIns="45000" bIns="45000"/>
          <a:p>
            <a:pPr>
              <a:lnSpc>
                <a:spcPct val="100000"/>
              </a:lnSpc>
            </a:pPr>
            <a:r>
              <a:rPr b="1" lang="en-IN" sz="3600" strike="noStrike" u="sng">
                <a:solidFill>
                  <a:srgbClr val="800000"/>
                </a:solidFill>
                <a:latin typeface="Arial"/>
                <a:ea typeface="DejaVu Sans"/>
              </a:rPr>
              <a:t>Software Requirements</a:t>
            </a:r>
            <a:endParaRPr/>
          </a:p>
        </p:txBody>
      </p:sp>
      <p:sp>
        <p:nvSpPr>
          <p:cNvPr id="49" name="CustomShape 2"/>
          <p:cNvSpPr/>
          <p:nvPr/>
        </p:nvSpPr>
        <p:spPr>
          <a:xfrm>
            <a:off x="2592000" y="1944000"/>
            <a:ext cx="5686560" cy="1880640"/>
          </a:xfrm>
          <a:prstGeom prst="rect">
            <a:avLst/>
          </a:prstGeom>
          <a:noFill/>
          <a:ln>
            <a:noFill/>
          </a:ln>
        </p:spPr>
        <p:style>
          <a:lnRef idx="0"/>
          <a:fillRef idx="0"/>
          <a:effectRef idx="0"/>
          <a:fontRef idx="minor"/>
        </p:style>
        <p:txBody>
          <a:bodyPr lIns="90000" rIns="90000" tIns="45000" bIns="45000"/>
          <a:p>
            <a:pPr>
              <a:lnSpc>
                <a:spcPct val="100000"/>
              </a:lnSpc>
            </a:pPr>
            <a:r>
              <a:rPr lang="en-IN" sz="2000" strike="noStrike">
                <a:solidFill>
                  <a:srgbClr val="000000"/>
                </a:solidFill>
                <a:latin typeface="Arial Narrow"/>
                <a:ea typeface="DejaVu Sans"/>
              </a:rPr>
              <a:t>1. OS for the system.</a:t>
            </a:r>
            <a:endParaRPr/>
          </a:p>
          <a:p>
            <a:pPr>
              <a:lnSpc>
                <a:spcPct val="100000"/>
              </a:lnSpc>
            </a:pPr>
            <a:endParaRPr/>
          </a:p>
          <a:p>
            <a:pPr>
              <a:lnSpc>
                <a:spcPct val="100000"/>
              </a:lnSpc>
            </a:pPr>
            <a:r>
              <a:rPr lang="en-IN" sz="2000" strike="noStrike">
                <a:solidFill>
                  <a:srgbClr val="000000"/>
                </a:solidFill>
                <a:latin typeface="Arial Narrow"/>
                <a:ea typeface="DejaVu Sans"/>
              </a:rPr>
              <a:t>2. Web browser.</a:t>
            </a:r>
            <a:endParaRPr/>
          </a:p>
          <a:p>
            <a:pPr>
              <a:lnSpc>
                <a:spcPct val="100000"/>
              </a:lnSpc>
            </a:pPr>
            <a:endParaRPr/>
          </a:p>
          <a:p>
            <a:pPr>
              <a:lnSpc>
                <a:spcPct val="100000"/>
              </a:lnSpc>
            </a:pPr>
            <a:r>
              <a:rPr lang="en-IN" sz="2000" strike="noStrike">
                <a:solidFill>
                  <a:srgbClr val="000000"/>
                </a:solidFill>
                <a:latin typeface="Arial Narrow"/>
                <a:ea typeface="DejaVu Sans"/>
              </a:rPr>
              <a:t>3.Software run time environments.</a:t>
            </a:r>
            <a:endParaRPr/>
          </a:p>
          <a:p>
            <a:pPr>
              <a:lnSpc>
                <a:spcPct val="100000"/>
              </a:lnSpc>
            </a:pPr>
            <a:endParaRPr/>
          </a:p>
          <a:p>
            <a:pPr>
              <a:lnSpc>
                <a:spcPct val="100000"/>
              </a:lnSpc>
            </a:pPr>
            <a:r>
              <a:rPr lang="en-IN" sz="2000" strike="noStrike">
                <a:solidFill>
                  <a:srgbClr val="000000"/>
                </a:solidFill>
                <a:latin typeface="Arial Narrow"/>
                <a:ea typeface="DejaVu Sans"/>
              </a:rPr>
              <a:t>4.Apache server.</a:t>
            </a:r>
            <a:endParaRPr/>
          </a:p>
        </p:txBody>
      </p:sp>
      <p:pic>
        <p:nvPicPr>
          <p:cNvPr id="50" name="Picture 531" descr=""/>
          <p:cNvPicPr/>
          <p:nvPr/>
        </p:nvPicPr>
        <p:blipFill>
          <a:blip r:embed="rId1"/>
          <a:stretch/>
        </p:blipFill>
        <p:spPr>
          <a:xfrm>
            <a:off x="7566840" y="293400"/>
            <a:ext cx="1215720" cy="1433160"/>
          </a:xfrm>
          <a:prstGeom prst="rect">
            <a:avLst/>
          </a:prstGeom>
          <a:ln>
            <a:noFill/>
          </a:ln>
        </p:spPr>
      </p:pic>
      <p:pic>
        <p:nvPicPr>
          <p:cNvPr id="51" name="Picture 532" descr=""/>
          <p:cNvPicPr/>
          <p:nvPr/>
        </p:nvPicPr>
        <p:blipFill>
          <a:blip r:embed="rId2"/>
          <a:stretch/>
        </p:blipFill>
        <p:spPr>
          <a:xfrm>
            <a:off x="6056280" y="1877760"/>
            <a:ext cx="2726280" cy="1072800"/>
          </a:xfrm>
          <a:prstGeom prst="rect">
            <a:avLst/>
          </a:prstGeom>
          <a:ln>
            <a:noFill/>
          </a:ln>
        </p:spPr>
      </p:pic>
      <p:pic>
        <p:nvPicPr>
          <p:cNvPr id="52" name="Picture 533" descr=""/>
          <p:cNvPicPr/>
          <p:nvPr/>
        </p:nvPicPr>
        <p:blipFill>
          <a:blip r:embed="rId3"/>
          <a:stretch/>
        </p:blipFill>
        <p:spPr>
          <a:xfrm>
            <a:off x="6696000" y="3456000"/>
            <a:ext cx="2055600" cy="11412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CustomShape 1"/>
          <p:cNvSpPr/>
          <p:nvPr/>
        </p:nvSpPr>
        <p:spPr>
          <a:xfrm>
            <a:off x="1600200" y="792000"/>
            <a:ext cx="4662360" cy="486720"/>
          </a:xfrm>
          <a:prstGeom prst="rect">
            <a:avLst/>
          </a:prstGeom>
          <a:noFill/>
          <a:ln>
            <a:noFill/>
          </a:ln>
        </p:spPr>
        <p:style>
          <a:lnRef idx="0"/>
          <a:fillRef idx="0"/>
          <a:effectRef idx="0"/>
          <a:fontRef idx="minor"/>
        </p:style>
        <p:txBody>
          <a:bodyPr lIns="90000" rIns="90000" tIns="45000" bIns="45000"/>
          <a:p>
            <a:pPr>
              <a:lnSpc>
                <a:spcPct val="100000"/>
              </a:lnSpc>
            </a:pPr>
            <a:r>
              <a:rPr b="1" lang="en-IN" sz="4000" strike="noStrike" u="sng">
                <a:solidFill>
                  <a:srgbClr val="800000"/>
                </a:solidFill>
                <a:latin typeface="Arial"/>
                <a:ea typeface="DejaVu Sans"/>
              </a:rPr>
              <a:t>Languages Used</a:t>
            </a:r>
            <a:endParaRPr/>
          </a:p>
        </p:txBody>
      </p:sp>
      <p:sp>
        <p:nvSpPr>
          <p:cNvPr id="54" name="CustomShape 2"/>
          <p:cNvSpPr/>
          <p:nvPr/>
        </p:nvSpPr>
        <p:spPr>
          <a:xfrm>
            <a:off x="1728000" y="1872000"/>
            <a:ext cx="5038560" cy="188064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Unicode MS"/>
                <a:ea typeface="Arial Unicode MS"/>
              </a:rPr>
              <a:t>1. HTML</a:t>
            </a:r>
            <a:endParaRPr/>
          </a:p>
          <a:p>
            <a:pPr>
              <a:lnSpc>
                <a:spcPct val="100000"/>
              </a:lnSpc>
            </a:pPr>
            <a:endParaRPr/>
          </a:p>
          <a:p>
            <a:pPr>
              <a:lnSpc>
                <a:spcPct val="100000"/>
              </a:lnSpc>
            </a:pPr>
            <a:r>
              <a:rPr lang="en-IN" strike="noStrike">
                <a:solidFill>
                  <a:srgbClr val="000000"/>
                </a:solidFill>
                <a:latin typeface="Arial Unicode MS"/>
                <a:ea typeface="Arial Unicode MS"/>
              </a:rPr>
              <a:t>2. CSS</a:t>
            </a:r>
            <a:endParaRPr/>
          </a:p>
          <a:p>
            <a:pPr>
              <a:lnSpc>
                <a:spcPct val="100000"/>
              </a:lnSpc>
            </a:pPr>
            <a:endParaRPr/>
          </a:p>
          <a:p>
            <a:pPr>
              <a:lnSpc>
                <a:spcPct val="100000"/>
              </a:lnSpc>
            </a:pPr>
            <a:r>
              <a:rPr lang="en-IN" strike="noStrike">
                <a:solidFill>
                  <a:srgbClr val="000000"/>
                </a:solidFill>
                <a:latin typeface="Arial Unicode MS"/>
                <a:ea typeface="Arial Unicode MS"/>
              </a:rPr>
              <a:t>3. Java Script</a:t>
            </a:r>
            <a:endParaRPr/>
          </a:p>
          <a:p>
            <a:pPr>
              <a:lnSpc>
                <a:spcPct val="100000"/>
              </a:lnSpc>
            </a:pPr>
            <a:endParaRPr/>
          </a:p>
          <a:p>
            <a:pPr>
              <a:lnSpc>
                <a:spcPct val="100000"/>
              </a:lnSpc>
            </a:pPr>
            <a:r>
              <a:rPr lang="en-IN" strike="noStrike">
                <a:solidFill>
                  <a:srgbClr val="000000"/>
                </a:solidFill>
                <a:latin typeface="Arial Unicode MS"/>
                <a:ea typeface="Arial Unicode MS"/>
              </a:rPr>
              <a:t>4. Java</a:t>
            </a:r>
            <a:endParaRPr/>
          </a:p>
        </p:txBody>
      </p:sp>
      <p:pic>
        <p:nvPicPr>
          <p:cNvPr id="55" name="Picture 539" descr=""/>
          <p:cNvPicPr/>
          <p:nvPr/>
        </p:nvPicPr>
        <p:blipFill>
          <a:blip r:embed="rId1"/>
          <a:stretch/>
        </p:blipFill>
        <p:spPr>
          <a:xfrm>
            <a:off x="4724280" y="1504800"/>
            <a:ext cx="3414960" cy="1538280"/>
          </a:xfrm>
          <a:prstGeom prst="rect">
            <a:avLst/>
          </a:prstGeom>
          <a:ln>
            <a:noFill/>
          </a:ln>
        </p:spPr>
      </p:pic>
      <p:pic>
        <p:nvPicPr>
          <p:cNvPr id="56" name="Picture 540" descr=""/>
          <p:cNvPicPr/>
          <p:nvPr/>
        </p:nvPicPr>
        <p:blipFill>
          <a:blip r:embed="rId2"/>
          <a:stretch/>
        </p:blipFill>
        <p:spPr>
          <a:xfrm>
            <a:off x="5105520" y="3181320"/>
            <a:ext cx="1078560" cy="18086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CustomShape 1"/>
          <p:cNvSpPr/>
          <p:nvPr/>
        </p:nvSpPr>
        <p:spPr>
          <a:xfrm>
            <a:off x="1872000" y="1872000"/>
            <a:ext cx="4433040" cy="136908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Narrow"/>
                <a:ea typeface="DejaVu Sans"/>
              </a:rPr>
              <a:t>5. PHP</a:t>
            </a:r>
            <a:endParaRPr/>
          </a:p>
          <a:p>
            <a:pPr>
              <a:lnSpc>
                <a:spcPct val="100000"/>
              </a:lnSpc>
            </a:pPr>
            <a:endParaRPr/>
          </a:p>
          <a:p>
            <a:pPr>
              <a:lnSpc>
                <a:spcPct val="100000"/>
              </a:lnSpc>
            </a:pPr>
            <a:r>
              <a:rPr lang="en-IN" strike="noStrike">
                <a:solidFill>
                  <a:srgbClr val="000000"/>
                </a:solidFill>
                <a:latin typeface="Arial Narrow"/>
                <a:ea typeface="DejaVu Sans"/>
              </a:rPr>
              <a:t>6. Python</a:t>
            </a:r>
            <a:endParaRPr/>
          </a:p>
          <a:p>
            <a:pPr>
              <a:lnSpc>
                <a:spcPct val="100000"/>
              </a:lnSpc>
            </a:pPr>
            <a:endParaRPr/>
          </a:p>
          <a:p>
            <a:pPr>
              <a:lnSpc>
                <a:spcPct val="100000"/>
              </a:lnSpc>
            </a:pPr>
            <a:r>
              <a:rPr lang="en-IN" strike="noStrike">
                <a:solidFill>
                  <a:srgbClr val="000000"/>
                </a:solidFill>
                <a:latin typeface="Arial Narrow"/>
                <a:ea typeface="DejaVu Sans"/>
              </a:rPr>
              <a:t>7. Database</a:t>
            </a:r>
            <a:endParaRPr/>
          </a:p>
        </p:txBody>
      </p:sp>
      <p:pic>
        <p:nvPicPr>
          <p:cNvPr id="58" name="Picture 542" descr=""/>
          <p:cNvPicPr/>
          <p:nvPr/>
        </p:nvPicPr>
        <p:blipFill>
          <a:blip r:embed="rId1"/>
          <a:stretch/>
        </p:blipFill>
        <p:spPr>
          <a:xfrm>
            <a:off x="4392000" y="383040"/>
            <a:ext cx="2482920" cy="1703520"/>
          </a:xfrm>
          <a:prstGeom prst="rect">
            <a:avLst/>
          </a:prstGeom>
          <a:ln>
            <a:noFill/>
          </a:ln>
        </p:spPr>
      </p:pic>
      <p:pic>
        <p:nvPicPr>
          <p:cNvPr id="59" name="Picture 543" descr=""/>
          <p:cNvPicPr/>
          <p:nvPr/>
        </p:nvPicPr>
        <p:blipFill>
          <a:blip r:embed="rId2"/>
          <a:stretch/>
        </p:blipFill>
        <p:spPr>
          <a:xfrm>
            <a:off x="4392000" y="2393640"/>
            <a:ext cx="2947320" cy="988920"/>
          </a:xfrm>
          <a:prstGeom prst="rect">
            <a:avLst/>
          </a:prstGeom>
          <a:ln>
            <a:noFill/>
          </a:ln>
        </p:spPr>
      </p:pic>
      <p:pic>
        <p:nvPicPr>
          <p:cNvPr id="60" name="Picture 544" descr=""/>
          <p:cNvPicPr/>
          <p:nvPr/>
        </p:nvPicPr>
        <p:blipFill>
          <a:blip r:embed="rId3"/>
          <a:stretch/>
        </p:blipFill>
        <p:spPr>
          <a:xfrm>
            <a:off x="4404600" y="3647520"/>
            <a:ext cx="2649960" cy="1103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CustomShape 1"/>
          <p:cNvSpPr/>
          <p:nvPr/>
        </p:nvSpPr>
        <p:spPr>
          <a:xfrm>
            <a:off x="1295280" y="514440"/>
            <a:ext cx="7847640" cy="715320"/>
          </a:xfrm>
          <a:prstGeom prst="rect">
            <a:avLst/>
          </a:prstGeom>
          <a:noFill/>
          <a:ln>
            <a:noFill/>
          </a:ln>
        </p:spPr>
        <p:style>
          <a:lnRef idx="0"/>
          <a:fillRef idx="0"/>
          <a:effectRef idx="0"/>
          <a:fontRef idx="minor"/>
        </p:style>
        <p:txBody>
          <a:bodyPr lIns="90000" rIns="90000" tIns="45000" bIns="45000"/>
          <a:p>
            <a:pPr>
              <a:lnSpc>
                <a:spcPct val="100000"/>
              </a:lnSpc>
            </a:pPr>
            <a:r>
              <a:rPr b="1" lang="en-IN" sz="4400" strike="noStrike" u="sng">
                <a:solidFill>
                  <a:srgbClr val="800000"/>
                </a:solidFill>
                <a:latin typeface="Arial"/>
                <a:ea typeface="DejaVu Sans"/>
              </a:rPr>
              <a:t>Libraries and Frameworks</a:t>
            </a:r>
            <a:endParaRPr/>
          </a:p>
        </p:txBody>
      </p:sp>
      <p:sp>
        <p:nvSpPr>
          <p:cNvPr id="62" name="CustomShape 2"/>
          <p:cNvSpPr/>
          <p:nvPr/>
        </p:nvSpPr>
        <p:spPr>
          <a:xfrm>
            <a:off x="2160000" y="1944000"/>
            <a:ext cx="4606560" cy="856800"/>
          </a:xfrm>
          <a:prstGeom prst="rect">
            <a:avLst/>
          </a:prstGeom>
          <a:noFill/>
          <a:ln>
            <a:noFill/>
          </a:ln>
        </p:spPr>
        <p:style>
          <a:lnRef idx="0"/>
          <a:fillRef idx="0"/>
          <a:effectRef idx="0"/>
          <a:fontRef idx="minor"/>
        </p:style>
        <p:txBody>
          <a:bodyPr lIns="90000" rIns="90000" tIns="45000" bIns="45000"/>
          <a:p>
            <a:pPr>
              <a:lnSpc>
                <a:spcPct val="100000"/>
              </a:lnSpc>
            </a:pPr>
            <a:r>
              <a:rPr lang="en-IN" strike="noStrike">
                <a:solidFill>
                  <a:srgbClr val="000000"/>
                </a:solidFill>
                <a:latin typeface="Arial"/>
                <a:ea typeface="DejaVu Sans"/>
              </a:rPr>
              <a:t>1. Scrapy of python</a:t>
            </a:r>
            <a:endParaRPr/>
          </a:p>
          <a:p>
            <a:pPr>
              <a:lnSpc>
                <a:spcPct val="100000"/>
              </a:lnSpc>
            </a:pPr>
            <a:endParaRPr/>
          </a:p>
          <a:p>
            <a:pPr>
              <a:lnSpc>
                <a:spcPct val="100000"/>
              </a:lnSpc>
            </a:pPr>
            <a:r>
              <a:rPr lang="en-IN" strike="noStrike">
                <a:solidFill>
                  <a:srgbClr val="000000"/>
                </a:solidFill>
                <a:latin typeface="Arial"/>
                <a:ea typeface="DejaVu Sans"/>
              </a:rPr>
              <a:t>2. D3.js of Java Script</a:t>
            </a:r>
            <a:endParaRPr/>
          </a:p>
          <a:p>
            <a:pPr>
              <a:lnSpc>
                <a:spcPct val="100000"/>
              </a:lnSpc>
            </a:pPr>
            <a:endParaRPr/>
          </a:p>
          <a:p>
            <a:pPr>
              <a:lnSpc>
                <a:spcPct val="100000"/>
              </a:lnSpc>
            </a:pPr>
            <a:r>
              <a:rPr lang="en-IN" strike="noStrike">
                <a:solidFill>
                  <a:srgbClr val="000000"/>
                </a:solidFill>
                <a:latin typeface="Arial"/>
                <a:ea typeface="DejaVu Sans"/>
              </a:rPr>
              <a:t>3.Spark ML of apache</a:t>
            </a:r>
            <a:endParaRPr/>
          </a:p>
        </p:txBody>
      </p:sp>
      <p:pic>
        <p:nvPicPr>
          <p:cNvPr id="63" name="Picture 547" descr=""/>
          <p:cNvPicPr/>
          <p:nvPr/>
        </p:nvPicPr>
        <p:blipFill>
          <a:blip r:embed="rId1"/>
          <a:stretch/>
        </p:blipFill>
        <p:spPr>
          <a:xfrm>
            <a:off x="5100120" y="3193200"/>
            <a:ext cx="2962440" cy="9813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Foundry</Template>
  <TotalTime>75</TotalTime>
  <Application>LibreOffice/4.4.2.2$Linux_X86_64 LibreOffice_project/40m0$Build-2</Application>
  <Paragraphs>199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Nithin k shoji</dc:creator>
  <dc:language>en-IN</dc:language>
  <dcterms:modified xsi:type="dcterms:W3CDTF">2017-11-25T09:40:30Z</dcterms:modified>
  <cp:revision>18</cp:revision>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31</vt:i4>
  </property>
</Properties>
</file>