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8.png" ContentType="image/png"/>
  <Override PartName="/ppt/media/image12.png" ContentType="image/png"/>
  <Override PartName="/ppt/media/image15.jpeg" ContentType="image/jpeg"/>
  <Override PartName="/ppt/media/image13.png" ContentType="image/png"/>
  <Override PartName="/ppt/media/image11.jpeg" ContentType="image/jpeg"/>
  <Override PartName="/ppt/media/image10.png" ContentType="image/png"/>
  <Override PartName="/ppt/media/image9.png" ContentType="image/png"/>
  <Override PartName="/ppt/media/image8.png" ContentType="image/png"/>
  <Override PartName="/ppt/media/image7.jpeg" ContentType="image/jpeg"/>
  <Override PartName="/ppt/media/image17.png" ContentType="image/png"/>
  <Override PartName="/ppt/media/image4.jpeg" ContentType="image/jpeg"/>
  <Override PartName="/ppt/media/image16.png" ContentType="image/png"/>
  <Override PartName="/ppt/media/image6.jpeg" ContentType="image/jpeg"/>
  <Override PartName="/ppt/media/image3.png" ContentType="image/png"/>
  <Override PartName="/ppt/media/image5.jpeg" ContentType="image/jpeg"/>
  <Override PartName="/ppt/media/image2.png" ContentType="image/png"/>
  <Override PartName="/ppt/media/image14.jpeg" ContentType="image/jpe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9142920" cy="5142960"/>
          </a:xfrm>
          <a:prstGeom prst="rect">
            <a:avLst/>
          </a:prstGeom>
          <a:ln>
            <a:noFill/>
          </a:ln>
        </p:spPr>
      </p:pic>
      <p:sp>
        <p:nvSpPr>
          <p:cNvPr id="1" name="PlaceHolder 1"/>
          <p:cNvSpPr>
            <a:spLocks noGrp="1"/>
          </p:cNvSpPr>
          <p:nvPr>
            <p:ph type="title"/>
          </p:nvPr>
        </p:nvSpPr>
        <p:spPr>
          <a:xfrm>
            <a:off x="457200" y="205200"/>
            <a:ext cx="8229240" cy="858600"/>
          </a:xfrm>
          <a:prstGeom prst="rect">
            <a:avLst/>
          </a:prstGeom>
        </p:spPr>
        <p:txBody>
          <a:bodyPr lIns="0" rIns="0" tIns="0" bIns="0" anchor="ctr"/>
          <a:p>
            <a:pPr algn="ctr"/>
            <a:r>
              <a:rPr lang="en-IN" sz="4400">
                <a:latin typeface="Arial"/>
              </a:rPr>
              <a:t>Click to edit the title text format</a:t>
            </a:r>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CustomShape 1"/>
          <p:cNvSpPr/>
          <p:nvPr/>
        </p:nvSpPr>
        <p:spPr>
          <a:xfrm>
            <a:off x="1600200" y="590400"/>
            <a:ext cx="5026680" cy="76104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5400" strike="noStrike" u="sng">
                <a:solidFill>
                  <a:srgbClr val="ff0000"/>
                </a:solidFill>
                <a:latin typeface="comic"/>
                <a:ea typeface="Nixie One"/>
              </a:rPr>
              <a:t>PROJECT</a:t>
            </a:r>
            <a:endParaRPr/>
          </a:p>
        </p:txBody>
      </p:sp>
      <p:sp>
        <p:nvSpPr>
          <p:cNvPr id="38" name="CustomShape 2"/>
          <p:cNvSpPr/>
          <p:nvPr/>
        </p:nvSpPr>
        <p:spPr>
          <a:xfrm>
            <a:off x="3429000" y="2038320"/>
            <a:ext cx="2086560" cy="2003040"/>
          </a:xfrm>
          <a:prstGeom prst="rect">
            <a:avLst/>
          </a:prstGeom>
          <a:noFill/>
          <a:ln>
            <a:noFill/>
          </a:ln>
        </p:spPr>
        <p:style>
          <a:lnRef idx="0"/>
          <a:fillRef idx="0"/>
          <a:effectRef idx="0"/>
          <a:fontRef idx="minor"/>
        </p:style>
        <p:txBody>
          <a:bodyPr lIns="90000" rIns="90000" tIns="45000" bIns="45000"/>
          <a:p>
            <a:pPr>
              <a:lnSpc>
                <a:spcPct val="100000"/>
              </a:lnSpc>
            </a:pPr>
            <a:r>
              <a:rPr b="1" i="1" lang="en-IN" sz="2400" strike="noStrike">
                <a:solidFill>
                  <a:srgbClr val="800000"/>
                </a:solidFill>
                <a:latin typeface="Times New Roman"/>
                <a:ea typeface="DejaVu Sans"/>
              </a:rPr>
              <a:t>Kiran S</a:t>
            </a:r>
            <a:endParaRPr/>
          </a:p>
          <a:p>
            <a:pPr>
              <a:lnSpc>
                <a:spcPct val="100000"/>
              </a:lnSpc>
            </a:pPr>
            <a:endParaRPr/>
          </a:p>
          <a:p>
            <a:pPr>
              <a:lnSpc>
                <a:spcPct val="100000"/>
              </a:lnSpc>
            </a:pPr>
            <a:r>
              <a:rPr b="1" i="1" lang="en-IN" sz="2400" strike="noStrike">
                <a:solidFill>
                  <a:srgbClr val="800000"/>
                </a:solidFill>
                <a:latin typeface="Times New Roman"/>
                <a:ea typeface="DejaVu Sans"/>
              </a:rPr>
              <a:t>Aryamol A U</a:t>
            </a:r>
            <a:endParaRPr/>
          </a:p>
          <a:p>
            <a:pPr>
              <a:lnSpc>
                <a:spcPct val="100000"/>
              </a:lnSpc>
            </a:pPr>
            <a:endParaRPr/>
          </a:p>
          <a:p>
            <a:pPr>
              <a:lnSpc>
                <a:spcPct val="100000"/>
              </a:lnSpc>
            </a:pPr>
            <a:r>
              <a:rPr b="1" i="1" lang="en-IN" sz="2400" strike="noStrike">
                <a:solidFill>
                  <a:srgbClr val="800000"/>
                </a:solidFill>
                <a:latin typeface="Times New Roman"/>
                <a:ea typeface="DejaVu Sans"/>
              </a:rPr>
              <a:t>Nithin K Shoji</a:t>
            </a:r>
            <a:endParaRPr/>
          </a:p>
          <a:p>
            <a:pPr>
              <a:lnSpc>
                <a:spcPct val="100000"/>
              </a:lnSpc>
            </a:pPr>
            <a:endParaRPr/>
          </a:p>
          <a:p>
            <a:pPr>
              <a:lnSpc>
                <a:spcPct val="100000"/>
              </a:lnSpc>
            </a:pPr>
            <a:r>
              <a:rPr b="1" i="1" lang="en-IN" sz="2400" strike="noStrike">
                <a:solidFill>
                  <a:srgbClr val="800000"/>
                </a:solidFill>
                <a:latin typeface="Times New Roman"/>
                <a:ea typeface="DejaVu Sans"/>
              </a:rPr>
              <a:t>Sreedev D S</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CustomShape 1"/>
          <p:cNvSpPr/>
          <p:nvPr/>
        </p:nvSpPr>
        <p:spPr>
          <a:xfrm>
            <a:off x="1676520" y="514440"/>
            <a:ext cx="6458040" cy="884520"/>
          </a:xfrm>
          <a:prstGeom prst="rect">
            <a:avLst/>
          </a:prstGeom>
          <a:noFill/>
          <a:ln>
            <a:noFill/>
          </a:ln>
        </p:spPr>
        <p:style>
          <a:lnRef idx="0"/>
          <a:fillRef idx="0"/>
          <a:effectRef idx="0"/>
          <a:fontRef idx="minor"/>
        </p:style>
        <p:txBody>
          <a:bodyPr lIns="90000" rIns="90000" tIns="45000" bIns="45000"/>
          <a:p>
            <a:pPr>
              <a:lnSpc>
                <a:spcPct val="100000"/>
              </a:lnSpc>
            </a:pPr>
            <a:r>
              <a:rPr b="1" lang="en-IN" sz="3600" strike="noStrike" u="sng">
                <a:solidFill>
                  <a:srgbClr val="800000"/>
                </a:solidFill>
                <a:latin typeface="Arial"/>
                <a:ea typeface="DejaVu Sans"/>
              </a:rPr>
              <a:t>Requirements for Creation</a:t>
            </a:r>
            <a:endParaRPr/>
          </a:p>
        </p:txBody>
      </p:sp>
      <p:sp>
        <p:nvSpPr>
          <p:cNvPr id="65" name="CustomShape 2"/>
          <p:cNvSpPr/>
          <p:nvPr/>
        </p:nvSpPr>
        <p:spPr>
          <a:xfrm>
            <a:off x="2088000" y="2376000"/>
            <a:ext cx="4894560" cy="188064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Unicode MS"/>
                <a:ea typeface="Arial Unicode MS"/>
              </a:rPr>
              <a:t>1. Designing Web Crawler.</a:t>
            </a:r>
            <a:endParaRPr/>
          </a:p>
          <a:p>
            <a:pPr>
              <a:lnSpc>
                <a:spcPct val="100000"/>
              </a:lnSpc>
            </a:pPr>
            <a:endParaRPr/>
          </a:p>
          <a:p>
            <a:pPr>
              <a:lnSpc>
                <a:spcPct val="100000"/>
              </a:lnSpc>
            </a:pPr>
            <a:r>
              <a:rPr lang="en-IN" strike="noStrike">
                <a:solidFill>
                  <a:srgbClr val="000000"/>
                </a:solidFill>
                <a:latin typeface="Arial Unicode MS"/>
                <a:ea typeface="Arial Unicode MS"/>
              </a:rPr>
              <a:t>2. Database maintaining and Organising.</a:t>
            </a:r>
            <a:endParaRPr/>
          </a:p>
          <a:p>
            <a:pPr>
              <a:lnSpc>
                <a:spcPct val="100000"/>
              </a:lnSpc>
            </a:pPr>
            <a:endParaRPr/>
          </a:p>
          <a:p>
            <a:pPr>
              <a:lnSpc>
                <a:spcPct val="100000"/>
              </a:lnSpc>
            </a:pPr>
            <a:r>
              <a:rPr lang="en-IN" strike="noStrike">
                <a:solidFill>
                  <a:srgbClr val="000000"/>
                </a:solidFill>
                <a:latin typeface="Arial Unicode MS"/>
                <a:ea typeface="Arial Unicode MS"/>
              </a:rPr>
              <a:t>3. Mining required data.</a:t>
            </a:r>
            <a:endParaRPr/>
          </a:p>
          <a:p>
            <a:pPr>
              <a:lnSpc>
                <a:spcPct val="100000"/>
              </a:lnSpc>
            </a:pPr>
            <a:endParaRPr/>
          </a:p>
          <a:p>
            <a:pPr>
              <a:lnSpc>
                <a:spcPct val="100000"/>
              </a:lnSpc>
            </a:pPr>
            <a:r>
              <a:rPr lang="en-IN" strike="noStrike">
                <a:solidFill>
                  <a:srgbClr val="000000"/>
                </a:solidFill>
                <a:latin typeface="Arial Unicode MS"/>
                <a:ea typeface="Arial Unicode MS"/>
              </a:rPr>
              <a:t>4.Visualising with d3.js</a:t>
            </a:r>
            <a:endParaRPr/>
          </a:p>
        </p:txBody>
      </p:sp>
      <p:pic>
        <p:nvPicPr>
          <p:cNvPr id="66" name="Picture 551" descr=""/>
          <p:cNvPicPr/>
          <p:nvPr/>
        </p:nvPicPr>
        <p:blipFill>
          <a:blip r:embed="rId1"/>
          <a:stretch/>
        </p:blipFill>
        <p:spPr>
          <a:xfrm>
            <a:off x="5472000" y="1296000"/>
            <a:ext cx="3023280" cy="965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CustomShape 1"/>
          <p:cNvSpPr/>
          <p:nvPr/>
        </p:nvSpPr>
        <p:spPr>
          <a:xfrm>
            <a:off x="3456000" y="864000"/>
            <a:ext cx="3781800" cy="657360"/>
          </a:xfrm>
          <a:prstGeom prst="rect">
            <a:avLst/>
          </a:prstGeom>
          <a:noFill/>
          <a:ln>
            <a:noFill/>
          </a:ln>
        </p:spPr>
        <p:style>
          <a:lnRef idx="0"/>
          <a:fillRef idx="0"/>
          <a:effectRef idx="0"/>
          <a:fontRef idx="minor"/>
        </p:style>
        <p:txBody>
          <a:bodyPr lIns="90000" rIns="90000" tIns="45000" bIns="45000"/>
          <a:p>
            <a:pPr>
              <a:lnSpc>
                <a:spcPct val="100000"/>
              </a:lnSpc>
            </a:pPr>
            <a:r>
              <a:rPr b="1" lang="en-IN" sz="4000" strike="noStrike" u="sng">
                <a:solidFill>
                  <a:srgbClr val="800000"/>
                </a:solidFill>
                <a:latin typeface="Arial"/>
                <a:ea typeface="DejaVu Sans"/>
              </a:rPr>
              <a:t>Advantages</a:t>
            </a:r>
            <a:endParaRPr/>
          </a:p>
        </p:txBody>
      </p:sp>
      <p:sp>
        <p:nvSpPr>
          <p:cNvPr id="68" name="CustomShape 2"/>
          <p:cNvSpPr/>
          <p:nvPr/>
        </p:nvSpPr>
        <p:spPr>
          <a:xfrm>
            <a:off x="1728000" y="1728000"/>
            <a:ext cx="6190560" cy="290448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1. Faster access to data.</a:t>
            </a:r>
            <a:endParaRPr/>
          </a:p>
          <a:p>
            <a:pPr>
              <a:lnSpc>
                <a:spcPct val="100000"/>
              </a:lnSpc>
            </a:pPr>
            <a:endParaRPr/>
          </a:p>
          <a:p>
            <a:pPr>
              <a:lnSpc>
                <a:spcPct val="100000"/>
              </a:lnSpc>
            </a:pPr>
            <a:r>
              <a:rPr lang="en-IN" strike="noStrike">
                <a:solidFill>
                  <a:srgbClr val="000000"/>
                </a:solidFill>
                <a:latin typeface="Arial"/>
                <a:ea typeface="DejaVu Sans"/>
              </a:rPr>
              <a:t>2.Well organisable and maintainable.</a:t>
            </a:r>
            <a:endParaRPr/>
          </a:p>
          <a:p>
            <a:pPr>
              <a:lnSpc>
                <a:spcPct val="100000"/>
              </a:lnSpc>
            </a:pPr>
            <a:endParaRPr/>
          </a:p>
          <a:p>
            <a:pPr>
              <a:lnSpc>
                <a:spcPct val="100000"/>
              </a:lnSpc>
            </a:pPr>
            <a:r>
              <a:rPr lang="en-IN" strike="noStrike">
                <a:solidFill>
                  <a:srgbClr val="000000"/>
                </a:solidFill>
                <a:latin typeface="Arial"/>
                <a:ea typeface="DejaVu Sans"/>
              </a:rPr>
              <a:t>3.Safe and Secure.</a:t>
            </a:r>
            <a:endParaRPr/>
          </a:p>
          <a:p>
            <a:pPr>
              <a:lnSpc>
                <a:spcPct val="100000"/>
              </a:lnSpc>
            </a:pPr>
            <a:endParaRPr/>
          </a:p>
          <a:p>
            <a:pPr>
              <a:lnSpc>
                <a:spcPct val="100000"/>
              </a:lnSpc>
            </a:pPr>
            <a:r>
              <a:rPr lang="en-IN" strike="noStrike">
                <a:solidFill>
                  <a:srgbClr val="000000"/>
                </a:solidFill>
                <a:latin typeface="Arial"/>
                <a:ea typeface="DejaVu Sans"/>
              </a:rPr>
              <a:t>4. Reliable.</a:t>
            </a:r>
            <a:endParaRPr/>
          </a:p>
          <a:p>
            <a:pPr>
              <a:lnSpc>
                <a:spcPct val="100000"/>
              </a:lnSpc>
            </a:pPr>
            <a:endParaRPr/>
          </a:p>
          <a:p>
            <a:pPr>
              <a:lnSpc>
                <a:spcPct val="100000"/>
              </a:lnSpc>
            </a:pPr>
            <a:r>
              <a:rPr lang="en-IN" strike="noStrike">
                <a:solidFill>
                  <a:srgbClr val="000000"/>
                </a:solidFill>
                <a:latin typeface="Arial"/>
                <a:ea typeface="DejaVu Sans"/>
              </a:rPr>
              <a:t>5. All data concentrated at one place.</a:t>
            </a:r>
            <a:endParaRPr/>
          </a:p>
          <a:p>
            <a:pPr>
              <a:lnSpc>
                <a:spcPct val="100000"/>
              </a:lnSpc>
            </a:pPr>
            <a:endParaRPr/>
          </a:p>
          <a:p>
            <a:pPr>
              <a:lnSpc>
                <a:spcPct val="100000"/>
              </a:lnSpc>
            </a:pPr>
            <a:r>
              <a:rPr lang="en-IN" strike="noStrike">
                <a:solidFill>
                  <a:srgbClr val="000000"/>
                </a:solidFill>
                <a:latin typeface="Arial"/>
                <a:ea typeface="DejaVu Sans"/>
              </a:rPr>
              <a:t>6.Donot require to open multiple tags.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CustomShape 1"/>
          <p:cNvSpPr/>
          <p:nvPr/>
        </p:nvSpPr>
        <p:spPr>
          <a:xfrm>
            <a:off x="3008880" y="720000"/>
            <a:ext cx="4305240" cy="657360"/>
          </a:xfrm>
          <a:prstGeom prst="rect">
            <a:avLst/>
          </a:prstGeom>
          <a:noFill/>
          <a:ln>
            <a:noFill/>
          </a:ln>
        </p:spPr>
        <p:style>
          <a:lnRef idx="0"/>
          <a:fillRef idx="0"/>
          <a:effectRef idx="0"/>
          <a:fontRef idx="minor"/>
        </p:style>
        <p:txBody>
          <a:bodyPr lIns="90000" rIns="90000" tIns="45000" bIns="45000"/>
          <a:p>
            <a:pPr>
              <a:lnSpc>
                <a:spcPct val="100000"/>
              </a:lnSpc>
            </a:pPr>
            <a:r>
              <a:rPr b="1" lang="en-IN" sz="4000" strike="noStrike" u="sng">
                <a:solidFill>
                  <a:srgbClr val="800000"/>
                </a:solidFill>
                <a:latin typeface="Arial"/>
                <a:ea typeface="DejaVu Sans"/>
              </a:rPr>
              <a:t>Disadvantages</a:t>
            </a:r>
            <a:endParaRPr/>
          </a:p>
        </p:txBody>
      </p:sp>
      <p:sp>
        <p:nvSpPr>
          <p:cNvPr id="70" name="CustomShape 2"/>
          <p:cNvSpPr/>
          <p:nvPr/>
        </p:nvSpPr>
        <p:spPr>
          <a:xfrm>
            <a:off x="838080" y="2495520"/>
            <a:ext cx="6910560" cy="136872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1. Chances of alterations due to spamming.</a:t>
            </a:r>
            <a:endParaRPr/>
          </a:p>
          <a:p>
            <a:pPr>
              <a:lnSpc>
                <a:spcPct val="100000"/>
              </a:lnSpc>
            </a:pPr>
            <a:endParaRPr/>
          </a:p>
          <a:p>
            <a:pPr>
              <a:lnSpc>
                <a:spcPct val="100000"/>
              </a:lnSpc>
            </a:pPr>
            <a:r>
              <a:rPr lang="en-IN" strike="noStrike">
                <a:solidFill>
                  <a:srgbClr val="000000"/>
                </a:solidFill>
                <a:latin typeface="Arial"/>
                <a:ea typeface="DejaVu Sans"/>
              </a:rPr>
              <a:t>2. Duplicated names can cause problems.</a:t>
            </a:r>
            <a:endParaRPr/>
          </a:p>
          <a:p>
            <a:pPr>
              <a:lnSpc>
                <a:spcPct val="100000"/>
              </a:lnSpc>
            </a:pPr>
            <a:endParaRPr/>
          </a:p>
          <a:p>
            <a:pPr>
              <a:lnSpc>
                <a:spcPct val="100000"/>
              </a:lnSpc>
            </a:pPr>
            <a:r>
              <a:rPr lang="en-IN" strike="noStrike">
                <a:solidFill>
                  <a:srgbClr val="000000"/>
                </a:solidFill>
                <a:latin typeface="Arial"/>
                <a:ea typeface="DejaVu Sans"/>
              </a:rPr>
              <a:t>3. Requires accurate names for mining.</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CustomShape 1"/>
          <p:cNvSpPr/>
          <p:nvPr/>
        </p:nvSpPr>
        <p:spPr>
          <a:xfrm>
            <a:off x="3312000" y="1584000"/>
            <a:ext cx="2898720" cy="2643480"/>
          </a:xfrm>
          <a:prstGeom prst="hexagon">
            <a:avLst>
              <a:gd name="adj" fmla="val 13783"/>
              <a:gd name="vf" fmla="val 13823"/>
            </a:avLst>
          </a:prstGeom>
          <a:solidFill>
            <a:srgbClr val="aea79f"/>
          </a:solidFill>
          <a:ln>
            <a:noFill/>
          </a:ln>
        </p:spPr>
        <p:style>
          <a:lnRef idx="0"/>
          <a:fillRef idx="0"/>
          <a:effectRef idx="0"/>
          <a:fontRef idx="minor"/>
        </p:style>
        <p:txBody>
          <a:bodyPr lIns="90000" rIns="90000" tIns="91440" bIns="91440" anchor="ctr"/>
          <a:p>
            <a:pPr algn="ctr">
              <a:lnSpc>
                <a:spcPct val="100000"/>
              </a:lnSpc>
            </a:pPr>
            <a:r>
              <a:rPr b="1" lang="en-IN" sz="1400" strike="noStrike">
                <a:solidFill>
                  <a:srgbClr val="c6daec"/>
                </a:solidFill>
                <a:latin typeface="Muli"/>
                <a:ea typeface="Muli"/>
              </a:rPr>
              <a:t>Database</a:t>
            </a:r>
            <a:endParaRPr/>
          </a:p>
        </p:txBody>
      </p:sp>
      <p:sp>
        <p:nvSpPr>
          <p:cNvPr id="72" name="CustomShape 2"/>
          <p:cNvSpPr/>
          <p:nvPr/>
        </p:nvSpPr>
        <p:spPr>
          <a:xfrm>
            <a:off x="1732680" y="1202040"/>
            <a:ext cx="4942440" cy="643680"/>
          </a:xfrm>
          <a:prstGeom prst="rect">
            <a:avLst/>
          </a:prstGeom>
          <a:noFill/>
          <a:ln>
            <a:noFill/>
          </a:ln>
        </p:spPr>
        <p:style>
          <a:lnRef idx="0"/>
          <a:fillRef idx="0"/>
          <a:effectRef idx="0"/>
          <a:fontRef idx="minor"/>
        </p:style>
        <p:txBody>
          <a:bodyPr lIns="90000" rIns="90000" tIns="91440" bIns="91440" anchor="b"/>
          <a:p>
            <a:pPr>
              <a:lnSpc>
                <a:spcPct val="100000"/>
              </a:lnSpc>
            </a:pPr>
            <a:r>
              <a:rPr b="1" lang="en-IN" sz="4000" strike="noStrike" u="sng">
                <a:solidFill>
                  <a:srgbClr val="800000"/>
                </a:solidFill>
                <a:latin typeface="Nixie One"/>
                <a:ea typeface="Nixie One"/>
              </a:rPr>
              <a:t>Process Flow</a:t>
            </a:r>
            <a:endParaRPr/>
          </a:p>
        </p:txBody>
      </p:sp>
      <p:sp>
        <p:nvSpPr>
          <p:cNvPr id="73" name="CustomShape 3"/>
          <p:cNvSpPr/>
          <p:nvPr/>
        </p:nvSpPr>
        <p:spPr>
          <a:xfrm>
            <a:off x="1419480" y="1512000"/>
            <a:ext cx="2683080" cy="2715480"/>
          </a:xfrm>
          <a:prstGeom prst="hexagon">
            <a:avLst>
              <a:gd name="adj" fmla="val 13783"/>
              <a:gd name="vf" fmla="val 13823"/>
            </a:avLst>
          </a:prstGeom>
          <a:solidFill>
            <a:srgbClr val="ffffff"/>
          </a:solidFill>
          <a:ln cap="rnd" w="9360">
            <a:solidFill>
              <a:srgbClr val="19bbd5"/>
            </a:solidFill>
            <a:custDash>
              <a:ds d="1300000" sp="1000000"/>
            </a:custDash>
            <a:round/>
          </a:ln>
        </p:spPr>
        <p:style>
          <a:lnRef idx="0"/>
          <a:fillRef idx="0"/>
          <a:effectRef idx="0"/>
          <a:fontRef idx="minor"/>
        </p:style>
        <p:txBody>
          <a:bodyPr lIns="90000" rIns="90000" tIns="91440" bIns="91440" anchor="ctr"/>
          <a:p>
            <a:pPr algn="ctr">
              <a:lnSpc>
                <a:spcPct val="100000"/>
              </a:lnSpc>
            </a:pPr>
            <a:r>
              <a:rPr lang="en-IN" sz="1400" strike="noStrike">
                <a:solidFill>
                  <a:srgbClr val="800000"/>
                </a:solidFill>
                <a:latin typeface="Muli"/>
                <a:ea typeface="Muli"/>
              </a:rPr>
              <a:t>Crawling and Mining</a:t>
            </a:r>
            <a:endParaRPr/>
          </a:p>
        </p:txBody>
      </p:sp>
      <p:sp>
        <p:nvSpPr>
          <p:cNvPr id="74" name="CustomShape 4"/>
          <p:cNvSpPr/>
          <p:nvPr/>
        </p:nvSpPr>
        <p:spPr>
          <a:xfrm>
            <a:off x="5328000" y="1512000"/>
            <a:ext cx="2968560" cy="2859480"/>
          </a:xfrm>
          <a:prstGeom prst="hexagon">
            <a:avLst>
              <a:gd name="adj" fmla="val 13783"/>
              <a:gd name="vf" fmla="val 13823"/>
            </a:avLst>
          </a:prstGeom>
          <a:noFill/>
          <a:ln cap="rnd" w="9360">
            <a:solidFill>
              <a:srgbClr val="19bbd5"/>
            </a:solidFill>
            <a:custDash>
              <a:ds d="1300000" sp="1000000"/>
            </a:custDash>
            <a:round/>
          </a:ln>
        </p:spPr>
        <p:style>
          <a:lnRef idx="0"/>
          <a:fillRef idx="0"/>
          <a:effectRef idx="0"/>
          <a:fontRef idx="minor"/>
        </p:style>
        <p:txBody>
          <a:bodyPr lIns="90000" rIns="90000" tIns="91440" bIns="91440" anchor="ctr"/>
          <a:p>
            <a:pPr algn="ctr">
              <a:lnSpc>
                <a:spcPct val="100000"/>
              </a:lnSpc>
            </a:pPr>
            <a:r>
              <a:rPr lang="en-IN" sz="1400" strike="noStrike">
                <a:solidFill>
                  <a:srgbClr val="800000"/>
                </a:solidFill>
                <a:latin typeface="Muli"/>
                <a:ea typeface="Muli"/>
              </a:rPr>
              <a:t>Visualisation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108000" y="360000"/>
            <a:ext cx="6618240" cy="645120"/>
          </a:xfrm>
          <a:prstGeom prst="rect">
            <a:avLst/>
          </a:prstGeom>
          <a:noFill/>
          <a:ln>
            <a:noFill/>
          </a:ln>
        </p:spPr>
        <p:style>
          <a:lnRef idx="0"/>
          <a:fillRef idx="0"/>
          <a:effectRef idx="0"/>
          <a:fontRef idx="minor"/>
        </p:style>
        <p:txBody>
          <a:bodyPr lIns="68760" rIns="68760" tIns="34200" bIns="34200"/>
          <a:p>
            <a:pPr algn="r">
              <a:lnSpc>
                <a:spcPct val="100000"/>
              </a:lnSpc>
            </a:pPr>
            <a:r>
              <a:rPr b="1" lang="en-IN" sz="3300" strike="noStrike" u="sng">
                <a:solidFill>
                  <a:srgbClr val="800000"/>
                </a:solidFill>
                <a:latin typeface="Rockwell"/>
                <a:ea typeface="DejaVu Sans"/>
              </a:rPr>
              <a:t>MODULES USED</a:t>
            </a:r>
            <a:endParaRPr/>
          </a:p>
        </p:txBody>
      </p:sp>
      <p:sp>
        <p:nvSpPr>
          <p:cNvPr id="76" name="CustomShape 2"/>
          <p:cNvSpPr/>
          <p:nvPr/>
        </p:nvSpPr>
        <p:spPr>
          <a:xfrm>
            <a:off x="403560" y="1536840"/>
            <a:ext cx="8561160" cy="2628360"/>
          </a:xfrm>
          <a:prstGeom prst="rect">
            <a:avLst/>
          </a:prstGeom>
          <a:noFill/>
          <a:ln>
            <a:noFill/>
          </a:ln>
        </p:spPr>
        <p:style>
          <a:lnRef idx="0"/>
          <a:fillRef idx="0"/>
          <a:effectRef idx="0"/>
          <a:fontRef idx="minor"/>
        </p:style>
        <p:txBody>
          <a:bodyPr lIns="68760" rIns="68760" tIns="34200" bIns="34200"/>
          <a:p>
            <a:pPr>
              <a:lnSpc>
                <a:spcPct val="100000"/>
              </a:lnSpc>
            </a:pPr>
            <a:r>
              <a:rPr lang="en-IN" sz="2100" strike="noStrike" u="sng">
                <a:solidFill>
                  <a:srgbClr val="ffffff"/>
                </a:solidFill>
                <a:latin typeface="Rockwell"/>
                <a:ea typeface="DejaVu Sans"/>
              </a:rPr>
              <a:t>1.Data entry</a:t>
            </a:r>
            <a:endParaRPr/>
          </a:p>
          <a:p>
            <a:pPr lvl="2">
              <a:lnSpc>
                <a:spcPct val="100000"/>
              </a:lnSpc>
              <a:buFont typeface="Arial"/>
              <a:buChar char="•"/>
            </a:pPr>
            <a:r>
              <a:rPr lang="en-IN" sz="2100" strike="noStrike">
                <a:solidFill>
                  <a:srgbClr val="ffffff"/>
                </a:solidFill>
                <a:latin typeface="Rockwell"/>
                <a:ea typeface="DejaVu Sans"/>
              </a:rPr>
              <a:t>The datas are entered into a text box that supports a certain character limit.</a:t>
            </a:r>
            <a:endParaRPr/>
          </a:p>
          <a:p>
            <a:pPr>
              <a:lnSpc>
                <a:spcPct val="100000"/>
              </a:lnSpc>
            </a:pPr>
            <a:endParaRPr/>
          </a:p>
          <a:p>
            <a:pPr>
              <a:lnSpc>
                <a:spcPct val="100000"/>
              </a:lnSpc>
            </a:pPr>
            <a:r>
              <a:rPr lang="en-IN" sz="2100" strike="noStrike" u="sng">
                <a:solidFill>
                  <a:srgbClr val="ffffff"/>
                </a:solidFill>
                <a:latin typeface="Rockwell"/>
                <a:ea typeface="DejaVu Sans"/>
              </a:rPr>
              <a:t>2.Voice recognition</a:t>
            </a:r>
            <a:endParaRPr/>
          </a:p>
          <a:p>
            <a:pPr lvl="2">
              <a:lnSpc>
                <a:spcPct val="100000"/>
              </a:lnSpc>
              <a:buFont typeface="Arial"/>
              <a:buChar char="•"/>
            </a:pPr>
            <a:r>
              <a:rPr lang="en-IN" sz="2100" strike="noStrike">
                <a:solidFill>
                  <a:srgbClr val="ffffff"/>
                </a:solidFill>
                <a:latin typeface="Rockwell"/>
                <a:ea typeface="DejaVu Sans"/>
              </a:rPr>
              <a:t>This module handles voice data insertion.</a:t>
            </a:r>
            <a:endParaRPr/>
          </a:p>
          <a:p>
            <a:pPr lvl="2">
              <a:lnSpc>
                <a:spcPct val="100000"/>
              </a:lnSpc>
              <a:buFont typeface="Arial"/>
              <a:buChar char="•"/>
            </a:pPr>
            <a:r>
              <a:rPr lang="en-IN" sz="2100" strike="noStrike">
                <a:solidFill>
                  <a:srgbClr val="ffffff"/>
                </a:solidFill>
                <a:latin typeface="Rockwell"/>
                <a:ea typeface="DejaVu Sans"/>
              </a:rPr>
              <a:t>They receive data input as voice or speech and enters in to the search bar</a:t>
            </a:r>
            <a:endParaRPr/>
          </a:p>
        </p:txBody>
      </p:sp>
      <p:sp>
        <p:nvSpPr>
          <p:cNvPr id="77" name="CustomShape 3"/>
          <p:cNvSpPr/>
          <p:nvPr/>
        </p:nvSpPr>
        <p:spPr>
          <a:xfrm>
            <a:off x="2448000" y="1037160"/>
            <a:ext cx="4842360" cy="402120"/>
          </a:xfrm>
          <a:prstGeom prst="rect">
            <a:avLst/>
          </a:prstGeom>
          <a:noFill/>
          <a:ln>
            <a:noFill/>
          </a:ln>
        </p:spPr>
        <p:style>
          <a:lnRef idx="0"/>
          <a:fillRef idx="0"/>
          <a:effectRef idx="0"/>
          <a:fontRef idx="minor"/>
        </p:style>
        <p:txBody>
          <a:bodyPr lIns="90000" rIns="90000" tIns="45000" bIns="45000"/>
          <a:p>
            <a:r>
              <a:rPr b="1" lang="en-IN" sz="2400" strike="noStrike" u="sng">
                <a:solidFill>
                  <a:srgbClr val="000000"/>
                </a:solidFill>
                <a:latin typeface="Arial"/>
                <a:ea typeface="DejaVu Sans"/>
              </a:rPr>
              <a:t>DATA INPUT MODULE</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410040" y="389160"/>
            <a:ext cx="8463960" cy="2947680"/>
          </a:xfrm>
          <a:prstGeom prst="rect">
            <a:avLst/>
          </a:prstGeom>
          <a:noFill/>
          <a:ln>
            <a:noFill/>
          </a:ln>
        </p:spPr>
        <p:style>
          <a:lnRef idx="0"/>
          <a:fillRef idx="0"/>
          <a:effectRef idx="0"/>
          <a:fontRef idx="minor"/>
        </p:style>
        <p:txBody>
          <a:bodyPr lIns="68760" rIns="68760" tIns="34200" bIns="34200"/>
          <a:p>
            <a:pPr>
              <a:lnSpc>
                <a:spcPct val="100000"/>
              </a:lnSpc>
            </a:pPr>
            <a:r>
              <a:rPr lang="en-IN" sz="2100" strike="noStrike" u="sng">
                <a:solidFill>
                  <a:srgbClr val="ffffff"/>
                </a:solidFill>
                <a:latin typeface="Rockwell"/>
                <a:ea typeface="DejaVu Sans"/>
              </a:rPr>
              <a:t>3.Data validation</a:t>
            </a:r>
            <a:endParaRPr/>
          </a:p>
          <a:p>
            <a:pPr lvl="1">
              <a:lnSpc>
                <a:spcPct val="100000"/>
              </a:lnSpc>
              <a:buFont typeface="Arial"/>
              <a:buChar char="•"/>
            </a:pPr>
            <a:r>
              <a:rPr lang="en-IN" sz="2100" strike="noStrike">
                <a:solidFill>
                  <a:srgbClr val="ffffff"/>
                </a:solidFill>
                <a:latin typeface="Rockwell"/>
                <a:ea typeface="DejaVu Sans"/>
              </a:rPr>
              <a:t>Validates the data inserted into the search box.</a:t>
            </a:r>
            <a:endParaRPr/>
          </a:p>
          <a:p>
            <a:pPr>
              <a:lnSpc>
                <a:spcPct val="100000"/>
              </a:lnSpc>
            </a:pPr>
            <a:endParaRPr/>
          </a:p>
          <a:p>
            <a:pPr lvl="2">
              <a:lnSpc>
                <a:spcPct val="100000"/>
              </a:lnSpc>
              <a:buFont typeface="Wingdings" charset="2"/>
              <a:buChar char=""/>
            </a:pPr>
            <a:r>
              <a:rPr lang="en-IN" sz="2100" strike="noStrike">
                <a:solidFill>
                  <a:srgbClr val="ffffff"/>
                </a:solidFill>
                <a:latin typeface="Rockwell"/>
                <a:ea typeface="DejaVu Sans"/>
              </a:rPr>
              <a:t>	</a:t>
            </a:r>
            <a:r>
              <a:rPr lang="en-IN" sz="2100" strike="noStrike">
                <a:solidFill>
                  <a:srgbClr val="ffffff"/>
                </a:solidFill>
                <a:latin typeface="Rockwell"/>
                <a:ea typeface="DejaVu Sans"/>
              </a:rPr>
              <a:t>Validating mail id's </a:t>
            </a:r>
            <a:endParaRPr/>
          </a:p>
          <a:p>
            <a:pPr lvl="3">
              <a:lnSpc>
                <a:spcPct val="100000"/>
              </a:lnSpc>
              <a:buFont typeface="Arial"/>
              <a:buChar char="•"/>
            </a:pPr>
            <a:r>
              <a:rPr lang="en-IN" sz="2100" strike="noStrike">
                <a:solidFill>
                  <a:srgbClr val="ffffff"/>
                </a:solidFill>
                <a:latin typeface="Rockwell"/>
                <a:ea typeface="DejaVu Sans"/>
              </a:rPr>
              <a:t>	</a:t>
            </a:r>
            <a:r>
              <a:rPr lang="en-IN" sz="2100" strike="noStrike">
                <a:solidFill>
                  <a:srgbClr val="ffffff"/>
                </a:solidFill>
                <a:latin typeface="Rockwell"/>
                <a:ea typeface="DejaVu Sans"/>
              </a:rPr>
              <a:t>Eg validates email format example@example.com</a:t>
            </a:r>
            <a:endParaRPr/>
          </a:p>
          <a:p>
            <a:pPr lvl="2">
              <a:lnSpc>
                <a:spcPct val="100000"/>
              </a:lnSpc>
              <a:buFont typeface="Wingdings" charset="2"/>
              <a:buChar char=""/>
            </a:pPr>
            <a:r>
              <a:rPr lang="en-IN" sz="2100" strike="noStrike">
                <a:solidFill>
                  <a:srgbClr val="ffffff"/>
                </a:solidFill>
                <a:latin typeface="Rockwell"/>
                <a:ea typeface="DejaVu Sans"/>
              </a:rPr>
              <a:t>	</a:t>
            </a:r>
            <a:r>
              <a:rPr lang="en-IN" sz="2100" strike="noStrike">
                <a:solidFill>
                  <a:srgbClr val="ffffff"/>
                </a:solidFill>
                <a:latin typeface="Rockwell"/>
                <a:ea typeface="DejaVu Sans"/>
              </a:rPr>
              <a:t>Validating mobile number</a:t>
            </a:r>
            <a:endParaRPr/>
          </a:p>
          <a:p>
            <a:pPr lvl="3">
              <a:lnSpc>
                <a:spcPct val="100000"/>
              </a:lnSpc>
              <a:buFont typeface="Arial"/>
              <a:buChar char="•"/>
            </a:pPr>
            <a:r>
              <a:rPr lang="en-IN" sz="2100" strike="noStrike">
                <a:solidFill>
                  <a:srgbClr val="ffffff"/>
                </a:solidFill>
                <a:latin typeface="Rockwell"/>
                <a:ea typeface="DejaVu Sans"/>
              </a:rPr>
              <a:t>	</a:t>
            </a:r>
            <a:r>
              <a:rPr lang="en-IN" sz="2100" strike="noStrike">
                <a:solidFill>
                  <a:srgbClr val="ffffff"/>
                </a:solidFill>
                <a:latin typeface="Rockwell"/>
                <a:ea typeface="DejaVu Sans"/>
              </a:rPr>
              <a:t>Eg Validates the usage of mobile phone numbers with respect to country standards</a:t>
            </a:r>
            <a:endParaRPr/>
          </a:p>
        </p:txBody>
      </p:sp>
      <p:sp>
        <p:nvSpPr>
          <p:cNvPr id="79" name="CustomShape 2"/>
          <p:cNvSpPr/>
          <p:nvPr/>
        </p:nvSpPr>
        <p:spPr>
          <a:xfrm>
            <a:off x="410040" y="3358440"/>
            <a:ext cx="7532640" cy="1028160"/>
          </a:xfrm>
          <a:prstGeom prst="rect">
            <a:avLst/>
          </a:prstGeom>
          <a:noFill/>
          <a:ln>
            <a:noFill/>
          </a:ln>
        </p:spPr>
        <p:style>
          <a:lnRef idx="0"/>
          <a:fillRef idx="0"/>
          <a:effectRef idx="0"/>
          <a:fontRef idx="minor"/>
        </p:style>
        <p:txBody>
          <a:bodyPr lIns="68760" rIns="68760" tIns="34200" bIns="34200"/>
          <a:p>
            <a:pPr>
              <a:lnSpc>
                <a:spcPct val="100000"/>
              </a:lnSpc>
            </a:pPr>
            <a:r>
              <a:rPr lang="en-IN" sz="2100" strike="noStrike" u="sng">
                <a:solidFill>
                  <a:srgbClr val="ffffff"/>
                </a:solidFill>
                <a:latin typeface="Rockwell"/>
                <a:ea typeface="DejaVu Sans"/>
              </a:rPr>
              <a:t>4.User identification</a:t>
            </a:r>
            <a:endParaRPr/>
          </a:p>
          <a:p>
            <a:pPr lvl="1">
              <a:lnSpc>
                <a:spcPct val="100000"/>
              </a:lnSpc>
              <a:buFont typeface="Arial"/>
              <a:buChar char="•"/>
            </a:pPr>
            <a:r>
              <a:rPr lang="en-IN" sz="2100" strike="noStrike">
                <a:solidFill>
                  <a:srgbClr val="ffffff"/>
                </a:solidFill>
                <a:latin typeface="Rockwell"/>
                <a:ea typeface="DejaVu Sans"/>
              </a:rPr>
              <a:t>The module shows his/her ip address,date,time and location of access</a:t>
            </a:r>
            <a:r>
              <a:rPr lang="en-IN" strike="noStrike">
                <a:solidFill>
                  <a:srgbClr val="ffffff"/>
                </a:solidFill>
                <a:latin typeface="Rockwell"/>
                <a:ea typeface="DejaVu Sans"/>
              </a:rPr>
              <a:t>.</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258840" y="1298880"/>
            <a:ext cx="8665560" cy="2948400"/>
          </a:xfrm>
          <a:prstGeom prst="rect">
            <a:avLst/>
          </a:prstGeom>
          <a:noFill/>
          <a:ln>
            <a:noFill/>
          </a:ln>
        </p:spPr>
        <p:style>
          <a:lnRef idx="0"/>
          <a:fillRef idx="0"/>
          <a:effectRef idx="0"/>
          <a:fontRef idx="minor"/>
        </p:style>
        <p:txBody>
          <a:bodyPr lIns="68760" rIns="68760" tIns="34200" bIns="34200"/>
          <a:p>
            <a:pPr>
              <a:lnSpc>
                <a:spcPct val="100000"/>
              </a:lnSpc>
            </a:pPr>
            <a:r>
              <a:rPr lang="en-IN" sz="2100" strike="noStrike" u="sng">
                <a:solidFill>
                  <a:srgbClr val="ffffff"/>
                </a:solidFill>
                <a:latin typeface="Rockwell"/>
                <a:ea typeface="DejaVu Sans"/>
              </a:rPr>
              <a:t>1.Web crawler</a:t>
            </a:r>
            <a:endParaRPr/>
          </a:p>
          <a:p>
            <a:pPr lvl="1">
              <a:lnSpc>
                <a:spcPct val="100000"/>
              </a:lnSpc>
              <a:buFont typeface="Arial"/>
              <a:buChar char="•"/>
            </a:pPr>
            <a:r>
              <a:rPr lang="en-IN" sz="2100" strike="noStrike">
                <a:solidFill>
                  <a:srgbClr val="ffffff"/>
                </a:solidFill>
                <a:latin typeface="Rockwell"/>
                <a:ea typeface="DejaVu Sans"/>
              </a:rPr>
              <a:t>The web crawler module developed in python language serves as the backbone of the software.</a:t>
            </a:r>
            <a:endParaRPr/>
          </a:p>
          <a:p>
            <a:pPr lvl="1">
              <a:lnSpc>
                <a:spcPct val="100000"/>
              </a:lnSpc>
              <a:buFont typeface="Arial"/>
              <a:buChar char="•"/>
            </a:pPr>
            <a:r>
              <a:rPr lang="en-IN" sz="2100" strike="noStrike">
                <a:solidFill>
                  <a:srgbClr val="ffffff"/>
                </a:solidFill>
                <a:latin typeface="Rockwell"/>
                <a:ea typeface="DejaVu Sans"/>
              </a:rPr>
              <a:t>The self designed crawler is able to crawl data from various places and store data as .csv files.</a:t>
            </a:r>
            <a:endParaRPr/>
          </a:p>
          <a:p>
            <a:pPr>
              <a:lnSpc>
                <a:spcPct val="100000"/>
              </a:lnSpc>
            </a:pPr>
            <a:endParaRPr/>
          </a:p>
          <a:p>
            <a:pPr>
              <a:lnSpc>
                <a:spcPct val="100000"/>
              </a:lnSpc>
            </a:pPr>
            <a:r>
              <a:rPr lang="en-IN" sz="2100" strike="noStrike" u="sng">
                <a:solidFill>
                  <a:srgbClr val="ffffff"/>
                </a:solidFill>
                <a:latin typeface="Rockwell"/>
                <a:ea typeface="DejaVu Sans"/>
              </a:rPr>
              <a:t>2.Data mining</a:t>
            </a:r>
            <a:endParaRPr/>
          </a:p>
          <a:p>
            <a:pPr lvl="1">
              <a:lnSpc>
                <a:spcPct val="100000"/>
              </a:lnSpc>
              <a:buFont typeface="Arial"/>
              <a:buChar char="•"/>
            </a:pPr>
            <a:r>
              <a:rPr lang="en-IN" sz="2100" strike="noStrike">
                <a:solidFill>
                  <a:srgbClr val="ffffff"/>
                </a:solidFill>
                <a:latin typeface="Rockwell"/>
                <a:ea typeface="DejaVu Sans"/>
              </a:rPr>
              <a:t>The data mining module extracts data and makes it ready for visualization.</a:t>
            </a:r>
            <a:endParaRPr/>
          </a:p>
        </p:txBody>
      </p:sp>
      <p:sp>
        <p:nvSpPr>
          <p:cNvPr id="81" name="CustomShape 2"/>
          <p:cNvSpPr/>
          <p:nvPr/>
        </p:nvSpPr>
        <p:spPr>
          <a:xfrm>
            <a:off x="2376000" y="589680"/>
            <a:ext cx="4307040" cy="402120"/>
          </a:xfrm>
          <a:prstGeom prst="rect">
            <a:avLst/>
          </a:prstGeom>
          <a:noFill/>
          <a:ln>
            <a:noFill/>
          </a:ln>
        </p:spPr>
        <p:style>
          <a:lnRef idx="0"/>
          <a:fillRef idx="0"/>
          <a:effectRef idx="0"/>
          <a:fontRef idx="minor"/>
        </p:style>
        <p:txBody>
          <a:bodyPr lIns="90000" rIns="90000" tIns="45000" bIns="45000"/>
          <a:p>
            <a:r>
              <a:rPr b="1" lang="en-IN" sz="2200" strike="noStrike" u="sng">
                <a:solidFill>
                  <a:srgbClr val="000000"/>
                </a:solidFill>
                <a:latin typeface="Arial"/>
                <a:ea typeface="DejaVu Sans"/>
              </a:rPr>
              <a:t>DATA PROCESSING MODULES</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238680" y="510120"/>
            <a:ext cx="8715960" cy="3588480"/>
          </a:xfrm>
          <a:prstGeom prst="rect">
            <a:avLst/>
          </a:prstGeom>
          <a:noFill/>
          <a:ln>
            <a:noFill/>
          </a:ln>
        </p:spPr>
        <p:style>
          <a:lnRef idx="0"/>
          <a:fillRef idx="0"/>
          <a:effectRef idx="0"/>
          <a:fontRef idx="minor"/>
        </p:style>
        <p:txBody>
          <a:bodyPr lIns="68760" rIns="68760" tIns="34200" bIns="34200"/>
          <a:p>
            <a:pPr>
              <a:lnSpc>
                <a:spcPct val="100000"/>
              </a:lnSpc>
            </a:pPr>
            <a:r>
              <a:rPr lang="en-IN" sz="2100" strike="noStrike" u="sng">
                <a:solidFill>
                  <a:srgbClr val="ffffff"/>
                </a:solidFill>
                <a:latin typeface="Rockwell"/>
                <a:ea typeface="DejaVu Sans"/>
              </a:rPr>
              <a:t>3.Data visualisation</a:t>
            </a:r>
            <a:endParaRPr/>
          </a:p>
          <a:p>
            <a:pPr lvl="1">
              <a:lnSpc>
                <a:spcPct val="100000"/>
              </a:lnSpc>
              <a:buFont typeface="Arial"/>
              <a:buChar char="•"/>
            </a:pPr>
            <a:r>
              <a:rPr lang="en-IN" sz="2100" strike="noStrike">
                <a:solidFill>
                  <a:srgbClr val="ffffff"/>
                </a:solidFill>
                <a:latin typeface="Rockwell"/>
                <a:ea typeface="DejaVu Sans"/>
              </a:rPr>
              <a:t>This module tend to display data information's that are mined into a user profile</a:t>
            </a:r>
            <a:endParaRPr/>
          </a:p>
          <a:p>
            <a:pPr lvl="1">
              <a:lnSpc>
                <a:spcPct val="100000"/>
              </a:lnSpc>
              <a:buFont typeface="Arial"/>
              <a:buChar char="•"/>
            </a:pPr>
            <a:r>
              <a:rPr lang="en-IN" sz="2100" strike="noStrike">
                <a:solidFill>
                  <a:srgbClr val="ffffff"/>
                </a:solidFill>
                <a:latin typeface="Rockwell"/>
                <a:ea typeface="DejaVu Sans"/>
              </a:rPr>
              <a:t>The visualization include more features rather than normal profile view.</a:t>
            </a:r>
            <a:endParaRPr/>
          </a:p>
          <a:p>
            <a:pPr>
              <a:lnSpc>
                <a:spcPct val="100000"/>
              </a:lnSpc>
            </a:pPr>
            <a:endParaRPr/>
          </a:p>
          <a:p>
            <a:pPr>
              <a:lnSpc>
                <a:spcPct val="100000"/>
              </a:lnSpc>
            </a:pPr>
            <a:r>
              <a:rPr lang="en-IN" sz="2100" strike="noStrike" u="sng">
                <a:solidFill>
                  <a:srgbClr val="ffffff"/>
                </a:solidFill>
                <a:latin typeface="Rockwell"/>
                <a:ea typeface="DejaVu Sans"/>
              </a:rPr>
              <a:t>4.Trends visualizing</a:t>
            </a:r>
            <a:endParaRPr/>
          </a:p>
          <a:p>
            <a:pPr lvl="1">
              <a:lnSpc>
                <a:spcPct val="100000"/>
              </a:lnSpc>
              <a:buFont typeface="Arial"/>
              <a:buChar char="•"/>
            </a:pPr>
            <a:r>
              <a:rPr lang="en-IN" sz="2100" strike="noStrike">
                <a:solidFill>
                  <a:srgbClr val="ffffff"/>
                </a:solidFill>
                <a:latin typeface="Rockwell"/>
                <a:ea typeface="DejaVu Sans"/>
              </a:rPr>
              <a:t>The module visualized by graphs and charts are of greater functionality.</a:t>
            </a:r>
            <a:endParaRPr/>
          </a:p>
          <a:p>
            <a:pPr lvl="1">
              <a:lnSpc>
                <a:spcPct val="100000"/>
              </a:lnSpc>
              <a:buFont typeface="Arial"/>
              <a:buChar char="•"/>
            </a:pPr>
            <a:r>
              <a:rPr lang="en-IN" sz="2100" strike="noStrike">
                <a:solidFill>
                  <a:srgbClr val="ffffff"/>
                </a:solidFill>
                <a:latin typeface="Rockwell"/>
                <a:ea typeface="DejaVu Sans"/>
              </a:rPr>
              <a:t>They provide the graphs on frequency of searches and profile ratings.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40280" y="708840"/>
            <a:ext cx="8615160" cy="3588480"/>
          </a:xfrm>
          <a:prstGeom prst="rect">
            <a:avLst/>
          </a:prstGeom>
          <a:noFill/>
          <a:ln>
            <a:noFill/>
          </a:ln>
        </p:spPr>
        <p:style>
          <a:lnRef idx="0"/>
          <a:fillRef idx="0"/>
          <a:effectRef idx="0"/>
          <a:fontRef idx="minor"/>
        </p:style>
        <p:txBody>
          <a:bodyPr lIns="68760" rIns="68760" tIns="34200" bIns="34200"/>
          <a:p>
            <a:pPr>
              <a:lnSpc>
                <a:spcPct val="100000"/>
              </a:lnSpc>
            </a:pPr>
            <a:r>
              <a:rPr lang="en-IN" sz="2100" strike="noStrike" u="sng">
                <a:solidFill>
                  <a:srgbClr val="ffffff"/>
                </a:solidFill>
                <a:latin typeface="Rockwell"/>
                <a:ea typeface="DejaVu Sans"/>
              </a:rPr>
              <a:t>5.Profile sharing</a:t>
            </a:r>
            <a:endParaRPr/>
          </a:p>
          <a:p>
            <a:pPr lvl="1">
              <a:lnSpc>
                <a:spcPct val="100000"/>
              </a:lnSpc>
              <a:buFont typeface="Arial"/>
              <a:buChar char="•"/>
            </a:pPr>
            <a:r>
              <a:rPr lang="en-IN" sz="2100" strike="noStrike">
                <a:solidFill>
                  <a:srgbClr val="ffffff"/>
                </a:solidFill>
                <a:latin typeface="Rockwell"/>
                <a:ea typeface="DejaVu Sans"/>
              </a:rPr>
              <a:t>The users can share the generated profile by means of mails or in social networks.</a:t>
            </a:r>
            <a:endParaRPr/>
          </a:p>
          <a:p>
            <a:pPr lvl="1">
              <a:lnSpc>
                <a:spcPct val="100000"/>
              </a:lnSpc>
              <a:buFont typeface="Arial"/>
              <a:buChar char="•"/>
            </a:pPr>
            <a:r>
              <a:rPr lang="en-IN" sz="2100" strike="noStrike">
                <a:solidFill>
                  <a:srgbClr val="ffffff"/>
                </a:solidFill>
                <a:latin typeface="Rockwell"/>
                <a:ea typeface="DejaVu Sans"/>
              </a:rPr>
              <a:t>They can do this by login in by using there user id's and passwords.</a:t>
            </a:r>
            <a:endParaRPr/>
          </a:p>
        </p:txBody>
      </p:sp>
      <p:sp>
        <p:nvSpPr>
          <p:cNvPr id="84" name="CustomShape 2"/>
          <p:cNvSpPr/>
          <p:nvPr/>
        </p:nvSpPr>
        <p:spPr>
          <a:xfrm>
            <a:off x="360000" y="2667240"/>
            <a:ext cx="8351640" cy="1652400"/>
          </a:xfrm>
          <a:prstGeom prst="rect">
            <a:avLst/>
          </a:prstGeom>
          <a:noFill/>
          <a:ln>
            <a:noFill/>
          </a:ln>
        </p:spPr>
        <p:style>
          <a:lnRef idx="0"/>
          <a:fillRef idx="0"/>
          <a:effectRef idx="0"/>
          <a:fontRef idx="minor"/>
        </p:style>
        <p:txBody>
          <a:bodyPr lIns="90000" rIns="90000" tIns="45000" bIns="45000"/>
          <a:p>
            <a:pPr>
              <a:lnSpc>
                <a:spcPct val="100000"/>
              </a:lnSpc>
            </a:pPr>
            <a:r>
              <a:rPr lang="en-IN" sz="2100" strike="noStrike" u="sng">
                <a:solidFill>
                  <a:srgbClr val="ffffff"/>
                </a:solidFill>
                <a:latin typeface="Rockwell"/>
                <a:ea typeface="DejaVu Sans"/>
              </a:rPr>
              <a:t>6.Data cache</a:t>
            </a:r>
            <a:endParaRPr/>
          </a:p>
          <a:p>
            <a:pPr>
              <a:lnSpc>
                <a:spcPct val="100000"/>
              </a:lnSpc>
              <a:buFont typeface="StarSymbol"/>
              <a:buChar char="l"/>
            </a:pPr>
            <a:r>
              <a:rPr lang="en-IN" sz="2100" strike="noStrike">
                <a:solidFill>
                  <a:srgbClr val="ffffff"/>
                </a:solidFill>
                <a:latin typeface="Rockwell"/>
                <a:ea typeface="DejaVu Sans"/>
              </a:rPr>
              <a:t>The data cache module is a special feature implemented which handles live cache.</a:t>
            </a:r>
            <a:endParaRPr/>
          </a:p>
          <a:p>
            <a:pPr>
              <a:lnSpc>
                <a:spcPct val="100000"/>
              </a:lnSpc>
              <a:buFont typeface="StarSymbol"/>
              <a:buChar char="l"/>
            </a:pPr>
            <a:r>
              <a:rPr lang="en-IN" sz="2100" strike="noStrike">
                <a:solidFill>
                  <a:srgbClr val="ffffff"/>
                </a:solidFill>
                <a:latin typeface="Rockwell"/>
                <a:ea typeface="DejaVu Sans"/>
              </a:rPr>
              <a:t>The software can hold the searched data's for a specific period of time (may be 7 days or more as specified).</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1976760" y="312480"/>
            <a:ext cx="6635160" cy="524880"/>
          </a:xfrm>
          <a:prstGeom prst="rect">
            <a:avLst/>
          </a:prstGeom>
          <a:noFill/>
          <a:ln>
            <a:noFill/>
          </a:ln>
        </p:spPr>
        <p:style>
          <a:lnRef idx="0"/>
          <a:fillRef idx="0"/>
          <a:effectRef idx="0"/>
          <a:fontRef idx="minor"/>
        </p:style>
        <p:txBody>
          <a:bodyPr lIns="68760" rIns="68760" tIns="34200" bIns="34200"/>
          <a:p>
            <a:pPr>
              <a:lnSpc>
                <a:spcPct val="100000"/>
              </a:lnSpc>
            </a:pPr>
            <a:r>
              <a:rPr b="1" lang="en-IN" sz="3000" strike="noStrike" u="sng">
                <a:solidFill>
                  <a:srgbClr val="ffffff"/>
                </a:solidFill>
                <a:latin typeface="Rockwell"/>
                <a:ea typeface="DejaVu Sans"/>
              </a:rPr>
              <a:t>DETAILED FUNCTION FLOW</a:t>
            </a:r>
            <a:endParaRPr/>
          </a:p>
        </p:txBody>
      </p:sp>
      <p:sp>
        <p:nvSpPr>
          <p:cNvPr id="86" name="CustomShape 2"/>
          <p:cNvSpPr/>
          <p:nvPr/>
        </p:nvSpPr>
        <p:spPr>
          <a:xfrm>
            <a:off x="312480" y="1341360"/>
            <a:ext cx="1299960" cy="785520"/>
          </a:xfrm>
          <a:prstGeom prst="ellipse">
            <a:avLst/>
          </a:prstGeom>
          <a:ln>
            <a:round/>
          </a:ln>
        </p:spPr>
        <p:style>
          <a:lnRef idx="2">
            <a:schemeClr val="dk1">
              <a:shade val="50000"/>
            </a:schemeClr>
          </a:lnRef>
          <a:fillRef idx="1">
            <a:schemeClr val="dk1"/>
          </a:fillRef>
          <a:effectRef idx="0">
            <a:schemeClr val="dk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User input</a:t>
            </a:r>
            <a:endParaRPr/>
          </a:p>
        </p:txBody>
      </p:sp>
      <p:sp>
        <p:nvSpPr>
          <p:cNvPr id="87" name="CustomShape 3"/>
          <p:cNvSpPr/>
          <p:nvPr/>
        </p:nvSpPr>
        <p:spPr>
          <a:xfrm>
            <a:off x="2168280" y="1341360"/>
            <a:ext cx="1299960" cy="785520"/>
          </a:xfrm>
          <a:prstGeom prst="ellipse">
            <a:avLst/>
          </a:prstGeom>
          <a:ln>
            <a:round/>
          </a:ln>
        </p:spPr>
        <p:style>
          <a:lnRef idx="2">
            <a:schemeClr val="dk1">
              <a:shade val="50000"/>
            </a:schemeClr>
          </a:lnRef>
          <a:fillRef idx="1">
            <a:schemeClr val="dk1"/>
          </a:fillRef>
          <a:effectRef idx="0">
            <a:schemeClr val="dk1"/>
          </a:effectRef>
          <a:fontRef idx="minor"/>
        </p:style>
      </p:sp>
      <p:sp>
        <p:nvSpPr>
          <p:cNvPr id="88" name="CustomShape 4"/>
          <p:cNvSpPr/>
          <p:nvPr/>
        </p:nvSpPr>
        <p:spPr>
          <a:xfrm>
            <a:off x="322560" y="1341360"/>
            <a:ext cx="1299960" cy="785520"/>
          </a:xfrm>
          <a:prstGeom prst="ellipse">
            <a:avLst/>
          </a:prstGeom>
          <a:ln>
            <a:round/>
          </a:ln>
        </p:spPr>
        <p:style>
          <a:lnRef idx="2">
            <a:schemeClr val="dk1">
              <a:shade val="50000"/>
            </a:schemeClr>
          </a:lnRef>
          <a:fillRef idx="1">
            <a:schemeClr val="dk1"/>
          </a:fillRef>
          <a:effectRef idx="0">
            <a:schemeClr val="dk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User input</a:t>
            </a:r>
            <a:endParaRPr/>
          </a:p>
        </p:txBody>
      </p:sp>
      <p:sp>
        <p:nvSpPr>
          <p:cNvPr id="89" name="CustomShape 5"/>
          <p:cNvSpPr/>
          <p:nvPr/>
        </p:nvSpPr>
        <p:spPr>
          <a:xfrm>
            <a:off x="2178360" y="1296000"/>
            <a:ext cx="1564920" cy="974880"/>
          </a:xfrm>
          <a:prstGeom prst="ellipse">
            <a:avLst/>
          </a:prstGeom>
          <a:ln>
            <a:round/>
          </a:ln>
        </p:spPr>
        <p:style>
          <a:lnRef idx="2">
            <a:schemeClr val="dk1">
              <a:shade val="50000"/>
            </a:schemeClr>
          </a:lnRef>
          <a:fillRef idx="1">
            <a:schemeClr val="dk1"/>
          </a:fillRef>
          <a:effectRef idx="0">
            <a:schemeClr val="dk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Data identification</a:t>
            </a:r>
            <a:endParaRPr/>
          </a:p>
        </p:txBody>
      </p:sp>
      <p:sp>
        <p:nvSpPr>
          <p:cNvPr id="90" name="CustomShape 6"/>
          <p:cNvSpPr/>
          <p:nvPr/>
        </p:nvSpPr>
        <p:spPr>
          <a:xfrm>
            <a:off x="6202440" y="1341360"/>
            <a:ext cx="1572840" cy="785520"/>
          </a:xfrm>
          <a:prstGeom prst="ellipse">
            <a:avLst/>
          </a:prstGeom>
          <a:ln>
            <a:round/>
          </a:ln>
        </p:spPr>
        <p:style>
          <a:lnRef idx="2">
            <a:schemeClr val="dk1">
              <a:shade val="50000"/>
            </a:schemeClr>
          </a:lnRef>
          <a:fillRef idx="1">
            <a:schemeClr val="dk1"/>
          </a:fillRef>
          <a:effectRef idx="0">
            <a:schemeClr val="dk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.csv file creation</a:t>
            </a:r>
            <a:endParaRPr/>
          </a:p>
        </p:txBody>
      </p:sp>
      <p:sp>
        <p:nvSpPr>
          <p:cNvPr id="91" name="CustomShape 7"/>
          <p:cNvSpPr/>
          <p:nvPr/>
        </p:nvSpPr>
        <p:spPr>
          <a:xfrm>
            <a:off x="4094640" y="1341360"/>
            <a:ext cx="1299960" cy="785520"/>
          </a:xfrm>
          <a:prstGeom prst="ellipse">
            <a:avLst/>
          </a:prstGeom>
          <a:ln>
            <a:round/>
          </a:ln>
        </p:spPr>
        <p:style>
          <a:lnRef idx="2">
            <a:schemeClr val="dk1">
              <a:shade val="50000"/>
            </a:schemeClr>
          </a:lnRef>
          <a:fillRef idx="1">
            <a:schemeClr val="dk1"/>
          </a:fillRef>
          <a:effectRef idx="0">
            <a:schemeClr val="dk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Data crawler</a:t>
            </a:r>
            <a:endParaRPr/>
          </a:p>
        </p:txBody>
      </p:sp>
      <p:sp>
        <p:nvSpPr>
          <p:cNvPr id="92" name="CustomShape 8"/>
          <p:cNvSpPr/>
          <p:nvPr/>
        </p:nvSpPr>
        <p:spPr>
          <a:xfrm>
            <a:off x="6202440" y="2625840"/>
            <a:ext cx="1500840" cy="785520"/>
          </a:xfrm>
          <a:prstGeom prst="ellipse">
            <a:avLst/>
          </a:prstGeom>
          <a:ln>
            <a:round/>
          </a:ln>
        </p:spPr>
        <p:style>
          <a:lnRef idx="2">
            <a:schemeClr val="dk1">
              <a:shade val="50000"/>
            </a:schemeClr>
          </a:lnRef>
          <a:fillRef idx="1">
            <a:schemeClr val="dk1"/>
          </a:fillRef>
          <a:effectRef idx="0">
            <a:schemeClr val="dk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Data mining</a:t>
            </a:r>
            <a:endParaRPr/>
          </a:p>
        </p:txBody>
      </p:sp>
      <p:sp>
        <p:nvSpPr>
          <p:cNvPr id="93" name="CustomShape 9"/>
          <p:cNvSpPr/>
          <p:nvPr/>
        </p:nvSpPr>
        <p:spPr>
          <a:xfrm>
            <a:off x="4094640" y="3910320"/>
            <a:ext cx="1448640" cy="785520"/>
          </a:xfrm>
          <a:prstGeom prst="ellipse">
            <a:avLst/>
          </a:prstGeom>
          <a:ln>
            <a:round/>
          </a:ln>
        </p:spPr>
        <p:style>
          <a:lnRef idx="2">
            <a:schemeClr val="dk1">
              <a:shade val="50000"/>
            </a:schemeClr>
          </a:lnRef>
          <a:fillRef idx="1">
            <a:schemeClr val="dk1"/>
          </a:fillRef>
          <a:effectRef idx="0">
            <a:schemeClr val="dk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Update content</a:t>
            </a:r>
            <a:endParaRPr/>
          </a:p>
        </p:txBody>
      </p:sp>
      <p:sp>
        <p:nvSpPr>
          <p:cNvPr id="94" name="CustomShape 10"/>
          <p:cNvSpPr/>
          <p:nvPr/>
        </p:nvSpPr>
        <p:spPr>
          <a:xfrm>
            <a:off x="312480" y="3910320"/>
            <a:ext cx="1299960" cy="785520"/>
          </a:xfrm>
          <a:prstGeom prst="ellipse">
            <a:avLst/>
          </a:prstGeom>
          <a:ln>
            <a:round/>
          </a:ln>
        </p:spPr>
        <p:style>
          <a:lnRef idx="2">
            <a:schemeClr val="dk1">
              <a:shade val="50000"/>
            </a:schemeClr>
          </a:lnRef>
          <a:fillRef idx="1">
            <a:schemeClr val="dk1"/>
          </a:fillRef>
          <a:effectRef idx="0">
            <a:schemeClr val="dk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Visualistion</a:t>
            </a:r>
            <a:endParaRPr/>
          </a:p>
        </p:txBody>
      </p:sp>
      <p:sp>
        <p:nvSpPr>
          <p:cNvPr id="95" name="CustomShape 11"/>
          <p:cNvSpPr/>
          <p:nvPr/>
        </p:nvSpPr>
        <p:spPr>
          <a:xfrm>
            <a:off x="4165200" y="2625840"/>
            <a:ext cx="1158840" cy="785520"/>
          </a:xfrm>
          <a:prstGeom prst="rect">
            <a:avLst/>
          </a:prstGeom>
          <a:solidFill>
            <a:srgbClr val="333333"/>
          </a:solidFill>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If data exist</a:t>
            </a:r>
            <a:endParaRPr/>
          </a:p>
        </p:txBody>
      </p:sp>
      <p:sp>
        <p:nvSpPr>
          <p:cNvPr id="96" name="CustomShape 12"/>
          <p:cNvSpPr/>
          <p:nvPr/>
        </p:nvSpPr>
        <p:spPr>
          <a:xfrm>
            <a:off x="1872000" y="2625840"/>
            <a:ext cx="1596240" cy="785520"/>
          </a:xfrm>
          <a:prstGeom prst="ellipse">
            <a:avLst/>
          </a:prstGeom>
          <a:ln>
            <a:round/>
          </a:ln>
        </p:spPr>
        <p:style>
          <a:lnRef idx="2">
            <a:schemeClr val="dk1">
              <a:shade val="50000"/>
            </a:schemeClr>
          </a:lnRef>
          <a:fillRef idx="1">
            <a:schemeClr val="dk1"/>
          </a:fillRef>
          <a:effectRef idx="0">
            <a:schemeClr val="dk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Data storage in DB</a:t>
            </a:r>
            <a:endParaRPr/>
          </a:p>
        </p:txBody>
      </p:sp>
      <p:sp>
        <p:nvSpPr>
          <p:cNvPr id="97" name="CustomShape 13"/>
          <p:cNvSpPr/>
          <p:nvPr/>
        </p:nvSpPr>
        <p:spPr>
          <a:xfrm>
            <a:off x="1623600" y="1734840"/>
            <a:ext cx="543600" cy="360"/>
          </a:xfrm>
          <a:prstGeom prst="straightConnector1">
            <a:avLst/>
          </a:prstGeom>
          <a:noFill/>
          <a:ln>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98" name="CustomShape 14"/>
          <p:cNvSpPr/>
          <p:nvPr/>
        </p:nvSpPr>
        <p:spPr>
          <a:xfrm>
            <a:off x="3479400" y="1734840"/>
            <a:ext cx="614160" cy="360"/>
          </a:xfrm>
          <a:prstGeom prst="straightConnector1">
            <a:avLst/>
          </a:prstGeom>
          <a:noFill/>
          <a:ln>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99" name="CustomShape 15"/>
          <p:cNvSpPr/>
          <p:nvPr/>
        </p:nvSpPr>
        <p:spPr>
          <a:xfrm>
            <a:off x="5395680" y="1734840"/>
            <a:ext cx="805680" cy="360"/>
          </a:xfrm>
          <a:prstGeom prst="straightConnector1">
            <a:avLst/>
          </a:prstGeom>
          <a:noFill/>
          <a:ln>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100" name="CustomShape 16"/>
          <p:cNvSpPr/>
          <p:nvPr/>
        </p:nvSpPr>
        <p:spPr>
          <a:xfrm flipH="1">
            <a:off x="5324400" y="3018960"/>
            <a:ext cx="876240" cy="360"/>
          </a:xfrm>
          <a:prstGeom prst="straightConnector1">
            <a:avLst/>
          </a:prstGeom>
          <a:noFill/>
          <a:ln>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101" name="CustomShape 17"/>
          <p:cNvSpPr/>
          <p:nvPr/>
        </p:nvSpPr>
        <p:spPr>
          <a:xfrm flipH="1" flipV="1">
            <a:off x="3468600" y="3017520"/>
            <a:ext cx="654480" cy="16200"/>
          </a:xfrm>
          <a:prstGeom prst="straightConnector1">
            <a:avLst/>
          </a:prstGeom>
          <a:noFill/>
          <a:ln>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102" name="CustomShape 18"/>
          <p:cNvSpPr/>
          <p:nvPr/>
        </p:nvSpPr>
        <p:spPr>
          <a:xfrm flipH="1">
            <a:off x="1612080" y="4303440"/>
            <a:ext cx="2480040" cy="360"/>
          </a:xfrm>
          <a:prstGeom prst="straightConnector1">
            <a:avLst/>
          </a:prstGeom>
          <a:noFill/>
          <a:ln>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103" name="CustomShape 19"/>
          <p:cNvSpPr/>
          <p:nvPr/>
        </p:nvSpPr>
        <p:spPr>
          <a:xfrm flipH="1">
            <a:off x="1422360" y="3202920"/>
            <a:ext cx="797040" cy="821520"/>
          </a:xfrm>
          <a:prstGeom prst="straightConnector1">
            <a:avLst/>
          </a:prstGeom>
          <a:noFill/>
          <a:ln>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104" name="CustomShape 20"/>
          <p:cNvSpPr/>
          <p:nvPr/>
        </p:nvSpPr>
        <p:spPr>
          <a:xfrm>
            <a:off x="6852960" y="2127960"/>
            <a:ext cx="360" cy="496800"/>
          </a:xfrm>
          <a:prstGeom prst="straightConnector1">
            <a:avLst/>
          </a:prstGeom>
          <a:noFill/>
          <a:ln>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105" name="CustomShape 21"/>
          <p:cNvSpPr/>
          <p:nvPr/>
        </p:nvSpPr>
        <p:spPr>
          <a:xfrm>
            <a:off x="4730040" y="3412440"/>
            <a:ext cx="14040" cy="496800"/>
          </a:xfrm>
          <a:prstGeom prst="straightConnector1">
            <a:avLst/>
          </a:prstGeom>
          <a:noFill/>
          <a:ln>
            <a:solidFill>
              <a:srgbClr val="ff0000"/>
            </a:solidFill>
            <a:round/>
            <a:tailEnd len="med" type="triangle" w="med"/>
          </a:ln>
        </p:spPr>
        <p:style>
          <a:lnRef idx="1">
            <a:schemeClr val="dk1"/>
          </a:lnRef>
          <a:fillRef idx="0">
            <a:schemeClr val="dk1"/>
          </a:fillRef>
          <a:effectRef idx="0">
            <a:schemeClr val="dk1"/>
          </a:effectRef>
          <a:fontRef idx="minor"/>
        </p:style>
      </p:sp>
      <p:sp>
        <p:nvSpPr>
          <p:cNvPr id="106" name="CustomShape 22"/>
          <p:cNvSpPr/>
          <p:nvPr/>
        </p:nvSpPr>
        <p:spPr>
          <a:xfrm>
            <a:off x="4812120" y="3522960"/>
            <a:ext cx="53100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yes</a:t>
            </a:r>
            <a:endParaRPr/>
          </a:p>
        </p:txBody>
      </p:sp>
      <p:sp>
        <p:nvSpPr>
          <p:cNvPr id="107" name="CustomShape 23"/>
          <p:cNvSpPr/>
          <p:nvPr/>
        </p:nvSpPr>
        <p:spPr>
          <a:xfrm>
            <a:off x="3567600" y="2643120"/>
            <a:ext cx="42156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no</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216000" y="2304000"/>
            <a:ext cx="8350560" cy="1158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4800" strike="noStrike" u="sng">
                <a:solidFill>
                  <a:srgbClr val="ff3333"/>
                </a:solidFill>
                <a:latin typeface="Narkisim"/>
                <a:ea typeface="Nixie One"/>
              </a:rPr>
              <a:t>A Web Based Data Mining Framework for Generating User Profiles</a:t>
            </a:r>
            <a:endParaRPr/>
          </a:p>
        </p:txBody>
      </p:sp>
      <p:pic>
        <p:nvPicPr>
          <p:cNvPr id="40" name="Picture 521" descr=""/>
          <p:cNvPicPr/>
          <p:nvPr/>
        </p:nvPicPr>
        <p:blipFill>
          <a:blip r:embed="rId1"/>
          <a:stretch/>
        </p:blipFill>
        <p:spPr>
          <a:xfrm>
            <a:off x="6624000" y="167040"/>
            <a:ext cx="2063160" cy="1415520"/>
          </a:xfrm>
          <a:prstGeom prst="rect">
            <a:avLst/>
          </a:prstGeom>
          <a:ln>
            <a:noFill/>
          </a:ln>
        </p:spPr>
      </p:pic>
      <p:pic>
        <p:nvPicPr>
          <p:cNvPr id="41" name="Picture 522" descr=""/>
          <p:cNvPicPr/>
          <p:nvPr/>
        </p:nvPicPr>
        <p:blipFill>
          <a:blip r:embed="rId2"/>
          <a:stretch/>
        </p:blipFill>
        <p:spPr>
          <a:xfrm>
            <a:off x="72720" y="3614400"/>
            <a:ext cx="1943280" cy="14256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2265840" y="322560"/>
            <a:ext cx="4819680" cy="570600"/>
          </a:xfrm>
          <a:prstGeom prst="rect">
            <a:avLst/>
          </a:prstGeom>
          <a:noFill/>
          <a:ln>
            <a:noFill/>
          </a:ln>
        </p:spPr>
        <p:style>
          <a:lnRef idx="0"/>
          <a:fillRef idx="0"/>
          <a:effectRef idx="0"/>
          <a:fontRef idx="minor"/>
        </p:style>
        <p:txBody>
          <a:bodyPr wrap="none" lIns="68760" rIns="68760" tIns="34200" bIns="34200"/>
          <a:p>
            <a:pPr>
              <a:lnSpc>
                <a:spcPct val="100000"/>
              </a:lnSpc>
            </a:pPr>
            <a:r>
              <a:rPr b="1" lang="en-IN" sz="3300" strike="noStrike" u="sng">
                <a:solidFill>
                  <a:srgbClr val="ffffff"/>
                </a:solidFill>
                <a:latin typeface="Rockwell"/>
                <a:ea typeface="DejaVu Sans"/>
              </a:rPr>
              <a:t>DATABASE DESIGNS</a:t>
            </a:r>
            <a:endParaRPr/>
          </a:p>
        </p:txBody>
      </p:sp>
      <p:sp>
        <p:nvSpPr>
          <p:cNvPr id="109" name="CustomShape 2"/>
          <p:cNvSpPr/>
          <p:nvPr/>
        </p:nvSpPr>
        <p:spPr>
          <a:xfrm>
            <a:off x="545400" y="1411920"/>
            <a:ext cx="6639480" cy="2628360"/>
          </a:xfrm>
          <a:prstGeom prst="rect">
            <a:avLst/>
          </a:prstGeom>
          <a:noFill/>
          <a:ln>
            <a:noFill/>
          </a:ln>
        </p:spPr>
        <p:style>
          <a:lnRef idx="0"/>
          <a:fillRef idx="0"/>
          <a:effectRef idx="0"/>
          <a:fontRef idx="minor"/>
        </p:style>
        <p:txBody>
          <a:bodyPr wrap="none" lIns="68760" rIns="68760" tIns="34200" bIns="34200"/>
          <a:p>
            <a:pPr>
              <a:lnSpc>
                <a:spcPct val="100000"/>
              </a:lnSpc>
            </a:pPr>
            <a:r>
              <a:rPr lang="en-IN" sz="2100" strike="noStrike">
                <a:solidFill>
                  <a:srgbClr val="ffffff"/>
                </a:solidFill>
                <a:latin typeface="Rockwell"/>
                <a:ea typeface="DejaVu Sans"/>
              </a:rPr>
              <a:t>1.Data table</a:t>
            </a:r>
            <a:endParaRPr/>
          </a:p>
          <a:p>
            <a:pPr lvl="1">
              <a:lnSpc>
                <a:spcPct val="100000"/>
              </a:lnSpc>
              <a:buFont typeface="Arial"/>
              <a:buChar char="•"/>
            </a:pPr>
            <a:r>
              <a:rPr lang="en-IN" sz="2100" strike="noStrike">
                <a:solidFill>
                  <a:srgbClr val="ffffff"/>
                </a:solidFill>
                <a:latin typeface="Rockwell"/>
                <a:ea typeface="DejaVu Sans"/>
              </a:rPr>
              <a:t>The table store data by the crawled data.</a:t>
            </a:r>
            <a:endParaRPr/>
          </a:p>
          <a:p>
            <a:pPr>
              <a:lnSpc>
                <a:spcPct val="100000"/>
              </a:lnSpc>
            </a:pPr>
            <a:endParaRPr/>
          </a:p>
          <a:p>
            <a:pPr>
              <a:lnSpc>
                <a:spcPct val="100000"/>
              </a:lnSpc>
            </a:pPr>
            <a:r>
              <a:rPr lang="en-IN" sz="2100" strike="noStrike">
                <a:solidFill>
                  <a:srgbClr val="ffffff"/>
                </a:solidFill>
                <a:latin typeface="Rockwell"/>
                <a:ea typeface="DejaVu Sans"/>
              </a:rPr>
              <a:t>2.Trends table</a:t>
            </a:r>
            <a:endParaRPr/>
          </a:p>
          <a:p>
            <a:pPr lvl="1">
              <a:lnSpc>
                <a:spcPct val="100000"/>
              </a:lnSpc>
              <a:buFont typeface="Arial"/>
              <a:buChar char="•"/>
            </a:pPr>
            <a:r>
              <a:rPr lang="en-IN" sz="2100" strike="noStrike">
                <a:solidFill>
                  <a:srgbClr val="ffffff"/>
                </a:solidFill>
                <a:latin typeface="Rockwell"/>
                <a:ea typeface="DejaVu Sans"/>
              </a:rPr>
              <a:t>Stores data on most searched items.</a:t>
            </a:r>
            <a:endParaRPr/>
          </a:p>
          <a:p>
            <a:pPr>
              <a:lnSpc>
                <a:spcPct val="100000"/>
              </a:lnSpc>
            </a:pPr>
            <a:endParaRPr/>
          </a:p>
          <a:p>
            <a:pPr>
              <a:lnSpc>
                <a:spcPct val="100000"/>
              </a:lnSpc>
            </a:pPr>
            <a:r>
              <a:rPr lang="en-IN" sz="2100" strike="noStrike">
                <a:solidFill>
                  <a:srgbClr val="ffffff"/>
                </a:solidFill>
                <a:latin typeface="Rockwell"/>
                <a:ea typeface="DejaVu Sans"/>
              </a:rPr>
              <a:t>3.News table</a:t>
            </a:r>
            <a:endParaRPr/>
          </a:p>
          <a:p>
            <a:pPr lvl="1">
              <a:lnSpc>
                <a:spcPct val="100000"/>
              </a:lnSpc>
              <a:buFont typeface="Arial"/>
              <a:buChar char="•"/>
            </a:pPr>
            <a:r>
              <a:rPr lang="en-IN" sz="2100" strike="noStrike">
                <a:solidFill>
                  <a:srgbClr val="ffffff"/>
                </a:solidFill>
                <a:latin typeface="Rockwell"/>
                <a:ea typeface="DejaVu Sans"/>
              </a:rPr>
              <a:t>Stores data on latest searches in the world.</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2626560" y="2400480"/>
            <a:ext cx="4603320" cy="753840"/>
          </a:xfrm>
          <a:prstGeom prst="rect">
            <a:avLst/>
          </a:prstGeom>
          <a:noFill/>
          <a:ln>
            <a:noFill/>
          </a:ln>
        </p:spPr>
        <p:style>
          <a:lnRef idx="0"/>
          <a:fillRef idx="0"/>
          <a:effectRef idx="0"/>
          <a:fontRef idx="minor"/>
        </p:style>
        <p:txBody>
          <a:bodyPr wrap="none" lIns="68760" rIns="68760" tIns="34200" bIns="34200"/>
          <a:p>
            <a:pPr>
              <a:lnSpc>
                <a:spcPct val="100000"/>
              </a:lnSpc>
            </a:pPr>
            <a:r>
              <a:rPr lang="en-IN" sz="4500" strike="noStrike">
                <a:solidFill>
                  <a:srgbClr val="ff0000"/>
                </a:solidFill>
                <a:latin typeface="Rockwell"/>
                <a:ea typeface="DejaVu Sans"/>
              </a:rPr>
              <a:t>UML DIAGRAMS</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3003120" y="797400"/>
            <a:ext cx="2399400" cy="4272480"/>
          </a:xfrm>
          <a:prstGeom prst="rect">
            <a:avLst/>
          </a:prstGeom>
          <a:solidFill>
            <a:schemeClr val="tx1"/>
          </a:solidFill>
          <a:ln>
            <a:round/>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2342520" y="266400"/>
            <a:ext cx="4386960" cy="524880"/>
          </a:xfrm>
          <a:prstGeom prst="rect">
            <a:avLst/>
          </a:prstGeom>
          <a:noFill/>
          <a:ln>
            <a:noFill/>
          </a:ln>
        </p:spPr>
        <p:style>
          <a:lnRef idx="0"/>
          <a:fillRef idx="0"/>
          <a:effectRef idx="0"/>
          <a:fontRef idx="minor"/>
        </p:style>
        <p:txBody>
          <a:bodyPr wrap="none" lIns="68760" rIns="68760" tIns="34200" bIns="34200"/>
          <a:p>
            <a:pPr>
              <a:lnSpc>
                <a:spcPct val="100000"/>
              </a:lnSpc>
            </a:pPr>
            <a:r>
              <a:rPr b="1" lang="en-IN" sz="3000" strike="noStrike" u="sng">
                <a:solidFill>
                  <a:srgbClr val="ffffff"/>
                </a:solidFill>
                <a:latin typeface="Rockwell"/>
                <a:ea typeface="DejaVu Sans"/>
              </a:rPr>
              <a:t>USE CASE DIAGRAM</a:t>
            </a:r>
            <a:endParaRPr/>
          </a:p>
        </p:txBody>
      </p:sp>
      <p:sp>
        <p:nvSpPr>
          <p:cNvPr id="113" name="CustomShape 3"/>
          <p:cNvSpPr/>
          <p:nvPr/>
        </p:nvSpPr>
        <p:spPr>
          <a:xfrm flipV="1">
            <a:off x="1760760" y="530280"/>
            <a:ext cx="8408880" cy="345240"/>
          </a:xfrm>
          <a:prstGeom prst="rect">
            <a:avLst/>
          </a:prstGeom>
          <a:noFill/>
          <a:ln>
            <a:noFill/>
          </a:ln>
        </p:spPr>
        <p:style>
          <a:lnRef idx="0"/>
          <a:fillRef idx="0"/>
          <a:effectRef idx="0"/>
          <a:fontRef idx="minor"/>
        </p:style>
      </p:sp>
      <p:pic>
        <p:nvPicPr>
          <p:cNvPr id="114" name="Picture 6" descr=""/>
          <p:cNvPicPr/>
          <p:nvPr/>
        </p:nvPicPr>
        <p:blipFill>
          <a:blip r:embed="rId1"/>
          <a:stretch/>
        </p:blipFill>
        <p:spPr>
          <a:xfrm>
            <a:off x="8179200" y="2071080"/>
            <a:ext cx="561240" cy="982800"/>
          </a:xfrm>
          <a:prstGeom prst="rect">
            <a:avLst/>
          </a:prstGeom>
          <a:ln>
            <a:noFill/>
          </a:ln>
        </p:spPr>
      </p:pic>
      <p:pic>
        <p:nvPicPr>
          <p:cNvPr id="115" name="Picture 7" descr=""/>
          <p:cNvPicPr/>
          <p:nvPr/>
        </p:nvPicPr>
        <p:blipFill>
          <a:blip r:embed="rId2"/>
          <a:stretch/>
        </p:blipFill>
        <p:spPr>
          <a:xfrm>
            <a:off x="334080" y="2071080"/>
            <a:ext cx="561240" cy="982800"/>
          </a:xfrm>
          <a:prstGeom prst="rect">
            <a:avLst/>
          </a:prstGeom>
          <a:ln>
            <a:noFill/>
          </a:ln>
        </p:spPr>
      </p:pic>
      <p:sp>
        <p:nvSpPr>
          <p:cNvPr id="116" name="CustomShape 4"/>
          <p:cNvSpPr/>
          <p:nvPr/>
        </p:nvSpPr>
        <p:spPr>
          <a:xfrm>
            <a:off x="3335400" y="1018440"/>
            <a:ext cx="1650960" cy="4975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Search</a:t>
            </a:r>
            <a:endParaRPr/>
          </a:p>
        </p:txBody>
      </p:sp>
      <p:sp>
        <p:nvSpPr>
          <p:cNvPr id="117" name="CustomShape 5"/>
          <p:cNvSpPr/>
          <p:nvPr/>
        </p:nvSpPr>
        <p:spPr>
          <a:xfrm>
            <a:off x="3335400" y="1604160"/>
            <a:ext cx="1650960" cy="4975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View results</a:t>
            </a:r>
            <a:endParaRPr/>
          </a:p>
        </p:txBody>
      </p:sp>
      <p:sp>
        <p:nvSpPr>
          <p:cNvPr id="118" name="CustomShape 6"/>
          <p:cNvSpPr/>
          <p:nvPr/>
        </p:nvSpPr>
        <p:spPr>
          <a:xfrm>
            <a:off x="3124080" y="2175480"/>
            <a:ext cx="2073600" cy="8056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z="1600" strike="noStrike">
                <a:solidFill>
                  <a:srgbClr val="ffffff"/>
                </a:solidFill>
                <a:latin typeface="Rockwell"/>
                <a:ea typeface="DejaVu Sans"/>
              </a:rPr>
              <a:t>Search using a particular entity</a:t>
            </a:r>
            <a:endParaRPr/>
          </a:p>
        </p:txBody>
      </p:sp>
      <p:sp>
        <p:nvSpPr>
          <p:cNvPr id="119" name="CustomShape 7"/>
          <p:cNvSpPr/>
          <p:nvPr/>
        </p:nvSpPr>
        <p:spPr>
          <a:xfrm>
            <a:off x="3335400" y="3054960"/>
            <a:ext cx="1650960" cy="4975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Rate profiles</a:t>
            </a:r>
            <a:endParaRPr/>
          </a:p>
        </p:txBody>
      </p:sp>
      <p:sp>
        <p:nvSpPr>
          <p:cNvPr id="120" name="CustomShape 8"/>
          <p:cNvSpPr/>
          <p:nvPr/>
        </p:nvSpPr>
        <p:spPr>
          <a:xfrm>
            <a:off x="3335400" y="3795120"/>
            <a:ext cx="1650960" cy="4975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Share profile</a:t>
            </a:r>
            <a:endParaRPr/>
          </a:p>
        </p:txBody>
      </p:sp>
      <p:sp>
        <p:nvSpPr>
          <p:cNvPr id="121" name="CustomShape 9"/>
          <p:cNvSpPr/>
          <p:nvPr/>
        </p:nvSpPr>
        <p:spPr>
          <a:xfrm>
            <a:off x="3124080" y="4499280"/>
            <a:ext cx="1862280" cy="4975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Configure features</a:t>
            </a:r>
            <a:endParaRPr/>
          </a:p>
        </p:txBody>
      </p:sp>
      <p:sp>
        <p:nvSpPr>
          <p:cNvPr id="122" name="CustomShape 10"/>
          <p:cNvSpPr/>
          <p:nvPr/>
        </p:nvSpPr>
        <p:spPr>
          <a:xfrm flipV="1">
            <a:off x="896400" y="1266120"/>
            <a:ext cx="2438280" cy="129420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23" name="CustomShape 11"/>
          <p:cNvSpPr/>
          <p:nvPr/>
        </p:nvSpPr>
        <p:spPr>
          <a:xfrm flipV="1">
            <a:off x="896400" y="1852560"/>
            <a:ext cx="2438280" cy="70848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24" name="CustomShape 12"/>
          <p:cNvSpPr/>
          <p:nvPr/>
        </p:nvSpPr>
        <p:spPr>
          <a:xfrm>
            <a:off x="896400" y="2562840"/>
            <a:ext cx="2226960" cy="1476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25" name="CustomShape 13"/>
          <p:cNvSpPr/>
          <p:nvPr/>
        </p:nvSpPr>
        <p:spPr>
          <a:xfrm>
            <a:off x="896400" y="2562840"/>
            <a:ext cx="2438280" cy="72216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26" name="CustomShape 14"/>
          <p:cNvSpPr/>
          <p:nvPr/>
        </p:nvSpPr>
        <p:spPr>
          <a:xfrm>
            <a:off x="896400" y="2562840"/>
            <a:ext cx="2438280" cy="148032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27" name="CustomShape 15"/>
          <p:cNvSpPr/>
          <p:nvPr/>
        </p:nvSpPr>
        <p:spPr>
          <a:xfrm flipH="1" flipV="1">
            <a:off x="4987080" y="1266120"/>
            <a:ext cx="3190320" cy="129420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28" name="CustomShape 16"/>
          <p:cNvSpPr/>
          <p:nvPr/>
        </p:nvSpPr>
        <p:spPr>
          <a:xfrm flipH="1" flipV="1">
            <a:off x="4987080" y="1852560"/>
            <a:ext cx="3190320" cy="70848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29" name="CustomShape 17"/>
          <p:cNvSpPr/>
          <p:nvPr/>
        </p:nvSpPr>
        <p:spPr>
          <a:xfrm flipH="1">
            <a:off x="4987080" y="2562840"/>
            <a:ext cx="3190320" cy="2052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30" name="CustomShape 18"/>
          <p:cNvSpPr/>
          <p:nvPr/>
        </p:nvSpPr>
        <p:spPr>
          <a:xfrm flipH="1">
            <a:off x="4987080" y="2562840"/>
            <a:ext cx="3190320" cy="148032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31" name="CustomShape 19"/>
          <p:cNvSpPr/>
          <p:nvPr/>
        </p:nvSpPr>
        <p:spPr>
          <a:xfrm flipH="1">
            <a:off x="4987080" y="2562840"/>
            <a:ext cx="3190320" cy="218448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32" name="CustomShape 20"/>
          <p:cNvSpPr/>
          <p:nvPr/>
        </p:nvSpPr>
        <p:spPr>
          <a:xfrm>
            <a:off x="457920" y="3366000"/>
            <a:ext cx="84960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Users </a:t>
            </a:r>
            <a:endParaRPr/>
          </a:p>
        </p:txBody>
      </p:sp>
      <p:sp>
        <p:nvSpPr>
          <p:cNvPr id="133" name="CustomShape 21"/>
          <p:cNvSpPr/>
          <p:nvPr/>
        </p:nvSpPr>
        <p:spPr>
          <a:xfrm>
            <a:off x="8101800" y="3306600"/>
            <a:ext cx="86508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Admin</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2152440" y="110880"/>
            <a:ext cx="4144680" cy="479520"/>
          </a:xfrm>
          <a:prstGeom prst="rect">
            <a:avLst/>
          </a:prstGeom>
          <a:noFill/>
          <a:ln>
            <a:noFill/>
          </a:ln>
        </p:spPr>
        <p:style>
          <a:lnRef idx="0"/>
          <a:fillRef idx="0"/>
          <a:effectRef idx="0"/>
          <a:fontRef idx="minor"/>
        </p:style>
        <p:txBody>
          <a:bodyPr wrap="none" lIns="68760" rIns="68760" tIns="34200" bIns="34200"/>
          <a:p>
            <a:pPr>
              <a:lnSpc>
                <a:spcPct val="100000"/>
              </a:lnSpc>
            </a:pPr>
            <a:r>
              <a:rPr b="1" lang="en-IN" sz="2700" strike="noStrike" u="sng">
                <a:solidFill>
                  <a:srgbClr val="ffffff"/>
                </a:solidFill>
                <a:latin typeface="Rockwell"/>
                <a:ea typeface="DejaVu Sans"/>
              </a:rPr>
              <a:t>SEQUENCE DIAGRAM</a:t>
            </a:r>
            <a:endParaRPr/>
          </a:p>
        </p:txBody>
      </p:sp>
      <p:sp>
        <p:nvSpPr>
          <p:cNvPr id="135" name="CustomShape 2"/>
          <p:cNvSpPr/>
          <p:nvPr/>
        </p:nvSpPr>
        <p:spPr>
          <a:xfrm>
            <a:off x="453960" y="1038960"/>
            <a:ext cx="815760" cy="5940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Users </a:t>
            </a:r>
            <a:endParaRPr/>
          </a:p>
        </p:txBody>
      </p:sp>
      <p:sp>
        <p:nvSpPr>
          <p:cNvPr id="136" name="CustomShape 3"/>
          <p:cNvSpPr/>
          <p:nvPr/>
        </p:nvSpPr>
        <p:spPr>
          <a:xfrm>
            <a:off x="2430720" y="1038960"/>
            <a:ext cx="815760" cy="5940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Server</a:t>
            </a:r>
            <a:endParaRPr/>
          </a:p>
        </p:txBody>
      </p:sp>
      <p:sp>
        <p:nvSpPr>
          <p:cNvPr id="137" name="CustomShape 4"/>
          <p:cNvSpPr/>
          <p:nvPr/>
        </p:nvSpPr>
        <p:spPr>
          <a:xfrm>
            <a:off x="4407120" y="1023480"/>
            <a:ext cx="815760" cy="5940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Web sites</a:t>
            </a:r>
            <a:endParaRPr/>
          </a:p>
        </p:txBody>
      </p:sp>
      <p:sp>
        <p:nvSpPr>
          <p:cNvPr id="138" name="CustomShape 5"/>
          <p:cNvSpPr/>
          <p:nvPr/>
        </p:nvSpPr>
        <p:spPr>
          <a:xfrm>
            <a:off x="6585840" y="1023480"/>
            <a:ext cx="815760" cy="5940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Local DB</a:t>
            </a:r>
            <a:endParaRPr/>
          </a:p>
        </p:txBody>
      </p:sp>
      <p:sp>
        <p:nvSpPr>
          <p:cNvPr id="139" name="Line 6"/>
          <p:cNvSpPr/>
          <p:nvPr/>
        </p:nvSpPr>
        <p:spPr>
          <a:xfrm>
            <a:off x="862200" y="1633680"/>
            <a:ext cx="0" cy="3257640"/>
          </a:xfrm>
          <a:prstGeom prst="line">
            <a:avLst/>
          </a:prstGeom>
          <a:ln>
            <a:solidFill>
              <a:srgbClr val="67936b"/>
            </a:solidFill>
          </a:ln>
        </p:spPr>
      </p:sp>
      <p:sp>
        <p:nvSpPr>
          <p:cNvPr id="140" name="Line 7"/>
          <p:cNvSpPr/>
          <p:nvPr/>
        </p:nvSpPr>
        <p:spPr>
          <a:xfrm>
            <a:off x="2854080" y="1633680"/>
            <a:ext cx="0" cy="3257640"/>
          </a:xfrm>
          <a:prstGeom prst="line">
            <a:avLst/>
          </a:prstGeom>
          <a:ln>
            <a:solidFill>
              <a:srgbClr val="67936b"/>
            </a:solidFill>
          </a:ln>
        </p:spPr>
      </p:sp>
      <p:sp>
        <p:nvSpPr>
          <p:cNvPr id="141" name="Line 8"/>
          <p:cNvSpPr/>
          <p:nvPr/>
        </p:nvSpPr>
        <p:spPr>
          <a:xfrm>
            <a:off x="4815720" y="1633680"/>
            <a:ext cx="0" cy="3257640"/>
          </a:xfrm>
          <a:prstGeom prst="line">
            <a:avLst/>
          </a:prstGeom>
          <a:ln>
            <a:solidFill>
              <a:srgbClr val="67936b"/>
            </a:solidFill>
          </a:ln>
        </p:spPr>
      </p:sp>
      <p:sp>
        <p:nvSpPr>
          <p:cNvPr id="142" name="Line 9"/>
          <p:cNvSpPr/>
          <p:nvPr/>
        </p:nvSpPr>
        <p:spPr>
          <a:xfrm>
            <a:off x="6994080" y="1618560"/>
            <a:ext cx="0" cy="3257640"/>
          </a:xfrm>
          <a:prstGeom prst="line">
            <a:avLst/>
          </a:prstGeom>
          <a:ln>
            <a:solidFill>
              <a:srgbClr val="67936b"/>
            </a:solidFill>
          </a:ln>
        </p:spPr>
      </p:sp>
      <p:sp>
        <p:nvSpPr>
          <p:cNvPr id="143" name="CustomShape 10"/>
          <p:cNvSpPr/>
          <p:nvPr/>
        </p:nvSpPr>
        <p:spPr>
          <a:xfrm>
            <a:off x="695880" y="1825560"/>
            <a:ext cx="331560" cy="2811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44" name="CustomShape 11"/>
          <p:cNvSpPr/>
          <p:nvPr/>
        </p:nvSpPr>
        <p:spPr>
          <a:xfrm>
            <a:off x="2697840" y="1966680"/>
            <a:ext cx="331560" cy="11588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45" name="CustomShape 12"/>
          <p:cNvSpPr/>
          <p:nvPr/>
        </p:nvSpPr>
        <p:spPr>
          <a:xfrm>
            <a:off x="4636800" y="1966680"/>
            <a:ext cx="331560" cy="4730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46" name="CustomShape 13"/>
          <p:cNvSpPr/>
          <p:nvPr/>
        </p:nvSpPr>
        <p:spPr>
          <a:xfrm>
            <a:off x="6827760" y="2243880"/>
            <a:ext cx="331560" cy="2811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47" name="CustomShape 14"/>
          <p:cNvSpPr/>
          <p:nvPr/>
        </p:nvSpPr>
        <p:spPr>
          <a:xfrm>
            <a:off x="1028520" y="1986840"/>
            <a:ext cx="1667880" cy="36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48" name="CustomShape 15"/>
          <p:cNvSpPr/>
          <p:nvPr/>
        </p:nvSpPr>
        <p:spPr>
          <a:xfrm>
            <a:off x="2967480" y="2193480"/>
            <a:ext cx="1667880" cy="36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49" name="CustomShape 16"/>
          <p:cNvSpPr/>
          <p:nvPr/>
        </p:nvSpPr>
        <p:spPr>
          <a:xfrm>
            <a:off x="4969440" y="2248920"/>
            <a:ext cx="1857240" cy="36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50" name="CustomShape 17"/>
          <p:cNvSpPr/>
          <p:nvPr/>
        </p:nvSpPr>
        <p:spPr>
          <a:xfrm flipH="1">
            <a:off x="3029040" y="2526480"/>
            <a:ext cx="3796200" cy="1908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51" name="CustomShape 18"/>
          <p:cNvSpPr/>
          <p:nvPr/>
        </p:nvSpPr>
        <p:spPr>
          <a:xfrm flipH="1">
            <a:off x="1027080" y="3000240"/>
            <a:ext cx="1667880" cy="3960"/>
          </a:xfrm>
          <a:prstGeom prst="straightConnector1">
            <a:avLst/>
          </a:prstGeom>
          <a:noFill/>
          <a:ln>
            <a:solidFill>
              <a:srgbClr val="67936b"/>
            </a:solidFill>
            <a:round/>
            <a:tailEnd len="med" type="triangle" w="med"/>
          </a:ln>
        </p:spPr>
        <p:style>
          <a:lnRef idx="1">
            <a:schemeClr val="accent1"/>
          </a:lnRef>
          <a:fillRef idx="0">
            <a:schemeClr val="accent1"/>
          </a:fillRef>
          <a:effectRef idx="0">
            <a:schemeClr val="accent1"/>
          </a:effectRef>
          <a:fontRef idx="minor"/>
        </p:style>
      </p:sp>
      <p:sp>
        <p:nvSpPr>
          <p:cNvPr id="152" name="CustomShape 19"/>
          <p:cNvSpPr/>
          <p:nvPr/>
        </p:nvSpPr>
        <p:spPr>
          <a:xfrm>
            <a:off x="695880" y="2884320"/>
            <a:ext cx="331560" cy="3315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53" name="CustomShape 20"/>
          <p:cNvSpPr/>
          <p:nvPr/>
        </p:nvSpPr>
        <p:spPr>
          <a:xfrm>
            <a:off x="1542960" y="1946520"/>
            <a:ext cx="99288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Search </a:t>
            </a:r>
            <a:endParaRPr/>
          </a:p>
        </p:txBody>
      </p:sp>
      <p:sp>
        <p:nvSpPr>
          <p:cNvPr id="154" name="CustomShape 21"/>
          <p:cNvSpPr/>
          <p:nvPr/>
        </p:nvSpPr>
        <p:spPr>
          <a:xfrm>
            <a:off x="3528000" y="1986840"/>
            <a:ext cx="85572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Crawl </a:t>
            </a:r>
            <a:endParaRPr/>
          </a:p>
        </p:txBody>
      </p:sp>
      <p:sp>
        <p:nvSpPr>
          <p:cNvPr id="155" name="CustomShape 22"/>
          <p:cNvSpPr/>
          <p:nvPr/>
        </p:nvSpPr>
        <p:spPr>
          <a:xfrm>
            <a:off x="5575320" y="1946520"/>
            <a:ext cx="81324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Store </a:t>
            </a:r>
            <a:endParaRPr/>
          </a:p>
        </p:txBody>
      </p:sp>
      <p:sp>
        <p:nvSpPr>
          <p:cNvPr id="156" name="CustomShape 23"/>
          <p:cNvSpPr/>
          <p:nvPr/>
        </p:nvSpPr>
        <p:spPr>
          <a:xfrm>
            <a:off x="4436280" y="2632320"/>
            <a:ext cx="133740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Result set </a:t>
            </a:r>
            <a:endParaRPr/>
          </a:p>
        </p:txBody>
      </p:sp>
      <p:sp>
        <p:nvSpPr>
          <p:cNvPr id="157" name="CustomShape 24"/>
          <p:cNvSpPr/>
          <p:nvPr/>
        </p:nvSpPr>
        <p:spPr>
          <a:xfrm>
            <a:off x="1206000" y="3050640"/>
            <a:ext cx="165600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Visualization </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2597040" y="141120"/>
            <a:ext cx="3243960" cy="479520"/>
          </a:xfrm>
          <a:prstGeom prst="rect">
            <a:avLst/>
          </a:prstGeom>
          <a:noFill/>
          <a:ln>
            <a:noFill/>
          </a:ln>
        </p:spPr>
        <p:style>
          <a:lnRef idx="0"/>
          <a:fillRef idx="0"/>
          <a:effectRef idx="0"/>
          <a:fontRef idx="minor"/>
        </p:style>
        <p:txBody>
          <a:bodyPr wrap="none" lIns="68760" rIns="68760" tIns="34200" bIns="34200"/>
          <a:p>
            <a:pPr>
              <a:lnSpc>
                <a:spcPct val="100000"/>
              </a:lnSpc>
            </a:pPr>
            <a:r>
              <a:rPr b="1" lang="en-IN" sz="2700" strike="noStrike" u="sng">
                <a:solidFill>
                  <a:srgbClr val="ffffff"/>
                </a:solidFill>
                <a:latin typeface="Rockwell"/>
                <a:ea typeface="DejaVu Sans"/>
              </a:rPr>
              <a:t>STATE DIAGRAM</a:t>
            </a:r>
            <a:endParaRPr/>
          </a:p>
        </p:txBody>
      </p:sp>
      <p:pic>
        <p:nvPicPr>
          <p:cNvPr id="159" name="Picture 2" descr=""/>
          <p:cNvPicPr/>
          <p:nvPr/>
        </p:nvPicPr>
        <p:blipFill>
          <a:blip r:embed="rId1"/>
          <a:stretch/>
        </p:blipFill>
        <p:spPr>
          <a:xfrm>
            <a:off x="862560" y="1291320"/>
            <a:ext cx="7319160" cy="3601800"/>
          </a:xfrm>
          <a:prstGeom prst="rect">
            <a:avLst/>
          </a:prstGeom>
          <a:ln>
            <a:noFill/>
          </a:ln>
        </p:spPr>
      </p:pic>
      <p:sp>
        <p:nvSpPr>
          <p:cNvPr id="160" name="CustomShape 2"/>
          <p:cNvSpPr/>
          <p:nvPr/>
        </p:nvSpPr>
        <p:spPr>
          <a:xfrm>
            <a:off x="5184000" y="1291320"/>
            <a:ext cx="2735640" cy="1516320"/>
          </a:xfrm>
          <a:prstGeom prst="rect">
            <a:avLst/>
          </a:prstGeom>
          <a:solidFill>
            <a:srgbClr val="66ff00"/>
          </a:solidFill>
          <a:ln>
            <a:solidFill>
              <a:srgbClr val="3465a4"/>
            </a:solidFill>
          </a:ln>
        </p:spPr>
        <p:style>
          <a:lnRef idx="0"/>
          <a:fillRef idx="0"/>
          <a:effectRef idx="0"/>
          <a:fontRef idx="minor"/>
        </p:style>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1356120" y="2462760"/>
            <a:ext cx="5625720" cy="616680"/>
          </a:xfrm>
          <a:prstGeom prst="rect">
            <a:avLst/>
          </a:prstGeom>
          <a:noFill/>
          <a:ln>
            <a:noFill/>
          </a:ln>
        </p:spPr>
        <p:style>
          <a:lnRef idx="0"/>
          <a:fillRef idx="0"/>
          <a:effectRef idx="0"/>
          <a:fontRef idx="minor"/>
        </p:style>
        <p:txBody>
          <a:bodyPr lIns="68760" rIns="68760" tIns="34200" bIns="34200"/>
          <a:p>
            <a:pPr>
              <a:lnSpc>
                <a:spcPct val="100000"/>
              </a:lnSpc>
            </a:pPr>
            <a:r>
              <a:rPr lang="en-IN" sz="3600" strike="noStrike">
                <a:solidFill>
                  <a:srgbClr val="ffffff"/>
                </a:solidFill>
                <a:latin typeface="Rockwell"/>
                <a:ea typeface="DejaVu Sans"/>
              </a:rPr>
              <a:t>ACTIVITY DIAGRAM</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685800" y="675000"/>
            <a:ext cx="1027800" cy="395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user</a:t>
            </a:r>
            <a:endParaRPr/>
          </a:p>
        </p:txBody>
      </p:sp>
      <p:sp>
        <p:nvSpPr>
          <p:cNvPr id="163" name="CustomShape 2"/>
          <p:cNvSpPr/>
          <p:nvPr/>
        </p:nvSpPr>
        <p:spPr>
          <a:xfrm>
            <a:off x="2468880" y="675000"/>
            <a:ext cx="482400" cy="39528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64" name="CustomShape 3"/>
          <p:cNvSpPr/>
          <p:nvPr/>
        </p:nvSpPr>
        <p:spPr>
          <a:xfrm>
            <a:off x="2304000" y="1500120"/>
            <a:ext cx="1276560" cy="4168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User input</a:t>
            </a:r>
            <a:endParaRPr/>
          </a:p>
        </p:txBody>
      </p:sp>
      <p:sp>
        <p:nvSpPr>
          <p:cNvPr id="165" name="CustomShape 4"/>
          <p:cNvSpPr/>
          <p:nvPr/>
        </p:nvSpPr>
        <p:spPr>
          <a:xfrm>
            <a:off x="2137680" y="2114640"/>
            <a:ext cx="1747440" cy="1067040"/>
          </a:xfrm>
          <a:prstGeom prst="flowChartDecision">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Check in cache</a:t>
            </a:r>
            <a:endParaRPr/>
          </a:p>
        </p:txBody>
      </p:sp>
      <p:sp>
        <p:nvSpPr>
          <p:cNvPr id="166" name="CustomShape 5"/>
          <p:cNvSpPr/>
          <p:nvPr/>
        </p:nvSpPr>
        <p:spPr>
          <a:xfrm>
            <a:off x="380880" y="3035160"/>
            <a:ext cx="1439640" cy="45828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Data identify</a:t>
            </a:r>
            <a:endParaRPr/>
          </a:p>
        </p:txBody>
      </p:sp>
      <p:sp>
        <p:nvSpPr>
          <p:cNvPr id="167" name="CustomShape 6"/>
          <p:cNvSpPr/>
          <p:nvPr/>
        </p:nvSpPr>
        <p:spPr>
          <a:xfrm>
            <a:off x="2362320" y="3562200"/>
            <a:ext cx="1181160" cy="45828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Data crawling</a:t>
            </a:r>
            <a:endParaRPr/>
          </a:p>
        </p:txBody>
      </p:sp>
      <p:sp>
        <p:nvSpPr>
          <p:cNvPr id="168" name="CustomShape 7"/>
          <p:cNvSpPr/>
          <p:nvPr/>
        </p:nvSpPr>
        <p:spPr>
          <a:xfrm>
            <a:off x="4779000" y="675000"/>
            <a:ext cx="1820520" cy="54828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.csv file creation</a:t>
            </a:r>
            <a:endParaRPr/>
          </a:p>
        </p:txBody>
      </p:sp>
      <p:sp>
        <p:nvSpPr>
          <p:cNvPr id="169" name="CustomShape 8"/>
          <p:cNvSpPr/>
          <p:nvPr/>
        </p:nvSpPr>
        <p:spPr>
          <a:xfrm>
            <a:off x="4779000" y="1500120"/>
            <a:ext cx="1820520" cy="39528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Data mining</a:t>
            </a:r>
            <a:endParaRPr/>
          </a:p>
        </p:txBody>
      </p:sp>
      <p:sp>
        <p:nvSpPr>
          <p:cNvPr id="170" name="CustomShape 9"/>
          <p:cNvSpPr/>
          <p:nvPr/>
        </p:nvSpPr>
        <p:spPr>
          <a:xfrm>
            <a:off x="4961160" y="2325240"/>
            <a:ext cx="1456200" cy="1007280"/>
          </a:xfrm>
          <a:prstGeom prst="flowChartDecision">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If data exist</a:t>
            </a:r>
            <a:endParaRPr/>
          </a:p>
        </p:txBody>
      </p:sp>
      <p:sp>
        <p:nvSpPr>
          <p:cNvPr id="171" name="CustomShape 10"/>
          <p:cNvSpPr/>
          <p:nvPr/>
        </p:nvSpPr>
        <p:spPr>
          <a:xfrm>
            <a:off x="5213160" y="3579120"/>
            <a:ext cx="1186560" cy="45828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Update content</a:t>
            </a:r>
            <a:endParaRPr/>
          </a:p>
        </p:txBody>
      </p:sp>
      <p:sp>
        <p:nvSpPr>
          <p:cNvPr id="172" name="CustomShape 11"/>
          <p:cNvSpPr/>
          <p:nvPr/>
        </p:nvSpPr>
        <p:spPr>
          <a:xfrm>
            <a:off x="6895440" y="4090680"/>
            <a:ext cx="1561680" cy="45828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visualization</a:t>
            </a:r>
            <a:endParaRPr/>
          </a:p>
        </p:txBody>
      </p:sp>
      <p:sp>
        <p:nvSpPr>
          <p:cNvPr id="173" name="CustomShape 12"/>
          <p:cNvSpPr/>
          <p:nvPr/>
        </p:nvSpPr>
        <p:spPr>
          <a:xfrm>
            <a:off x="7200000" y="2016000"/>
            <a:ext cx="1809360" cy="45828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68760" rIns="68760" tIns="34200" bIns="34200" anchor="ctr"/>
          <a:p>
            <a:pPr algn="ctr">
              <a:lnSpc>
                <a:spcPct val="100000"/>
              </a:lnSpc>
            </a:pPr>
            <a:r>
              <a:rPr lang="en-IN" strike="noStrike">
                <a:solidFill>
                  <a:srgbClr val="ffffff"/>
                </a:solidFill>
                <a:latin typeface="Rockwell"/>
                <a:ea typeface="DejaVu Sans"/>
              </a:rPr>
              <a:t>Data storage in db</a:t>
            </a:r>
            <a:endParaRPr/>
          </a:p>
        </p:txBody>
      </p:sp>
      <p:sp>
        <p:nvSpPr>
          <p:cNvPr id="174" name="CustomShape 13"/>
          <p:cNvSpPr/>
          <p:nvPr/>
        </p:nvSpPr>
        <p:spPr>
          <a:xfrm flipV="1">
            <a:off x="1714680" y="863280"/>
            <a:ext cx="753480" cy="864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75" name="CustomShape 14"/>
          <p:cNvSpPr/>
          <p:nvPr/>
        </p:nvSpPr>
        <p:spPr>
          <a:xfrm>
            <a:off x="2689560" y="1071720"/>
            <a:ext cx="9720" cy="42768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76" name="CustomShape 15"/>
          <p:cNvSpPr/>
          <p:nvPr/>
        </p:nvSpPr>
        <p:spPr>
          <a:xfrm flipH="1" rot="16200000">
            <a:off x="2878200" y="1982520"/>
            <a:ext cx="195480" cy="6840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77" name="CustomShape 16"/>
          <p:cNvSpPr/>
          <p:nvPr/>
        </p:nvSpPr>
        <p:spPr>
          <a:xfrm flipV="1" rot="5400000">
            <a:off x="2809800" y="3384360"/>
            <a:ext cx="416880" cy="1116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78" name="Line 17"/>
          <p:cNvSpPr/>
          <p:nvPr/>
        </p:nvSpPr>
        <p:spPr>
          <a:xfrm flipH="1">
            <a:off x="1092960" y="2648520"/>
            <a:ext cx="1044720" cy="0"/>
          </a:xfrm>
          <a:prstGeom prst="line">
            <a:avLst/>
          </a:prstGeom>
          <a:ln>
            <a:solidFill>
              <a:schemeClr val="accent6">
                <a:lumMod val="75000"/>
              </a:schemeClr>
            </a:solidFill>
          </a:ln>
        </p:spPr>
      </p:sp>
      <p:sp>
        <p:nvSpPr>
          <p:cNvPr id="179" name="CustomShape 18"/>
          <p:cNvSpPr/>
          <p:nvPr/>
        </p:nvSpPr>
        <p:spPr>
          <a:xfrm>
            <a:off x="1082160" y="2648520"/>
            <a:ext cx="10080" cy="38556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80" name="Line 19"/>
          <p:cNvSpPr/>
          <p:nvPr/>
        </p:nvSpPr>
        <p:spPr>
          <a:xfrm>
            <a:off x="3544200" y="3791880"/>
            <a:ext cx="546480" cy="1800"/>
          </a:xfrm>
          <a:prstGeom prst="line">
            <a:avLst/>
          </a:prstGeom>
          <a:ln>
            <a:solidFill>
              <a:schemeClr val="accent6">
                <a:lumMod val="75000"/>
              </a:schemeClr>
            </a:solidFill>
          </a:ln>
        </p:spPr>
      </p:sp>
      <p:sp>
        <p:nvSpPr>
          <p:cNvPr id="181" name="Line 20"/>
          <p:cNvSpPr/>
          <p:nvPr/>
        </p:nvSpPr>
        <p:spPr>
          <a:xfrm flipV="1">
            <a:off x="3964680" y="873000"/>
            <a:ext cx="7920" cy="2935440"/>
          </a:xfrm>
          <a:prstGeom prst="line">
            <a:avLst/>
          </a:prstGeom>
          <a:ln>
            <a:solidFill>
              <a:schemeClr val="accent6">
                <a:lumMod val="75000"/>
              </a:schemeClr>
            </a:solidFill>
          </a:ln>
        </p:spPr>
      </p:sp>
      <p:sp>
        <p:nvSpPr>
          <p:cNvPr id="182" name="CustomShape 21"/>
          <p:cNvSpPr/>
          <p:nvPr/>
        </p:nvSpPr>
        <p:spPr>
          <a:xfrm>
            <a:off x="3972960" y="873360"/>
            <a:ext cx="805320" cy="36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83" name="CustomShape 22"/>
          <p:cNvSpPr/>
          <p:nvPr/>
        </p:nvSpPr>
        <p:spPr>
          <a:xfrm>
            <a:off x="5690160" y="1071720"/>
            <a:ext cx="360" cy="42768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84" name="CustomShape 23"/>
          <p:cNvSpPr/>
          <p:nvPr/>
        </p:nvSpPr>
        <p:spPr>
          <a:xfrm flipH="1">
            <a:off x="5688000" y="1896840"/>
            <a:ext cx="360" cy="44316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85" name="CustomShape 24"/>
          <p:cNvSpPr/>
          <p:nvPr/>
        </p:nvSpPr>
        <p:spPr>
          <a:xfrm rot="5400000">
            <a:off x="5567400" y="3456000"/>
            <a:ext cx="245160" cy="36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86" name="Line 25"/>
          <p:cNvSpPr/>
          <p:nvPr/>
        </p:nvSpPr>
        <p:spPr>
          <a:xfrm>
            <a:off x="6418440" y="2829240"/>
            <a:ext cx="565560" cy="0"/>
          </a:xfrm>
          <a:prstGeom prst="line">
            <a:avLst/>
          </a:prstGeom>
          <a:ln>
            <a:solidFill>
              <a:schemeClr val="accent6">
                <a:lumMod val="75000"/>
              </a:schemeClr>
            </a:solidFill>
          </a:ln>
        </p:spPr>
      </p:sp>
      <p:sp>
        <p:nvSpPr>
          <p:cNvPr id="187" name="CustomShape 26"/>
          <p:cNvSpPr/>
          <p:nvPr/>
        </p:nvSpPr>
        <p:spPr>
          <a:xfrm flipH="1" rot="16200000">
            <a:off x="7254360" y="3282840"/>
            <a:ext cx="1614960" cy="36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88" name="Line 27"/>
          <p:cNvSpPr/>
          <p:nvPr/>
        </p:nvSpPr>
        <p:spPr>
          <a:xfrm>
            <a:off x="5806800" y="4038480"/>
            <a:ext cx="0" cy="385920"/>
          </a:xfrm>
          <a:prstGeom prst="line">
            <a:avLst/>
          </a:prstGeom>
          <a:ln>
            <a:solidFill>
              <a:schemeClr val="accent6">
                <a:lumMod val="75000"/>
              </a:schemeClr>
            </a:solidFill>
          </a:ln>
        </p:spPr>
      </p:sp>
      <p:sp>
        <p:nvSpPr>
          <p:cNvPr id="189" name="CustomShape 28"/>
          <p:cNvSpPr/>
          <p:nvPr/>
        </p:nvSpPr>
        <p:spPr>
          <a:xfrm>
            <a:off x="5832000" y="4424400"/>
            <a:ext cx="1062720" cy="36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90" name="Line 29"/>
          <p:cNvSpPr/>
          <p:nvPr/>
        </p:nvSpPr>
        <p:spPr>
          <a:xfrm>
            <a:off x="1092960" y="3380760"/>
            <a:ext cx="0" cy="543600"/>
          </a:xfrm>
          <a:prstGeom prst="line">
            <a:avLst/>
          </a:prstGeom>
          <a:ln>
            <a:solidFill>
              <a:schemeClr val="accent6">
                <a:lumMod val="75000"/>
              </a:schemeClr>
            </a:solidFill>
          </a:ln>
        </p:spPr>
      </p:sp>
      <p:sp>
        <p:nvSpPr>
          <p:cNvPr id="191" name="CustomShape 30"/>
          <p:cNvSpPr/>
          <p:nvPr/>
        </p:nvSpPr>
        <p:spPr>
          <a:xfrm>
            <a:off x="1092960" y="3911040"/>
            <a:ext cx="1191960" cy="30960"/>
          </a:xfrm>
          <a:prstGeom prst="straightConnector1">
            <a:avLst/>
          </a:prstGeom>
          <a:noFill/>
          <a:ln>
            <a:solidFill>
              <a:schemeClr val="accent6">
                <a:lumMod val="75000"/>
              </a:schemeClr>
            </a:solidFill>
            <a:round/>
            <a:tailEnd len="med" type="triangle" w="med"/>
          </a:ln>
        </p:spPr>
        <p:style>
          <a:lnRef idx="1">
            <a:schemeClr val="accent1"/>
          </a:lnRef>
          <a:fillRef idx="0">
            <a:schemeClr val="accent1"/>
          </a:fillRef>
          <a:effectRef idx="0">
            <a:schemeClr val="accent1"/>
          </a:effectRef>
          <a:fontRef idx="minor"/>
        </p:style>
      </p:sp>
      <p:sp>
        <p:nvSpPr>
          <p:cNvPr id="192" name="CustomShape 31"/>
          <p:cNvSpPr/>
          <p:nvPr/>
        </p:nvSpPr>
        <p:spPr>
          <a:xfrm>
            <a:off x="1278360" y="2304000"/>
            <a:ext cx="42156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no</a:t>
            </a:r>
            <a:endParaRPr/>
          </a:p>
        </p:txBody>
      </p:sp>
      <p:sp>
        <p:nvSpPr>
          <p:cNvPr id="193" name="CustomShape 32"/>
          <p:cNvSpPr/>
          <p:nvPr/>
        </p:nvSpPr>
        <p:spPr>
          <a:xfrm>
            <a:off x="3106800" y="3181320"/>
            <a:ext cx="53100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yes</a:t>
            </a:r>
            <a:endParaRPr/>
          </a:p>
        </p:txBody>
      </p:sp>
      <p:sp>
        <p:nvSpPr>
          <p:cNvPr id="194" name="CustomShape 33"/>
          <p:cNvSpPr/>
          <p:nvPr/>
        </p:nvSpPr>
        <p:spPr>
          <a:xfrm>
            <a:off x="6336000" y="2376000"/>
            <a:ext cx="42156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no</a:t>
            </a:r>
            <a:endParaRPr/>
          </a:p>
        </p:txBody>
      </p:sp>
      <p:sp>
        <p:nvSpPr>
          <p:cNvPr id="195" name="CustomShape 34"/>
          <p:cNvSpPr/>
          <p:nvPr/>
        </p:nvSpPr>
        <p:spPr>
          <a:xfrm>
            <a:off x="4935600" y="3257640"/>
            <a:ext cx="531000" cy="342360"/>
          </a:xfrm>
          <a:prstGeom prst="rect">
            <a:avLst/>
          </a:prstGeom>
          <a:noFill/>
          <a:ln>
            <a:noFill/>
          </a:ln>
        </p:spPr>
        <p:style>
          <a:lnRef idx="0"/>
          <a:fillRef idx="0"/>
          <a:effectRef idx="0"/>
          <a:fontRef idx="minor"/>
        </p:style>
        <p:txBody>
          <a:bodyPr wrap="none" lIns="68760" rIns="68760" tIns="34200" bIns="34200"/>
          <a:p>
            <a:pPr>
              <a:lnSpc>
                <a:spcPct val="100000"/>
              </a:lnSpc>
            </a:pPr>
            <a:r>
              <a:rPr lang="en-IN" strike="noStrike">
                <a:solidFill>
                  <a:srgbClr val="ffffff"/>
                </a:solidFill>
                <a:latin typeface="Rockwell"/>
                <a:ea typeface="DejaVu Sans"/>
              </a:rPr>
              <a:t>yes</a:t>
            </a:r>
            <a:endParaRPr/>
          </a:p>
        </p:txBody>
      </p:sp>
      <p:sp>
        <p:nvSpPr>
          <p:cNvPr id="196" name="Line 35"/>
          <p:cNvSpPr/>
          <p:nvPr/>
        </p:nvSpPr>
        <p:spPr>
          <a:xfrm flipV="1">
            <a:off x="6984000" y="1728000"/>
            <a:ext cx="0" cy="1101240"/>
          </a:xfrm>
          <a:prstGeom prst="line">
            <a:avLst/>
          </a:prstGeom>
          <a:ln>
            <a:solidFill>
              <a:srgbClr val="000000"/>
            </a:solidFill>
          </a:ln>
        </p:spPr>
      </p:sp>
      <p:sp>
        <p:nvSpPr>
          <p:cNvPr id="197" name="Line 36"/>
          <p:cNvSpPr/>
          <p:nvPr/>
        </p:nvSpPr>
        <p:spPr>
          <a:xfrm>
            <a:off x="6984000" y="1728000"/>
            <a:ext cx="1008000" cy="0"/>
          </a:xfrm>
          <a:prstGeom prst="line">
            <a:avLst/>
          </a:prstGeom>
          <a:ln>
            <a:solidFill>
              <a:srgbClr val="000000"/>
            </a:solidFill>
          </a:ln>
        </p:spPr>
      </p:sp>
      <p:sp>
        <p:nvSpPr>
          <p:cNvPr id="198" name="Line 37"/>
          <p:cNvSpPr/>
          <p:nvPr/>
        </p:nvSpPr>
        <p:spPr>
          <a:xfrm>
            <a:off x="7992000" y="1728000"/>
            <a:ext cx="0" cy="288000"/>
          </a:xfrm>
          <a:prstGeom prst="line">
            <a:avLst/>
          </a:prstGeom>
          <a:ln>
            <a:solidFill>
              <a:srgbClr val="000000"/>
            </a:solidFill>
            <a:tailEnd len="med" type="triangle" w="med"/>
          </a:ln>
        </p:spPr>
      </p:sp>
      <p:sp>
        <p:nvSpPr>
          <p:cNvPr id="199" name="CustomShape 38"/>
          <p:cNvSpPr/>
          <p:nvPr/>
        </p:nvSpPr>
        <p:spPr>
          <a:xfrm>
            <a:off x="7488000" y="4752000"/>
            <a:ext cx="431280" cy="390960"/>
          </a:xfrm>
          <a:prstGeom prst="ellipse">
            <a:avLst/>
          </a:prstGeom>
          <a:solidFill>
            <a:srgbClr val="ff420e"/>
          </a:solidFill>
          <a:ln>
            <a:solidFill>
              <a:srgbClr val="3465a4"/>
            </a:solidFill>
          </a:ln>
        </p:spPr>
        <p:style>
          <a:lnRef idx="0"/>
          <a:fillRef idx="0"/>
          <a:effectRef idx="0"/>
          <a:fontRef idx="minor"/>
        </p:style>
      </p:sp>
      <p:sp>
        <p:nvSpPr>
          <p:cNvPr id="200" name="CustomShape 39"/>
          <p:cNvSpPr/>
          <p:nvPr/>
        </p:nvSpPr>
        <p:spPr>
          <a:xfrm>
            <a:off x="7589160" y="4849920"/>
            <a:ext cx="258120" cy="215280"/>
          </a:xfrm>
          <a:prstGeom prst="ellipse">
            <a:avLst/>
          </a:prstGeom>
          <a:solidFill>
            <a:srgbClr val="0084d1"/>
          </a:solidFill>
          <a:ln>
            <a:solidFill>
              <a:srgbClr val="3465a4"/>
            </a:solidFill>
          </a:ln>
        </p:spPr>
        <p:style>
          <a:lnRef idx="0"/>
          <a:fillRef idx="0"/>
          <a:effectRef idx="0"/>
          <a:fontRef idx="minor"/>
        </p:style>
      </p:sp>
      <p:sp>
        <p:nvSpPr>
          <p:cNvPr id="201" name="Line 40"/>
          <p:cNvSpPr/>
          <p:nvPr/>
        </p:nvSpPr>
        <p:spPr>
          <a:xfrm>
            <a:off x="7704000" y="4549680"/>
            <a:ext cx="0" cy="202320"/>
          </a:xfrm>
          <a:prstGeom prst="line">
            <a:avLst/>
          </a:prstGeom>
          <a:ln>
            <a:solidFill>
              <a:srgbClr val="000000"/>
            </a:solidFill>
            <a:tailEnd len="med" type="triangle" w="med"/>
          </a:ln>
        </p:spPr>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1604520" y="181440"/>
            <a:ext cx="5500800" cy="524880"/>
          </a:xfrm>
          <a:prstGeom prst="rect">
            <a:avLst/>
          </a:prstGeom>
          <a:noFill/>
          <a:ln>
            <a:noFill/>
          </a:ln>
        </p:spPr>
        <p:style>
          <a:lnRef idx="0"/>
          <a:fillRef idx="0"/>
          <a:effectRef idx="0"/>
          <a:fontRef idx="minor"/>
        </p:style>
        <p:txBody>
          <a:bodyPr wrap="none" lIns="68760" rIns="68760" tIns="34200" bIns="34200"/>
          <a:p>
            <a:pPr>
              <a:lnSpc>
                <a:spcPct val="100000"/>
              </a:lnSpc>
            </a:pPr>
            <a:r>
              <a:rPr b="1" lang="en-IN" sz="3000" strike="noStrike" u="sng">
                <a:solidFill>
                  <a:srgbClr val="ffffff"/>
                </a:solidFill>
                <a:latin typeface="Rockwell"/>
                <a:ea typeface="DejaVu Sans"/>
              </a:rPr>
              <a:t>EXTRA FUNCTIONALITIES</a:t>
            </a:r>
            <a:endParaRPr/>
          </a:p>
        </p:txBody>
      </p:sp>
      <p:sp>
        <p:nvSpPr>
          <p:cNvPr id="203" name="CustomShape 2"/>
          <p:cNvSpPr/>
          <p:nvPr/>
        </p:nvSpPr>
        <p:spPr>
          <a:xfrm>
            <a:off x="549720" y="1512720"/>
            <a:ext cx="7681680" cy="2948400"/>
          </a:xfrm>
          <a:prstGeom prst="rect">
            <a:avLst/>
          </a:prstGeom>
          <a:noFill/>
          <a:ln>
            <a:noFill/>
          </a:ln>
        </p:spPr>
        <p:style>
          <a:lnRef idx="0"/>
          <a:fillRef idx="0"/>
          <a:effectRef idx="0"/>
          <a:fontRef idx="minor"/>
        </p:style>
        <p:txBody>
          <a:bodyPr wrap="none" lIns="68760" rIns="68760" tIns="34200" bIns="34200"/>
          <a:p>
            <a:pPr>
              <a:lnSpc>
                <a:spcPct val="100000"/>
              </a:lnSpc>
            </a:pPr>
            <a:r>
              <a:rPr i="1" lang="en-IN" sz="2100" strike="noStrike">
                <a:solidFill>
                  <a:srgbClr val="ffffff"/>
                </a:solidFill>
                <a:latin typeface="Rockwell"/>
                <a:ea typeface="DejaVu Sans"/>
              </a:rPr>
              <a:t>The extra functions included are</a:t>
            </a:r>
            <a:endParaRPr/>
          </a:p>
          <a:p>
            <a:pPr>
              <a:lnSpc>
                <a:spcPct val="100000"/>
              </a:lnSpc>
            </a:pPr>
            <a:endParaRPr/>
          </a:p>
          <a:p>
            <a:pPr>
              <a:lnSpc>
                <a:spcPct val="100000"/>
              </a:lnSpc>
            </a:pPr>
            <a:r>
              <a:rPr lang="en-IN" sz="2100" strike="noStrike">
                <a:solidFill>
                  <a:srgbClr val="ffffff"/>
                </a:solidFill>
                <a:latin typeface="Rockwell"/>
                <a:ea typeface="DejaVu Sans"/>
              </a:rPr>
              <a:t>1.Live cache data storage</a:t>
            </a:r>
            <a:endParaRPr/>
          </a:p>
          <a:p>
            <a:pPr>
              <a:lnSpc>
                <a:spcPct val="100000"/>
              </a:lnSpc>
            </a:pPr>
            <a:endParaRPr/>
          </a:p>
          <a:p>
            <a:pPr>
              <a:lnSpc>
                <a:spcPct val="100000"/>
              </a:lnSpc>
            </a:pPr>
            <a:r>
              <a:rPr lang="en-IN" sz="2100" strike="noStrike">
                <a:solidFill>
                  <a:srgbClr val="ffffff"/>
                </a:solidFill>
                <a:latin typeface="Rockwell"/>
                <a:ea typeface="DejaVu Sans"/>
              </a:rPr>
              <a:t>2.Shows ip address, date and time of using machine.</a:t>
            </a:r>
            <a:endParaRPr/>
          </a:p>
          <a:p>
            <a:pPr>
              <a:lnSpc>
                <a:spcPct val="100000"/>
              </a:lnSpc>
            </a:pPr>
            <a:endParaRPr/>
          </a:p>
          <a:p>
            <a:pPr>
              <a:lnSpc>
                <a:spcPct val="100000"/>
              </a:lnSpc>
            </a:pPr>
            <a:r>
              <a:rPr lang="en-IN" sz="2100" strike="noStrike">
                <a:solidFill>
                  <a:srgbClr val="ffffff"/>
                </a:solidFill>
                <a:latin typeface="Rockwell"/>
                <a:ea typeface="DejaVu Sans"/>
              </a:rPr>
              <a:t>3.Shows search rankings</a:t>
            </a:r>
            <a:endParaRPr/>
          </a:p>
          <a:p>
            <a:pPr>
              <a:lnSpc>
                <a:spcPct val="100000"/>
              </a:lnSpc>
            </a:pPr>
            <a:endParaRPr/>
          </a:p>
          <a:p>
            <a:pPr>
              <a:lnSpc>
                <a:spcPct val="100000"/>
              </a:lnSpc>
            </a:pPr>
            <a:r>
              <a:rPr lang="en-IN" sz="2100" strike="noStrike">
                <a:solidFill>
                  <a:srgbClr val="ffffff"/>
                </a:solidFill>
                <a:latin typeface="Rockwell"/>
                <a:ea typeface="DejaVu Sans"/>
              </a:rPr>
              <a:t>4.Displays latest trending searches in the world</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2808000" y="936000"/>
            <a:ext cx="4318560" cy="715320"/>
          </a:xfrm>
          <a:prstGeom prst="rect">
            <a:avLst/>
          </a:prstGeom>
          <a:noFill/>
          <a:ln>
            <a:noFill/>
          </a:ln>
        </p:spPr>
        <p:style>
          <a:lnRef idx="0"/>
          <a:fillRef idx="0"/>
          <a:effectRef idx="0"/>
          <a:fontRef idx="minor"/>
        </p:style>
        <p:txBody>
          <a:bodyPr lIns="90000" rIns="90000" tIns="45000" bIns="45000"/>
          <a:p>
            <a:pPr>
              <a:lnSpc>
                <a:spcPct val="100000"/>
              </a:lnSpc>
            </a:pPr>
            <a:r>
              <a:rPr b="1" lang="en-IN" sz="4400" strike="noStrike">
                <a:solidFill>
                  <a:srgbClr val="800000"/>
                </a:solidFill>
                <a:latin typeface="Arial"/>
                <a:ea typeface="DejaVu Sans"/>
              </a:rPr>
              <a:t>Conclusion</a:t>
            </a:r>
            <a:endParaRPr/>
          </a:p>
        </p:txBody>
      </p:sp>
      <p:sp>
        <p:nvSpPr>
          <p:cNvPr id="205" name="CustomShape 2"/>
          <p:cNvSpPr/>
          <p:nvPr/>
        </p:nvSpPr>
        <p:spPr>
          <a:xfrm>
            <a:off x="1584000" y="2160000"/>
            <a:ext cx="5902560" cy="136656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Creating a fast and reliable way for mining data and generating user profiles.</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CustomShape 1"/>
          <p:cNvSpPr/>
          <p:nvPr/>
        </p:nvSpPr>
        <p:spPr>
          <a:xfrm>
            <a:off x="1872000" y="1584000"/>
            <a:ext cx="6550560" cy="1963800"/>
          </a:xfrm>
          <a:prstGeom prst="rect">
            <a:avLst/>
          </a:prstGeom>
          <a:noFill/>
          <a:ln>
            <a:noFill/>
          </a:ln>
        </p:spPr>
        <p:style>
          <a:lnRef idx="0"/>
          <a:fillRef idx="0"/>
          <a:effectRef idx="0"/>
          <a:fontRef idx="minor"/>
        </p:style>
      </p:sp>
      <p:sp>
        <p:nvSpPr>
          <p:cNvPr id="207" name="CustomShape 2"/>
          <p:cNvSpPr/>
          <p:nvPr/>
        </p:nvSpPr>
        <p:spPr>
          <a:xfrm>
            <a:off x="1371600" y="1276200"/>
            <a:ext cx="5866200" cy="2099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6600" strike="noStrike" cap="all">
                <a:solidFill>
                  <a:srgbClr val="76a776"/>
                </a:solidFill>
                <a:latin typeface="comic"/>
                <a:ea typeface="DejaVu Sans"/>
              </a:rPr>
              <a:t>Thank   you</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304920" y="1352520"/>
            <a:ext cx="8350560" cy="3490200"/>
          </a:xfrm>
          <a:prstGeom prst="rect">
            <a:avLst/>
          </a:prstGeom>
          <a:noFill/>
          <a:ln>
            <a:noFill/>
          </a:ln>
        </p:spPr>
        <p:style>
          <a:lnRef idx="0"/>
          <a:fillRef idx="0"/>
          <a:effectRef idx="0"/>
          <a:fontRef idx="minor"/>
        </p:style>
        <p:txBody>
          <a:bodyPr lIns="90000" rIns="90000" tIns="45000" bIns="45000"/>
          <a:p>
            <a:pPr algn="just">
              <a:lnSpc>
                <a:spcPct val="100000"/>
              </a:lnSpc>
            </a:pPr>
            <a:endParaRPr/>
          </a:p>
          <a:p>
            <a:pPr algn="just">
              <a:lnSpc>
                <a:spcPct val="100000"/>
              </a:lnSpc>
              <a:buFont typeface="Arial"/>
              <a:buChar char="•"/>
            </a:pPr>
            <a:r>
              <a:rPr lang="en-IN" strike="noStrike">
                <a:solidFill>
                  <a:srgbClr val="ffffff"/>
                </a:solidFill>
                <a:latin typeface="Arial"/>
                <a:ea typeface="Droid Sans Fallback"/>
              </a:rPr>
              <a:t> </a:t>
            </a:r>
            <a:r>
              <a:rPr lang="en-IN" strike="noStrike">
                <a:solidFill>
                  <a:srgbClr val="ffffff"/>
                </a:solidFill>
                <a:latin typeface="Arial"/>
                <a:ea typeface="Droid Sans Fallback"/>
              </a:rPr>
              <a:t>We present a complete framework and findings in mining Web usage patterns from Web log files of a real Web site that has all the challenging aspects of real-life Web usage mining.</a:t>
            </a:r>
            <a:endParaRPr/>
          </a:p>
          <a:p>
            <a:pPr algn="just">
              <a:lnSpc>
                <a:spcPct val="100000"/>
              </a:lnSpc>
            </a:pPr>
            <a:endParaRPr/>
          </a:p>
          <a:p>
            <a:pPr algn="just">
              <a:lnSpc>
                <a:spcPct val="100000"/>
              </a:lnSpc>
              <a:buFont typeface="Arial"/>
              <a:buChar char="•"/>
            </a:pPr>
            <a:r>
              <a:rPr lang="en-IN" strike="noStrike">
                <a:solidFill>
                  <a:srgbClr val="ffffff"/>
                </a:solidFill>
                <a:latin typeface="Arial"/>
                <a:ea typeface="Droid Sans Fallback"/>
              </a:rPr>
              <a:t> </a:t>
            </a:r>
            <a:r>
              <a:rPr lang="en-IN" strike="noStrike">
                <a:solidFill>
                  <a:srgbClr val="ffffff"/>
                </a:solidFill>
                <a:latin typeface="Arial"/>
                <a:ea typeface="Droid Sans Fallback"/>
              </a:rPr>
              <a:t>Even though the Web site under study is part of a non-profit organization that does not "sell" any products, it was crucial to understand "who" the users were, "what" they looked at, and "how their interests changed with time," all of which are important questions in Customer Relationship Management (CRM).</a:t>
            </a:r>
            <a:endParaRPr/>
          </a:p>
          <a:p>
            <a:pPr algn="just">
              <a:lnSpc>
                <a:spcPct val="100000"/>
              </a:lnSpc>
            </a:pPr>
            <a:endParaRPr/>
          </a:p>
          <a:p>
            <a:pPr algn="just">
              <a:lnSpc>
                <a:spcPct val="100000"/>
              </a:lnSpc>
              <a:buFont typeface="Arial"/>
              <a:buChar char="•"/>
            </a:pPr>
            <a:r>
              <a:rPr lang="en-IN" strike="noStrike">
                <a:solidFill>
                  <a:srgbClr val="ffffff"/>
                </a:solidFill>
                <a:latin typeface="Arial"/>
                <a:ea typeface="Droid Sans Fallback"/>
              </a:rPr>
              <a:t> </a:t>
            </a:r>
            <a:r>
              <a:rPr lang="en-IN" strike="noStrike">
                <a:solidFill>
                  <a:srgbClr val="ffffff"/>
                </a:solidFill>
                <a:latin typeface="Arial"/>
                <a:ea typeface="Droid Sans Fallback"/>
              </a:rPr>
              <a:t>Hence, we present an approach for discovering and tracking evolving user profiles. </a:t>
            </a:r>
            <a:endParaRPr/>
          </a:p>
        </p:txBody>
      </p:sp>
      <p:sp>
        <p:nvSpPr>
          <p:cNvPr id="43" name="CustomShape 2"/>
          <p:cNvSpPr/>
          <p:nvPr/>
        </p:nvSpPr>
        <p:spPr>
          <a:xfrm>
            <a:off x="2818800" y="361800"/>
            <a:ext cx="287640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600" strike="noStrike" u="sng">
                <a:solidFill>
                  <a:srgbClr val="ff0000"/>
                </a:solidFill>
                <a:latin typeface="Rockwell"/>
                <a:ea typeface="DejaVu Sans"/>
              </a:rPr>
              <a:t>ABSTRACT</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CustomShape 1"/>
          <p:cNvSpPr/>
          <p:nvPr/>
        </p:nvSpPr>
        <p:spPr>
          <a:xfrm>
            <a:off x="2362320" y="590400"/>
            <a:ext cx="4678560" cy="543240"/>
          </a:xfrm>
          <a:prstGeom prst="rect">
            <a:avLst/>
          </a:prstGeom>
          <a:noFill/>
          <a:ln>
            <a:noFill/>
          </a:ln>
        </p:spPr>
        <p:style>
          <a:lnRef idx="0"/>
          <a:fillRef idx="0"/>
          <a:effectRef idx="0"/>
          <a:fontRef idx="minor"/>
        </p:style>
        <p:txBody>
          <a:bodyPr lIns="90000" rIns="90000" tIns="45000" bIns="45000"/>
          <a:p>
            <a:pPr>
              <a:lnSpc>
                <a:spcPct val="100000"/>
              </a:lnSpc>
            </a:pPr>
            <a:r>
              <a:rPr b="1" lang="en-IN" sz="4000" strike="noStrike" u="sng">
                <a:solidFill>
                  <a:srgbClr val="800000"/>
                </a:solidFill>
                <a:latin typeface="Arial"/>
                <a:ea typeface="DejaVu Sans"/>
              </a:rPr>
              <a:t>Existing Systems</a:t>
            </a:r>
            <a:endParaRPr/>
          </a:p>
        </p:txBody>
      </p:sp>
      <p:sp>
        <p:nvSpPr>
          <p:cNvPr id="45" name="CustomShape 2"/>
          <p:cNvSpPr/>
          <p:nvPr/>
        </p:nvSpPr>
        <p:spPr>
          <a:xfrm>
            <a:off x="361080" y="2093760"/>
            <a:ext cx="6694560" cy="713880"/>
          </a:xfrm>
          <a:prstGeom prst="rect">
            <a:avLst/>
          </a:prstGeom>
          <a:noFill/>
          <a:ln>
            <a:noFill/>
          </a:ln>
        </p:spPr>
        <p:style>
          <a:lnRef idx="0"/>
          <a:fillRef idx="0"/>
          <a:effectRef idx="0"/>
          <a:fontRef idx="minor"/>
        </p:style>
        <p:txBody>
          <a:bodyPr lIns="90000" rIns="90000" tIns="45000" bIns="45000"/>
          <a:p>
            <a:pPr>
              <a:lnSpc>
                <a:spcPct val="100000"/>
              </a:lnSpc>
            </a:pPr>
            <a:r>
              <a:rPr lang="en-IN" sz="2200" strike="noStrike">
                <a:solidFill>
                  <a:srgbClr val="000000"/>
                </a:solidFill>
                <a:latin typeface="Arial"/>
                <a:ea typeface="DejaVu Sans"/>
              </a:rPr>
              <a:t>The present system contains functionality to receive data as normal keywords</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CustomShape 1"/>
          <p:cNvSpPr/>
          <p:nvPr/>
        </p:nvSpPr>
        <p:spPr>
          <a:xfrm>
            <a:off x="2209680" y="936000"/>
            <a:ext cx="5802480" cy="486720"/>
          </a:xfrm>
          <a:prstGeom prst="rect">
            <a:avLst/>
          </a:prstGeom>
          <a:noFill/>
          <a:ln>
            <a:noFill/>
          </a:ln>
        </p:spPr>
        <p:style>
          <a:lnRef idx="0"/>
          <a:fillRef idx="0"/>
          <a:effectRef idx="0"/>
          <a:fontRef idx="minor"/>
        </p:style>
        <p:txBody>
          <a:bodyPr lIns="90000" rIns="90000" tIns="45000" bIns="45000"/>
          <a:p>
            <a:pPr>
              <a:lnSpc>
                <a:spcPct val="100000"/>
              </a:lnSpc>
            </a:pPr>
            <a:r>
              <a:rPr b="1" lang="en-IN" sz="3600" strike="noStrike" u="sng">
                <a:solidFill>
                  <a:srgbClr val="800000"/>
                </a:solidFill>
                <a:latin typeface="Arial"/>
                <a:ea typeface="DejaVu Sans"/>
              </a:rPr>
              <a:t>Hardware Requirements</a:t>
            </a:r>
            <a:endParaRPr/>
          </a:p>
        </p:txBody>
      </p:sp>
      <p:sp>
        <p:nvSpPr>
          <p:cNvPr id="47" name="CustomShape 2"/>
          <p:cNvSpPr/>
          <p:nvPr/>
        </p:nvSpPr>
        <p:spPr>
          <a:xfrm>
            <a:off x="3429000" y="1962000"/>
            <a:ext cx="5470560" cy="111276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1. Laptops, Pcs etc for accessing the system.</a:t>
            </a:r>
            <a:endParaRPr/>
          </a:p>
          <a:p>
            <a:pPr>
              <a:lnSpc>
                <a:spcPct val="100000"/>
              </a:lnSpc>
            </a:pPr>
            <a:endParaRPr/>
          </a:p>
          <a:p>
            <a:pPr>
              <a:lnSpc>
                <a:spcPct val="100000"/>
              </a:lnSpc>
            </a:pPr>
            <a:r>
              <a:rPr lang="en-IN" strike="noStrike">
                <a:solidFill>
                  <a:srgbClr val="000000"/>
                </a:solidFill>
                <a:latin typeface="Arial"/>
                <a:ea typeface="DejaVu Sans"/>
              </a:rPr>
              <a:t>2. Working internet connection.</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1523880" y="663840"/>
            <a:ext cx="5721480" cy="486720"/>
          </a:xfrm>
          <a:prstGeom prst="rect">
            <a:avLst/>
          </a:prstGeom>
          <a:noFill/>
          <a:ln>
            <a:noFill/>
          </a:ln>
        </p:spPr>
        <p:style>
          <a:lnRef idx="0"/>
          <a:fillRef idx="0"/>
          <a:effectRef idx="0"/>
          <a:fontRef idx="minor"/>
        </p:style>
        <p:txBody>
          <a:bodyPr lIns="90000" rIns="90000" tIns="45000" bIns="45000"/>
          <a:p>
            <a:pPr>
              <a:lnSpc>
                <a:spcPct val="100000"/>
              </a:lnSpc>
            </a:pPr>
            <a:r>
              <a:rPr b="1" lang="en-IN" sz="3600" strike="noStrike" u="sng">
                <a:solidFill>
                  <a:srgbClr val="800000"/>
                </a:solidFill>
                <a:latin typeface="Arial"/>
                <a:ea typeface="DejaVu Sans"/>
              </a:rPr>
              <a:t>Software Requirements</a:t>
            </a:r>
            <a:endParaRPr/>
          </a:p>
        </p:txBody>
      </p:sp>
      <p:sp>
        <p:nvSpPr>
          <p:cNvPr id="49" name="CustomShape 2"/>
          <p:cNvSpPr/>
          <p:nvPr/>
        </p:nvSpPr>
        <p:spPr>
          <a:xfrm>
            <a:off x="2592000" y="1944000"/>
            <a:ext cx="5686560" cy="1880640"/>
          </a:xfrm>
          <a:prstGeom prst="rect">
            <a:avLst/>
          </a:prstGeom>
          <a:noFill/>
          <a:ln>
            <a:noFill/>
          </a:ln>
        </p:spPr>
        <p:style>
          <a:lnRef idx="0"/>
          <a:fillRef idx="0"/>
          <a:effectRef idx="0"/>
          <a:fontRef idx="minor"/>
        </p:style>
        <p:txBody>
          <a:bodyPr lIns="90000" rIns="90000" tIns="45000" bIns="45000"/>
          <a:p>
            <a:pPr>
              <a:lnSpc>
                <a:spcPct val="100000"/>
              </a:lnSpc>
            </a:pPr>
            <a:r>
              <a:rPr lang="en-IN" sz="2000" strike="noStrike">
                <a:solidFill>
                  <a:srgbClr val="000000"/>
                </a:solidFill>
                <a:latin typeface="Arial Narrow"/>
                <a:ea typeface="DejaVu Sans"/>
              </a:rPr>
              <a:t>1. OS for the system.</a:t>
            </a:r>
            <a:endParaRPr/>
          </a:p>
          <a:p>
            <a:pPr>
              <a:lnSpc>
                <a:spcPct val="100000"/>
              </a:lnSpc>
            </a:pPr>
            <a:endParaRPr/>
          </a:p>
          <a:p>
            <a:pPr>
              <a:lnSpc>
                <a:spcPct val="100000"/>
              </a:lnSpc>
            </a:pPr>
            <a:r>
              <a:rPr lang="en-IN" sz="2000" strike="noStrike">
                <a:solidFill>
                  <a:srgbClr val="000000"/>
                </a:solidFill>
                <a:latin typeface="Arial Narrow"/>
                <a:ea typeface="DejaVu Sans"/>
              </a:rPr>
              <a:t>2. Web browser.</a:t>
            </a:r>
            <a:endParaRPr/>
          </a:p>
          <a:p>
            <a:pPr>
              <a:lnSpc>
                <a:spcPct val="100000"/>
              </a:lnSpc>
            </a:pPr>
            <a:endParaRPr/>
          </a:p>
          <a:p>
            <a:pPr>
              <a:lnSpc>
                <a:spcPct val="100000"/>
              </a:lnSpc>
            </a:pPr>
            <a:r>
              <a:rPr lang="en-IN" sz="2000" strike="noStrike">
                <a:solidFill>
                  <a:srgbClr val="000000"/>
                </a:solidFill>
                <a:latin typeface="Arial Narrow"/>
                <a:ea typeface="DejaVu Sans"/>
              </a:rPr>
              <a:t>3.Software run time environments.</a:t>
            </a:r>
            <a:endParaRPr/>
          </a:p>
          <a:p>
            <a:pPr>
              <a:lnSpc>
                <a:spcPct val="100000"/>
              </a:lnSpc>
            </a:pPr>
            <a:endParaRPr/>
          </a:p>
          <a:p>
            <a:pPr>
              <a:lnSpc>
                <a:spcPct val="100000"/>
              </a:lnSpc>
            </a:pPr>
            <a:r>
              <a:rPr lang="en-IN" sz="2000" strike="noStrike">
                <a:solidFill>
                  <a:srgbClr val="000000"/>
                </a:solidFill>
                <a:latin typeface="Arial Narrow"/>
                <a:ea typeface="DejaVu Sans"/>
              </a:rPr>
              <a:t>4.Apache server.</a:t>
            </a:r>
            <a:endParaRPr/>
          </a:p>
        </p:txBody>
      </p:sp>
      <p:pic>
        <p:nvPicPr>
          <p:cNvPr id="50" name="Picture 531" descr=""/>
          <p:cNvPicPr/>
          <p:nvPr/>
        </p:nvPicPr>
        <p:blipFill>
          <a:blip r:embed="rId1"/>
          <a:stretch/>
        </p:blipFill>
        <p:spPr>
          <a:xfrm>
            <a:off x="7566840" y="293400"/>
            <a:ext cx="1215720" cy="1433160"/>
          </a:xfrm>
          <a:prstGeom prst="rect">
            <a:avLst/>
          </a:prstGeom>
          <a:ln>
            <a:noFill/>
          </a:ln>
        </p:spPr>
      </p:pic>
      <p:pic>
        <p:nvPicPr>
          <p:cNvPr id="51" name="Picture 532" descr=""/>
          <p:cNvPicPr/>
          <p:nvPr/>
        </p:nvPicPr>
        <p:blipFill>
          <a:blip r:embed="rId2"/>
          <a:stretch/>
        </p:blipFill>
        <p:spPr>
          <a:xfrm>
            <a:off x="6056280" y="1877760"/>
            <a:ext cx="2726280" cy="1072800"/>
          </a:xfrm>
          <a:prstGeom prst="rect">
            <a:avLst/>
          </a:prstGeom>
          <a:ln>
            <a:noFill/>
          </a:ln>
        </p:spPr>
      </p:pic>
      <p:pic>
        <p:nvPicPr>
          <p:cNvPr id="52" name="Picture 533" descr=""/>
          <p:cNvPicPr/>
          <p:nvPr/>
        </p:nvPicPr>
        <p:blipFill>
          <a:blip r:embed="rId3"/>
          <a:stretch/>
        </p:blipFill>
        <p:spPr>
          <a:xfrm>
            <a:off x="6696000" y="3456000"/>
            <a:ext cx="2055600" cy="1141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CustomShape 1"/>
          <p:cNvSpPr/>
          <p:nvPr/>
        </p:nvSpPr>
        <p:spPr>
          <a:xfrm>
            <a:off x="1600200" y="792000"/>
            <a:ext cx="4662360" cy="486720"/>
          </a:xfrm>
          <a:prstGeom prst="rect">
            <a:avLst/>
          </a:prstGeom>
          <a:noFill/>
          <a:ln>
            <a:noFill/>
          </a:ln>
        </p:spPr>
        <p:style>
          <a:lnRef idx="0"/>
          <a:fillRef idx="0"/>
          <a:effectRef idx="0"/>
          <a:fontRef idx="minor"/>
        </p:style>
        <p:txBody>
          <a:bodyPr lIns="90000" rIns="90000" tIns="45000" bIns="45000"/>
          <a:p>
            <a:pPr>
              <a:lnSpc>
                <a:spcPct val="100000"/>
              </a:lnSpc>
            </a:pPr>
            <a:r>
              <a:rPr b="1" lang="en-IN" sz="4000" strike="noStrike" u="sng">
                <a:solidFill>
                  <a:srgbClr val="800000"/>
                </a:solidFill>
                <a:latin typeface="Arial"/>
                <a:ea typeface="DejaVu Sans"/>
              </a:rPr>
              <a:t>Languages Used</a:t>
            </a:r>
            <a:endParaRPr/>
          </a:p>
        </p:txBody>
      </p:sp>
      <p:sp>
        <p:nvSpPr>
          <p:cNvPr id="54" name="CustomShape 2"/>
          <p:cNvSpPr/>
          <p:nvPr/>
        </p:nvSpPr>
        <p:spPr>
          <a:xfrm>
            <a:off x="1728000" y="1872000"/>
            <a:ext cx="5038560" cy="188064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Unicode MS"/>
                <a:ea typeface="Arial Unicode MS"/>
              </a:rPr>
              <a:t>1. HTML</a:t>
            </a:r>
            <a:endParaRPr/>
          </a:p>
          <a:p>
            <a:pPr>
              <a:lnSpc>
                <a:spcPct val="100000"/>
              </a:lnSpc>
            </a:pPr>
            <a:endParaRPr/>
          </a:p>
          <a:p>
            <a:pPr>
              <a:lnSpc>
                <a:spcPct val="100000"/>
              </a:lnSpc>
            </a:pPr>
            <a:r>
              <a:rPr lang="en-IN" strike="noStrike">
                <a:solidFill>
                  <a:srgbClr val="000000"/>
                </a:solidFill>
                <a:latin typeface="Arial Unicode MS"/>
                <a:ea typeface="Arial Unicode MS"/>
              </a:rPr>
              <a:t>2. CSS</a:t>
            </a:r>
            <a:endParaRPr/>
          </a:p>
          <a:p>
            <a:pPr>
              <a:lnSpc>
                <a:spcPct val="100000"/>
              </a:lnSpc>
            </a:pPr>
            <a:endParaRPr/>
          </a:p>
          <a:p>
            <a:pPr>
              <a:lnSpc>
                <a:spcPct val="100000"/>
              </a:lnSpc>
            </a:pPr>
            <a:r>
              <a:rPr lang="en-IN" strike="noStrike">
                <a:solidFill>
                  <a:srgbClr val="000000"/>
                </a:solidFill>
                <a:latin typeface="Arial Unicode MS"/>
                <a:ea typeface="Arial Unicode MS"/>
              </a:rPr>
              <a:t>3. Java Script</a:t>
            </a:r>
            <a:endParaRPr/>
          </a:p>
          <a:p>
            <a:pPr>
              <a:lnSpc>
                <a:spcPct val="100000"/>
              </a:lnSpc>
            </a:pPr>
            <a:endParaRPr/>
          </a:p>
          <a:p>
            <a:pPr>
              <a:lnSpc>
                <a:spcPct val="100000"/>
              </a:lnSpc>
            </a:pPr>
            <a:r>
              <a:rPr lang="en-IN" strike="noStrike">
                <a:solidFill>
                  <a:srgbClr val="000000"/>
                </a:solidFill>
                <a:latin typeface="Arial Unicode MS"/>
                <a:ea typeface="Arial Unicode MS"/>
              </a:rPr>
              <a:t>4. Java</a:t>
            </a:r>
            <a:endParaRPr/>
          </a:p>
        </p:txBody>
      </p:sp>
      <p:pic>
        <p:nvPicPr>
          <p:cNvPr id="55" name="Picture 539" descr=""/>
          <p:cNvPicPr/>
          <p:nvPr/>
        </p:nvPicPr>
        <p:blipFill>
          <a:blip r:embed="rId1"/>
          <a:stretch/>
        </p:blipFill>
        <p:spPr>
          <a:xfrm>
            <a:off x="4724280" y="1504800"/>
            <a:ext cx="3414960" cy="1538280"/>
          </a:xfrm>
          <a:prstGeom prst="rect">
            <a:avLst/>
          </a:prstGeom>
          <a:ln>
            <a:noFill/>
          </a:ln>
        </p:spPr>
      </p:pic>
      <p:pic>
        <p:nvPicPr>
          <p:cNvPr id="56" name="Picture 540" descr=""/>
          <p:cNvPicPr/>
          <p:nvPr/>
        </p:nvPicPr>
        <p:blipFill>
          <a:blip r:embed="rId2"/>
          <a:stretch/>
        </p:blipFill>
        <p:spPr>
          <a:xfrm>
            <a:off x="5105520" y="3181320"/>
            <a:ext cx="1078560" cy="1808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CustomShape 1"/>
          <p:cNvSpPr/>
          <p:nvPr/>
        </p:nvSpPr>
        <p:spPr>
          <a:xfrm>
            <a:off x="1872000" y="1872000"/>
            <a:ext cx="4433040" cy="136908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Narrow"/>
                <a:ea typeface="DejaVu Sans"/>
              </a:rPr>
              <a:t>5. PHP</a:t>
            </a:r>
            <a:endParaRPr/>
          </a:p>
          <a:p>
            <a:pPr>
              <a:lnSpc>
                <a:spcPct val="100000"/>
              </a:lnSpc>
            </a:pPr>
            <a:endParaRPr/>
          </a:p>
          <a:p>
            <a:pPr>
              <a:lnSpc>
                <a:spcPct val="100000"/>
              </a:lnSpc>
            </a:pPr>
            <a:r>
              <a:rPr lang="en-IN" strike="noStrike">
                <a:solidFill>
                  <a:srgbClr val="000000"/>
                </a:solidFill>
                <a:latin typeface="Arial Narrow"/>
                <a:ea typeface="DejaVu Sans"/>
              </a:rPr>
              <a:t>6. Python</a:t>
            </a:r>
            <a:endParaRPr/>
          </a:p>
          <a:p>
            <a:pPr>
              <a:lnSpc>
                <a:spcPct val="100000"/>
              </a:lnSpc>
            </a:pPr>
            <a:endParaRPr/>
          </a:p>
          <a:p>
            <a:pPr>
              <a:lnSpc>
                <a:spcPct val="100000"/>
              </a:lnSpc>
            </a:pPr>
            <a:r>
              <a:rPr lang="en-IN" strike="noStrike">
                <a:solidFill>
                  <a:srgbClr val="000000"/>
                </a:solidFill>
                <a:latin typeface="Arial Narrow"/>
                <a:ea typeface="DejaVu Sans"/>
              </a:rPr>
              <a:t>7. Database</a:t>
            </a:r>
            <a:endParaRPr/>
          </a:p>
        </p:txBody>
      </p:sp>
      <p:pic>
        <p:nvPicPr>
          <p:cNvPr id="58" name="Picture 542" descr=""/>
          <p:cNvPicPr/>
          <p:nvPr/>
        </p:nvPicPr>
        <p:blipFill>
          <a:blip r:embed="rId1"/>
          <a:stretch/>
        </p:blipFill>
        <p:spPr>
          <a:xfrm>
            <a:off x="4392000" y="383040"/>
            <a:ext cx="2482920" cy="1703520"/>
          </a:xfrm>
          <a:prstGeom prst="rect">
            <a:avLst/>
          </a:prstGeom>
          <a:ln>
            <a:noFill/>
          </a:ln>
        </p:spPr>
      </p:pic>
      <p:pic>
        <p:nvPicPr>
          <p:cNvPr id="59" name="Picture 543" descr=""/>
          <p:cNvPicPr/>
          <p:nvPr/>
        </p:nvPicPr>
        <p:blipFill>
          <a:blip r:embed="rId2"/>
          <a:stretch/>
        </p:blipFill>
        <p:spPr>
          <a:xfrm>
            <a:off x="4392000" y="2393640"/>
            <a:ext cx="2947320" cy="988920"/>
          </a:xfrm>
          <a:prstGeom prst="rect">
            <a:avLst/>
          </a:prstGeom>
          <a:ln>
            <a:noFill/>
          </a:ln>
        </p:spPr>
      </p:pic>
      <p:pic>
        <p:nvPicPr>
          <p:cNvPr id="60" name="Picture 544" descr=""/>
          <p:cNvPicPr/>
          <p:nvPr/>
        </p:nvPicPr>
        <p:blipFill>
          <a:blip r:embed="rId3"/>
          <a:stretch/>
        </p:blipFill>
        <p:spPr>
          <a:xfrm>
            <a:off x="4404600" y="3647520"/>
            <a:ext cx="2649960" cy="1103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CustomShape 1"/>
          <p:cNvSpPr/>
          <p:nvPr/>
        </p:nvSpPr>
        <p:spPr>
          <a:xfrm>
            <a:off x="1295280" y="514440"/>
            <a:ext cx="7847640" cy="715320"/>
          </a:xfrm>
          <a:prstGeom prst="rect">
            <a:avLst/>
          </a:prstGeom>
          <a:noFill/>
          <a:ln>
            <a:noFill/>
          </a:ln>
        </p:spPr>
        <p:style>
          <a:lnRef idx="0"/>
          <a:fillRef idx="0"/>
          <a:effectRef idx="0"/>
          <a:fontRef idx="minor"/>
        </p:style>
        <p:txBody>
          <a:bodyPr lIns="90000" rIns="90000" tIns="45000" bIns="45000"/>
          <a:p>
            <a:pPr>
              <a:lnSpc>
                <a:spcPct val="100000"/>
              </a:lnSpc>
            </a:pPr>
            <a:r>
              <a:rPr b="1" lang="en-IN" sz="4400" strike="noStrike" u="sng">
                <a:solidFill>
                  <a:srgbClr val="800000"/>
                </a:solidFill>
                <a:latin typeface="Arial"/>
                <a:ea typeface="DejaVu Sans"/>
              </a:rPr>
              <a:t>Libraries and Frameworks</a:t>
            </a:r>
            <a:endParaRPr/>
          </a:p>
        </p:txBody>
      </p:sp>
      <p:sp>
        <p:nvSpPr>
          <p:cNvPr id="62" name="CustomShape 2"/>
          <p:cNvSpPr/>
          <p:nvPr/>
        </p:nvSpPr>
        <p:spPr>
          <a:xfrm>
            <a:off x="2160000" y="1944000"/>
            <a:ext cx="4606560" cy="85680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1. Scrapy of python</a:t>
            </a:r>
            <a:endParaRPr/>
          </a:p>
          <a:p>
            <a:pPr>
              <a:lnSpc>
                <a:spcPct val="100000"/>
              </a:lnSpc>
            </a:pPr>
            <a:endParaRPr/>
          </a:p>
          <a:p>
            <a:pPr>
              <a:lnSpc>
                <a:spcPct val="100000"/>
              </a:lnSpc>
            </a:pPr>
            <a:r>
              <a:rPr lang="en-IN" strike="noStrike">
                <a:solidFill>
                  <a:srgbClr val="000000"/>
                </a:solidFill>
                <a:latin typeface="Arial"/>
                <a:ea typeface="DejaVu Sans"/>
              </a:rPr>
              <a:t>2. D3.js of Java Script</a:t>
            </a:r>
            <a:endParaRPr/>
          </a:p>
          <a:p>
            <a:pPr>
              <a:lnSpc>
                <a:spcPct val="100000"/>
              </a:lnSpc>
            </a:pPr>
            <a:endParaRPr/>
          </a:p>
          <a:p>
            <a:pPr>
              <a:lnSpc>
                <a:spcPct val="100000"/>
              </a:lnSpc>
            </a:pPr>
            <a:r>
              <a:rPr lang="en-IN" strike="noStrike">
                <a:solidFill>
                  <a:srgbClr val="000000"/>
                </a:solidFill>
                <a:latin typeface="Arial"/>
                <a:ea typeface="DejaVu Sans"/>
              </a:rPr>
              <a:t>3.Spark ML of apache</a:t>
            </a:r>
            <a:endParaRPr/>
          </a:p>
        </p:txBody>
      </p:sp>
      <p:pic>
        <p:nvPicPr>
          <p:cNvPr id="63" name="Picture 547" descr=""/>
          <p:cNvPicPr/>
          <p:nvPr/>
        </p:nvPicPr>
        <p:blipFill>
          <a:blip r:embed="rId1"/>
          <a:stretch/>
        </p:blipFill>
        <p:spPr>
          <a:xfrm>
            <a:off x="5100120" y="3193200"/>
            <a:ext cx="2962440" cy="9813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Foundry</Template>
  <TotalTime>33</TotalTime>
  <Application>LibreOffice/4.4.2.2$Linux_X86_64 LibreOffice_project/40m0$Build-2</Application>
  <Paragraphs>199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Nithin k shoji</dc:creator>
  <dc:language>en-IN</dc:language>
  <dcterms:modified xsi:type="dcterms:W3CDTF">2017-11-18T20:59:03Z</dcterms:modified>
  <cp:revision>19</cp:revision>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