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7" d="100"/>
          <a:sy n="117" d="100"/>
        </p:scale>
        <p:origin x="29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F551F9-3DCA-48F9-8C52-68B74905E9EF}" type="datetimeFigureOut">
              <a:rPr lang="en-US" smtClean="0"/>
              <a:t>04-Jul-22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7F68B-FEB3-45DD-ACE6-A20CB96F5E9D}" type="slidenum">
              <a:rPr lang="en-US" smtClean="0"/>
              <a:t>‹#›</a:t>
            </a:fld>
            <a:endParaRPr lang="en-US"/>
          </a:p>
        </p:txBody>
      </p:sp>
    </p:spTree>
    <p:extLst>
      <p:ext uri="{BB962C8B-B14F-4D97-AF65-F5344CB8AC3E}">
        <p14:creationId xmlns:p14="http://schemas.microsoft.com/office/powerpoint/2010/main" val="258152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F551F9-3DCA-48F9-8C52-68B74905E9EF}" type="datetimeFigureOut">
              <a:rPr lang="en-US" smtClean="0"/>
              <a:t>04-Jul-22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7F68B-FEB3-45DD-ACE6-A20CB96F5E9D}" type="slidenum">
              <a:rPr lang="en-US" smtClean="0"/>
              <a:t>‹#›</a:t>
            </a:fld>
            <a:endParaRPr lang="en-US"/>
          </a:p>
        </p:txBody>
      </p:sp>
    </p:spTree>
    <p:extLst>
      <p:ext uri="{BB962C8B-B14F-4D97-AF65-F5344CB8AC3E}">
        <p14:creationId xmlns:p14="http://schemas.microsoft.com/office/powerpoint/2010/main" val="2091742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9F551F9-3DCA-48F9-8C52-68B74905E9EF}" type="datetimeFigureOut">
              <a:rPr lang="en-US" smtClean="0"/>
              <a:t>04-Jul-22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7F68B-FEB3-45DD-ACE6-A20CB96F5E9D}" type="slidenum">
              <a:rPr lang="en-US" smtClean="0"/>
              <a:t>‹#›</a:t>
            </a:fld>
            <a:endParaRPr lang="en-US"/>
          </a:p>
        </p:txBody>
      </p:sp>
    </p:spTree>
    <p:extLst>
      <p:ext uri="{BB962C8B-B14F-4D97-AF65-F5344CB8AC3E}">
        <p14:creationId xmlns:p14="http://schemas.microsoft.com/office/powerpoint/2010/main" val="3385259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9F551F9-3DCA-48F9-8C52-68B74905E9EF}" type="datetimeFigureOut">
              <a:rPr lang="en-US" smtClean="0"/>
              <a:t>04-Jul-22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7F68B-FEB3-45DD-ACE6-A20CB96F5E9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67920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F551F9-3DCA-48F9-8C52-68B74905E9EF}" type="datetimeFigureOut">
              <a:rPr lang="en-US" smtClean="0"/>
              <a:t>04-Jul-22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7F68B-FEB3-45DD-ACE6-A20CB96F5E9D}" type="slidenum">
              <a:rPr lang="en-US" smtClean="0"/>
              <a:t>‹#›</a:t>
            </a:fld>
            <a:endParaRPr lang="en-US"/>
          </a:p>
        </p:txBody>
      </p:sp>
    </p:spTree>
    <p:extLst>
      <p:ext uri="{BB962C8B-B14F-4D97-AF65-F5344CB8AC3E}">
        <p14:creationId xmlns:p14="http://schemas.microsoft.com/office/powerpoint/2010/main" val="1249460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9F551F9-3DCA-48F9-8C52-68B74905E9EF}" type="datetimeFigureOut">
              <a:rPr lang="en-US" smtClean="0"/>
              <a:t>04-Jul-22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7F68B-FEB3-45DD-ACE6-A20CB96F5E9D}" type="slidenum">
              <a:rPr lang="en-US" smtClean="0"/>
              <a:t>‹#›</a:t>
            </a:fld>
            <a:endParaRPr lang="en-US"/>
          </a:p>
        </p:txBody>
      </p:sp>
    </p:spTree>
    <p:extLst>
      <p:ext uri="{BB962C8B-B14F-4D97-AF65-F5344CB8AC3E}">
        <p14:creationId xmlns:p14="http://schemas.microsoft.com/office/powerpoint/2010/main" val="4026648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9F551F9-3DCA-48F9-8C52-68B74905E9EF}" type="datetimeFigureOut">
              <a:rPr lang="en-US" smtClean="0"/>
              <a:t>04-Jul-22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7F68B-FEB3-45DD-ACE6-A20CB96F5E9D}" type="slidenum">
              <a:rPr lang="en-US" smtClean="0"/>
              <a:t>‹#›</a:t>
            </a:fld>
            <a:endParaRPr lang="en-US"/>
          </a:p>
        </p:txBody>
      </p:sp>
    </p:spTree>
    <p:extLst>
      <p:ext uri="{BB962C8B-B14F-4D97-AF65-F5344CB8AC3E}">
        <p14:creationId xmlns:p14="http://schemas.microsoft.com/office/powerpoint/2010/main" val="817858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F551F9-3DCA-48F9-8C52-68B74905E9EF}" type="datetimeFigureOut">
              <a:rPr lang="en-US" smtClean="0"/>
              <a:t>04-Jul-22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7F68B-FEB3-45DD-ACE6-A20CB96F5E9D}" type="slidenum">
              <a:rPr lang="en-US" smtClean="0"/>
              <a:t>‹#›</a:t>
            </a:fld>
            <a:endParaRPr lang="en-US"/>
          </a:p>
        </p:txBody>
      </p:sp>
    </p:spTree>
    <p:extLst>
      <p:ext uri="{BB962C8B-B14F-4D97-AF65-F5344CB8AC3E}">
        <p14:creationId xmlns:p14="http://schemas.microsoft.com/office/powerpoint/2010/main" val="151834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F551F9-3DCA-48F9-8C52-68B74905E9EF}" type="datetimeFigureOut">
              <a:rPr lang="en-US" smtClean="0"/>
              <a:t>04-Jul-22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7F68B-FEB3-45DD-ACE6-A20CB96F5E9D}" type="slidenum">
              <a:rPr lang="en-US" smtClean="0"/>
              <a:t>‹#›</a:t>
            </a:fld>
            <a:endParaRPr lang="en-US"/>
          </a:p>
        </p:txBody>
      </p:sp>
    </p:spTree>
    <p:extLst>
      <p:ext uri="{BB962C8B-B14F-4D97-AF65-F5344CB8AC3E}">
        <p14:creationId xmlns:p14="http://schemas.microsoft.com/office/powerpoint/2010/main" val="1548175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9F551F9-3DCA-48F9-8C52-68B74905E9EF}" type="datetimeFigureOut">
              <a:rPr lang="en-US" smtClean="0"/>
              <a:t>04-Jul-22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7F68B-FEB3-45DD-ACE6-A20CB96F5E9D}" type="slidenum">
              <a:rPr lang="en-US" smtClean="0"/>
              <a:t>‹#›</a:t>
            </a:fld>
            <a:endParaRPr lang="en-US"/>
          </a:p>
        </p:txBody>
      </p:sp>
    </p:spTree>
    <p:extLst>
      <p:ext uri="{BB962C8B-B14F-4D97-AF65-F5344CB8AC3E}">
        <p14:creationId xmlns:p14="http://schemas.microsoft.com/office/powerpoint/2010/main" val="394267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F551F9-3DCA-48F9-8C52-68B74905E9EF}" type="datetimeFigureOut">
              <a:rPr lang="en-US" smtClean="0"/>
              <a:t>04-Jul-22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7F68B-FEB3-45DD-ACE6-A20CB96F5E9D}" type="slidenum">
              <a:rPr lang="en-US" smtClean="0"/>
              <a:t>‹#›</a:t>
            </a:fld>
            <a:endParaRPr lang="en-US"/>
          </a:p>
        </p:txBody>
      </p:sp>
    </p:spTree>
    <p:extLst>
      <p:ext uri="{BB962C8B-B14F-4D97-AF65-F5344CB8AC3E}">
        <p14:creationId xmlns:p14="http://schemas.microsoft.com/office/powerpoint/2010/main" val="310321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F551F9-3DCA-48F9-8C52-68B74905E9EF}" type="datetimeFigureOut">
              <a:rPr lang="en-US" smtClean="0"/>
              <a:t>04-Jul-22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7F68B-FEB3-45DD-ACE6-A20CB96F5E9D}" type="slidenum">
              <a:rPr lang="en-US" smtClean="0"/>
              <a:t>‹#›</a:t>
            </a:fld>
            <a:endParaRPr lang="en-US"/>
          </a:p>
        </p:txBody>
      </p:sp>
    </p:spTree>
    <p:extLst>
      <p:ext uri="{BB962C8B-B14F-4D97-AF65-F5344CB8AC3E}">
        <p14:creationId xmlns:p14="http://schemas.microsoft.com/office/powerpoint/2010/main" val="3115143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F551F9-3DCA-48F9-8C52-68B74905E9EF}" type="datetimeFigureOut">
              <a:rPr lang="en-US" smtClean="0"/>
              <a:t>04-Jul-22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B7F68B-FEB3-45DD-ACE6-A20CB96F5E9D}" type="slidenum">
              <a:rPr lang="en-US" smtClean="0"/>
              <a:t>‹#›</a:t>
            </a:fld>
            <a:endParaRPr lang="en-US"/>
          </a:p>
        </p:txBody>
      </p:sp>
    </p:spTree>
    <p:extLst>
      <p:ext uri="{BB962C8B-B14F-4D97-AF65-F5344CB8AC3E}">
        <p14:creationId xmlns:p14="http://schemas.microsoft.com/office/powerpoint/2010/main" val="1617238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9F551F9-3DCA-48F9-8C52-68B74905E9EF}" type="datetimeFigureOut">
              <a:rPr lang="en-US" smtClean="0"/>
              <a:t>04-Jul-22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EB7F68B-FEB3-45DD-ACE6-A20CB96F5E9D}" type="slidenum">
              <a:rPr lang="en-US" smtClean="0"/>
              <a:t>‹#›</a:t>
            </a:fld>
            <a:endParaRPr lang="en-US"/>
          </a:p>
        </p:txBody>
      </p:sp>
    </p:spTree>
    <p:extLst>
      <p:ext uri="{BB962C8B-B14F-4D97-AF65-F5344CB8AC3E}">
        <p14:creationId xmlns:p14="http://schemas.microsoft.com/office/powerpoint/2010/main" val="127597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9F551F9-3DCA-48F9-8C52-68B74905E9EF}" type="datetimeFigureOut">
              <a:rPr lang="en-US" smtClean="0"/>
              <a:t>04-Jul-22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EB7F68B-FEB3-45DD-ACE6-A20CB96F5E9D}" type="slidenum">
              <a:rPr lang="en-US" smtClean="0"/>
              <a:t>‹#›</a:t>
            </a:fld>
            <a:endParaRPr lang="en-US"/>
          </a:p>
        </p:txBody>
      </p:sp>
    </p:spTree>
    <p:extLst>
      <p:ext uri="{BB962C8B-B14F-4D97-AF65-F5344CB8AC3E}">
        <p14:creationId xmlns:p14="http://schemas.microsoft.com/office/powerpoint/2010/main" val="344698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9F551F9-3DCA-48F9-8C52-68B74905E9EF}" type="datetimeFigureOut">
              <a:rPr lang="en-US" smtClean="0"/>
              <a:t>04-Jul-22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EB7F68B-FEB3-45DD-ACE6-A20CB96F5E9D}" type="slidenum">
              <a:rPr lang="en-US" smtClean="0"/>
              <a:t>‹#›</a:t>
            </a:fld>
            <a:endParaRPr lang="en-US"/>
          </a:p>
        </p:txBody>
      </p:sp>
    </p:spTree>
    <p:extLst>
      <p:ext uri="{BB962C8B-B14F-4D97-AF65-F5344CB8AC3E}">
        <p14:creationId xmlns:p14="http://schemas.microsoft.com/office/powerpoint/2010/main" val="83676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F551F9-3DCA-48F9-8C52-68B74905E9EF}" type="datetimeFigureOut">
              <a:rPr lang="en-US" smtClean="0"/>
              <a:t>04-Jul-22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7F68B-FEB3-45DD-ACE6-A20CB96F5E9D}" type="slidenum">
              <a:rPr lang="en-US" smtClean="0"/>
              <a:t>‹#›</a:t>
            </a:fld>
            <a:endParaRPr lang="en-US"/>
          </a:p>
        </p:txBody>
      </p:sp>
    </p:spTree>
    <p:extLst>
      <p:ext uri="{BB962C8B-B14F-4D97-AF65-F5344CB8AC3E}">
        <p14:creationId xmlns:p14="http://schemas.microsoft.com/office/powerpoint/2010/main" val="2728670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9F551F9-3DCA-48F9-8C52-68B74905E9EF}" type="datetimeFigureOut">
              <a:rPr lang="en-US" smtClean="0"/>
              <a:t>04-Jul-22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EB7F68B-FEB3-45DD-ACE6-A20CB96F5E9D}" type="slidenum">
              <a:rPr lang="en-US" smtClean="0"/>
              <a:t>‹#›</a:t>
            </a:fld>
            <a:endParaRPr lang="en-US"/>
          </a:p>
        </p:txBody>
      </p:sp>
    </p:spTree>
    <p:extLst>
      <p:ext uri="{BB962C8B-B14F-4D97-AF65-F5344CB8AC3E}">
        <p14:creationId xmlns:p14="http://schemas.microsoft.com/office/powerpoint/2010/main" val="163783180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5810F-0C16-D0C9-6394-D9EDFFEA5A8B}"/>
              </a:ext>
            </a:extLst>
          </p:cNvPr>
          <p:cNvSpPr>
            <a:spLocks noGrp="1"/>
          </p:cNvSpPr>
          <p:nvPr>
            <p:ph type="ctrTitle"/>
          </p:nvPr>
        </p:nvSpPr>
        <p:spPr>
          <a:xfrm>
            <a:off x="0" y="1"/>
            <a:ext cx="10668000" cy="914400"/>
          </a:xfrm>
        </p:spPr>
        <p:txBody>
          <a:bodyPr>
            <a:normAutofit fontScale="90000"/>
          </a:bodyPr>
          <a:lstStyle/>
          <a:p>
            <a:pPr algn="l"/>
            <a:r>
              <a:rPr lang="en-GB" dirty="0">
                <a:solidFill>
                  <a:srgbClr val="FFFF00"/>
                </a:solidFill>
              </a:rPr>
              <a:t>Why Hibernate?</a:t>
            </a:r>
            <a:endParaRPr lang="en-US" dirty="0">
              <a:solidFill>
                <a:srgbClr val="FFFF00"/>
              </a:solidFill>
            </a:endParaRPr>
          </a:p>
        </p:txBody>
      </p:sp>
      <p:sp>
        <p:nvSpPr>
          <p:cNvPr id="3" name="Subtitle 2">
            <a:extLst>
              <a:ext uri="{FF2B5EF4-FFF2-40B4-BE49-F238E27FC236}">
                <a16:creationId xmlns:a16="http://schemas.microsoft.com/office/drawing/2014/main" id="{0ACF68D8-AC67-381D-F8EE-884AD0D94E7A}"/>
              </a:ext>
            </a:extLst>
          </p:cNvPr>
          <p:cNvSpPr>
            <a:spLocks noGrp="1"/>
          </p:cNvSpPr>
          <p:nvPr>
            <p:ph type="subTitle" idx="1"/>
          </p:nvPr>
        </p:nvSpPr>
        <p:spPr>
          <a:xfrm>
            <a:off x="0" y="3845379"/>
            <a:ext cx="12192000" cy="3396341"/>
          </a:xfrm>
        </p:spPr>
        <p:txBody>
          <a:bodyPr>
            <a:normAutofit/>
          </a:bodyPr>
          <a:lstStyle/>
          <a:p>
            <a:pPr marL="342900" indent="-342900" algn="just">
              <a:buFont typeface="Wingdings" panose="05000000000000000000" pitchFamily="2" charset="2"/>
              <a:buChar char="v"/>
            </a:pPr>
            <a:r>
              <a:rPr lang="en-GB" sz="2400" cap="none" dirty="0">
                <a:solidFill>
                  <a:schemeClr val="tx1"/>
                </a:solidFill>
              </a:rPr>
              <a:t>In JDBC, Java programmer should know how to write queries in SQL.</a:t>
            </a:r>
          </a:p>
          <a:p>
            <a:pPr marL="342900" indent="-342900" algn="just">
              <a:buFont typeface="Wingdings" panose="05000000000000000000" pitchFamily="2" charset="2"/>
              <a:buChar char="v"/>
            </a:pPr>
            <a:r>
              <a:rPr lang="en-GB" sz="2400" cap="none" dirty="0">
                <a:solidFill>
                  <a:schemeClr val="tx1"/>
                </a:solidFill>
              </a:rPr>
              <a:t>JDBC is Database dependent(earlier if we were using MySQL and later if we change to oracle then the queries has to be rewritten.)</a:t>
            </a:r>
          </a:p>
          <a:p>
            <a:pPr marL="342900" indent="-342900" algn="just">
              <a:buFont typeface="Wingdings" panose="05000000000000000000" pitchFamily="2" charset="2"/>
              <a:buChar char="v"/>
            </a:pPr>
            <a:r>
              <a:rPr lang="en-GB" sz="2400" cap="none" dirty="0">
                <a:solidFill>
                  <a:schemeClr val="tx1"/>
                </a:solidFill>
              </a:rPr>
              <a:t>Handling the JDBC connections and properly closing the connection is also a big issue. Properly closing the connection is must. </a:t>
            </a:r>
          </a:p>
        </p:txBody>
      </p:sp>
      <p:pic>
        <p:nvPicPr>
          <p:cNvPr id="1026" name="Picture 2" descr="Why Kids Keep Asking 'Why' And How To Deal With Them">
            <a:extLst>
              <a:ext uri="{FF2B5EF4-FFF2-40B4-BE49-F238E27FC236}">
                <a16:creationId xmlns:a16="http://schemas.microsoft.com/office/drawing/2014/main" id="{8343E9EA-F3CB-9432-F0C0-850045838D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39" r="6607" b="4991"/>
          <a:stretch/>
        </p:blipFill>
        <p:spPr bwMode="auto">
          <a:xfrm>
            <a:off x="4874078" y="752474"/>
            <a:ext cx="4231406" cy="3092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85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95203-E1C0-6312-9ED6-42ECDEBA8997}"/>
              </a:ext>
            </a:extLst>
          </p:cNvPr>
          <p:cNvSpPr>
            <a:spLocks noGrp="1"/>
          </p:cNvSpPr>
          <p:nvPr>
            <p:ph type="title"/>
          </p:nvPr>
        </p:nvSpPr>
        <p:spPr>
          <a:xfrm>
            <a:off x="1" y="0"/>
            <a:ext cx="10050834" cy="775607"/>
          </a:xfrm>
        </p:spPr>
        <p:txBody>
          <a:bodyPr/>
          <a:lstStyle/>
          <a:p>
            <a:r>
              <a:rPr lang="en-GB" dirty="0">
                <a:solidFill>
                  <a:srgbClr val="FFFF00"/>
                </a:solidFill>
              </a:rPr>
              <a:t>One to One</a:t>
            </a:r>
            <a:endParaRPr lang="en-US" dirty="0">
              <a:solidFill>
                <a:srgbClr val="FFFF00"/>
              </a:solidFill>
            </a:endParaRPr>
          </a:p>
        </p:txBody>
      </p:sp>
      <p:sp>
        <p:nvSpPr>
          <p:cNvPr id="3" name="Content Placeholder 2">
            <a:extLst>
              <a:ext uri="{FF2B5EF4-FFF2-40B4-BE49-F238E27FC236}">
                <a16:creationId xmlns:a16="http://schemas.microsoft.com/office/drawing/2014/main" id="{1D2EA948-5FD4-D975-C2B8-AEBE51C346BC}"/>
              </a:ext>
            </a:extLst>
          </p:cNvPr>
          <p:cNvSpPr>
            <a:spLocks noGrp="1"/>
          </p:cNvSpPr>
          <p:nvPr>
            <p:ph idx="1"/>
          </p:nvPr>
        </p:nvSpPr>
        <p:spPr>
          <a:xfrm>
            <a:off x="17462" y="775607"/>
            <a:ext cx="12174537" cy="6082393"/>
          </a:xfrm>
        </p:spPr>
        <p:txBody>
          <a:bodyPr>
            <a:normAutofit/>
          </a:bodyPr>
          <a:lstStyle/>
          <a:p>
            <a:r>
              <a:rPr lang="en-US" sz="2800" dirty="0">
                <a:effectLst/>
                <a:latin typeface="+mn-lt"/>
                <a:ea typeface="Calibri" panose="020F0502020204030204" pitchFamily="34" charset="0"/>
                <a:cs typeface="Times New Roman" panose="02020603050405020304" pitchFamily="18" charset="0"/>
              </a:rPr>
              <a:t>It represents the one-to-one relationship between two tables.</a:t>
            </a:r>
          </a:p>
          <a:p>
            <a:r>
              <a:rPr lang="en-US" sz="2800" dirty="0">
                <a:latin typeface="+mn-lt"/>
                <a:cs typeface="Times New Roman" panose="02020603050405020304" pitchFamily="18" charset="0"/>
              </a:rPr>
              <a:t>Example:</a:t>
            </a:r>
            <a:br>
              <a:rPr lang="en-US" sz="2800" dirty="0">
                <a:latin typeface="+mn-lt"/>
                <a:cs typeface="Times New Roman" panose="02020603050405020304" pitchFamily="18" charset="0"/>
              </a:rPr>
            </a:br>
            <a:r>
              <a:rPr lang="en-US" sz="2800" dirty="0">
                <a:latin typeface="+mn-lt"/>
                <a:cs typeface="Times New Roman" panose="02020603050405020304" pitchFamily="18" charset="0"/>
              </a:rPr>
              <a:t>One person can have only one passport. Similarly one passport belongs to only one person so there is one to one mapping between them.</a:t>
            </a:r>
          </a:p>
        </p:txBody>
      </p:sp>
      <p:pic>
        <p:nvPicPr>
          <p:cNvPr id="2050" name="Picture 2" descr="JPA one to one mapping with Hibernate | allAroundJava">
            <a:extLst>
              <a:ext uri="{FF2B5EF4-FFF2-40B4-BE49-F238E27FC236}">
                <a16:creationId xmlns:a16="http://schemas.microsoft.com/office/drawing/2014/main" id="{C6A12AB5-5394-4CF4-7CC4-3AAAE6F796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116" y="3007611"/>
            <a:ext cx="6163613" cy="3413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05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D7E1-4EE8-82AD-8370-814AB6F2B7F7}"/>
              </a:ext>
            </a:extLst>
          </p:cNvPr>
          <p:cNvSpPr>
            <a:spLocks noGrp="1"/>
          </p:cNvSpPr>
          <p:nvPr>
            <p:ph type="title"/>
          </p:nvPr>
        </p:nvSpPr>
        <p:spPr>
          <a:xfrm>
            <a:off x="1" y="0"/>
            <a:ext cx="10050834" cy="1012371"/>
          </a:xfrm>
        </p:spPr>
        <p:txBody>
          <a:bodyPr/>
          <a:lstStyle/>
          <a:p>
            <a:r>
              <a:rPr lang="en-GB" dirty="0">
                <a:solidFill>
                  <a:srgbClr val="FFFF00"/>
                </a:solidFill>
              </a:rPr>
              <a:t>One to Many or Many to one</a:t>
            </a:r>
            <a:endParaRPr lang="en-US" dirty="0">
              <a:solidFill>
                <a:srgbClr val="FFFF00"/>
              </a:solidFill>
            </a:endParaRPr>
          </a:p>
        </p:txBody>
      </p:sp>
      <p:sp>
        <p:nvSpPr>
          <p:cNvPr id="3" name="Content Placeholder 2">
            <a:extLst>
              <a:ext uri="{FF2B5EF4-FFF2-40B4-BE49-F238E27FC236}">
                <a16:creationId xmlns:a16="http://schemas.microsoft.com/office/drawing/2014/main" id="{AB0CFD8B-2B5C-C649-B817-972B53ED1836}"/>
              </a:ext>
            </a:extLst>
          </p:cNvPr>
          <p:cNvSpPr>
            <a:spLocks noGrp="1"/>
          </p:cNvSpPr>
          <p:nvPr>
            <p:ph idx="1"/>
          </p:nvPr>
        </p:nvSpPr>
        <p:spPr>
          <a:xfrm>
            <a:off x="0" y="767444"/>
            <a:ext cx="12191999" cy="6090556"/>
          </a:xfrm>
        </p:spPr>
        <p:txBody>
          <a:bodyPr>
            <a:normAutofit/>
          </a:bodyPr>
          <a:lstStyle/>
          <a:p>
            <a:r>
              <a:rPr lang="en-US" sz="2800" dirty="0">
                <a:latin typeface="+mn-lt"/>
                <a:ea typeface="Calibri" panose="020F0502020204030204" pitchFamily="34" charset="0"/>
                <a:cs typeface="Times New Roman" panose="02020603050405020304" pitchFamily="18" charset="0"/>
              </a:rPr>
              <a:t>I</a:t>
            </a:r>
            <a:r>
              <a:rPr lang="en-US" sz="2800" dirty="0">
                <a:effectLst/>
                <a:latin typeface="+mn-lt"/>
                <a:ea typeface="Calibri" panose="020F0502020204030204" pitchFamily="34" charset="0"/>
                <a:cs typeface="Times New Roman" panose="02020603050405020304" pitchFamily="18" charset="0"/>
              </a:rPr>
              <a:t>t represents the one-to-many relationship between two tables.</a:t>
            </a:r>
          </a:p>
          <a:p>
            <a:r>
              <a:rPr lang="en-US" sz="2800" dirty="0">
                <a:latin typeface="+mn-lt"/>
                <a:ea typeface="Calibri" panose="020F0502020204030204" pitchFamily="34" charset="0"/>
                <a:cs typeface="Times New Roman" panose="02020603050405020304" pitchFamily="18" charset="0"/>
              </a:rPr>
              <a:t>Example:</a:t>
            </a:r>
            <a:br>
              <a:rPr lang="en-US" sz="2800" dirty="0">
                <a:latin typeface="+mn-lt"/>
                <a:ea typeface="Calibri" panose="020F0502020204030204" pitchFamily="34" charset="0"/>
                <a:cs typeface="Times New Roman" panose="02020603050405020304" pitchFamily="18" charset="0"/>
              </a:rPr>
            </a:br>
            <a:r>
              <a:rPr lang="en-US" sz="2800" dirty="0">
                <a:latin typeface="+mn-lt"/>
                <a:ea typeface="Calibri" panose="020F0502020204030204" pitchFamily="34" charset="0"/>
                <a:cs typeface="Times New Roman" panose="02020603050405020304" pitchFamily="18" charset="0"/>
              </a:rPr>
              <a:t>One order can have many item. similarly many item can be present in single order.</a:t>
            </a:r>
            <a:endParaRPr lang="en-US" sz="2800" dirty="0">
              <a:latin typeface="+mn-lt"/>
            </a:endParaRPr>
          </a:p>
        </p:txBody>
      </p:sp>
      <p:pic>
        <p:nvPicPr>
          <p:cNvPr id="3080" name="Picture 8" descr="One to Many Mapping in JPA/Hibernate - CodingLane">
            <a:extLst>
              <a:ext uri="{FF2B5EF4-FFF2-40B4-BE49-F238E27FC236}">
                <a16:creationId xmlns:a16="http://schemas.microsoft.com/office/drawing/2014/main" id="{FA3D231F-B4DE-BF24-C691-665A0EDC9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3193" y="3527148"/>
            <a:ext cx="7199658"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84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A779-B7BB-539C-A4E8-ECA3264BA0CD}"/>
              </a:ext>
            </a:extLst>
          </p:cNvPr>
          <p:cNvSpPr>
            <a:spLocks noGrp="1"/>
          </p:cNvSpPr>
          <p:nvPr>
            <p:ph type="title"/>
          </p:nvPr>
        </p:nvSpPr>
        <p:spPr>
          <a:xfrm>
            <a:off x="1" y="0"/>
            <a:ext cx="10050834" cy="906449"/>
          </a:xfrm>
        </p:spPr>
        <p:txBody>
          <a:bodyPr/>
          <a:lstStyle/>
          <a:p>
            <a:r>
              <a:rPr lang="en-GB" dirty="0">
                <a:solidFill>
                  <a:srgbClr val="FFFF00"/>
                </a:solidFill>
              </a:rPr>
              <a:t>Many to Many</a:t>
            </a:r>
            <a:endParaRPr lang="en-US" dirty="0">
              <a:solidFill>
                <a:srgbClr val="FFFF00"/>
              </a:solidFill>
            </a:endParaRPr>
          </a:p>
        </p:txBody>
      </p:sp>
      <p:sp>
        <p:nvSpPr>
          <p:cNvPr id="3" name="Content Placeholder 2">
            <a:extLst>
              <a:ext uri="{FF2B5EF4-FFF2-40B4-BE49-F238E27FC236}">
                <a16:creationId xmlns:a16="http://schemas.microsoft.com/office/drawing/2014/main" id="{CD700E9E-B675-C424-A191-E5ABF03F24DD}"/>
              </a:ext>
            </a:extLst>
          </p:cNvPr>
          <p:cNvSpPr>
            <a:spLocks noGrp="1"/>
          </p:cNvSpPr>
          <p:nvPr>
            <p:ph idx="1"/>
          </p:nvPr>
        </p:nvSpPr>
        <p:spPr>
          <a:xfrm>
            <a:off x="0" y="739472"/>
            <a:ext cx="12191999" cy="6118528"/>
          </a:xfrm>
        </p:spPr>
        <p:txBody>
          <a:bodyPr>
            <a:normAutofit/>
          </a:bodyPr>
          <a:lstStyle/>
          <a:p>
            <a:r>
              <a:rPr lang="en-US" sz="2800" dirty="0">
                <a:latin typeface="+mn-lt"/>
                <a:ea typeface="Calibri" panose="020F0502020204030204" pitchFamily="34" charset="0"/>
                <a:cs typeface="Times New Roman" panose="02020603050405020304" pitchFamily="18" charset="0"/>
              </a:rPr>
              <a:t>I</a:t>
            </a:r>
            <a:r>
              <a:rPr lang="en-US" sz="2800" dirty="0">
                <a:effectLst/>
                <a:latin typeface="+mn-lt"/>
                <a:ea typeface="Calibri" panose="020F0502020204030204" pitchFamily="34" charset="0"/>
                <a:cs typeface="Times New Roman" panose="02020603050405020304" pitchFamily="18" charset="0"/>
              </a:rPr>
              <a:t>t represents the many to many relationships between two tables.</a:t>
            </a:r>
            <a:endParaRPr lang="en-US" sz="2800" dirty="0">
              <a:latin typeface="+mn-lt"/>
            </a:endParaRPr>
          </a:p>
          <a:p>
            <a:r>
              <a:rPr lang="en-US" sz="2800" dirty="0">
                <a:latin typeface="+mn-lt"/>
              </a:rPr>
              <a:t>Example:</a:t>
            </a:r>
            <a:br>
              <a:rPr lang="en-US" sz="2800" dirty="0">
                <a:latin typeface="+mn-lt"/>
              </a:rPr>
            </a:br>
            <a:r>
              <a:rPr lang="en-US" sz="2800" dirty="0">
                <a:latin typeface="+mn-lt"/>
              </a:rPr>
              <a:t>One Bank </a:t>
            </a:r>
            <a:r>
              <a:rPr lang="en-US" sz="2800" dirty="0"/>
              <a:t>can have multiple customers. similarly that customer can have account in various banks.</a:t>
            </a:r>
          </a:p>
        </p:txBody>
      </p:sp>
      <p:pic>
        <p:nvPicPr>
          <p:cNvPr id="4098" name="Picture 2" descr="Many To Many XML Mapping in Hibernate | Javainsimpleway">
            <a:extLst>
              <a:ext uri="{FF2B5EF4-FFF2-40B4-BE49-F238E27FC236}">
                <a16:creationId xmlns:a16="http://schemas.microsoft.com/office/drawing/2014/main" id="{D7712CD8-1AC0-9946-EAB3-E3AA54DB4C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973" y="3287988"/>
            <a:ext cx="5643278" cy="2830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83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41192-8ABC-4180-B93B-2B46BC25413B}"/>
              </a:ext>
            </a:extLst>
          </p:cNvPr>
          <p:cNvSpPr>
            <a:spLocks noGrp="1"/>
          </p:cNvSpPr>
          <p:nvPr>
            <p:ph type="title"/>
          </p:nvPr>
        </p:nvSpPr>
        <p:spPr>
          <a:xfrm>
            <a:off x="1" y="0"/>
            <a:ext cx="10050834" cy="1853248"/>
          </a:xfrm>
        </p:spPr>
        <p:txBody>
          <a:bodyPr/>
          <a:lstStyle/>
          <a:p>
            <a:r>
              <a:rPr lang="en-GB" dirty="0">
                <a:solidFill>
                  <a:srgbClr val="FFFF00"/>
                </a:solidFill>
              </a:rPr>
              <a:t>Note</a:t>
            </a:r>
            <a:r>
              <a:rPr lang="en-GB" dirty="0"/>
              <a:t>:</a:t>
            </a:r>
            <a:endParaRPr lang="en-US" dirty="0"/>
          </a:p>
        </p:txBody>
      </p:sp>
      <p:sp>
        <p:nvSpPr>
          <p:cNvPr id="3" name="Content Placeholder 2">
            <a:extLst>
              <a:ext uri="{FF2B5EF4-FFF2-40B4-BE49-F238E27FC236}">
                <a16:creationId xmlns:a16="http://schemas.microsoft.com/office/drawing/2014/main" id="{DE062FF2-2E10-9565-C5B4-05C9B22CEACF}"/>
              </a:ext>
            </a:extLst>
          </p:cNvPr>
          <p:cNvSpPr>
            <a:spLocks noGrp="1"/>
          </p:cNvSpPr>
          <p:nvPr>
            <p:ph idx="1"/>
          </p:nvPr>
        </p:nvSpPr>
        <p:spPr>
          <a:xfrm>
            <a:off x="0" y="1004208"/>
            <a:ext cx="12192000" cy="5853792"/>
          </a:xfrm>
        </p:spPr>
        <p:txBody>
          <a:bodyPr>
            <a:normAutofit/>
          </a:bodyPr>
          <a:lstStyle/>
          <a:p>
            <a:pPr marL="0" marR="0">
              <a:lnSpc>
                <a:spcPct val="107000"/>
              </a:lnSpc>
              <a:spcBef>
                <a:spcPts val="0"/>
              </a:spcBef>
              <a:spcAft>
                <a:spcPts val="800"/>
              </a:spcAft>
            </a:pPr>
            <a:endParaRPr lang="en-US" sz="2400" dirty="0">
              <a:solidFill>
                <a:srgbClr val="FFFF00"/>
              </a:solidFill>
              <a:effectLst/>
              <a:latin typeface="Sylfaen" panose="010A050205030603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400" dirty="0">
              <a:solidFill>
                <a:srgbClr val="FFFF00"/>
              </a:solidFill>
              <a:latin typeface="Sylfaen" panose="010A050205030603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solidFill>
                  <a:srgbClr val="FFFF00"/>
                </a:solidFill>
                <a:effectLst/>
                <a:latin typeface="Sylfaen" panose="010A0502050306030303" pitchFamily="18" charset="0"/>
                <a:ea typeface="Calibri" panose="020F0502020204030204" pitchFamily="34" charset="0"/>
                <a:cs typeface="Times New Roman" panose="02020603050405020304" pitchFamily="18" charset="0"/>
              </a:rPr>
              <a:t>Generated Value-</a:t>
            </a:r>
            <a:r>
              <a:rPr lang="en-US" sz="2400" dirty="0">
                <a:effectLst/>
                <a:latin typeface="Sylfaen" panose="010A0502050306030303" pitchFamily="18" charset="0"/>
                <a:ea typeface="Calibri" panose="020F0502020204030204" pitchFamily="34" charset="0"/>
                <a:cs typeface="Times New Roman" panose="02020603050405020304" pitchFamily="18" charset="0"/>
              </a:rPr>
              <a:t>@GeneratedValue (strategy=</a:t>
            </a:r>
            <a:r>
              <a:rPr lang="en-US" sz="2400" dirty="0" err="1">
                <a:effectLst/>
                <a:latin typeface="Sylfaen" panose="010A0502050306030303" pitchFamily="18" charset="0"/>
                <a:ea typeface="Calibri" panose="020F0502020204030204" pitchFamily="34" charset="0"/>
                <a:cs typeface="Times New Roman" panose="02020603050405020304" pitchFamily="18" charset="0"/>
              </a:rPr>
              <a:t>GeneratedType.Identity</a:t>
            </a:r>
            <a:r>
              <a:rPr lang="en-US" sz="2400" dirty="0">
                <a:effectLst/>
                <a:latin typeface="Sylfaen" panose="010A0502050306030303" pitchFamily="18" charset="0"/>
                <a:ea typeface="Calibri" panose="020F0502020204030204" pitchFamily="34" charset="0"/>
                <a:cs typeface="Times New Roman" panose="02020603050405020304" pitchFamily="18" charset="0"/>
              </a:rPr>
              <a:t>) it is used for automatically generating Id.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solidFill>
                  <a:srgbClr val="FFFF00"/>
                </a:solidFill>
                <a:effectLst/>
                <a:latin typeface="Sylfaen" panose="010A0502050306030303" pitchFamily="18" charset="0"/>
                <a:ea typeface="Calibri" panose="020F0502020204030204" pitchFamily="34" charset="0"/>
                <a:cs typeface="Times New Roman" panose="02020603050405020304" pitchFamily="18" charset="0"/>
              </a:rPr>
              <a:t>Joined</a:t>
            </a:r>
            <a:r>
              <a:rPr lang="en-US" sz="2400" dirty="0">
                <a:solidFill>
                  <a:srgbClr val="4472C4"/>
                </a:solidFill>
                <a:effectLst/>
                <a:latin typeface="Sylfaen" panose="010A0502050306030303" pitchFamily="18" charset="0"/>
                <a:ea typeface="Calibri" panose="020F0502020204030204" pitchFamily="34" charset="0"/>
                <a:cs typeface="Times New Roman" panose="02020603050405020304" pitchFamily="18" charset="0"/>
              </a:rPr>
              <a:t> </a:t>
            </a:r>
            <a:r>
              <a:rPr lang="en-US" sz="2400" dirty="0">
                <a:solidFill>
                  <a:srgbClr val="FFFF00"/>
                </a:solidFill>
                <a:effectLst/>
                <a:latin typeface="Sylfaen" panose="010A0502050306030303" pitchFamily="18" charset="0"/>
                <a:ea typeface="Calibri" panose="020F0502020204030204" pitchFamily="34" charset="0"/>
                <a:cs typeface="Times New Roman" panose="02020603050405020304" pitchFamily="18" charset="0"/>
              </a:rPr>
              <a:t>Column-</a:t>
            </a:r>
            <a:r>
              <a:rPr lang="en-US" sz="2400" dirty="0">
                <a:solidFill>
                  <a:srgbClr val="4472C4"/>
                </a:solidFill>
                <a:effectLst/>
                <a:latin typeface="Sylfaen" panose="010A0502050306030303" pitchFamily="18" charset="0"/>
                <a:ea typeface="Calibri" panose="020F0502020204030204" pitchFamily="34" charset="0"/>
                <a:cs typeface="Times New Roman" panose="02020603050405020304" pitchFamily="18" charset="0"/>
              </a:rPr>
              <a:t> </a:t>
            </a:r>
            <a:r>
              <a:rPr lang="en-US" sz="2400" dirty="0">
                <a:effectLst/>
                <a:latin typeface="Sylfaen" panose="010A0502050306030303" pitchFamily="18" charset="0"/>
                <a:ea typeface="Calibri" panose="020F0502020204030204" pitchFamily="34" charset="0"/>
                <a:cs typeface="Times New Roman" panose="02020603050405020304" pitchFamily="18" charset="0"/>
              </a:rPr>
              <a:t>If we don’t want one extra column to get created or in the case of one to many or many to many if we don’t want a table to get created for the foreign key then we can use joined column property in the parent class and mapped by property in the child class and we can avoid the extra column or extra table.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solidFill>
                  <a:srgbClr val="FFFF00"/>
                </a:solidFill>
                <a:effectLst/>
                <a:latin typeface="Sylfaen" panose="010A0502050306030303" pitchFamily="18" charset="0"/>
                <a:ea typeface="Calibri" panose="020F0502020204030204" pitchFamily="34" charset="0"/>
                <a:cs typeface="Times New Roman" panose="02020603050405020304" pitchFamily="18" charset="0"/>
              </a:rPr>
              <a:t>Cascading</a:t>
            </a:r>
            <a:r>
              <a:rPr lang="en-US" sz="2400" dirty="0">
                <a:solidFill>
                  <a:srgbClr val="4472C4"/>
                </a:solidFill>
                <a:effectLst/>
                <a:latin typeface="Sylfaen" panose="010A0502050306030303" pitchFamily="18" charset="0"/>
                <a:ea typeface="Calibri" panose="020F0502020204030204" pitchFamily="34" charset="0"/>
                <a:cs typeface="Times New Roman" panose="02020603050405020304" pitchFamily="18" charset="0"/>
              </a:rPr>
              <a:t> – </a:t>
            </a:r>
            <a:r>
              <a:rPr lang="en-US" sz="2400" dirty="0">
                <a:effectLst/>
                <a:latin typeface="Sylfaen" panose="010A0502050306030303" pitchFamily="18" charset="0"/>
                <a:ea typeface="Calibri" panose="020F0502020204030204" pitchFamily="34" charset="0"/>
                <a:cs typeface="Times New Roman" panose="02020603050405020304" pitchFamily="18" charset="0"/>
              </a:rPr>
              <a:t>It is used in the case of mapping, implementing this by making any changes to parent class it will affect the child class for example if we want to remove a table which has a child table linked to it, directly we cannot do that first we have to delete the child table then only we can delete parent table but if we use cascading property we can delete directly.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622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E0033-B74D-A188-276A-C40DE872CC3C}"/>
              </a:ext>
            </a:extLst>
          </p:cNvPr>
          <p:cNvSpPr>
            <a:spLocks noGrp="1"/>
          </p:cNvSpPr>
          <p:nvPr>
            <p:ph type="title"/>
          </p:nvPr>
        </p:nvSpPr>
        <p:spPr>
          <a:xfrm>
            <a:off x="1" y="0"/>
            <a:ext cx="10050834" cy="783771"/>
          </a:xfrm>
        </p:spPr>
        <p:txBody>
          <a:bodyPr/>
          <a:lstStyle/>
          <a:p>
            <a:r>
              <a:rPr lang="en-GB" dirty="0">
                <a:solidFill>
                  <a:srgbClr val="FFFF00"/>
                </a:solidFill>
              </a:rPr>
              <a:t>Framework</a:t>
            </a:r>
            <a:endParaRPr lang="en-US" dirty="0">
              <a:solidFill>
                <a:srgbClr val="FFFF00"/>
              </a:solidFill>
            </a:endParaRPr>
          </a:p>
        </p:txBody>
      </p:sp>
      <p:sp>
        <p:nvSpPr>
          <p:cNvPr id="3" name="Content Placeholder 2">
            <a:extLst>
              <a:ext uri="{FF2B5EF4-FFF2-40B4-BE49-F238E27FC236}">
                <a16:creationId xmlns:a16="http://schemas.microsoft.com/office/drawing/2014/main" id="{BDB5CBC3-8F88-A8AF-64D5-86D8812DDD79}"/>
              </a:ext>
            </a:extLst>
          </p:cNvPr>
          <p:cNvSpPr>
            <a:spLocks noGrp="1"/>
          </p:cNvSpPr>
          <p:nvPr>
            <p:ph idx="1"/>
          </p:nvPr>
        </p:nvSpPr>
        <p:spPr>
          <a:xfrm>
            <a:off x="0" y="1244653"/>
            <a:ext cx="12192000" cy="6013397"/>
          </a:xfrm>
        </p:spPr>
        <p:txBody>
          <a:bodyPr>
            <a:normAutofit/>
          </a:bodyPr>
          <a:lstStyle/>
          <a:p>
            <a:pPr>
              <a:buFont typeface="Wingdings" panose="05000000000000000000" pitchFamily="2" charset="2"/>
              <a:buChar char="v"/>
            </a:pPr>
            <a:r>
              <a:rPr lang="en-GB" sz="2400" dirty="0"/>
              <a:t>A framework is a structure that you can build software on. It serves as a foundation, so you're not starting entirely from scratch.</a:t>
            </a:r>
          </a:p>
          <a:p>
            <a:pPr>
              <a:buFont typeface="Wingdings" panose="05000000000000000000" pitchFamily="2" charset="2"/>
              <a:buChar char="v"/>
            </a:pPr>
            <a:r>
              <a:rPr lang="en-GB" sz="2400" dirty="0"/>
              <a:t>The purpose of framework is to allow designers and developers to focus on building an unique feature for their web based projects rather than re-inventing by coding. </a:t>
            </a:r>
          </a:p>
          <a:p>
            <a:pPr>
              <a:buFont typeface="Wingdings" panose="05000000000000000000" pitchFamily="2" charset="2"/>
              <a:buChar char="v"/>
            </a:pPr>
            <a:r>
              <a:rPr lang="en-GB" sz="2400" dirty="0"/>
              <a:t>Framework is specially created to help you boost the performance and efficiency of your web app development task.</a:t>
            </a:r>
            <a:endParaRPr lang="en-US" sz="2400" dirty="0"/>
          </a:p>
        </p:txBody>
      </p:sp>
      <p:pic>
        <p:nvPicPr>
          <p:cNvPr id="2050" name="Picture 2" descr="Framework Data Processing Bureau">
            <a:extLst>
              <a:ext uri="{FF2B5EF4-FFF2-40B4-BE49-F238E27FC236}">
                <a16:creationId xmlns:a16="http://schemas.microsoft.com/office/drawing/2014/main" id="{ACB13498-D4E7-188B-7CED-C76921E81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2292" y="4310743"/>
            <a:ext cx="3656082" cy="2432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28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029B4-4762-B12E-E033-AF7E58CE9FD1}"/>
              </a:ext>
            </a:extLst>
          </p:cNvPr>
          <p:cNvSpPr>
            <a:spLocks noGrp="1"/>
          </p:cNvSpPr>
          <p:nvPr>
            <p:ph type="title"/>
          </p:nvPr>
        </p:nvSpPr>
        <p:spPr>
          <a:xfrm>
            <a:off x="1" y="0"/>
            <a:ext cx="10050834" cy="808264"/>
          </a:xfrm>
        </p:spPr>
        <p:txBody>
          <a:bodyPr/>
          <a:lstStyle/>
          <a:p>
            <a:r>
              <a:rPr lang="en-GB" dirty="0">
                <a:solidFill>
                  <a:srgbClr val="FFFF00"/>
                </a:solidFill>
              </a:rPr>
              <a:t>Hibernate</a:t>
            </a:r>
            <a:endParaRPr lang="en-US" dirty="0">
              <a:solidFill>
                <a:srgbClr val="FFFF00"/>
              </a:solidFill>
            </a:endParaRPr>
          </a:p>
        </p:txBody>
      </p:sp>
      <p:sp>
        <p:nvSpPr>
          <p:cNvPr id="3" name="Content Placeholder 2">
            <a:extLst>
              <a:ext uri="{FF2B5EF4-FFF2-40B4-BE49-F238E27FC236}">
                <a16:creationId xmlns:a16="http://schemas.microsoft.com/office/drawing/2014/main" id="{C6704E0A-D026-4178-F7C6-EBC27099C65F}"/>
              </a:ext>
            </a:extLst>
          </p:cNvPr>
          <p:cNvSpPr>
            <a:spLocks noGrp="1"/>
          </p:cNvSpPr>
          <p:nvPr>
            <p:ph idx="1"/>
          </p:nvPr>
        </p:nvSpPr>
        <p:spPr>
          <a:xfrm>
            <a:off x="9298" y="803782"/>
            <a:ext cx="12182701" cy="6054218"/>
          </a:xfrm>
        </p:spPr>
        <p:txBody>
          <a:bodyPr>
            <a:normAutofit/>
          </a:bodyPr>
          <a:lstStyle/>
          <a:p>
            <a:pPr>
              <a:buFont typeface="Wingdings" panose="05000000000000000000" pitchFamily="2" charset="2"/>
              <a:buChar char="v"/>
            </a:pPr>
            <a:endParaRPr lang="en-GB" sz="2400" dirty="0"/>
          </a:p>
          <a:p>
            <a:pPr>
              <a:buFont typeface="Wingdings" panose="05000000000000000000" pitchFamily="2" charset="2"/>
              <a:buChar char="v"/>
            </a:pPr>
            <a:r>
              <a:rPr lang="en-GB" sz="2400" dirty="0"/>
              <a:t>Hibernate is a framework which provides some abstraction layer, meaning that the programmer does not have to worry about the implementations, Hibernate does the implementations for you internally like Establishing a connection with the database, writing query to perform CRUD operations etc. </a:t>
            </a:r>
          </a:p>
          <a:p>
            <a:pPr>
              <a:buFont typeface="Wingdings" panose="05000000000000000000" pitchFamily="2" charset="2"/>
              <a:buChar char="v"/>
            </a:pPr>
            <a:r>
              <a:rPr lang="en-GB" sz="2400" dirty="0"/>
              <a:t>Hibernate is an ORM Tool.</a:t>
            </a:r>
            <a:endParaRPr lang="en-US" sz="2400" dirty="0"/>
          </a:p>
        </p:txBody>
      </p:sp>
      <p:pic>
        <p:nvPicPr>
          <p:cNvPr id="3076" name="Picture 4" descr="Hibernate JPA Archives - Mastertheboss">
            <a:extLst>
              <a:ext uri="{FF2B5EF4-FFF2-40B4-BE49-F238E27FC236}">
                <a16:creationId xmlns:a16="http://schemas.microsoft.com/office/drawing/2014/main" id="{76512472-8DF9-F97A-105A-6648D2858F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260" y="3895445"/>
            <a:ext cx="6328006" cy="2158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89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C498-DE52-13C1-CBA0-BD18CCA293F2}"/>
              </a:ext>
            </a:extLst>
          </p:cNvPr>
          <p:cNvSpPr>
            <a:spLocks noGrp="1"/>
          </p:cNvSpPr>
          <p:nvPr>
            <p:ph type="title"/>
          </p:nvPr>
        </p:nvSpPr>
        <p:spPr>
          <a:xfrm>
            <a:off x="1" y="0"/>
            <a:ext cx="10050834" cy="767443"/>
          </a:xfrm>
        </p:spPr>
        <p:txBody>
          <a:bodyPr/>
          <a:lstStyle/>
          <a:p>
            <a:r>
              <a:rPr lang="en-GB" dirty="0">
                <a:solidFill>
                  <a:srgbClr val="FFFF00"/>
                </a:solidFill>
              </a:rPr>
              <a:t>ORM Tool</a:t>
            </a:r>
            <a:endParaRPr lang="en-US" dirty="0">
              <a:solidFill>
                <a:srgbClr val="FFFF00"/>
              </a:solidFill>
            </a:endParaRPr>
          </a:p>
        </p:txBody>
      </p:sp>
      <p:sp>
        <p:nvSpPr>
          <p:cNvPr id="3" name="Content Placeholder 2">
            <a:extLst>
              <a:ext uri="{FF2B5EF4-FFF2-40B4-BE49-F238E27FC236}">
                <a16:creationId xmlns:a16="http://schemas.microsoft.com/office/drawing/2014/main" id="{6F9067B3-8D3D-50C8-FDD9-B36EED1E40F0}"/>
              </a:ext>
            </a:extLst>
          </p:cNvPr>
          <p:cNvSpPr>
            <a:spLocks noGrp="1"/>
          </p:cNvSpPr>
          <p:nvPr>
            <p:ph idx="1"/>
          </p:nvPr>
        </p:nvSpPr>
        <p:spPr>
          <a:xfrm>
            <a:off x="33791" y="901754"/>
            <a:ext cx="12158209" cy="5890932"/>
          </a:xfrm>
        </p:spPr>
        <p:txBody>
          <a:bodyPr>
            <a:normAutofit/>
          </a:bodyPr>
          <a:lstStyle/>
          <a:p>
            <a:pPr>
              <a:buFont typeface="Wingdings" panose="05000000000000000000" pitchFamily="2" charset="2"/>
              <a:buChar char="v"/>
            </a:pPr>
            <a:endParaRPr lang="en-GB" sz="2400" dirty="0"/>
          </a:p>
          <a:p>
            <a:pPr>
              <a:buFont typeface="Wingdings" panose="05000000000000000000" pitchFamily="2" charset="2"/>
              <a:buChar char="v"/>
            </a:pPr>
            <a:r>
              <a:rPr lang="en-GB" sz="2400" dirty="0"/>
              <a:t>Object-Relational Mapping (ORM) is a technique that lets you query and manipulate data from a database using an object-oriented paradigm.</a:t>
            </a:r>
          </a:p>
          <a:p>
            <a:pPr>
              <a:buFont typeface="Wingdings" panose="05000000000000000000" pitchFamily="2" charset="2"/>
              <a:buChar char="v"/>
            </a:pPr>
            <a:r>
              <a:rPr lang="en-GB" sz="2400" dirty="0"/>
              <a:t>An ORM library is a completely ordinary library written in your language of choice that encapsulates the code needed to manipulate the data, so you don't use SQL anymore, you interact directly with an object in the same language you're using.</a:t>
            </a:r>
            <a:endParaRPr lang="en-US" sz="2400" dirty="0"/>
          </a:p>
        </p:txBody>
      </p:sp>
      <p:pic>
        <p:nvPicPr>
          <p:cNvPr id="4102" name="Picture 6" descr="What is ORM? Why to use it and Brief Introduction of ORM Frameworks. | by  Vinayak Grover | Medium">
            <a:extLst>
              <a:ext uri="{FF2B5EF4-FFF2-40B4-BE49-F238E27FC236}">
                <a16:creationId xmlns:a16="http://schemas.microsoft.com/office/drawing/2014/main" id="{1219803B-C06B-32CD-CB27-5FAB460080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5492" y="3548063"/>
            <a:ext cx="5581650" cy="2862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76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C573D-8AFE-283C-15EA-252195A89FC5}"/>
              </a:ext>
            </a:extLst>
          </p:cNvPr>
          <p:cNvSpPr>
            <a:spLocks noGrp="1"/>
          </p:cNvSpPr>
          <p:nvPr>
            <p:ph type="title"/>
          </p:nvPr>
        </p:nvSpPr>
        <p:spPr>
          <a:xfrm>
            <a:off x="1" y="0"/>
            <a:ext cx="10050834" cy="693964"/>
          </a:xfrm>
        </p:spPr>
        <p:txBody>
          <a:bodyPr/>
          <a:lstStyle/>
          <a:p>
            <a:r>
              <a:rPr lang="en-GB" dirty="0">
                <a:solidFill>
                  <a:srgbClr val="FFFF00"/>
                </a:solidFill>
              </a:rPr>
              <a:t>How Hibernate Works?</a:t>
            </a:r>
            <a:endParaRPr lang="en-US" dirty="0">
              <a:solidFill>
                <a:srgbClr val="FFFF00"/>
              </a:solidFill>
            </a:endParaRPr>
          </a:p>
        </p:txBody>
      </p:sp>
      <p:sp>
        <p:nvSpPr>
          <p:cNvPr id="3" name="Content Placeholder 2">
            <a:extLst>
              <a:ext uri="{FF2B5EF4-FFF2-40B4-BE49-F238E27FC236}">
                <a16:creationId xmlns:a16="http://schemas.microsoft.com/office/drawing/2014/main" id="{15BACA8D-5CB5-B9FC-A7B0-98000213581E}"/>
              </a:ext>
            </a:extLst>
          </p:cNvPr>
          <p:cNvSpPr>
            <a:spLocks noGrp="1"/>
          </p:cNvSpPr>
          <p:nvPr>
            <p:ph idx="1"/>
          </p:nvPr>
        </p:nvSpPr>
        <p:spPr>
          <a:xfrm>
            <a:off x="17461" y="616004"/>
            <a:ext cx="12174538" cy="5964411"/>
          </a:xfrm>
        </p:spPr>
        <p:txBody>
          <a:bodyPr>
            <a:normAutofit/>
          </a:bodyPr>
          <a:lstStyle/>
          <a:p>
            <a:endParaRPr lang="en-GB" dirty="0"/>
          </a:p>
          <a:p>
            <a:pPr>
              <a:buFont typeface="Wingdings" panose="05000000000000000000" pitchFamily="2" charset="2"/>
              <a:buChar char="v"/>
            </a:pPr>
            <a:r>
              <a:rPr lang="en-GB" sz="2400" dirty="0"/>
              <a:t>In Hibernate framework we use Objects to develop persistence logic which are independent of database software.</a:t>
            </a:r>
          </a:p>
          <a:p>
            <a:pPr>
              <a:buFont typeface="Wingdings" panose="05000000000000000000" pitchFamily="2" charset="2"/>
              <a:buChar char="v"/>
            </a:pPr>
            <a:r>
              <a:rPr lang="en-GB" sz="2400" dirty="0"/>
              <a:t>In hibernate every class will be mapped to table and every object will be mapped to column or table data.</a:t>
            </a:r>
          </a:p>
          <a:p>
            <a:pPr>
              <a:buFont typeface="Wingdings" panose="05000000000000000000" pitchFamily="2" charset="2"/>
              <a:buChar char="v"/>
            </a:pPr>
            <a:r>
              <a:rPr lang="en-GB" sz="2400" dirty="0"/>
              <a:t>To tell the program which class to be converted as table we will use an annotation @Entity before class, this will create the table and object or variable created will be considered as column.</a:t>
            </a:r>
          </a:p>
          <a:p>
            <a:pPr>
              <a:buFont typeface="Wingdings" panose="05000000000000000000" pitchFamily="2" charset="2"/>
              <a:buChar char="v"/>
            </a:pPr>
            <a:r>
              <a:rPr lang="en-GB" sz="2400" dirty="0"/>
              <a:t>By initializing the objects we can insert data into table.</a:t>
            </a:r>
          </a:p>
          <a:p>
            <a:pPr>
              <a:buFont typeface="Wingdings" panose="05000000000000000000" pitchFamily="2" charset="2"/>
              <a:buChar char="v"/>
            </a:pPr>
            <a:r>
              <a:rPr lang="en-GB" sz="2400" dirty="0"/>
              <a:t>To declare any column as Primary key we will use @Id annotation before declaring that variable.</a:t>
            </a:r>
          </a:p>
          <a:p>
            <a:pPr>
              <a:buFont typeface="Wingdings" panose="05000000000000000000" pitchFamily="2" charset="2"/>
              <a:buChar char="v"/>
            </a:pPr>
            <a:r>
              <a:rPr lang="en-GB" sz="2400" dirty="0"/>
              <a:t>In a Class we should have only one primary key or @Id.</a:t>
            </a:r>
            <a:endParaRPr lang="en-US" sz="2400" dirty="0"/>
          </a:p>
        </p:txBody>
      </p:sp>
      <p:pic>
        <p:nvPicPr>
          <p:cNvPr id="5122" name="Picture 2" descr="Learn Hibernate Tutorial - javatpoint">
            <a:extLst>
              <a:ext uri="{FF2B5EF4-FFF2-40B4-BE49-F238E27FC236}">
                <a16:creationId xmlns:a16="http://schemas.microsoft.com/office/drawing/2014/main" id="{C9E9F32C-6D6A-5DE2-0E7F-77CB38EAA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5045" y="5797042"/>
            <a:ext cx="3862442" cy="1060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80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F7E94-832E-F196-EC08-EA20570628B9}"/>
              </a:ext>
            </a:extLst>
          </p:cNvPr>
          <p:cNvSpPr>
            <a:spLocks noGrp="1"/>
          </p:cNvSpPr>
          <p:nvPr>
            <p:ph type="title"/>
          </p:nvPr>
        </p:nvSpPr>
        <p:spPr>
          <a:xfrm>
            <a:off x="0" y="0"/>
            <a:ext cx="12191999" cy="1168842"/>
          </a:xfrm>
        </p:spPr>
        <p:txBody>
          <a:bodyPr/>
          <a:lstStyle/>
          <a:p>
            <a:r>
              <a:rPr lang="en-GB" dirty="0">
                <a:solidFill>
                  <a:srgbClr val="FFFF00"/>
                </a:solidFill>
              </a:rPr>
              <a:t>How to Establish Connection thru Hibernate</a:t>
            </a:r>
            <a:endParaRPr lang="en-US" dirty="0">
              <a:solidFill>
                <a:srgbClr val="FFFF00"/>
              </a:solidFill>
            </a:endParaRPr>
          </a:p>
        </p:txBody>
      </p:sp>
      <p:sp>
        <p:nvSpPr>
          <p:cNvPr id="3" name="Content Placeholder 2">
            <a:extLst>
              <a:ext uri="{FF2B5EF4-FFF2-40B4-BE49-F238E27FC236}">
                <a16:creationId xmlns:a16="http://schemas.microsoft.com/office/drawing/2014/main" id="{5D31760F-05B4-8E6A-2074-B504B413D734}"/>
              </a:ext>
            </a:extLst>
          </p:cNvPr>
          <p:cNvSpPr>
            <a:spLocks noGrp="1"/>
          </p:cNvSpPr>
          <p:nvPr>
            <p:ph idx="1"/>
          </p:nvPr>
        </p:nvSpPr>
        <p:spPr>
          <a:xfrm>
            <a:off x="13983" y="3626978"/>
            <a:ext cx="12178016" cy="3231022"/>
          </a:xfrm>
        </p:spPr>
        <p:txBody>
          <a:bodyPr>
            <a:normAutofit lnSpcReduction="10000"/>
          </a:bodyPr>
          <a:lstStyle/>
          <a:p>
            <a:pPr>
              <a:buFont typeface="Wingdings" panose="05000000000000000000" pitchFamily="2" charset="2"/>
              <a:buChar char="v"/>
            </a:pPr>
            <a:endParaRPr lang="en-GB" sz="2400" dirty="0"/>
          </a:p>
          <a:p>
            <a:pPr>
              <a:buFont typeface="Wingdings" panose="05000000000000000000" pitchFamily="2" charset="2"/>
              <a:buChar char="v"/>
            </a:pPr>
            <a:r>
              <a:rPr lang="en-GB" sz="2400" dirty="0" err="1"/>
              <a:t>EntityManagerFactory</a:t>
            </a:r>
            <a:r>
              <a:rPr lang="en-GB" sz="2400" dirty="0"/>
              <a:t> interface has </a:t>
            </a:r>
            <a:r>
              <a:rPr lang="en-GB" sz="2400" dirty="0" err="1"/>
              <a:t>createEntityManagerFactory</a:t>
            </a:r>
            <a:r>
              <a:rPr lang="en-GB" sz="2400" dirty="0"/>
              <a:t>() method of Persistence class which helps in establishing connection to database and will create table for @Entity class.</a:t>
            </a:r>
          </a:p>
          <a:p>
            <a:pPr>
              <a:buFont typeface="Wingdings" panose="05000000000000000000" pitchFamily="2" charset="2"/>
              <a:buChar char="v"/>
            </a:pPr>
            <a:r>
              <a:rPr lang="en-GB" sz="2400" dirty="0"/>
              <a:t>EntityManager is used to perform crud operations on database.</a:t>
            </a:r>
            <a:br>
              <a:rPr lang="en-GB" sz="2400" dirty="0"/>
            </a:br>
            <a:r>
              <a:rPr lang="en-GB" sz="2400" dirty="0"/>
              <a:t>Every factory requires a manager.</a:t>
            </a:r>
          </a:p>
          <a:p>
            <a:pPr>
              <a:buFont typeface="Wingdings" panose="05000000000000000000" pitchFamily="2" charset="2"/>
              <a:buChar char="v"/>
            </a:pPr>
            <a:r>
              <a:rPr lang="en-GB" sz="2400" dirty="0"/>
              <a:t>EntityTransaction is used whenever we are making changes to database or operation which will affect the database.</a:t>
            </a:r>
            <a:endParaRPr lang="en-US" sz="2400" dirty="0"/>
          </a:p>
        </p:txBody>
      </p:sp>
      <p:sp>
        <p:nvSpPr>
          <p:cNvPr id="4" name="AutoShape 2" descr="Design Elements: Connection and Separation | Graphics Bristol">
            <a:extLst>
              <a:ext uri="{FF2B5EF4-FFF2-40B4-BE49-F238E27FC236}">
                <a16:creationId xmlns:a16="http://schemas.microsoft.com/office/drawing/2014/main" id="{736C86C0-DA67-9DBA-9586-2EDA46CD753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50" name="Picture 6" descr="Design Elements: Connection and Separation | Graphics Bristol">
            <a:extLst>
              <a:ext uri="{FF2B5EF4-FFF2-40B4-BE49-F238E27FC236}">
                <a16:creationId xmlns:a16="http://schemas.microsoft.com/office/drawing/2014/main" id="{747CEF3F-666B-E2D5-41CF-D759A069E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7480" y="701443"/>
            <a:ext cx="5433138" cy="3042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05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8F5AF-03F0-ED80-76DA-F379A5E06C1D}"/>
              </a:ext>
            </a:extLst>
          </p:cNvPr>
          <p:cNvSpPr>
            <a:spLocks noGrp="1"/>
          </p:cNvSpPr>
          <p:nvPr>
            <p:ph type="title"/>
          </p:nvPr>
        </p:nvSpPr>
        <p:spPr>
          <a:xfrm>
            <a:off x="0" y="0"/>
            <a:ext cx="12191999" cy="930729"/>
          </a:xfrm>
        </p:spPr>
        <p:txBody>
          <a:bodyPr/>
          <a:lstStyle/>
          <a:p>
            <a:r>
              <a:rPr lang="en-GB" dirty="0">
                <a:solidFill>
                  <a:srgbClr val="FFFF00"/>
                </a:solidFill>
              </a:rPr>
              <a:t>Different Methods Of EntityManager</a:t>
            </a:r>
            <a:endParaRPr lang="en-US" dirty="0">
              <a:solidFill>
                <a:srgbClr val="FFFF00"/>
              </a:solidFill>
            </a:endParaRPr>
          </a:p>
        </p:txBody>
      </p:sp>
      <p:sp>
        <p:nvSpPr>
          <p:cNvPr id="3" name="Content Placeholder 2">
            <a:extLst>
              <a:ext uri="{FF2B5EF4-FFF2-40B4-BE49-F238E27FC236}">
                <a16:creationId xmlns:a16="http://schemas.microsoft.com/office/drawing/2014/main" id="{3BF24F58-DD03-7B1A-C53D-4A38816224EC}"/>
              </a:ext>
            </a:extLst>
          </p:cNvPr>
          <p:cNvSpPr>
            <a:spLocks noGrp="1"/>
          </p:cNvSpPr>
          <p:nvPr>
            <p:ph idx="1"/>
          </p:nvPr>
        </p:nvSpPr>
        <p:spPr>
          <a:xfrm>
            <a:off x="0" y="1001864"/>
            <a:ext cx="12191999" cy="5856137"/>
          </a:xfrm>
        </p:spPr>
        <p:txBody>
          <a:bodyPr>
            <a:normAutofit/>
          </a:bodyPr>
          <a:lstStyle/>
          <a:p>
            <a:r>
              <a:rPr lang="en-GB" sz="2400" dirty="0"/>
              <a:t>First we will use setters to set the values to object and we will use persist() method and pass the object as parameter which will save the object as table columns.</a:t>
            </a:r>
          </a:p>
          <a:p>
            <a:r>
              <a:rPr lang="en-GB" sz="2400" dirty="0"/>
              <a:t>Find() method is used to find the object based on primary key which will return the object containing that Primary key.</a:t>
            </a:r>
          </a:p>
          <a:p>
            <a:r>
              <a:rPr lang="en-GB" sz="2400" dirty="0"/>
              <a:t>Remove() method will delete the values. Before removing we will find the object.</a:t>
            </a:r>
          </a:p>
          <a:p>
            <a:r>
              <a:rPr lang="en-GB" sz="2400" dirty="0"/>
              <a:t>merge() is used to alter the table. Before merging we will find the object.</a:t>
            </a:r>
          </a:p>
          <a:p>
            <a:r>
              <a:rPr lang="en-GB" sz="2400" dirty="0"/>
              <a:t>For executing queries which don't have particular methods we will use CreateQuery("HQL") to execute such queries.</a:t>
            </a:r>
          </a:p>
          <a:p>
            <a:endParaRPr lang="en-US" dirty="0"/>
          </a:p>
        </p:txBody>
      </p:sp>
    </p:spTree>
    <p:extLst>
      <p:ext uri="{BB962C8B-B14F-4D97-AF65-F5344CB8AC3E}">
        <p14:creationId xmlns:p14="http://schemas.microsoft.com/office/powerpoint/2010/main" val="189025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76054-223D-5244-07EF-B89680146632}"/>
              </a:ext>
            </a:extLst>
          </p:cNvPr>
          <p:cNvSpPr>
            <a:spLocks noGrp="1"/>
          </p:cNvSpPr>
          <p:nvPr>
            <p:ph type="title"/>
          </p:nvPr>
        </p:nvSpPr>
        <p:spPr>
          <a:xfrm>
            <a:off x="0" y="0"/>
            <a:ext cx="10050834" cy="866692"/>
          </a:xfrm>
        </p:spPr>
        <p:txBody>
          <a:bodyPr/>
          <a:lstStyle/>
          <a:p>
            <a:r>
              <a:rPr lang="en-GB" dirty="0">
                <a:solidFill>
                  <a:srgbClr val="FFFF00"/>
                </a:solidFill>
              </a:rPr>
              <a:t>Note:</a:t>
            </a:r>
            <a:br>
              <a:rPr lang="en-GB" dirty="0">
                <a:solidFill>
                  <a:srgbClr val="FFFF00"/>
                </a:solidFill>
              </a:rPr>
            </a:br>
            <a:endParaRPr lang="en-US" dirty="0">
              <a:solidFill>
                <a:srgbClr val="FFFF00"/>
              </a:solidFill>
            </a:endParaRPr>
          </a:p>
        </p:txBody>
      </p:sp>
      <p:sp>
        <p:nvSpPr>
          <p:cNvPr id="3" name="Content Placeholder 2">
            <a:extLst>
              <a:ext uri="{FF2B5EF4-FFF2-40B4-BE49-F238E27FC236}">
                <a16:creationId xmlns:a16="http://schemas.microsoft.com/office/drawing/2014/main" id="{6E52C42A-CF52-7C77-13CE-6C9E3E974B70}"/>
              </a:ext>
            </a:extLst>
          </p:cNvPr>
          <p:cNvSpPr>
            <a:spLocks noGrp="1"/>
          </p:cNvSpPr>
          <p:nvPr>
            <p:ph idx="1"/>
          </p:nvPr>
        </p:nvSpPr>
        <p:spPr>
          <a:xfrm>
            <a:off x="6032" y="604299"/>
            <a:ext cx="12185968" cy="6253701"/>
          </a:xfrm>
        </p:spPr>
        <p:txBody>
          <a:bodyPr>
            <a:noAutofit/>
          </a:bodyPr>
          <a:lstStyle/>
          <a:p>
            <a:pPr marL="0" indent="0">
              <a:buNone/>
            </a:pPr>
            <a:endParaRPr lang="en-GB" sz="2400" dirty="0"/>
          </a:p>
          <a:p>
            <a:pPr>
              <a:buFont typeface="Wingdings" panose="05000000000000000000" pitchFamily="2" charset="2"/>
              <a:buChar char="v"/>
            </a:pPr>
            <a:r>
              <a:rPr lang="en-GB" sz="2400" dirty="0"/>
              <a:t>To  make table name different from class name we use entity property name.</a:t>
            </a:r>
            <a:br>
              <a:rPr lang="en-GB" sz="2400" dirty="0"/>
            </a:br>
            <a:r>
              <a:rPr lang="en-GB" sz="2400" dirty="0"/>
              <a:t>i.e. Entity(name="Employee_Details").</a:t>
            </a:r>
          </a:p>
          <a:p>
            <a:pPr>
              <a:buFont typeface="Wingdings" panose="05000000000000000000" pitchFamily="2" charset="2"/>
              <a:buChar char="v"/>
            </a:pPr>
            <a:r>
              <a:rPr lang="en-GB" sz="2400" dirty="0"/>
              <a:t>If we want to specify name for column other than variable name we use column annotation.</a:t>
            </a:r>
            <a:br>
              <a:rPr lang="en-GB" sz="2400" dirty="0"/>
            </a:br>
            <a:r>
              <a:rPr lang="en-GB" sz="2400" dirty="0"/>
              <a:t>i.e. @Column(name="Employee_details").</a:t>
            </a:r>
          </a:p>
          <a:p>
            <a:pPr>
              <a:buFont typeface="Wingdings" panose="05000000000000000000" pitchFamily="2" charset="2"/>
              <a:buChar char="v"/>
            </a:pPr>
            <a:r>
              <a:rPr lang="en-GB" sz="2400" dirty="0"/>
              <a:t>To make a column NotNull we have to use nullable property of annotation column</a:t>
            </a:r>
            <a:br>
              <a:rPr lang="en-GB" sz="2400" dirty="0"/>
            </a:br>
            <a:r>
              <a:rPr lang="en-GB" sz="2400" dirty="0"/>
              <a:t>i.e. @Column(nullable=true);</a:t>
            </a:r>
          </a:p>
          <a:p>
            <a:pPr>
              <a:buFont typeface="Wingdings" panose="05000000000000000000" pitchFamily="2" charset="2"/>
              <a:buChar char="v"/>
            </a:pPr>
            <a:r>
              <a:rPr lang="en-GB" sz="2400" dirty="0"/>
              <a:t>To make a column Unique we have to use nullable property of annotation column</a:t>
            </a:r>
            <a:br>
              <a:rPr lang="en-GB" sz="2400" dirty="0"/>
            </a:br>
            <a:r>
              <a:rPr lang="en-GB" sz="2400" dirty="0"/>
              <a:t>i.e. @Column(Unique=true);</a:t>
            </a:r>
          </a:p>
          <a:p>
            <a:pPr>
              <a:buFont typeface="Wingdings" panose="05000000000000000000" pitchFamily="2" charset="2"/>
              <a:buChar char="v"/>
            </a:pPr>
            <a:r>
              <a:rPr lang="en-GB" sz="2400" dirty="0"/>
              <a:t>To restrict the length we use length property but we don't usually use this as it is already done in the frontend. </a:t>
            </a:r>
            <a:br>
              <a:rPr lang="en-GB" sz="2400" dirty="0"/>
            </a:br>
            <a:r>
              <a:rPr lang="en-GB" sz="2400" dirty="0"/>
              <a:t>i.e. @Column(length=20);</a:t>
            </a:r>
          </a:p>
        </p:txBody>
      </p:sp>
      <p:pic>
        <p:nvPicPr>
          <p:cNvPr id="7170" name="Picture 2" descr="Take Note Icon #211486 - Free Icons Library">
            <a:extLst>
              <a:ext uri="{FF2B5EF4-FFF2-40B4-BE49-F238E27FC236}">
                <a16:creationId xmlns:a16="http://schemas.microsoft.com/office/drawing/2014/main" id="{3DD3B988-87FC-3372-4FE0-3971ED09A3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5504" y="-64053"/>
            <a:ext cx="1900527" cy="1336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74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E554B-4764-A01E-DAAD-1EDEC4FC2421}"/>
              </a:ext>
            </a:extLst>
          </p:cNvPr>
          <p:cNvSpPr>
            <a:spLocks noGrp="1"/>
          </p:cNvSpPr>
          <p:nvPr>
            <p:ph type="title"/>
          </p:nvPr>
        </p:nvSpPr>
        <p:spPr>
          <a:xfrm>
            <a:off x="1" y="0"/>
            <a:ext cx="10050834" cy="906449"/>
          </a:xfrm>
        </p:spPr>
        <p:txBody>
          <a:bodyPr/>
          <a:lstStyle/>
          <a:p>
            <a:r>
              <a:rPr lang="en-GB" dirty="0">
                <a:solidFill>
                  <a:srgbClr val="FFFF00"/>
                </a:solidFill>
              </a:rPr>
              <a:t>Mapping</a:t>
            </a:r>
            <a:endParaRPr lang="en-US" dirty="0">
              <a:solidFill>
                <a:srgbClr val="FFFF00"/>
              </a:solidFill>
            </a:endParaRPr>
          </a:p>
        </p:txBody>
      </p:sp>
      <p:sp>
        <p:nvSpPr>
          <p:cNvPr id="3" name="Content Placeholder 2">
            <a:extLst>
              <a:ext uri="{FF2B5EF4-FFF2-40B4-BE49-F238E27FC236}">
                <a16:creationId xmlns:a16="http://schemas.microsoft.com/office/drawing/2014/main" id="{F0DA9E4D-141E-6027-5DB1-DA0240F22626}"/>
              </a:ext>
            </a:extLst>
          </p:cNvPr>
          <p:cNvSpPr>
            <a:spLocks noGrp="1"/>
          </p:cNvSpPr>
          <p:nvPr>
            <p:ph idx="1"/>
          </p:nvPr>
        </p:nvSpPr>
        <p:spPr>
          <a:xfrm>
            <a:off x="0" y="700415"/>
            <a:ext cx="12192000" cy="6157585"/>
          </a:xfrm>
        </p:spPr>
        <p:txBody>
          <a:bodyPr>
            <a:normAutofit/>
          </a:bodyPr>
          <a:lstStyle/>
          <a:p>
            <a:pPr marL="0" marR="0">
              <a:lnSpc>
                <a:spcPct val="107000"/>
              </a:lnSpc>
              <a:spcBef>
                <a:spcPts val="0"/>
              </a:spcBef>
              <a:spcAft>
                <a:spcPts val="800"/>
              </a:spcAft>
            </a:pPr>
            <a:endParaRPr lang="en-US" sz="2400" dirty="0">
              <a:effectLst/>
              <a:latin typeface="Sylfaen" panose="010A0502050306030303"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latin typeface="Sylfaen" panose="010A050205030603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400" dirty="0">
              <a:effectLst/>
              <a:latin typeface="Sylfaen" panose="010A0502050306030303"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effectLst/>
              <a:latin typeface="Sylfaen" panose="010A0502050306030303"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effectLst/>
              <a:latin typeface="Sylfaen" panose="010A050205030603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mn-lt"/>
                <a:ea typeface="Calibri" panose="020F0502020204030204" pitchFamily="34" charset="0"/>
                <a:cs typeface="Times New Roman" panose="02020603050405020304" pitchFamily="18" charset="0"/>
              </a:rPr>
              <a:t>Hibernate mappings are one of the key features of hibernate, they help in establishing the relationship between two database tables.</a:t>
            </a:r>
          </a:p>
          <a:p>
            <a:pPr marL="0" marR="0">
              <a:lnSpc>
                <a:spcPct val="107000"/>
              </a:lnSpc>
              <a:spcBef>
                <a:spcPts val="0"/>
              </a:spcBef>
              <a:spcAft>
                <a:spcPts val="800"/>
              </a:spcAft>
            </a:pPr>
            <a:r>
              <a:rPr lang="en-US" sz="2400" dirty="0">
                <a:latin typeface="+mn-lt"/>
                <a:ea typeface="Calibri" panose="020F0502020204030204" pitchFamily="34" charset="0"/>
                <a:cs typeface="Times New Roman" panose="02020603050405020304" pitchFamily="18" charset="0"/>
              </a:rPr>
              <a:t>W</a:t>
            </a:r>
            <a:r>
              <a:rPr lang="en-US" sz="2400" dirty="0">
                <a:effectLst/>
                <a:latin typeface="+mn-lt"/>
                <a:ea typeface="Calibri" panose="020F0502020204030204" pitchFamily="34" charset="0"/>
                <a:cs typeface="Times New Roman" panose="02020603050405020304" pitchFamily="18" charset="0"/>
              </a:rPr>
              <a:t>e can establish either uni-directional or bi-directional mapping i.e., we can either model them as an attribute on only one of the associated entities or on both. It will not impact your database mapping tables, but it defines in which direction you can use the relationship in your model and criteria queries.</a:t>
            </a:r>
          </a:p>
          <a:p>
            <a:pPr marL="0" marR="0">
              <a:lnSpc>
                <a:spcPct val="107000"/>
              </a:lnSpc>
              <a:spcBef>
                <a:spcPts val="0"/>
              </a:spcBef>
              <a:spcAft>
                <a:spcPts val="800"/>
              </a:spcAft>
            </a:pPr>
            <a:r>
              <a:rPr lang="en-US" sz="2400" dirty="0">
                <a:effectLst/>
                <a:latin typeface="+mn-lt"/>
                <a:ea typeface="Calibri" panose="020F0502020204030204" pitchFamily="34" charset="0"/>
                <a:cs typeface="Times New Roman" panose="02020603050405020304" pitchFamily="18" charset="0"/>
              </a:rPr>
              <a:t>The relationship that can be established between entities are-</a:t>
            </a:r>
            <a:br>
              <a:rPr lang="en-US" sz="2400" dirty="0">
                <a:latin typeface="+mn-lt"/>
                <a:ea typeface="Calibri" panose="020F0502020204030204" pitchFamily="34" charset="0"/>
                <a:cs typeface="Times New Roman" panose="02020603050405020304" pitchFamily="18" charset="0"/>
              </a:rPr>
            </a:br>
            <a:r>
              <a:rPr lang="en-US" sz="2400" dirty="0">
                <a:effectLst/>
                <a:latin typeface="+mn-lt"/>
                <a:ea typeface="Calibri" panose="020F0502020204030204" pitchFamily="34" charset="0"/>
                <a:cs typeface="Times New Roman" panose="02020603050405020304" pitchFamily="18" charset="0"/>
              </a:rPr>
              <a:t>one to one, one to many/many to one and many to many.</a:t>
            </a:r>
          </a:p>
        </p:txBody>
      </p:sp>
      <p:pic>
        <p:nvPicPr>
          <p:cNvPr id="1026" name="Picture 2" descr="Mind Mapping: A Simpler Way to Capture Information">
            <a:extLst>
              <a:ext uri="{FF2B5EF4-FFF2-40B4-BE49-F238E27FC236}">
                <a16:creationId xmlns:a16="http://schemas.microsoft.com/office/drawing/2014/main" id="{8F7459AC-0467-220B-D0E1-1C9B871623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413" y="453224"/>
            <a:ext cx="5150003" cy="2575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91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217</TotalTime>
  <Words>1091</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Sylfaen</vt:lpstr>
      <vt:lpstr>Wingdings</vt:lpstr>
      <vt:lpstr>Wingdings 3</vt:lpstr>
      <vt:lpstr>Ion</vt:lpstr>
      <vt:lpstr>Why Hibernate?</vt:lpstr>
      <vt:lpstr>Framework</vt:lpstr>
      <vt:lpstr>Hibernate</vt:lpstr>
      <vt:lpstr>ORM Tool</vt:lpstr>
      <vt:lpstr>How Hibernate Works?</vt:lpstr>
      <vt:lpstr>How to Establish Connection thru Hibernate</vt:lpstr>
      <vt:lpstr>Different Methods Of EntityManager</vt:lpstr>
      <vt:lpstr>Note: </vt:lpstr>
      <vt:lpstr>Mapping</vt:lpstr>
      <vt:lpstr>One to One</vt:lpstr>
      <vt:lpstr>One to Many or Many to one</vt:lpstr>
      <vt:lpstr>Many to Many</vt:lpstr>
      <vt:lpstr>Note: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Hibernate?</dc:title>
  <dc:creator>Saish Kulkarni</dc:creator>
  <cp:lastModifiedBy>Saish Kulkarni</cp:lastModifiedBy>
  <cp:revision>9</cp:revision>
  <dcterms:created xsi:type="dcterms:W3CDTF">2022-06-20T05:03:52Z</dcterms:created>
  <dcterms:modified xsi:type="dcterms:W3CDTF">2022-07-04T06:14:12Z</dcterms:modified>
</cp:coreProperties>
</file>