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notesMasterIdLst>
    <p:notesMasterId r:id="rId14"/>
  </p:notesMasterIdLst>
  <p:sldIdLst>
    <p:sldId id="268" r:id="rId2"/>
    <p:sldId id="256" r:id="rId3"/>
    <p:sldId id="267" r:id="rId4"/>
    <p:sldId id="257" r:id="rId5"/>
    <p:sldId id="258"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6340" autoAdjust="0"/>
  </p:normalViewPr>
  <p:slideViewPr>
    <p:cSldViewPr snapToGrid="0">
      <p:cViewPr varScale="1">
        <p:scale>
          <a:sx n="115" d="100"/>
          <a:sy n="115" d="100"/>
        </p:scale>
        <p:origin x="438" y="1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55C90-9271-4599-AB9A-142D61DA1FD3}" type="datetimeFigureOut">
              <a:rPr lang="en-US" smtClean="0"/>
              <a:t>12-Jul-22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C797A-9530-4449-8760-1C712FF0B97E}" type="slidenum">
              <a:rPr lang="en-US" smtClean="0"/>
              <a:t>‹#›</a:t>
            </a:fld>
            <a:endParaRPr lang="en-US"/>
          </a:p>
        </p:txBody>
      </p:sp>
    </p:spTree>
    <p:extLst>
      <p:ext uri="{BB962C8B-B14F-4D97-AF65-F5344CB8AC3E}">
        <p14:creationId xmlns:p14="http://schemas.microsoft.com/office/powerpoint/2010/main" val="3623662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5C797A-9530-4449-8760-1C712FF0B97E}" type="slidenum">
              <a:rPr lang="en-US" smtClean="0"/>
              <a:t>10</a:t>
            </a:fld>
            <a:endParaRPr lang="en-US"/>
          </a:p>
        </p:txBody>
      </p:sp>
    </p:spTree>
    <p:extLst>
      <p:ext uri="{BB962C8B-B14F-4D97-AF65-F5344CB8AC3E}">
        <p14:creationId xmlns:p14="http://schemas.microsoft.com/office/powerpoint/2010/main" val="2690663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DCECCC-155F-421D-9A58-B3376624070A}" type="datetimeFigureOut">
              <a:rPr lang="en-US" smtClean="0"/>
              <a:t>12-Jul-22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206835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CECCC-155F-421D-9A58-B3376624070A}" type="datetimeFigureOut">
              <a:rPr lang="en-US" smtClean="0"/>
              <a:t>12-Jul-22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23029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CECCC-155F-421D-9A58-B3376624070A}" type="datetimeFigureOut">
              <a:rPr lang="en-US" smtClean="0"/>
              <a:t>12-Jul-22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B7F2E-2469-4F54-A2DC-AE7C306039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34606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CECCC-155F-421D-9A58-B3376624070A}" type="datetimeFigureOut">
              <a:rPr lang="en-US" smtClean="0"/>
              <a:t>12-Jul-22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1481761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CECCC-155F-421D-9A58-B3376624070A}" type="datetimeFigureOut">
              <a:rPr lang="en-US" smtClean="0"/>
              <a:t>12-Jul-22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B7F2E-2469-4F54-A2DC-AE7C306039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4597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CECCC-155F-421D-9A58-B3376624070A}" type="datetimeFigureOut">
              <a:rPr lang="en-US" smtClean="0"/>
              <a:t>12-Jul-22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3762454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CECCC-155F-421D-9A58-B3376624070A}" type="datetimeFigureOut">
              <a:rPr lang="en-US" smtClean="0"/>
              <a:t>12-Jul-22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357218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CECCC-155F-421D-9A58-B3376624070A}" type="datetimeFigureOut">
              <a:rPr lang="en-US" smtClean="0"/>
              <a:t>12-Jul-22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363957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CECCC-155F-421D-9A58-B3376624070A}" type="datetimeFigureOut">
              <a:rPr lang="en-US" smtClean="0"/>
              <a:t>12-Jul-22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18086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CECCC-155F-421D-9A58-B3376624070A}" type="datetimeFigureOut">
              <a:rPr lang="en-US" smtClean="0"/>
              <a:t>12-Jul-22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379833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CECCC-155F-421D-9A58-B3376624070A}" type="datetimeFigureOut">
              <a:rPr lang="en-US" smtClean="0"/>
              <a:t>12-Jul-22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1870260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CECCC-155F-421D-9A58-B3376624070A}" type="datetimeFigureOut">
              <a:rPr lang="en-US" smtClean="0"/>
              <a:t>12-Jul-22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233694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CECCC-155F-421D-9A58-B3376624070A}" type="datetimeFigureOut">
              <a:rPr lang="en-US" smtClean="0"/>
              <a:t>12-Jul-22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79381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CECCC-155F-421D-9A58-B3376624070A}" type="datetimeFigureOut">
              <a:rPr lang="en-US" smtClean="0"/>
              <a:t>12-Jul-22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235843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CECCC-155F-421D-9A58-B3376624070A}" type="datetimeFigureOut">
              <a:rPr lang="en-US" smtClean="0"/>
              <a:t>12-Jul-22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267188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CECCC-155F-421D-9A58-B3376624070A}" type="datetimeFigureOut">
              <a:rPr lang="en-US" smtClean="0"/>
              <a:t>12-Jul-22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B7F2E-2469-4F54-A2DC-AE7C30603936}" type="slidenum">
              <a:rPr lang="en-US" smtClean="0"/>
              <a:t>‹#›</a:t>
            </a:fld>
            <a:endParaRPr lang="en-US"/>
          </a:p>
        </p:txBody>
      </p:sp>
    </p:spTree>
    <p:extLst>
      <p:ext uri="{BB962C8B-B14F-4D97-AF65-F5344CB8AC3E}">
        <p14:creationId xmlns:p14="http://schemas.microsoft.com/office/powerpoint/2010/main" val="180011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DCECCC-155F-421D-9A58-B3376624070A}" type="datetimeFigureOut">
              <a:rPr lang="en-US" smtClean="0"/>
              <a:t>12-Jul-22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0B7F2E-2469-4F54-A2DC-AE7C30603936}" type="slidenum">
              <a:rPr lang="en-US" smtClean="0"/>
              <a:t>‹#›</a:t>
            </a:fld>
            <a:endParaRPr lang="en-US"/>
          </a:p>
        </p:txBody>
      </p:sp>
    </p:spTree>
    <p:extLst>
      <p:ext uri="{BB962C8B-B14F-4D97-AF65-F5344CB8AC3E}">
        <p14:creationId xmlns:p14="http://schemas.microsoft.com/office/powerpoint/2010/main" val="2485793920"/>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3396-C84B-BBB4-89FC-A1EC9F736D02}"/>
              </a:ext>
            </a:extLst>
          </p:cNvPr>
          <p:cNvSpPr>
            <a:spLocks noGrp="1"/>
          </p:cNvSpPr>
          <p:nvPr>
            <p:ph type="title"/>
          </p:nvPr>
        </p:nvSpPr>
        <p:spPr>
          <a:xfrm>
            <a:off x="0" y="0"/>
            <a:ext cx="12302836" cy="922713"/>
          </a:xfrm>
        </p:spPr>
        <p:txBody>
          <a:bodyPr>
            <a:noAutofit/>
          </a:bodyPr>
          <a:lstStyle/>
          <a:p>
            <a:r>
              <a:rPr lang="en-GB" sz="4800" b="1" dirty="0"/>
              <a:t>WHY</a:t>
            </a:r>
            <a:r>
              <a:rPr lang="en-GB" sz="6000" b="1" dirty="0"/>
              <a:t> JDBC?</a:t>
            </a:r>
            <a:endParaRPr lang="en-US" sz="6000" b="1" dirty="0"/>
          </a:p>
        </p:txBody>
      </p:sp>
      <p:sp>
        <p:nvSpPr>
          <p:cNvPr id="3" name="Content Placeholder 2">
            <a:extLst>
              <a:ext uri="{FF2B5EF4-FFF2-40B4-BE49-F238E27FC236}">
                <a16:creationId xmlns:a16="http://schemas.microsoft.com/office/drawing/2014/main" id="{0C0A280B-535A-0D45-F7E1-0B3044FFEC10}"/>
              </a:ext>
            </a:extLst>
          </p:cNvPr>
          <p:cNvSpPr>
            <a:spLocks noGrp="1"/>
          </p:cNvSpPr>
          <p:nvPr>
            <p:ph idx="1"/>
          </p:nvPr>
        </p:nvSpPr>
        <p:spPr>
          <a:xfrm>
            <a:off x="28940" y="2834640"/>
            <a:ext cx="12163059" cy="4023360"/>
          </a:xfrm>
        </p:spPr>
        <p:txBody>
          <a:bodyPr>
            <a:normAutofit/>
          </a:bodyPr>
          <a:lstStyle/>
          <a:p>
            <a:pPr>
              <a:buClrTx/>
              <a:buFont typeface="Wingdings" panose="05000000000000000000" pitchFamily="2" charset="2"/>
              <a:buChar char="v"/>
            </a:pPr>
            <a:endParaRPr lang="en-GB" sz="2400" b="0" i="0" dirty="0">
              <a:solidFill>
                <a:schemeClr val="tx1"/>
              </a:solidFill>
              <a:effectLst/>
              <a:latin typeface="Nunito" pitchFamily="2" charset="0"/>
            </a:endParaRPr>
          </a:p>
          <a:p>
            <a:pPr>
              <a:buClrTx/>
              <a:buFont typeface="Wingdings" panose="05000000000000000000" pitchFamily="2" charset="2"/>
              <a:buChar char="v"/>
            </a:pPr>
            <a:endParaRPr lang="en-GB" sz="2400" b="0" i="0" dirty="0">
              <a:solidFill>
                <a:schemeClr val="tx1"/>
              </a:solidFill>
              <a:effectLst/>
              <a:latin typeface="Nunito" pitchFamily="2" charset="0"/>
            </a:endParaRPr>
          </a:p>
          <a:p>
            <a:pPr>
              <a:buClrTx/>
              <a:buFont typeface="Wingdings" panose="05000000000000000000" pitchFamily="2" charset="2"/>
              <a:buChar char="v"/>
            </a:pPr>
            <a:r>
              <a:rPr lang="en-GB" sz="2400" b="0" i="0" dirty="0">
                <a:solidFill>
                  <a:schemeClr val="tx1"/>
                </a:solidFill>
                <a:effectLst/>
                <a:latin typeface="Nunito" pitchFamily="2" charset="0"/>
              </a:rPr>
              <a:t>As a developer we will be developing application which needs to connect to a data source, like a database. Send queries and update statements to the database. Retrieve and process the results received from the database in answer to our query.</a:t>
            </a:r>
            <a:endParaRPr lang="en-GB" sz="2400" dirty="0">
              <a:solidFill>
                <a:schemeClr val="tx1"/>
              </a:solidFill>
              <a:latin typeface="Nunito" pitchFamily="2" charset="0"/>
            </a:endParaRPr>
          </a:p>
          <a:p>
            <a:pPr>
              <a:buClrTx/>
              <a:buFont typeface="Wingdings" panose="05000000000000000000" pitchFamily="2" charset="2"/>
              <a:buChar char="v"/>
            </a:pPr>
            <a:r>
              <a:rPr lang="en-GB" sz="2400" dirty="0">
                <a:solidFill>
                  <a:schemeClr val="tx1"/>
                </a:solidFill>
                <a:latin typeface="Nunito" pitchFamily="2" charset="0"/>
              </a:rPr>
              <a:t>So we need a tool to connect between java program and Database. Here, JDBC comes into picture.</a:t>
            </a:r>
            <a:endParaRPr lang="en-US" sz="2400" dirty="0">
              <a:solidFill>
                <a:schemeClr val="tx1"/>
              </a:solidFill>
              <a:latin typeface="Nunito" pitchFamily="2" charset="0"/>
            </a:endParaRPr>
          </a:p>
        </p:txBody>
      </p:sp>
      <p:pic>
        <p:nvPicPr>
          <p:cNvPr id="1027" name="Picture 3" descr="Why in study in New Zealand">
            <a:extLst>
              <a:ext uri="{FF2B5EF4-FFF2-40B4-BE49-F238E27FC236}">
                <a16:creationId xmlns:a16="http://schemas.microsoft.com/office/drawing/2014/main" id="{C339619A-5DAD-2F59-28D6-0EC991CA2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517" y="137160"/>
            <a:ext cx="5391441" cy="3187932"/>
          </a:xfrm>
          <a:prstGeom prst="rect">
            <a:avLst/>
          </a:prstGeo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209420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2D58-D590-E23D-8C53-2A52167189DB}"/>
              </a:ext>
            </a:extLst>
          </p:cNvPr>
          <p:cNvSpPr>
            <a:spLocks noGrp="1"/>
          </p:cNvSpPr>
          <p:nvPr>
            <p:ph type="title"/>
          </p:nvPr>
        </p:nvSpPr>
        <p:spPr>
          <a:xfrm>
            <a:off x="838200" y="-149469"/>
            <a:ext cx="10515600" cy="149469"/>
          </a:xfrm>
        </p:spPr>
        <p:txBody>
          <a:bodyPr>
            <a:normAutofit fontScale="90000"/>
          </a:bodyPr>
          <a:lstStyle/>
          <a:p>
            <a:r>
              <a:rPr lang="en-GB" dirty="0"/>
              <a:t> </a:t>
            </a:r>
            <a:endParaRPr lang="en-US" dirty="0"/>
          </a:p>
        </p:txBody>
      </p:sp>
      <p:sp>
        <p:nvSpPr>
          <p:cNvPr id="3" name="Content Placeholder 2">
            <a:extLst>
              <a:ext uri="{FF2B5EF4-FFF2-40B4-BE49-F238E27FC236}">
                <a16:creationId xmlns:a16="http://schemas.microsoft.com/office/drawing/2014/main" id="{FD8AA79F-A41B-31F6-3E89-B63230A2BFE1}"/>
              </a:ext>
            </a:extLst>
          </p:cNvPr>
          <p:cNvSpPr>
            <a:spLocks noGrp="1"/>
          </p:cNvSpPr>
          <p:nvPr>
            <p:ph idx="1"/>
          </p:nvPr>
        </p:nvSpPr>
        <p:spPr>
          <a:xfrm>
            <a:off x="0" y="0"/>
            <a:ext cx="12192000" cy="6858000"/>
          </a:xfrm>
        </p:spPr>
        <p:txBody>
          <a:bodyPr>
            <a:normAutofit lnSpcReduction="10000"/>
          </a:bodyPr>
          <a:lstStyle/>
          <a:p>
            <a:pPr marL="0" indent="0">
              <a:buNone/>
            </a:pPr>
            <a:r>
              <a:rPr lang="en-GB" sz="2000" dirty="0"/>
              <a:t>4</a:t>
            </a:r>
            <a:r>
              <a:rPr lang="en-GB" sz="2000" dirty="0">
                <a:solidFill>
                  <a:schemeClr val="accent1"/>
                </a:solidFill>
              </a:rPr>
              <a:t>.</a:t>
            </a:r>
            <a:r>
              <a:rPr lang="en-GB" sz="2000" b="0" i="0" dirty="0">
                <a:solidFill>
                  <a:schemeClr val="accent1"/>
                </a:solidFill>
                <a:effectLst/>
                <a:latin typeface="Nunito" pitchFamily="2" charset="0"/>
              </a:rPr>
              <a:t> </a:t>
            </a:r>
            <a:r>
              <a:rPr lang="en-GB" sz="2000" b="1" i="0" dirty="0">
                <a:solidFill>
                  <a:schemeClr val="accent1"/>
                </a:solidFill>
                <a:effectLst/>
                <a:latin typeface="Nunito" pitchFamily="2" charset="0"/>
              </a:rPr>
              <a:t>Create a statement</a:t>
            </a:r>
          </a:p>
          <a:p>
            <a:pPr marL="0" indent="0">
              <a:buNone/>
            </a:pPr>
            <a:r>
              <a:rPr lang="en-GB" sz="2000" b="0" i="0" dirty="0">
                <a:effectLst/>
                <a:latin typeface="Nunito" pitchFamily="2" charset="0"/>
              </a:rPr>
              <a:t>This is to instantiate objects that run the query against the database connected to. This is done by the createStatement() method of the conn Connection object created above. A call to this method creates an object instance of the Statement class. The following line of code illustrates this:</a:t>
            </a:r>
          </a:p>
          <a:p>
            <a:pPr marL="0" indent="0">
              <a:buNone/>
            </a:pPr>
            <a:r>
              <a:rPr lang="en-GB" sz="2400" b="0" i="0" dirty="0">
                <a:effectLst/>
                <a:latin typeface="+mj-lt"/>
              </a:rPr>
              <a:t>Statement stmt = conn.createStatement();</a:t>
            </a:r>
            <a:br>
              <a:rPr lang="en-GB" sz="2000" b="0" i="0" dirty="0">
                <a:effectLst/>
                <a:latin typeface="Nunito" pitchFamily="2" charset="0"/>
              </a:rPr>
            </a:br>
            <a:endParaRPr lang="en-GB" sz="2000" dirty="0">
              <a:latin typeface="Nunito" pitchFamily="2" charset="0"/>
            </a:endParaRPr>
          </a:p>
          <a:p>
            <a:pPr marL="0" indent="0">
              <a:buNone/>
            </a:pPr>
            <a:r>
              <a:rPr lang="en-GB" sz="2000" b="0" i="0" dirty="0">
                <a:effectLst/>
                <a:latin typeface="Nunito" pitchFamily="2" charset="0"/>
              </a:rPr>
              <a:t>5. </a:t>
            </a:r>
            <a:r>
              <a:rPr lang="en-GB" sz="2000" b="1" i="0" dirty="0">
                <a:solidFill>
                  <a:schemeClr val="accent1"/>
                </a:solidFill>
                <a:effectLst/>
                <a:latin typeface="Nunito" pitchFamily="2" charset="0"/>
              </a:rPr>
              <a:t>Execute the query</a:t>
            </a:r>
          </a:p>
          <a:p>
            <a:pPr marL="0" indent="0">
              <a:buNone/>
            </a:pPr>
            <a:r>
              <a:rPr lang="en-GB" sz="2000" b="0" i="0" dirty="0">
                <a:effectLst/>
                <a:latin typeface="Nunito" pitchFamily="2" charset="0"/>
              </a:rPr>
              <a:t>Once a Statement object has been constructed, the next step is to execute the query. This is done by using the </a:t>
            </a:r>
            <a:r>
              <a:rPr lang="en-GB" sz="2000" b="0" i="0" dirty="0" err="1">
                <a:effectLst/>
                <a:latin typeface="Nunito" pitchFamily="2" charset="0"/>
              </a:rPr>
              <a:t>executeQuery</a:t>
            </a:r>
            <a:r>
              <a:rPr lang="en-GB" sz="2000" b="0" i="0" dirty="0">
                <a:effectLst/>
                <a:latin typeface="Nunito" pitchFamily="2" charset="0"/>
              </a:rPr>
              <a:t>() method of the Statement object. A call to this method takes as parameter a SQL SELECT statement and returns a JDBC </a:t>
            </a:r>
            <a:r>
              <a:rPr lang="en-GB" sz="2000" b="0" i="0" dirty="0" err="1">
                <a:effectLst/>
                <a:latin typeface="Nunito" pitchFamily="2" charset="0"/>
              </a:rPr>
              <a:t>ResultSet</a:t>
            </a:r>
            <a:r>
              <a:rPr lang="en-GB" sz="2000" b="0" i="0" dirty="0">
                <a:effectLst/>
                <a:latin typeface="Nunito" pitchFamily="2" charset="0"/>
              </a:rPr>
              <a:t> object.</a:t>
            </a:r>
          </a:p>
          <a:p>
            <a:pPr marL="0" indent="0">
              <a:buNone/>
            </a:pPr>
            <a:r>
              <a:rPr lang="en-GB" sz="2400" dirty="0" err="1">
                <a:latin typeface="+mj-lt"/>
              </a:rPr>
              <a:t>ResultSet</a:t>
            </a:r>
            <a:r>
              <a:rPr lang="en-GB" sz="2400" dirty="0">
                <a:latin typeface="+mj-lt"/>
              </a:rPr>
              <a:t> </a:t>
            </a:r>
            <a:r>
              <a:rPr lang="en-GB" sz="2400" dirty="0" err="1">
                <a:latin typeface="+mj-lt"/>
              </a:rPr>
              <a:t>rset</a:t>
            </a:r>
            <a:r>
              <a:rPr lang="en-GB" sz="2400" dirty="0">
                <a:latin typeface="+mj-lt"/>
              </a:rPr>
              <a:t> = </a:t>
            </a:r>
            <a:r>
              <a:rPr lang="en-GB" sz="2400" dirty="0" err="1">
                <a:latin typeface="+mj-lt"/>
              </a:rPr>
              <a:t>sql_stmt.executeQuery</a:t>
            </a:r>
            <a:r>
              <a:rPr lang="en-GB" sz="2400" dirty="0">
                <a:latin typeface="+mj-lt"/>
              </a:rPr>
              <a:t> (“Query”);</a:t>
            </a:r>
          </a:p>
          <a:p>
            <a:pPr marL="0" indent="0">
              <a:buNone/>
            </a:pPr>
            <a:endParaRPr lang="en-GB" sz="2000" b="0" i="0" dirty="0">
              <a:effectLst/>
              <a:latin typeface="Nunito" pitchFamily="2" charset="0"/>
            </a:endParaRPr>
          </a:p>
          <a:p>
            <a:pPr marL="0" indent="0">
              <a:buNone/>
            </a:pPr>
            <a:r>
              <a:rPr lang="en-GB" sz="2000" dirty="0">
                <a:latin typeface="Nunito" pitchFamily="2" charset="0"/>
              </a:rPr>
              <a:t>6.</a:t>
            </a:r>
            <a:r>
              <a:rPr lang="en-GB" sz="2000" b="1" dirty="0">
                <a:solidFill>
                  <a:schemeClr val="accent1"/>
                </a:solidFill>
                <a:latin typeface="Nunito" pitchFamily="2" charset="0"/>
              </a:rPr>
              <a:t>Process the result</a:t>
            </a:r>
          </a:p>
          <a:p>
            <a:pPr marL="0" indent="0">
              <a:buNone/>
            </a:pPr>
            <a:r>
              <a:rPr lang="en-GB" sz="2000" b="0" i="0" dirty="0">
                <a:effectLst/>
                <a:latin typeface="Nunito" pitchFamily="2" charset="0"/>
              </a:rPr>
              <a:t>Once the query has been executed, there are two steps to be carried out: </a:t>
            </a:r>
            <a:br>
              <a:rPr lang="en-GB" sz="2000" b="0" i="0" dirty="0">
                <a:effectLst/>
                <a:latin typeface="Nunito" pitchFamily="2" charset="0"/>
              </a:rPr>
            </a:br>
            <a:r>
              <a:rPr lang="en-GB" sz="2000" b="0" i="0" dirty="0">
                <a:effectLst/>
                <a:latin typeface="Nunito" pitchFamily="2" charset="0"/>
              </a:rPr>
              <a:t>The first step is done using the next() method of the ResultSet object. A call to next() is executed in a loop to fetch the rows one row at a time, with each call to next() advancing the control to the next available row. </a:t>
            </a:r>
            <a:br>
              <a:rPr lang="en-GB" sz="2000" b="0" i="0" dirty="0">
                <a:effectLst/>
                <a:latin typeface="Nunito" pitchFamily="2" charset="0"/>
              </a:rPr>
            </a:br>
            <a:r>
              <a:rPr lang="en-GB" sz="2000" b="0" i="0" dirty="0">
                <a:effectLst/>
                <a:latin typeface="Nunito" pitchFamily="2" charset="0"/>
              </a:rPr>
              <a:t>The next() method returns the Boolean value true while rows are still available for fetching and returns false when all the rows have been fetched.</a:t>
            </a:r>
          </a:p>
        </p:txBody>
      </p:sp>
      <p:sp>
        <p:nvSpPr>
          <p:cNvPr id="7" name="Rectangle 6">
            <a:extLst>
              <a:ext uri="{FF2B5EF4-FFF2-40B4-BE49-F238E27FC236}">
                <a16:creationId xmlns:a16="http://schemas.microsoft.com/office/drawing/2014/main" id="{72FEA048-4DB3-14F8-0F54-D874D83AC3EE}"/>
              </a:ext>
            </a:extLst>
          </p:cNvPr>
          <p:cNvSpPr/>
          <p:nvPr/>
        </p:nvSpPr>
        <p:spPr>
          <a:xfrm>
            <a:off x="28134" y="1295987"/>
            <a:ext cx="6330461" cy="5275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3BEB5D5-81D7-E278-795A-B458611CD9FF}"/>
              </a:ext>
            </a:extLst>
          </p:cNvPr>
          <p:cNvSpPr/>
          <p:nvPr/>
        </p:nvSpPr>
        <p:spPr>
          <a:xfrm>
            <a:off x="28134" y="3429000"/>
            <a:ext cx="7183315" cy="5275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95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64D8-4CD2-C32A-8255-05902AA9570D}"/>
              </a:ext>
            </a:extLst>
          </p:cNvPr>
          <p:cNvSpPr>
            <a:spLocks noGrp="1"/>
          </p:cNvSpPr>
          <p:nvPr>
            <p:ph type="title"/>
          </p:nvPr>
        </p:nvSpPr>
        <p:spPr>
          <a:xfrm>
            <a:off x="838200" y="-589085"/>
            <a:ext cx="10515600" cy="518747"/>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5F39EF7-8B96-33E9-AFC1-07806BD605D4}"/>
              </a:ext>
            </a:extLst>
          </p:cNvPr>
          <p:cNvSpPr>
            <a:spLocks noGrp="1"/>
          </p:cNvSpPr>
          <p:nvPr>
            <p:ph idx="1"/>
          </p:nvPr>
        </p:nvSpPr>
        <p:spPr>
          <a:xfrm>
            <a:off x="0" y="0"/>
            <a:ext cx="12192000" cy="6858000"/>
          </a:xfrm>
        </p:spPr>
        <p:txBody>
          <a:bodyPr>
            <a:normAutofit/>
          </a:bodyPr>
          <a:lstStyle/>
          <a:p>
            <a:pPr marL="0" indent="0">
              <a:buNone/>
            </a:pPr>
            <a:r>
              <a:rPr lang="en-GB" sz="2000" dirty="0">
                <a:latin typeface="Nunito" pitchFamily="2" charset="0"/>
              </a:rPr>
              <a:t>The second step is done by using the </a:t>
            </a:r>
            <a:r>
              <a:rPr lang="en-GB" sz="2000" dirty="0" err="1">
                <a:latin typeface="Nunito" pitchFamily="2" charset="0"/>
              </a:rPr>
              <a:t>getXXX</a:t>
            </a:r>
            <a:r>
              <a:rPr lang="en-GB" sz="2000" dirty="0">
                <a:latin typeface="Nunito" pitchFamily="2" charset="0"/>
              </a:rPr>
              <a:t>() methods of the JDBC </a:t>
            </a:r>
            <a:r>
              <a:rPr lang="en-GB" sz="2000" dirty="0" err="1">
                <a:latin typeface="Nunito" pitchFamily="2" charset="0"/>
              </a:rPr>
              <a:t>rset</a:t>
            </a:r>
            <a:r>
              <a:rPr lang="en-GB" sz="2000" dirty="0">
                <a:latin typeface="Nunito" pitchFamily="2" charset="0"/>
              </a:rPr>
              <a:t> object. Here </a:t>
            </a:r>
            <a:r>
              <a:rPr lang="en-GB" sz="2000" dirty="0" err="1">
                <a:latin typeface="Nunito" pitchFamily="2" charset="0"/>
              </a:rPr>
              <a:t>getXXX</a:t>
            </a:r>
            <a:r>
              <a:rPr lang="en-GB" sz="2000" dirty="0">
                <a:latin typeface="Nunito" pitchFamily="2" charset="0"/>
              </a:rPr>
              <a:t>() corresponds to the </a:t>
            </a:r>
            <a:r>
              <a:rPr lang="en-GB" sz="2000" dirty="0" err="1">
                <a:latin typeface="Nunito" pitchFamily="2" charset="0"/>
              </a:rPr>
              <a:t>getInt</a:t>
            </a:r>
            <a:r>
              <a:rPr lang="en-GB" sz="2000" dirty="0">
                <a:latin typeface="Nunito" pitchFamily="2" charset="0"/>
              </a:rPr>
              <a:t>(), </a:t>
            </a:r>
            <a:r>
              <a:rPr lang="en-GB" sz="2000" dirty="0" err="1">
                <a:latin typeface="Nunito" pitchFamily="2" charset="0"/>
              </a:rPr>
              <a:t>getString</a:t>
            </a:r>
            <a:r>
              <a:rPr lang="en-GB" sz="2000" dirty="0">
                <a:latin typeface="Nunito" pitchFamily="2" charset="0"/>
              </a:rPr>
              <a:t>() etc with XXX being replaced by a Java datatype.</a:t>
            </a:r>
          </a:p>
          <a:p>
            <a:pPr marL="0" indent="0">
              <a:buNone/>
            </a:pPr>
            <a:r>
              <a:rPr lang="en-GB" sz="2000" dirty="0">
                <a:latin typeface="Nunito" pitchFamily="2" charset="0"/>
              </a:rPr>
              <a:t> </a:t>
            </a:r>
            <a:r>
              <a:rPr lang="en-GB" sz="2400" dirty="0">
                <a:latin typeface="+mj-lt"/>
              </a:rPr>
              <a:t>String str; </a:t>
            </a:r>
            <a:br>
              <a:rPr lang="en-GB" sz="2400" dirty="0">
                <a:latin typeface="+mj-lt"/>
              </a:rPr>
            </a:br>
            <a:r>
              <a:rPr lang="en-GB" sz="2400" dirty="0">
                <a:latin typeface="+mj-lt"/>
              </a:rPr>
              <a:t> while (</a:t>
            </a:r>
            <a:r>
              <a:rPr lang="en-GB" sz="2400" dirty="0" err="1">
                <a:latin typeface="+mj-lt"/>
              </a:rPr>
              <a:t>rset.next</a:t>
            </a:r>
            <a:r>
              <a:rPr lang="en-GB" sz="2400" dirty="0">
                <a:latin typeface="+mj-lt"/>
              </a:rPr>
              <a:t>()) {</a:t>
            </a:r>
            <a:br>
              <a:rPr lang="en-GB" sz="2400" dirty="0">
                <a:latin typeface="+mj-lt"/>
              </a:rPr>
            </a:br>
            <a:r>
              <a:rPr lang="en-GB" sz="2400" dirty="0">
                <a:latin typeface="+mj-lt"/>
              </a:rPr>
              <a:t> str = </a:t>
            </a:r>
            <a:r>
              <a:rPr lang="en-GB" sz="2400" dirty="0" err="1">
                <a:latin typeface="+mj-lt"/>
              </a:rPr>
              <a:t>rset.getInt</a:t>
            </a:r>
            <a:r>
              <a:rPr lang="en-GB" sz="2400" dirty="0">
                <a:latin typeface="+mj-lt"/>
              </a:rPr>
              <a:t>(1)+ " "+ </a:t>
            </a:r>
            <a:r>
              <a:rPr lang="en-GB" sz="2400" dirty="0" err="1">
                <a:latin typeface="+mj-lt"/>
              </a:rPr>
              <a:t>rset.getString</a:t>
            </a:r>
            <a:r>
              <a:rPr lang="en-GB" sz="2400" dirty="0">
                <a:latin typeface="+mj-lt"/>
              </a:rPr>
              <a:t>(2)+ " "+</a:t>
            </a:r>
            <a:r>
              <a:rPr lang="en-GB" sz="2400" dirty="0" err="1">
                <a:latin typeface="+mj-lt"/>
              </a:rPr>
              <a:t>rset.getFloat</a:t>
            </a:r>
            <a:r>
              <a:rPr lang="en-GB" sz="2400" dirty="0">
                <a:latin typeface="+mj-lt"/>
              </a:rPr>
              <a:t>(3)+ " "</a:t>
            </a:r>
            <a:r>
              <a:rPr lang="en-GB" sz="2400" dirty="0" err="1">
                <a:latin typeface="+mj-lt"/>
              </a:rPr>
              <a:t>rset.getInt</a:t>
            </a:r>
            <a:r>
              <a:rPr lang="en-GB" sz="2400" dirty="0">
                <a:latin typeface="+mj-lt"/>
              </a:rPr>
              <a:t>(4)+ "\n";</a:t>
            </a:r>
            <a:br>
              <a:rPr lang="en-GB" sz="2000" dirty="0">
                <a:latin typeface="Nunito" pitchFamily="2" charset="0"/>
              </a:rPr>
            </a:br>
            <a:r>
              <a:rPr lang="en-GB" sz="2000" dirty="0">
                <a:latin typeface="Nunito" pitchFamily="2" charset="0"/>
              </a:rPr>
              <a:t>				    }</a:t>
            </a:r>
          </a:p>
          <a:p>
            <a:pPr marL="0" indent="0">
              <a:buNone/>
            </a:pPr>
            <a:endParaRPr lang="en-GB" sz="2000" dirty="0">
              <a:latin typeface="Nunito" pitchFamily="2" charset="0"/>
            </a:endParaRPr>
          </a:p>
          <a:p>
            <a:pPr marL="0" indent="0">
              <a:buNone/>
            </a:pPr>
            <a:r>
              <a:rPr lang="en-US" sz="2000" dirty="0">
                <a:latin typeface="Nunito" pitchFamily="2" charset="0"/>
              </a:rPr>
              <a:t>7.</a:t>
            </a:r>
            <a:r>
              <a:rPr lang="en-US" sz="2000" dirty="0">
                <a:solidFill>
                  <a:schemeClr val="accent1"/>
                </a:solidFill>
                <a:latin typeface="Nunito" pitchFamily="2" charset="0"/>
              </a:rPr>
              <a:t>Close the Connection</a:t>
            </a:r>
          </a:p>
          <a:p>
            <a:pPr marL="0" indent="0">
              <a:buNone/>
            </a:pPr>
            <a:r>
              <a:rPr lang="en-GB" sz="2000" dirty="0">
                <a:latin typeface="Nunito" pitchFamily="2" charset="0"/>
              </a:rPr>
              <a:t>Once the ResultSet and Statement objects have been used, they must be closed explicitly. This is done by calls to the close() method of the ResultSet and Statement classes. The following code illustrates this:</a:t>
            </a:r>
          </a:p>
          <a:p>
            <a:pPr marL="0" indent="0">
              <a:buNone/>
            </a:pPr>
            <a:endParaRPr lang="en-GB" sz="2000" dirty="0">
              <a:latin typeface="Nunito" pitchFamily="2" charset="0"/>
            </a:endParaRPr>
          </a:p>
          <a:p>
            <a:pPr marL="0" indent="0">
              <a:buNone/>
            </a:pPr>
            <a:r>
              <a:rPr lang="en-GB" sz="2400" dirty="0" err="1">
                <a:latin typeface="+mj-lt"/>
              </a:rPr>
              <a:t>rset.close</a:t>
            </a:r>
            <a:r>
              <a:rPr lang="en-GB" sz="2400" dirty="0">
                <a:latin typeface="+mj-lt"/>
              </a:rPr>
              <a:t>();</a:t>
            </a:r>
            <a:br>
              <a:rPr lang="en-GB" sz="2400" dirty="0">
                <a:latin typeface="+mj-lt"/>
              </a:rPr>
            </a:br>
            <a:r>
              <a:rPr lang="en-GB" sz="2400" dirty="0" err="1">
                <a:latin typeface="+mj-lt"/>
              </a:rPr>
              <a:t>sql_stmt.close</a:t>
            </a:r>
            <a:r>
              <a:rPr lang="en-GB" sz="2400" dirty="0">
                <a:latin typeface="+mj-lt"/>
              </a:rPr>
              <a:t>();</a:t>
            </a:r>
            <a:endParaRPr lang="en-US" sz="2400" dirty="0">
              <a:latin typeface="+mj-lt"/>
            </a:endParaRPr>
          </a:p>
          <a:p>
            <a:pPr marL="0" indent="0">
              <a:buNone/>
            </a:pPr>
            <a:endParaRPr lang="en-US" sz="2000" dirty="0">
              <a:latin typeface="Nunito" pitchFamily="2" charset="0"/>
            </a:endParaRPr>
          </a:p>
        </p:txBody>
      </p:sp>
      <p:sp>
        <p:nvSpPr>
          <p:cNvPr id="5" name="Rectangle 4">
            <a:extLst>
              <a:ext uri="{FF2B5EF4-FFF2-40B4-BE49-F238E27FC236}">
                <a16:creationId xmlns:a16="http://schemas.microsoft.com/office/drawing/2014/main" id="{03FD8B89-A286-129E-CFEE-82FFF1D93CF8}"/>
              </a:ext>
            </a:extLst>
          </p:cNvPr>
          <p:cNvSpPr/>
          <p:nvPr/>
        </p:nvSpPr>
        <p:spPr>
          <a:xfrm>
            <a:off x="0" y="720968"/>
            <a:ext cx="11825654" cy="14375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4AEC4C-DD52-3F58-88FC-169A621656C4}"/>
              </a:ext>
            </a:extLst>
          </p:cNvPr>
          <p:cNvSpPr/>
          <p:nvPr/>
        </p:nvSpPr>
        <p:spPr>
          <a:xfrm>
            <a:off x="0" y="4271302"/>
            <a:ext cx="2760784" cy="10023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462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A9D-B3BF-EB67-64FC-9571E868807B}"/>
              </a:ext>
            </a:extLst>
          </p:cNvPr>
          <p:cNvSpPr>
            <a:spLocks noGrp="1"/>
          </p:cNvSpPr>
          <p:nvPr>
            <p:ph type="title"/>
          </p:nvPr>
        </p:nvSpPr>
        <p:spPr/>
        <p:txBody>
          <a:bodyPr/>
          <a:lstStyle/>
          <a:p>
            <a:r>
              <a:rPr lang="en-IN" dirty="0"/>
              <a:t>Thank You...</a:t>
            </a:r>
            <a:endParaRPr lang="en-US" dirty="0"/>
          </a:p>
        </p:txBody>
      </p:sp>
      <p:sp>
        <p:nvSpPr>
          <p:cNvPr id="3" name="Content Placeholder 2">
            <a:extLst>
              <a:ext uri="{FF2B5EF4-FFF2-40B4-BE49-F238E27FC236}">
                <a16:creationId xmlns:a16="http://schemas.microsoft.com/office/drawing/2014/main" id="{7C76964F-BD4B-0AFF-DDE7-2711E4F730F8}"/>
              </a:ext>
            </a:extLst>
          </p:cNvPr>
          <p:cNvSpPr>
            <a:spLocks noGrp="1"/>
          </p:cNvSpPr>
          <p:nvPr>
            <p:ph idx="1"/>
          </p:nvPr>
        </p:nvSpPr>
        <p:spPr/>
        <p:txBody>
          <a:bodyPr/>
          <a:lstStyle/>
          <a:p>
            <a:pPr marL="0" indent="0">
              <a:buNone/>
            </a:pPr>
            <a:r>
              <a:rPr lang="en-IN" dirty="0"/>
              <a:t> </a:t>
            </a:r>
            <a:endParaRPr lang="en-US" dirty="0"/>
          </a:p>
        </p:txBody>
      </p:sp>
    </p:spTree>
    <p:extLst>
      <p:ext uri="{BB962C8B-B14F-4D97-AF65-F5344CB8AC3E}">
        <p14:creationId xmlns:p14="http://schemas.microsoft.com/office/powerpoint/2010/main" val="335296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F6E6-B9B8-EF70-393E-76D00FFE091D}"/>
              </a:ext>
            </a:extLst>
          </p:cNvPr>
          <p:cNvSpPr>
            <a:spLocks noGrp="1"/>
          </p:cNvSpPr>
          <p:nvPr>
            <p:ph type="ctrTitle"/>
          </p:nvPr>
        </p:nvSpPr>
        <p:spPr>
          <a:xfrm>
            <a:off x="0" y="54505"/>
            <a:ext cx="12192000" cy="986895"/>
          </a:xfrm>
        </p:spPr>
        <p:txBody>
          <a:bodyPr>
            <a:normAutofit fontScale="90000"/>
          </a:bodyPr>
          <a:lstStyle/>
          <a:p>
            <a:pPr algn="l"/>
            <a:r>
              <a:rPr lang="en-GB" b="1" dirty="0">
                <a:solidFill>
                  <a:schemeClr val="accent1"/>
                </a:solidFill>
              </a:rPr>
              <a:t>       				  </a:t>
            </a:r>
            <a:r>
              <a:rPr lang="en-GB" sz="5300" b="1" dirty="0">
                <a:solidFill>
                  <a:schemeClr val="accent1"/>
                </a:solidFill>
              </a:rPr>
              <a:t>WHAT IS </a:t>
            </a:r>
            <a:r>
              <a:rPr lang="en-GB" sz="6700" b="1" dirty="0">
                <a:solidFill>
                  <a:schemeClr val="accent1"/>
                </a:solidFill>
              </a:rPr>
              <a:t>JDBC?</a:t>
            </a:r>
            <a:endParaRPr lang="en-US" sz="6700" b="1" dirty="0">
              <a:solidFill>
                <a:schemeClr val="accent1"/>
              </a:solidFill>
            </a:endParaRPr>
          </a:p>
        </p:txBody>
      </p:sp>
      <p:sp>
        <p:nvSpPr>
          <p:cNvPr id="3" name="Subtitle 2">
            <a:extLst>
              <a:ext uri="{FF2B5EF4-FFF2-40B4-BE49-F238E27FC236}">
                <a16:creationId xmlns:a16="http://schemas.microsoft.com/office/drawing/2014/main" id="{498ABE0A-249C-D5EF-5DE8-A2E6E4E77C0E}"/>
              </a:ext>
            </a:extLst>
          </p:cNvPr>
          <p:cNvSpPr>
            <a:spLocks noGrp="1"/>
          </p:cNvSpPr>
          <p:nvPr>
            <p:ph type="subTitle" idx="1"/>
          </p:nvPr>
        </p:nvSpPr>
        <p:spPr>
          <a:xfrm>
            <a:off x="0" y="1151793"/>
            <a:ext cx="12192000" cy="4359545"/>
          </a:xfrm>
        </p:spPr>
        <p:txBody>
          <a:bodyPr>
            <a:normAutofit/>
          </a:bodyPr>
          <a:lstStyle/>
          <a:p>
            <a:pPr marL="342900" indent="-342900" algn="l">
              <a:buClrTx/>
              <a:buFont typeface="Wingdings" panose="05000000000000000000" pitchFamily="2" charset="2"/>
              <a:buChar char="v"/>
            </a:pPr>
            <a:r>
              <a:rPr lang="en-GB" sz="2400" b="0" i="0" dirty="0">
                <a:solidFill>
                  <a:schemeClr val="tx1"/>
                </a:solidFill>
                <a:effectLst/>
                <a:latin typeface="Nunito" pitchFamily="2" charset="0"/>
              </a:rPr>
              <a:t>JDBC stands for </a:t>
            </a:r>
            <a:r>
              <a:rPr lang="en-GB" sz="2400" b="1" i="0" dirty="0">
                <a:solidFill>
                  <a:schemeClr val="tx1"/>
                </a:solidFill>
                <a:effectLst/>
                <a:latin typeface="Nunito" pitchFamily="2" charset="0"/>
              </a:rPr>
              <a:t>J</a:t>
            </a:r>
            <a:r>
              <a:rPr lang="en-GB" sz="2400" b="0" i="0" dirty="0">
                <a:solidFill>
                  <a:schemeClr val="tx1"/>
                </a:solidFill>
                <a:effectLst/>
                <a:latin typeface="Nunito" pitchFamily="2" charset="0"/>
              </a:rPr>
              <a:t>ava </a:t>
            </a:r>
            <a:r>
              <a:rPr lang="en-GB" sz="2400" b="1" i="0" dirty="0">
                <a:solidFill>
                  <a:schemeClr val="tx1"/>
                </a:solidFill>
                <a:effectLst/>
                <a:latin typeface="Nunito" pitchFamily="2" charset="0"/>
              </a:rPr>
              <a:t>D</a:t>
            </a:r>
            <a:r>
              <a:rPr lang="en-GB" sz="2400" b="0" i="0" dirty="0">
                <a:solidFill>
                  <a:schemeClr val="tx1"/>
                </a:solidFill>
                <a:effectLst/>
                <a:latin typeface="Nunito" pitchFamily="2" charset="0"/>
              </a:rPr>
              <a:t>ata</a:t>
            </a:r>
            <a:r>
              <a:rPr lang="en-GB" sz="2400" b="1" i="0" dirty="0">
                <a:solidFill>
                  <a:schemeClr val="tx1"/>
                </a:solidFill>
                <a:effectLst/>
                <a:latin typeface="Nunito" pitchFamily="2" charset="0"/>
              </a:rPr>
              <a:t>b</a:t>
            </a:r>
            <a:r>
              <a:rPr lang="en-GB" sz="2400" b="0" i="0" dirty="0">
                <a:solidFill>
                  <a:schemeClr val="tx1"/>
                </a:solidFill>
                <a:effectLst/>
                <a:latin typeface="Nunito" pitchFamily="2" charset="0"/>
              </a:rPr>
              <a:t>ase </a:t>
            </a:r>
            <a:r>
              <a:rPr lang="en-GB" sz="2400" b="1" i="0" dirty="0">
                <a:solidFill>
                  <a:schemeClr val="tx1"/>
                </a:solidFill>
                <a:effectLst/>
                <a:latin typeface="Nunito" pitchFamily="2" charset="0"/>
              </a:rPr>
              <a:t>C</a:t>
            </a:r>
            <a:r>
              <a:rPr lang="en-GB" sz="2400" b="0" i="0" dirty="0">
                <a:solidFill>
                  <a:schemeClr val="tx1"/>
                </a:solidFill>
                <a:effectLst/>
                <a:latin typeface="Nunito" pitchFamily="2" charset="0"/>
              </a:rPr>
              <a:t>onnectivity. </a:t>
            </a:r>
          </a:p>
          <a:p>
            <a:pPr marL="342900" indent="-342900" algn="l">
              <a:buClrTx/>
              <a:buFont typeface="Wingdings" panose="05000000000000000000" pitchFamily="2" charset="2"/>
              <a:buChar char="v"/>
            </a:pPr>
            <a:r>
              <a:rPr lang="en-GB" sz="2400" b="0" i="0" dirty="0">
                <a:solidFill>
                  <a:schemeClr val="tx1"/>
                </a:solidFill>
                <a:effectLst/>
                <a:latin typeface="Nunito" pitchFamily="2" charset="0"/>
              </a:rPr>
              <a:t>JDBC is a Java API to connect and execute the query with the database.</a:t>
            </a:r>
          </a:p>
          <a:p>
            <a:pPr marL="342900" indent="-342900" algn="l">
              <a:buClrTx/>
              <a:buFont typeface="Wingdings" panose="05000000000000000000" pitchFamily="2" charset="2"/>
              <a:buChar char="v"/>
            </a:pPr>
            <a:r>
              <a:rPr lang="en-GB" sz="2400" b="0" i="0" dirty="0">
                <a:solidFill>
                  <a:schemeClr val="tx1"/>
                </a:solidFill>
                <a:effectLst/>
                <a:latin typeface="Nunito" pitchFamily="2" charset="0"/>
              </a:rPr>
              <a:t>JDBC works with Java on a variety of platforms, such as Windows, Mac OS, and various versions of UNIX.</a:t>
            </a:r>
            <a:endParaRPr lang="en-US" sz="2400" dirty="0">
              <a:solidFill>
                <a:schemeClr val="tx1"/>
              </a:solidFill>
              <a:latin typeface="Nunito" pitchFamily="2" charset="0"/>
            </a:endParaRPr>
          </a:p>
          <a:p>
            <a:pPr marL="342900" indent="-342900" algn="l">
              <a:buClrTx/>
              <a:buFont typeface="Wingdings" panose="05000000000000000000" pitchFamily="2" charset="2"/>
              <a:buChar char="v"/>
            </a:pPr>
            <a:r>
              <a:rPr lang="en-US" sz="2400" dirty="0">
                <a:solidFill>
                  <a:schemeClr val="tx1"/>
                </a:solidFill>
                <a:latin typeface="Nunito" pitchFamily="2" charset="0"/>
              </a:rPr>
              <a:t>The classes and interfaces of JDBC allows the application to send request made by users to the specific databases.</a:t>
            </a:r>
            <a:endParaRPr lang="en-GB" sz="2400" b="0" i="0" dirty="0">
              <a:solidFill>
                <a:schemeClr val="tx1"/>
              </a:solidFill>
              <a:effectLst/>
              <a:latin typeface="Nunito" pitchFamily="2" charset="0"/>
            </a:endParaRPr>
          </a:p>
        </p:txBody>
      </p:sp>
      <p:pic>
        <p:nvPicPr>
          <p:cNvPr id="2050" name="Picture 2" descr="Learning JDBC Online Class | LinkedIn Learning, formerly Lynda.com">
            <a:extLst>
              <a:ext uri="{FF2B5EF4-FFF2-40B4-BE49-F238E27FC236}">
                <a16:creationId xmlns:a16="http://schemas.microsoft.com/office/drawing/2014/main" id="{5C678F2B-2B74-243B-5673-AD3487829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133" y="3429000"/>
            <a:ext cx="6325985" cy="3376806"/>
          </a:xfrm>
          <a:prstGeom prst="rect">
            <a:avLst/>
          </a:prstGeo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259144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7C0D-213C-1140-3536-B9ACA8AC6B32}"/>
              </a:ext>
            </a:extLst>
          </p:cNvPr>
          <p:cNvSpPr>
            <a:spLocks noGrp="1"/>
          </p:cNvSpPr>
          <p:nvPr>
            <p:ph type="title"/>
          </p:nvPr>
        </p:nvSpPr>
        <p:spPr>
          <a:xfrm>
            <a:off x="0" y="0"/>
            <a:ext cx="12192000" cy="1930400"/>
          </a:xfrm>
        </p:spPr>
        <p:txBody>
          <a:bodyPr/>
          <a:lstStyle/>
          <a:p>
            <a:r>
              <a:rPr lang="en-GB" sz="1800" dirty="0">
                <a:solidFill>
                  <a:schemeClr val="tx1">
                    <a:lumMod val="75000"/>
                    <a:lumOff val="25000"/>
                  </a:schemeClr>
                </a:solidFill>
                <a:latin typeface="Nunito" pitchFamily="2" charset="0"/>
              </a:rPr>
              <a:t> 										</a:t>
            </a:r>
            <a:r>
              <a:rPr lang="en-GB" sz="6000" b="1" dirty="0">
                <a:solidFill>
                  <a:schemeClr val="accent1"/>
                </a:solidFill>
                <a:latin typeface="Nunito" pitchFamily="2" charset="0"/>
              </a:rPr>
              <a:t>API</a:t>
            </a:r>
            <a:r>
              <a:rPr lang="en-GB" sz="1800" dirty="0">
                <a:solidFill>
                  <a:schemeClr val="tx1">
                    <a:lumMod val="75000"/>
                    <a:lumOff val="25000"/>
                  </a:schemeClr>
                </a:solidFill>
                <a:latin typeface="Nunito" pitchFamily="2" charset="0"/>
              </a:rPr>
              <a:t>	</a:t>
            </a:r>
            <a:endParaRPr lang="en-US" dirty="0"/>
          </a:p>
        </p:txBody>
      </p:sp>
      <p:sp>
        <p:nvSpPr>
          <p:cNvPr id="3" name="Content Placeholder 2">
            <a:extLst>
              <a:ext uri="{FF2B5EF4-FFF2-40B4-BE49-F238E27FC236}">
                <a16:creationId xmlns:a16="http://schemas.microsoft.com/office/drawing/2014/main" id="{35F9D9FB-920A-20A9-3032-0FF4C9328949}"/>
              </a:ext>
            </a:extLst>
          </p:cNvPr>
          <p:cNvSpPr>
            <a:spLocks noGrp="1"/>
          </p:cNvSpPr>
          <p:nvPr>
            <p:ph idx="1"/>
          </p:nvPr>
        </p:nvSpPr>
        <p:spPr>
          <a:xfrm>
            <a:off x="0" y="1105593"/>
            <a:ext cx="12192000" cy="5752407"/>
          </a:xfrm>
        </p:spPr>
        <p:txBody>
          <a:bodyPr/>
          <a:lstStyle/>
          <a:p>
            <a:pPr marL="0" indent="0" algn="l">
              <a:buClrTx/>
              <a:buNone/>
            </a:pPr>
            <a:endParaRPr lang="en-GB" sz="2400" b="0" i="0" dirty="0">
              <a:solidFill>
                <a:schemeClr val="tx1">
                  <a:lumMod val="75000"/>
                  <a:lumOff val="25000"/>
                </a:schemeClr>
              </a:solidFill>
              <a:effectLst/>
              <a:latin typeface="Nunito" pitchFamily="2" charset="0"/>
            </a:endParaRPr>
          </a:p>
          <a:p>
            <a:pPr algn="l">
              <a:buClrTx/>
              <a:buFont typeface="Wingdings" panose="05000000000000000000" pitchFamily="2" charset="2"/>
              <a:buChar char="v"/>
            </a:pPr>
            <a:r>
              <a:rPr lang="en-GB" sz="2400" b="0" i="0" dirty="0">
                <a:solidFill>
                  <a:schemeClr val="tx1">
                    <a:lumMod val="75000"/>
                    <a:lumOff val="25000"/>
                  </a:schemeClr>
                </a:solidFill>
                <a:effectLst/>
                <a:latin typeface="Nunito" pitchFamily="2" charset="0"/>
              </a:rPr>
              <a:t>API is the acronym for Application Programming Interface, which is a software intermediary that allows two applications to talk to each other. </a:t>
            </a:r>
          </a:p>
          <a:p>
            <a:pPr>
              <a:buClrTx/>
              <a:buFont typeface="Wingdings" panose="05000000000000000000" pitchFamily="2" charset="2"/>
              <a:buChar char="v"/>
            </a:pPr>
            <a:r>
              <a:rPr lang="en-GB" sz="2400" dirty="0">
                <a:latin typeface="Nunito" pitchFamily="2" charset="0"/>
              </a:rPr>
              <a:t>When you use an application on your mobile phone, the application connects to the Internet and sends data to a server. The server then retrieves that data, interprets it, performs the necessary actions and sends it back to your phone. The application then interprets that data and presents you with the information you wanted in a readable way. This is what an API is - all of this happens via API.</a:t>
            </a:r>
          </a:p>
        </p:txBody>
      </p:sp>
      <p:pic>
        <p:nvPicPr>
          <p:cNvPr id="3076" name="Picture 4" descr="What are APIs and how do they work | Elemental">
            <a:extLst>
              <a:ext uri="{FF2B5EF4-FFF2-40B4-BE49-F238E27FC236}">
                <a16:creationId xmlns:a16="http://schemas.microsoft.com/office/drawing/2014/main" id="{D6938F25-B477-D413-D7C1-F7C4C811D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5781" y="3865418"/>
            <a:ext cx="4074795" cy="330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81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0067-6A78-342C-D1E9-F0520DF60574}"/>
              </a:ext>
            </a:extLst>
          </p:cNvPr>
          <p:cNvSpPr>
            <a:spLocks noGrp="1"/>
          </p:cNvSpPr>
          <p:nvPr>
            <p:ph type="title"/>
          </p:nvPr>
        </p:nvSpPr>
        <p:spPr>
          <a:xfrm>
            <a:off x="838200" y="1"/>
            <a:ext cx="10515600" cy="1193800"/>
          </a:xfrm>
        </p:spPr>
        <p:txBody>
          <a:bodyPr/>
          <a:lstStyle/>
          <a:p>
            <a:r>
              <a:rPr lang="en-GB" b="1" dirty="0">
                <a:solidFill>
                  <a:schemeClr val="accent1"/>
                </a:solidFill>
              </a:rPr>
              <a:t>					</a:t>
            </a:r>
            <a:r>
              <a:rPr lang="en-GB" b="1" dirty="0"/>
              <a:t>   </a:t>
            </a:r>
            <a:r>
              <a:rPr lang="en-GB" b="1" dirty="0">
                <a:solidFill>
                  <a:schemeClr val="accent1"/>
                </a:solidFill>
              </a:rPr>
              <a:t>JDBC ARCHITECTURE</a:t>
            </a:r>
            <a:endParaRPr lang="en-US" b="1" dirty="0">
              <a:solidFill>
                <a:schemeClr val="accent1"/>
              </a:solidFill>
            </a:endParaRPr>
          </a:p>
        </p:txBody>
      </p:sp>
      <p:sp>
        <p:nvSpPr>
          <p:cNvPr id="3" name="Content Placeholder 2">
            <a:extLst>
              <a:ext uri="{FF2B5EF4-FFF2-40B4-BE49-F238E27FC236}">
                <a16:creationId xmlns:a16="http://schemas.microsoft.com/office/drawing/2014/main" id="{11ADC394-1A2A-7CC7-2BE3-7D990367FDA8}"/>
              </a:ext>
            </a:extLst>
          </p:cNvPr>
          <p:cNvSpPr>
            <a:spLocks noGrp="1"/>
          </p:cNvSpPr>
          <p:nvPr>
            <p:ph idx="1"/>
          </p:nvPr>
        </p:nvSpPr>
        <p:spPr/>
        <p:txBody>
          <a:bodyPr/>
          <a:lstStyle/>
          <a:p>
            <a:pPr marL="0" indent="0">
              <a:buNone/>
            </a:pPr>
            <a:r>
              <a:rPr lang="en-GB" dirty="0"/>
              <a:t> </a:t>
            </a:r>
            <a:endParaRPr lang="en-US" dirty="0"/>
          </a:p>
        </p:txBody>
      </p:sp>
      <p:pic>
        <p:nvPicPr>
          <p:cNvPr id="4" name="Picture 2" descr="Design of JDBC - Javatpoint">
            <a:extLst>
              <a:ext uri="{FF2B5EF4-FFF2-40B4-BE49-F238E27FC236}">
                <a16:creationId xmlns:a16="http://schemas.microsoft.com/office/drawing/2014/main" id="{E0C4B18A-4332-159D-CE48-1C2BD6E1A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40" y="753369"/>
            <a:ext cx="9331914" cy="5871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59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D6B2-9B75-0842-8F72-332427905CD8}"/>
              </a:ext>
            </a:extLst>
          </p:cNvPr>
          <p:cNvSpPr>
            <a:spLocks noGrp="1"/>
          </p:cNvSpPr>
          <p:nvPr>
            <p:ph type="title"/>
          </p:nvPr>
        </p:nvSpPr>
        <p:spPr>
          <a:xfrm>
            <a:off x="0" y="-8792"/>
            <a:ext cx="11353800" cy="914399"/>
          </a:xfrm>
        </p:spPr>
        <p:txBody>
          <a:bodyPr/>
          <a:lstStyle/>
          <a:p>
            <a:r>
              <a:rPr lang="en-GB" sz="4000" b="1" dirty="0">
                <a:solidFill>
                  <a:srgbClr val="92D050"/>
                </a:solidFill>
              </a:rPr>
              <a:t>Explanation</a:t>
            </a:r>
            <a:r>
              <a:rPr lang="en-GB" b="1" dirty="0">
                <a:solidFill>
                  <a:srgbClr val="92D050"/>
                </a:solidFill>
              </a:rPr>
              <a:t>:</a:t>
            </a:r>
            <a:endParaRPr lang="en-US" b="1" dirty="0">
              <a:solidFill>
                <a:srgbClr val="92D050"/>
              </a:solidFill>
            </a:endParaRPr>
          </a:p>
        </p:txBody>
      </p:sp>
      <p:sp>
        <p:nvSpPr>
          <p:cNvPr id="3" name="Content Placeholder 2">
            <a:extLst>
              <a:ext uri="{FF2B5EF4-FFF2-40B4-BE49-F238E27FC236}">
                <a16:creationId xmlns:a16="http://schemas.microsoft.com/office/drawing/2014/main" id="{7863D7E6-7954-615E-DB24-B64D45CFBA86}"/>
              </a:ext>
            </a:extLst>
          </p:cNvPr>
          <p:cNvSpPr>
            <a:spLocks noGrp="1"/>
          </p:cNvSpPr>
          <p:nvPr>
            <p:ph idx="1"/>
          </p:nvPr>
        </p:nvSpPr>
        <p:spPr>
          <a:xfrm>
            <a:off x="0" y="1271846"/>
            <a:ext cx="12192000" cy="5860473"/>
          </a:xfrm>
        </p:spPr>
        <p:txBody>
          <a:bodyPr>
            <a:normAutofit/>
          </a:bodyPr>
          <a:lstStyle/>
          <a:p>
            <a:pPr algn="l" fontAlgn="base">
              <a:buFont typeface="+mj-lt"/>
              <a:buAutoNum type="arabicPeriod"/>
            </a:pPr>
            <a:r>
              <a:rPr lang="en-GB" sz="2400" b="1" i="0" dirty="0">
                <a:effectLst/>
                <a:latin typeface="Nunito" pitchFamily="2" charset="0"/>
              </a:rPr>
              <a:t>Application:</a:t>
            </a:r>
            <a:r>
              <a:rPr lang="en-GB" sz="2400" b="0" i="0" dirty="0">
                <a:effectLst/>
                <a:latin typeface="Nunito" pitchFamily="2" charset="0"/>
              </a:rPr>
              <a:t> It is a java applet or a servlet that communicates with a data source.</a:t>
            </a:r>
            <a:br>
              <a:rPr lang="en-GB" sz="2400" b="0" i="0" dirty="0">
                <a:effectLst/>
                <a:latin typeface="Nunito" pitchFamily="2" charset="0"/>
              </a:rPr>
            </a:br>
            <a:endParaRPr lang="en-GB" sz="2400" b="0" i="0" dirty="0">
              <a:effectLst/>
              <a:latin typeface="Nunito" pitchFamily="2" charset="0"/>
            </a:endParaRPr>
          </a:p>
          <a:p>
            <a:pPr algn="l" fontAlgn="base">
              <a:buFont typeface="+mj-lt"/>
              <a:buAutoNum type="arabicPeriod"/>
            </a:pPr>
            <a:r>
              <a:rPr lang="en-GB" sz="2400" b="1" i="0" dirty="0">
                <a:effectLst/>
                <a:latin typeface="Nunito" pitchFamily="2" charset="0"/>
              </a:rPr>
              <a:t>The JDBC API:</a:t>
            </a:r>
            <a:r>
              <a:rPr lang="en-GB" sz="2400" b="0" i="0" dirty="0">
                <a:effectLst/>
                <a:latin typeface="Nunito" pitchFamily="2" charset="0"/>
              </a:rPr>
              <a:t> The JDBC API allows Java programs to execute SQL statements and retrieve results. Some of the important classes and interfaces defined in JDBC API are as follows:</a:t>
            </a:r>
            <a:br>
              <a:rPr lang="en-GB" sz="2400" b="0" i="0" dirty="0">
                <a:effectLst/>
                <a:latin typeface="Nunito" pitchFamily="2" charset="0"/>
              </a:rPr>
            </a:br>
            <a:endParaRPr lang="en-GB" sz="2400" b="0" i="0" dirty="0">
              <a:effectLst/>
              <a:latin typeface="Nunito" pitchFamily="2" charset="0"/>
            </a:endParaRPr>
          </a:p>
          <a:p>
            <a:pPr algn="l" fontAlgn="base">
              <a:buFont typeface="+mj-lt"/>
              <a:buAutoNum type="arabicPeriod"/>
            </a:pPr>
            <a:r>
              <a:rPr lang="en-GB" sz="2400" b="1" i="0" dirty="0">
                <a:effectLst/>
                <a:latin typeface="Nunito" pitchFamily="2" charset="0"/>
              </a:rPr>
              <a:t>DriverManager:</a:t>
            </a:r>
            <a:r>
              <a:rPr lang="en-GB" sz="2400" b="0" i="0" dirty="0">
                <a:effectLst/>
                <a:latin typeface="Nunito" pitchFamily="2" charset="0"/>
              </a:rPr>
              <a:t> It plays an important role in the JDBC architecture. It uses some database-specific drivers to effectively connect enterprise applications to databases.</a:t>
            </a:r>
            <a:br>
              <a:rPr lang="en-GB" sz="2400" b="0" i="0" dirty="0">
                <a:effectLst/>
                <a:latin typeface="Nunito" pitchFamily="2" charset="0"/>
              </a:rPr>
            </a:br>
            <a:endParaRPr lang="en-GB" sz="2400" b="0" i="0" dirty="0">
              <a:effectLst/>
              <a:latin typeface="Nunito" pitchFamily="2" charset="0"/>
            </a:endParaRPr>
          </a:p>
          <a:p>
            <a:pPr algn="l" fontAlgn="base">
              <a:buFont typeface="+mj-lt"/>
              <a:buAutoNum type="arabicPeriod"/>
            </a:pPr>
            <a:r>
              <a:rPr lang="en-GB" sz="2400" b="1" i="0" dirty="0">
                <a:effectLst/>
                <a:latin typeface="Nunito" pitchFamily="2" charset="0"/>
              </a:rPr>
              <a:t>JDBC drivers:</a:t>
            </a:r>
            <a:r>
              <a:rPr lang="en-GB" sz="2400" b="0" i="0" dirty="0">
                <a:effectLst/>
                <a:latin typeface="Nunito" pitchFamily="2" charset="0"/>
              </a:rPr>
              <a:t> To communicate with a data source through JDBC, you need a JDBC driver that intelligently communicates with the respective data source.</a:t>
            </a:r>
          </a:p>
        </p:txBody>
      </p:sp>
    </p:spTree>
    <p:extLst>
      <p:ext uri="{BB962C8B-B14F-4D97-AF65-F5344CB8AC3E}">
        <p14:creationId xmlns:p14="http://schemas.microsoft.com/office/powerpoint/2010/main" val="396140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60B5-A5D4-238E-A0FF-9CBCB02898BC}"/>
              </a:ext>
            </a:extLst>
          </p:cNvPr>
          <p:cNvSpPr>
            <a:spLocks noGrp="1"/>
          </p:cNvSpPr>
          <p:nvPr>
            <p:ph type="title"/>
          </p:nvPr>
        </p:nvSpPr>
        <p:spPr>
          <a:xfrm>
            <a:off x="0" y="0"/>
            <a:ext cx="11353800" cy="703385"/>
          </a:xfrm>
        </p:spPr>
        <p:txBody>
          <a:bodyPr>
            <a:normAutofit/>
          </a:bodyPr>
          <a:lstStyle/>
          <a:p>
            <a:r>
              <a:rPr lang="en-US" sz="4000" b="1" i="0" dirty="0">
                <a:solidFill>
                  <a:schemeClr val="accent1"/>
                </a:solidFill>
                <a:effectLst/>
                <a:cs typeface="Calibri Light" panose="020F0302020204030204" pitchFamily="34" charset="0"/>
              </a:rPr>
              <a:t>Basic JDBC Components</a:t>
            </a:r>
            <a:endParaRPr lang="en-US" sz="4000" b="1" dirty="0">
              <a:solidFill>
                <a:schemeClr val="accent1"/>
              </a:solidFill>
              <a:cs typeface="Calibri Light" panose="020F0302020204030204" pitchFamily="34" charset="0"/>
            </a:endParaRPr>
          </a:p>
        </p:txBody>
      </p:sp>
      <p:sp>
        <p:nvSpPr>
          <p:cNvPr id="3" name="Content Placeholder 2">
            <a:extLst>
              <a:ext uri="{FF2B5EF4-FFF2-40B4-BE49-F238E27FC236}">
                <a16:creationId xmlns:a16="http://schemas.microsoft.com/office/drawing/2014/main" id="{0C2C6288-8CF1-2D64-1366-F8A3C3078EC0}"/>
              </a:ext>
            </a:extLst>
          </p:cNvPr>
          <p:cNvSpPr>
            <a:spLocks noGrp="1"/>
          </p:cNvSpPr>
          <p:nvPr>
            <p:ph idx="1"/>
          </p:nvPr>
        </p:nvSpPr>
        <p:spPr>
          <a:xfrm>
            <a:off x="-1" y="641840"/>
            <a:ext cx="12192001" cy="6954714"/>
          </a:xfrm>
        </p:spPr>
        <p:txBody>
          <a:bodyPr>
            <a:noAutofit/>
          </a:bodyPr>
          <a:lstStyle/>
          <a:p>
            <a:pPr algn="just">
              <a:buClrTx/>
              <a:buFont typeface="Wingdings" panose="05000000000000000000" pitchFamily="2" charset="2"/>
              <a:buChar char="v"/>
            </a:pPr>
            <a:endParaRPr lang="en-GB" sz="2400" b="1" i="0" dirty="0">
              <a:solidFill>
                <a:srgbClr val="000000"/>
              </a:solidFill>
              <a:effectLst/>
              <a:latin typeface="Nunito" pitchFamily="2" charset="0"/>
            </a:endParaRPr>
          </a:p>
          <a:p>
            <a:pPr algn="just">
              <a:buClrTx/>
              <a:buFont typeface="Wingdings" panose="05000000000000000000" pitchFamily="2" charset="2"/>
              <a:buChar char="v"/>
            </a:pPr>
            <a:r>
              <a:rPr lang="en-GB" sz="2400" b="1" i="0" dirty="0">
                <a:solidFill>
                  <a:srgbClr val="000000"/>
                </a:solidFill>
                <a:effectLst/>
                <a:latin typeface="Nunito" pitchFamily="2" charset="0"/>
              </a:rPr>
              <a:t>Driver</a:t>
            </a:r>
            <a:r>
              <a:rPr lang="en-GB" sz="2400" b="0" i="0" dirty="0">
                <a:solidFill>
                  <a:srgbClr val="000000"/>
                </a:solidFill>
                <a:effectLst/>
                <a:latin typeface="Nunito" pitchFamily="2" charset="0"/>
              </a:rPr>
              <a:t> − This interface handles the communications with the database server. </a:t>
            </a:r>
          </a:p>
          <a:p>
            <a:pPr algn="just">
              <a:buClrTx/>
              <a:buFont typeface="Wingdings" panose="05000000000000000000" pitchFamily="2" charset="2"/>
              <a:buChar char="v"/>
            </a:pPr>
            <a:endParaRPr lang="en-GB" sz="2400" dirty="0">
              <a:solidFill>
                <a:srgbClr val="000000"/>
              </a:solidFill>
              <a:latin typeface="Nunito" pitchFamily="2" charset="0"/>
            </a:endParaRPr>
          </a:p>
          <a:p>
            <a:pPr algn="just">
              <a:buClrTx/>
              <a:buFont typeface="Wingdings" panose="05000000000000000000" pitchFamily="2" charset="2"/>
              <a:buChar char="v"/>
            </a:pPr>
            <a:r>
              <a:rPr lang="en-GB" sz="2400" b="1" i="0" dirty="0">
                <a:solidFill>
                  <a:srgbClr val="000000"/>
                </a:solidFill>
                <a:effectLst/>
                <a:latin typeface="Nunito" pitchFamily="2" charset="0"/>
              </a:rPr>
              <a:t>Connection</a:t>
            </a:r>
            <a:r>
              <a:rPr lang="en-GB" sz="2400" b="0" i="0" dirty="0">
                <a:solidFill>
                  <a:srgbClr val="000000"/>
                </a:solidFill>
                <a:effectLst/>
                <a:latin typeface="Nunito" pitchFamily="2" charset="0"/>
              </a:rPr>
              <a:t> − This interface has all methods for contacting a database.</a:t>
            </a:r>
          </a:p>
          <a:p>
            <a:pPr algn="just">
              <a:buClrTx/>
              <a:buFont typeface="Wingdings" panose="05000000000000000000" pitchFamily="2" charset="2"/>
              <a:buChar char="v"/>
            </a:pPr>
            <a:endParaRPr lang="en-GB" sz="2400" b="0" i="0" dirty="0">
              <a:solidFill>
                <a:srgbClr val="000000"/>
              </a:solidFill>
              <a:effectLst/>
              <a:latin typeface="Nunito" pitchFamily="2" charset="0"/>
            </a:endParaRPr>
          </a:p>
          <a:p>
            <a:pPr algn="just">
              <a:buClrTx/>
              <a:buFont typeface="Wingdings" panose="05000000000000000000" pitchFamily="2" charset="2"/>
              <a:buChar char="v"/>
            </a:pPr>
            <a:r>
              <a:rPr lang="en-GB" sz="2400" b="1" i="0" dirty="0">
                <a:solidFill>
                  <a:srgbClr val="000000"/>
                </a:solidFill>
                <a:effectLst/>
                <a:latin typeface="Nunito" pitchFamily="2" charset="0"/>
              </a:rPr>
              <a:t>Statement</a:t>
            </a:r>
            <a:r>
              <a:rPr lang="en-GB" sz="2400" b="0" i="0" dirty="0">
                <a:solidFill>
                  <a:srgbClr val="000000"/>
                </a:solidFill>
                <a:effectLst/>
                <a:latin typeface="Nunito" pitchFamily="2" charset="0"/>
              </a:rPr>
              <a:t> − </a:t>
            </a:r>
            <a:r>
              <a:rPr lang="en-GB" sz="2400" dirty="0">
                <a:solidFill>
                  <a:srgbClr val="000000"/>
                </a:solidFill>
                <a:latin typeface="Nunito" pitchFamily="2" charset="0"/>
              </a:rPr>
              <a:t>We</a:t>
            </a:r>
            <a:r>
              <a:rPr lang="en-GB" sz="2400" b="0" i="0" dirty="0">
                <a:solidFill>
                  <a:srgbClr val="000000"/>
                </a:solidFill>
                <a:effectLst/>
                <a:latin typeface="Nunito" pitchFamily="2" charset="0"/>
              </a:rPr>
              <a:t> use objects created from this interface to submit the SQL statements to the database. </a:t>
            </a:r>
          </a:p>
          <a:p>
            <a:pPr algn="just">
              <a:buClrTx/>
              <a:buFont typeface="Wingdings" panose="05000000000000000000" pitchFamily="2" charset="2"/>
              <a:buChar char="v"/>
            </a:pPr>
            <a:endParaRPr lang="en-GB" sz="2400" b="0" i="0" dirty="0">
              <a:solidFill>
                <a:srgbClr val="000000"/>
              </a:solidFill>
              <a:effectLst/>
              <a:latin typeface="Nunito" pitchFamily="2" charset="0"/>
            </a:endParaRPr>
          </a:p>
          <a:p>
            <a:pPr algn="just">
              <a:buClrTx/>
              <a:buFont typeface="Wingdings" panose="05000000000000000000" pitchFamily="2" charset="2"/>
              <a:buChar char="v"/>
            </a:pPr>
            <a:r>
              <a:rPr lang="en-GB" sz="2400" b="1" i="0" dirty="0">
                <a:solidFill>
                  <a:srgbClr val="000000"/>
                </a:solidFill>
                <a:effectLst/>
                <a:latin typeface="Nunito" pitchFamily="2" charset="0"/>
              </a:rPr>
              <a:t>ResultSet</a:t>
            </a:r>
            <a:r>
              <a:rPr lang="en-GB" sz="2400" b="0" i="0" dirty="0">
                <a:solidFill>
                  <a:srgbClr val="000000"/>
                </a:solidFill>
                <a:effectLst/>
                <a:latin typeface="Nunito" pitchFamily="2" charset="0"/>
              </a:rPr>
              <a:t> − These objects hold data retrieved from a database after you execute an SQL query using Statement objects. It acts as an iterator to allow you to move through its data.</a:t>
            </a:r>
          </a:p>
          <a:p>
            <a:pPr algn="just">
              <a:buClrTx/>
              <a:buFont typeface="Wingdings" panose="05000000000000000000" pitchFamily="2" charset="2"/>
              <a:buChar char="v"/>
            </a:pPr>
            <a:endParaRPr lang="en-GB" sz="2400" b="0" i="0" dirty="0">
              <a:solidFill>
                <a:srgbClr val="000000"/>
              </a:solidFill>
              <a:effectLst/>
              <a:latin typeface="Nunito" pitchFamily="2" charset="0"/>
            </a:endParaRPr>
          </a:p>
          <a:p>
            <a:pPr algn="just">
              <a:buClrTx/>
              <a:buFont typeface="Wingdings" panose="05000000000000000000" pitchFamily="2" charset="2"/>
              <a:buChar char="v"/>
            </a:pPr>
            <a:r>
              <a:rPr lang="en-GB" sz="2400" b="1" i="0" dirty="0">
                <a:solidFill>
                  <a:srgbClr val="000000"/>
                </a:solidFill>
                <a:effectLst/>
                <a:latin typeface="Nunito" pitchFamily="2" charset="0"/>
              </a:rPr>
              <a:t>SQLException</a:t>
            </a:r>
            <a:r>
              <a:rPr lang="en-GB" sz="2400" b="0" i="0" dirty="0">
                <a:solidFill>
                  <a:srgbClr val="000000"/>
                </a:solidFill>
                <a:effectLst/>
                <a:latin typeface="Nunito" pitchFamily="2" charset="0"/>
              </a:rPr>
              <a:t> − This class handles any errors that occur in a database application.</a:t>
            </a:r>
          </a:p>
        </p:txBody>
      </p:sp>
    </p:spTree>
    <p:extLst>
      <p:ext uri="{BB962C8B-B14F-4D97-AF65-F5344CB8AC3E}">
        <p14:creationId xmlns:p14="http://schemas.microsoft.com/office/powerpoint/2010/main" val="348162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18F1-8403-6AA5-533D-CFDEF48C50A0}"/>
              </a:ext>
            </a:extLst>
          </p:cNvPr>
          <p:cNvSpPr>
            <a:spLocks noGrp="1"/>
          </p:cNvSpPr>
          <p:nvPr>
            <p:ph type="title"/>
          </p:nvPr>
        </p:nvSpPr>
        <p:spPr>
          <a:xfrm>
            <a:off x="0" y="1"/>
            <a:ext cx="11353800" cy="800099"/>
          </a:xfrm>
        </p:spPr>
        <p:txBody>
          <a:bodyPr>
            <a:normAutofit/>
          </a:bodyPr>
          <a:lstStyle/>
          <a:p>
            <a:r>
              <a:rPr lang="en-US" b="0" i="0" dirty="0">
                <a:solidFill>
                  <a:schemeClr val="accent1"/>
                </a:solidFill>
                <a:effectLst/>
                <a:latin typeface="erdana"/>
              </a:rPr>
              <a:t>					</a:t>
            </a:r>
            <a:r>
              <a:rPr lang="en-US" sz="4000" b="1" i="0" dirty="0">
                <a:solidFill>
                  <a:schemeClr val="accent1"/>
                </a:solidFill>
                <a:effectLst/>
              </a:rPr>
              <a:t>JDBC</a:t>
            </a:r>
            <a:r>
              <a:rPr lang="en-US" b="1" i="0" dirty="0">
                <a:solidFill>
                  <a:schemeClr val="accent1"/>
                </a:solidFill>
                <a:effectLst/>
              </a:rPr>
              <a:t> </a:t>
            </a:r>
            <a:r>
              <a:rPr lang="en-US" sz="4000" b="1" i="0" dirty="0">
                <a:solidFill>
                  <a:schemeClr val="accent1"/>
                </a:solidFill>
                <a:effectLst/>
              </a:rPr>
              <a:t>Driver</a:t>
            </a:r>
            <a:endParaRPr lang="en-US" sz="4000" b="1" dirty="0">
              <a:solidFill>
                <a:schemeClr val="accent1"/>
              </a:solidFill>
            </a:endParaRPr>
          </a:p>
        </p:txBody>
      </p:sp>
      <p:sp>
        <p:nvSpPr>
          <p:cNvPr id="3" name="Content Placeholder 2">
            <a:extLst>
              <a:ext uri="{FF2B5EF4-FFF2-40B4-BE49-F238E27FC236}">
                <a16:creationId xmlns:a16="http://schemas.microsoft.com/office/drawing/2014/main" id="{92E3DB09-001A-B0FF-97D3-8434244E59C3}"/>
              </a:ext>
            </a:extLst>
          </p:cNvPr>
          <p:cNvSpPr>
            <a:spLocks noGrp="1"/>
          </p:cNvSpPr>
          <p:nvPr>
            <p:ph idx="1"/>
          </p:nvPr>
        </p:nvSpPr>
        <p:spPr>
          <a:xfrm>
            <a:off x="0" y="800100"/>
            <a:ext cx="12192000" cy="6655777"/>
          </a:xfrm>
        </p:spPr>
        <p:txBody>
          <a:bodyPr/>
          <a:lstStyle/>
          <a:p>
            <a:pPr marL="0" indent="0">
              <a:buNone/>
            </a:pPr>
            <a:endParaRPr lang="en-GB" sz="2400" b="0" i="0" dirty="0">
              <a:solidFill>
                <a:srgbClr val="333333"/>
              </a:solidFill>
              <a:effectLst/>
              <a:latin typeface="Nunito" pitchFamily="2" charset="0"/>
            </a:endParaRPr>
          </a:p>
          <a:p>
            <a:pPr marL="0" indent="0">
              <a:buNone/>
            </a:pPr>
            <a:r>
              <a:rPr lang="en-GB" sz="2400" b="0" i="0" dirty="0">
                <a:solidFill>
                  <a:srgbClr val="333333"/>
                </a:solidFill>
                <a:effectLst/>
                <a:latin typeface="Nunito" pitchFamily="2" charset="0"/>
              </a:rPr>
              <a:t>JDBC Driver is a software component that enables java application to interact with the database. </a:t>
            </a:r>
          </a:p>
          <a:p>
            <a:pPr marL="0" indent="0">
              <a:buNone/>
            </a:pPr>
            <a:br>
              <a:rPr lang="en-GB" sz="2400" b="0" i="0" dirty="0">
                <a:solidFill>
                  <a:srgbClr val="333333"/>
                </a:solidFill>
                <a:effectLst/>
                <a:latin typeface="Nunito" pitchFamily="2" charset="0"/>
              </a:rPr>
            </a:br>
            <a:r>
              <a:rPr lang="en-GB" sz="2400" b="0" i="0" dirty="0">
                <a:solidFill>
                  <a:srgbClr val="333333"/>
                </a:solidFill>
                <a:effectLst/>
                <a:latin typeface="Nunito" pitchFamily="2" charset="0"/>
              </a:rPr>
              <a:t>There are 4 types of JDBC drivers:</a:t>
            </a:r>
          </a:p>
          <a:p>
            <a:pPr algn="just">
              <a:buClrTx/>
              <a:buFont typeface="+mj-lt"/>
              <a:buAutoNum type="arabicPeriod"/>
            </a:pPr>
            <a:r>
              <a:rPr lang="en-US" sz="2400" b="1" i="0" dirty="0">
                <a:solidFill>
                  <a:srgbClr val="000000"/>
                </a:solidFill>
                <a:effectLst/>
                <a:latin typeface="Nunito" pitchFamily="2" charset="0"/>
              </a:rPr>
              <a:t>JDBC-ODBC bridge driver</a:t>
            </a:r>
          </a:p>
          <a:p>
            <a:pPr algn="just">
              <a:buClrTx/>
              <a:buFont typeface="+mj-lt"/>
              <a:buAutoNum type="arabicPeriod"/>
            </a:pPr>
            <a:r>
              <a:rPr lang="en-US" sz="2400" b="1" i="0" dirty="0">
                <a:solidFill>
                  <a:srgbClr val="000000"/>
                </a:solidFill>
                <a:effectLst/>
                <a:latin typeface="Nunito" pitchFamily="2" charset="0"/>
              </a:rPr>
              <a:t>Native-API driver (partially java driver)</a:t>
            </a:r>
          </a:p>
          <a:p>
            <a:pPr algn="just">
              <a:buClrTx/>
              <a:buFont typeface="+mj-lt"/>
              <a:buAutoNum type="arabicPeriod"/>
            </a:pPr>
            <a:r>
              <a:rPr lang="en-US" sz="2400" b="1" i="0" dirty="0">
                <a:solidFill>
                  <a:srgbClr val="000000"/>
                </a:solidFill>
                <a:effectLst/>
                <a:latin typeface="Nunito" pitchFamily="2" charset="0"/>
              </a:rPr>
              <a:t>Network Protocol driver (fully java driver)</a:t>
            </a:r>
          </a:p>
          <a:p>
            <a:pPr algn="just">
              <a:buClrTx/>
              <a:buFont typeface="+mj-lt"/>
              <a:buAutoNum type="arabicPeriod"/>
            </a:pPr>
            <a:r>
              <a:rPr lang="en-US" sz="2400" b="1" i="0" dirty="0">
                <a:solidFill>
                  <a:srgbClr val="000000"/>
                </a:solidFill>
                <a:effectLst/>
                <a:latin typeface="Nunito" pitchFamily="2" charset="0"/>
              </a:rPr>
              <a:t>Thin driver (fully java driver)</a:t>
            </a:r>
          </a:p>
        </p:txBody>
      </p:sp>
      <p:pic>
        <p:nvPicPr>
          <p:cNvPr id="4098" name="Picture 2">
            <a:extLst>
              <a:ext uri="{FF2B5EF4-FFF2-40B4-BE49-F238E27FC236}">
                <a16:creationId xmlns:a16="http://schemas.microsoft.com/office/drawing/2014/main" id="{4A52660D-C773-3014-6504-052522FBB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347" y="2148927"/>
            <a:ext cx="455295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80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C90B5-56EE-4F60-5740-6F37E4D655A2}"/>
              </a:ext>
            </a:extLst>
          </p:cNvPr>
          <p:cNvSpPr>
            <a:spLocks noGrp="1"/>
          </p:cNvSpPr>
          <p:nvPr>
            <p:ph type="title"/>
          </p:nvPr>
        </p:nvSpPr>
        <p:spPr>
          <a:xfrm>
            <a:off x="0" y="2"/>
            <a:ext cx="12192000" cy="1169376"/>
          </a:xfrm>
        </p:spPr>
        <p:txBody>
          <a:bodyPr>
            <a:normAutofit fontScale="90000"/>
          </a:bodyPr>
          <a:lstStyle/>
          <a:p>
            <a:r>
              <a:rPr lang="en-GB" b="1" i="0" dirty="0">
                <a:solidFill>
                  <a:schemeClr val="accent1"/>
                </a:solidFill>
                <a:effectLst/>
              </a:rPr>
              <a:t>Steps For Connectivity Between Java Program and Database</a:t>
            </a:r>
            <a:endParaRPr lang="en-US" dirty="0"/>
          </a:p>
        </p:txBody>
      </p:sp>
      <p:sp>
        <p:nvSpPr>
          <p:cNvPr id="3" name="Content Placeholder 2">
            <a:extLst>
              <a:ext uri="{FF2B5EF4-FFF2-40B4-BE49-F238E27FC236}">
                <a16:creationId xmlns:a16="http://schemas.microsoft.com/office/drawing/2014/main" id="{58AAA665-58B3-A4EE-4950-CE3E32243FBE}"/>
              </a:ext>
            </a:extLst>
          </p:cNvPr>
          <p:cNvSpPr>
            <a:spLocks noGrp="1"/>
          </p:cNvSpPr>
          <p:nvPr>
            <p:ph idx="1"/>
          </p:nvPr>
        </p:nvSpPr>
        <p:spPr>
          <a:xfrm>
            <a:off x="0" y="1169378"/>
            <a:ext cx="11353800" cy="5688622"/>
          </a:xfrm>
        </p:spPr>
        <p:txBody>
          <a:bodyPr>
            <a:normAutofit/>
          </a:bodyPr>
          <a:lstStyle/>
          <a:p>
            <a:pPr algn="l" fontAlgn="base">
              <a:buFont typeface="+mj-lt"/>
              <a:buAutoNum type="arabicPeriod"/>
            </a:pPr>
            <a:r>
              <a:rPr lang="en-GB" sz="2400" b="0" i="0" dirty="0">
                <a:effectLst/>
                <a:latin typeface="Nunito" pitchFamily="2" charset="0"/>
              </a:rPr>
              <a:t>Import the Packages.</a:t>
            </a:r>
          </a:p>
          <a:p>
            <a:pPr algn="l" fontAlgn="base">
              <a:buFont typeface="+mj-lt"/>
              <a:buAutoNum type="arabicPeriod"/>
            </a:pPr>
            <a:r>
              <a:rPr lang="en-GB" sz="2400" b="0" i="0" dirty="0">
                <a:effectLst/>
                <a:latin typeface="Nunito" pitchFamily="2" charset="0"/>
              </a:rPr>
              <a:t>Load and Register the drivers. </a:t>
            </a:r>
            <a:r>
              <a:rPr lang="en-GB" sz="2400" b="0" i="1" dirty="0">
                <a:effectLst/>
                <a:latin typeface="Nunito" pitchFamily="2" charset="0"/>
              </a:rPr>
              <a:t> </a:t>
            </a:r>
            <a:endParaRPr lang="en-GB" sz="2400" b="0" i="0" dirty="0">
              <a:effectLst/>
              <a:latin typeface="Nunito" pitchFamily="2" charset="0"/>
            </a:endParaRPr>
          </a:p>
          <a:p>
            <a:pPr algn="l" fontAlgn="base">
              <a:buFont typeface="+mj-lt"/>
              <a:buAutoNum type="arabicPeriod"/>
            </a:pPr>
            <a:r>
              <a:rPr lang="en-GB" sz="2400" b="0" i="0" dirty="0">
                <a:effectLst/>
                <a:latin typeface="Nunito" pitchFamily="2" charset="0"/>
              </a:rPr>
              <a:t>Establish a connection</a:t>
            </a:r>
            <a:r>
              <a:rPr lang="en-GB" sz="2400" b="0" i="1" dirty="0">
                <a:effectLst/>
                <a:latin typeface="Nunito" pitchFamily="2" charset="0"/>
              </a:rPr>
              <a:t> using the Connection class object.</a:t>
            </a:r>
            <a:endParaRPr lang="en-GB" sz="2400" b="0" i="0" dirty="0">
              <a:effectLst/>
              <a:latin typeface="Nunito" pitchFamily="2" charset="0"/>
            </a:endParaRPr>
          </a:p>
          <a:p>
            <a:pPr algn="l" fontAlgn="base">
              <a:buFont typeface="+mj-lt"/>
              <a:buAutoNum type="arabicPeriod"/>
            </a:pPr>
            <a:r>
              <a:rPr lang="en-GB" sz="2400" b="0" i="0" dirty="0">
                <a:effectLst/>
                <a:latin typeface="Nunito" pitchFamily="2" charset="0"/>
              </a:rPr>
              <a:t>Create a statement.</a:t>
            </a:r>
          </a:p>
          <a:p>
            <a:pPr algn="l" fontAlgn="base">
              <a:buFont typeface="+mj-lt"/>
              <a:buAutoNum type="arabicPeriod"/>
            </a:pPr>
            <a:r>
              <a:rPr lang="en-GB" sz="2400" b="0" i="0" dirty="0">
                <a:effectLst/>
                <a:latin typeface="Nunito" pitchFamily="2" charset="0"/>
              </a:rPr>
              <a:t>Execute the query.</a:t>
            </a:r>
          </a:p>
          <a:p>
            <a:pPr algn="l" fontAlgn="base">
              <a:buFont typeface="+mj-lt"/>
              <a:buAutoNum type="arabicPeriod"/>
            </a:pPr>
            <a:r>
              <a:rPr lang="en-GB" sz="2400" b="0" i="0" dirty="0">
                <a:effectLst/>
                <a:latin typeface="Nunito" pitchFamily="2" charset="0"/>
              </a:rPr>
              <a:t>Process the r</a:t>
            </a:r>
            <a:r>
              <a:rPr lang="en-GB" sz="2400" dirty="0">
                <a:latin typeface="Nunito" pitchFamily="2" charset="0"/>
              </a:rPr>
              <a:t>esult.</a:t>
            </a:r>
            <a:endParaRPr lang="en-GB" sz="2400" b="0" i="0" dirty="0">
              <a:effectLst/>
              <a:latin typeface="Nunito" pitchFamily="2" charset="0"/>
            </a:endParaRPr>
          </a:p>
          <a:p>
            <a:pPr algn="l" fontAlgn="base">
              <a:buFont typeface="+mj-lt"/>
              <a:buAutoNum type="arabicPeriod"/>
            </a:pPr>
            <a:r>
              <a:rPr lang="en-GB" sz="2400" b="0" i="0" dirty="0">
                <a:effectLst/>
                <a:latin typeface="Nunito" pitchFamily="2" charset="0"/>
              </a:rPr>
              <a:t>Close the connections.</a:t>
            </a:r>
          </a:p>
        </p:txBody>
      </p:sp>
    </p:spTree>
    <p:extLst>
      <p:ext uri="{BB962C8B-B14F-4D97-AF65-F5344CB8AC3E}">
        <p14:creationId xmlns:p14="http://schemas.microsoft.com/office/powerpoint/2010/main" val="14798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C082-D709-D746-CC07-42DCDEBFA0D0}"/>
              </a:ext>
            </a:extLst>
          </p:cNvPr>
          <p:cNvSpPr>
            <a:spLocks noGrp="1"/>
          </p:cNvSpPr>
          <p:nvPr>
            <p:ph type="title"/>
          </p:nvPr>
        </p:nvSpPr>
        <p:spPr>
          <a:xfrm>
            <a:off x="838200" y="-149469"/>
            <a:ext cx="10515600" cy="45719"/>
          </a:xfrm>
        </p:spPr>
        <p:txBody>
          <a:bodyPr>
            <a:normAutofit fontScale="90000"/>
          </a:bodyPr>
          <a:lstStyle/>
          <a:p>
            <a:r>
              <a:rPr lang="en-GB" dirty="0"/>
              <a:t> </a:t>
            </a:r>
            <a:endParaRPr lang="en-US" dirty="0"/>
          </a:p>
        </p:txBody>
      </p:sp>
      <p:sp>
        <p:nvSpPr>
          <p:cNvPr id="3" name="Content Placeholder 2">
            <a:extLst>
              <a:ext uri="{FF2B5EF4-FFF2-40B4-BE49-F238E27FC236}">
                <a16:creationId xmlns:a16="http://schemas.microsoft.com/office/drawing/2014/main" id="{C307F867-0346-F4FE-6FF3-F22CCBBCD2E9}"/>
              </a:ext>
            </a:extLst>
          </p:cNvPr>
          <p:cNvSpPr>
            <a:spLocks noGrp="1"/>
          </p:cNvSpPr>
          <p:nvPr>
            <p:ph idx="1"/>
          </p:nvPr>
        </p:nvSpPr>
        <p:spPr>
          <a:xfrm>
            <a:off x="0" y="0"/>
            <a:ext cx="11353800" cy="7025054"/>
          </a:xfrm>
        </p:spPr>
        <p:txBody>
          <a:bodyPr>
            <a:normAutofit fontScale="77500" lnSpcReduction="20000"/>
          </a:bodyPr>
          <a:lstStyle/>
          <a:p>
            <a:pPr marL="0" indent="0">
              <a:buNone/>
            </a:pPr>
            <a:r>
              <a:rPr lang="en-GB" sz="2000" b="1" dirty="0"/>
              <a:t>1.</a:t>
            </a:r>
            <a:r>
              <a:rPr lang="en-GB" sz="2600" b="1" dirty="0">
                <a:solidFill>
                  <a:schemeClr val="accent1"/>
                </a:solidFill>
              </a:rPr>
              <a:t>Import the Packages</a:t>
            </a:r>
          </a:p>
          <a:p>
            <a:pPr marL="0" indent="0">
              <a:buNone/>
            </a:pPr>
            <a:r>
              <a:rPr lang="en-GB" sz="2600" b="0" i="0" dirty="0">
                <a:solidFill>
                  <a:srgbClr val="000000"/>
                </a:solidFill>
                <a:effectLst/>
                <a:latin typeface="Nunito" pitchFamily="2" charset="0"/>
              </a:rPr>
              <a:t>This is for making the JDBC API classes immediately available to the application program. The following import statement should be included in the program irrespective of the JDBC driver being used:		</a:t>
            </a:r>
          </a:p>
          <a:p>
            <a:pPr marL="0" indent="0">
              <a:buNone/>
            </a:pPr>
            <a:r>
              <a:rPr lang="en-GB" sz="2600" dirty="0">
                <a:solidFill>
                  <a:srgbClr val="000000"/>
                </a:solidFill>
                <a:latin typeface="Nunito" pitchFamily="2" charset="0"/>
              </a:rPr>
              <a:t>		</a:t>
            </a:r>
          </a:p>
          <a:p>
            <a:pPr marL="0" indent="0">
              <a:buNone/>
            </a:pPr>
            <a:r>
              <a:rPr lang="en-GB" sz="2600" dirty="0">
                <a:solidFill>
                  <a:srgbClr val="000000"/>
                </a:solidFill>
                <a:latin typeface="Nunito" pitchFamily="2" charset="0"/>
              </a:rPr>
              <a:t> </a:t>
            </a:r>
            <a:r>
              <a:rPr lang="en-GB" sz="2600" dirty="0">
                <a:solidFill>
                  <a:srgbClr val="000000"/>
                </a:solidFill>
                <a:latin typeface="+mj-lt"/>
              </a:rPr>
              <a:t>Import java.sql.*</a:t>
            </a:r>
            <a:br>
              <a:rPr lang="en-GB" sz="2600" dirty="0">
                <a:solidFill>
                  <a:srgbClr val="000000"/>
                </a:solidFill>
                <a:latin typeface="+mj-lt"/>
              </a:rPr>
            </a:br>
            <a:endParaRPr lang="en-GB" sz="2600" b="0" i="0" dirty="0">
              <a:solidFill>
                <a:srgbClr val="000000"/>
              </a:solidFill>
              <a:effectLst/>
              <a:latin typeface="Nunito" pitchFamily="2" charset="0"/>
            </a:endParaRPr>
          </a:p>
          <a:p>
            <a:pPr marL="0" indent="0">
              <a:buNone/>
            </a:pPr>
            <a:endParaRPr lang="en-GB" sz="2600" dirty="0">
              <a:solidFill>
                <a:srgbClr val="000000"/>
              </a:solidFill>
              <a:latin typeface="Nunito" pitchFamily="2" charset="0"/>
            </a:endParaRPr>
          </a:p>
          <a:p>
            <a:pPr marL="0" indent="0">
              <a:buNone/>
            </a:pPr>
            <a:r>
              <a:rPr lang="en-GB" sz="2600" dirty="0">
                <a:solidFill>
                  <a:srgbClr val="000000"/>
                </a:solidFill>
                <a:latin typeface="Nunito" pitchFamily="2" charset="0"/>
              </a:rPr>
              <a:t>2.</a:t>
            </a:r>
            <a:r>
              <a:rPr lang="en-GB" sz="2600" b="1" dirty="0">
                <a:solidFill>
                  <a:schemeClr val="accent1"/>
                </a:solidFill>
                <a:latin typeface="Nunito" pitchFamily="2" charset="0"/>
              </a:rPr>
              <a:t>Load and register the drivers</a:t>
            </a:r>
          </a:p>
          <a:p>
            <a:pPr marL="0" indent="0">
              <a:buNone/>
            </a:pPr>
            <a:r>
              <a:rPr lang="en-GB" sz="2600" dirty="0">
                <a:latin typeface="Nunito" pitchFamily="2" charset="0"/>
              </a:rPr>
              <a:t>This is for establishing a communication between the JDBC program and the MySQL database. </a:t>
            </a:r>
            <a:br>
              <a:rPr lang="en-GB" sz="2600" dirty="0">
                <a:latin typeface="Nunito" pitchFamily="2" charset="0"/>
              </a:rPr>
            </a:br>
            <a:r>
              <a:rPr lang="en-GB" sz="2600" dirty="0">
                <a:latin typeface="Nunito" pitchFamily="2" charset="0"/>
              </a:rPr>
              <a:t>The following line of code does this job:</a:t>
            </a:r>
            <a:br>
              <a:rPr lang="en-GB" sz="2600" dirty="0">
                <a:latin typeface="Nunito" pitchFamily="2" charset="0"/>
              </a:rPr>
            </a:br>
            <a:r>
              <a:rPr lang="en-GB" sz="2600" dirty="0">
                <a:latin typeface="Nunito" pitchFamily="2" charset="0"/>
              </a:rPr>
              <a:t>			</a:t>
            </a:r>
          </a:p>
          <a:p>
            <a:pPr marL="0" indent="0">
              <a:buNone/>
            </a:pPr>
            <a:r>
              <a:rPr lang="en-GB" sz="2600" dirty="0" err="1">
                <a:latin typeface="+mj-lt"/>
              </a:rPr>
              <a:t>Class.forName</a:t>
            </a:r>
            <a:r>
              <a:rPr lang="en-GB" sz="2600" dirty="0">
                <a:latin typeface="+mj-lt"/>
              </a:rPr>
              <a:t>(“</a:t>
            </a:r>
            <a:r>
              <a:rPr lang="en-GB" sz="2600" dirty="0" err="1">
                <a:latin typeface="+mj-lt"/>
              </a:rPr>
              <a:t>com.mysql.cj.jdbc.Driver</a:t>
            </a:r>
            <a:r>
              <a:rPr lang="en-GB" sz="2600" dirty="0">
                <a:latin typeface="+mj-lt"/>
              </a:rPr>
              <a:t>”);</a:t>
            </a:r>
            <a:br>
              <a:rPr lang="en-GB" sz="2600" dirty="0">
                <a:latin typeface="+mj-lt"/>
              </a:rPr>
            </a:br>
            <a:br>
              <a:rPr lang="en-GB" sz="2600" b="0" i="1" dirty="0">
                <a:solidFill>
                  <a:schemeClr val="accent1"/>
                </a:solidFill>
                <a:effectLst/>
                <a:latin typeface="Nunito" pitchFamily="2" charset="0"/>
              </a:rPr>
            </a:br>
            <a:r>
              <a:rPr lang="en-GB" sz="2600" b="0" i="1" dirty="0">
                <a:solidFill>
                  <a:srgbClr val="000000"/>
                </a:solidFill>
                <a:effectLst/>
                <a:latin typeface="Nunito" pitchFamily="2" charset="0"/>
              </a:rPr>
              <a:t>3</a:t>
            </a:r>
            <a:r>
              <a:rPr lang="en-GB" sz="2600" dirty="0">
                <a:solidFill>
                  <a:srgbClr val="000000"/>
                </a:solidFill>
                <a:latin typeface="Nunito" pitchFamily="2" charset="0"/>
              </a:rPr>
              <a:t>.</a:t>
            </a:r>
            <a:r>
              <a:rPr lang="en-GB" sz="2600" b="0" i="0" dirty="0">
                <a:effectLst/>
                <a:latin typeface="Nunito" pitchFamily="2" charset="0"/>
              </a:rPr>
              <a:t> </a:t>
            </a:r>
            <a:r>
              <a:rPr lang="en-GB" sz="2600" b="1" i="0" dirty="0">
                <a:solidFill>
                  <a:schemeClr val="accent1"/>
                </a:solidFill>
                <a:effectLst/>
                <a:latin typeface="Nunito" pitchFamily="2" charset="0"/>
              </a:rPr>
              <a:t>Establish a connection</a:t>
            </a:r>
            <a:r>
              <a:rPr lang="en-GB" sz="2600" b="1" i="1" dirty="0">
                <a:solidFill>
                  <a:schemeClr val="accent1"/>
                </a:solidFill>
                <a:effectLst/>
                <a:latin typeface="Nunito" pitchFamily="2" charset="0"/>
              </a:rPr>
              <a:t> using the Connection class object</a:t>
            </a:r>
          </a:p>
          <a:p>
            <a:pPr marL="0" indent="0">
              <a:buNone/>
            </a:pPr>
            <a:r>
              <a:rPr lang="en-GB" sz="2600" dirty="0">
                <a:latin typeface="Nunito" pitchFamily="2" charset="0"/>
              </a:rPr>
              <a:t>Once the required packages have been imported and the MySQL JDBC driver has been loaded and registered, a database connection must be established. This is done by using the getConnection() method of the DriverManager class. The getConnection() requires three input parameters, namely, a connect string, a username, and a password.</a:t>
            </a:r>
          </a:p>
          <a:p>
            <a:pPr marL="0" indent="0">
              <a:buNone/>
            </a:pPr>
            <a:r>
              <a:rPr lang="en-GB" sz="2600" dirty="0">
                <a:latin typeface="Nunito" pitchFamily="2" charset="0"/>
              </a:rPr>
              <a:t>		</a:t>
            </a:r>
          </a:p>
          <a:p>
            <a:pPr marL="0" indent="0">
              <a:buNone/>
            </a:pPr>
            <a:r>
              <a:rPr lang="en-GB" sz="2600" dirty="0">
                <a:latin typeface="+mj-lt"/>
              </a:rPr>
              <a:t>Connection conn = DriverManager.getConnection(URL, username, passwd);</a:t>
            </a:r>
            <a:endParaRPr lang="en-US" sz="2600" dirty="0">
              <a:latin typeface="+mj-lt"/>
            </a:endParaRPr>
          </a:p>
        </p:txBody>
      </p:sp>
      <p:sp>
        <p:nvSpPr>
          <p:cNvPr id="12" name="Rectangle 11">
            <a:extLst>
              <a:ext uri="{FF2B5EF4-FFF2-40B4-BE49-F238E27FC236}">
                <a16:creationId xmlns:a16="http://schemas.microsoft.com/office/drawing/2014/main" id="{D18384CD-BF5F-2068-F4E3-08B3A4122EA5}"/>
              </a:ext>
            </a:extLst>
          </p:cNvPr>
          <p:cNvSpPr/>
          <p:nvPr/>
        </p:nvSpPr>
        <p:spPr>
          <a:xfrm>
            <a:off x="0" y="1447581"/>
            <a:ext cx="2593730" cy="694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6201B35-C9A9-119F-DEF9-2A955814DA22}"/>
              </a:ext>
            </a:extLst>
          </p:cNvPr>
          <p:cNvSpPr/>
          <p:nvPr/>
        </p:nvSpPr>
        <p:spPr>
          <a:xfrm>
            <a:off x="0" y="3660968"/>
            <a:ext cx="5905500" cy="5978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5F1FDC-1363-C4E1-7307-DE9F3E6D3C43}"/>
              </a:ext>
            </a:extLst>
          </p:cNvPr>
          <p:cNvSpPr/>
          <p:nvPr/>
        </p:nvSpPr>
        <p:spPr>
          <a:xfrm>
            <a:off x="-7621" y="6205830"/>
            <a:ext cx="10430608" cy="5978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842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P spid="15" grpId="0" animBg="1"/>
      <p:bldP spid="18"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412</TotalTime>
  <Words>1140</Words>
  <Application>Microsoft Office PowerPoint</Application>
  <PresentationFormat>Widescreen</PresentationFormat>
  <Paragraphs>80</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erdana</vt:lpstr>
      <vt:lpstr>Nunito</vt:lpstr>
      <vt:lpstr>Trebuchet MS</vt:lpstr>
      <vt:lpstr>Wingdings</vt:lpstr>
      <vt:lpstr>Wingdings 3</vt:lpstr>
      <vt:lpstr>Facet</vt:lpstr>
      <vt:lpstr>WHY JDBC?</vt:lpstr>
      <vt:lpstr>             WHAT IS JDBC?</vt:lpstr>
      <vt:lpstr>           API </vt:lpstr>
      <vt:lpstr>        JDBC ARCHITECTURE</vt:lpstr>
      <vt:lpstr>Explanation:</vt:lpstr>
      <vt:lpstr>Basic JDBC Components</vt:lpstr>
      <vt:lpstr>     JDBC Driver</vt:lpstr>
      <vt:lpstr>Steps For Connectivity Between Java Program and Database</vt:lpstr>
      <vt:lpstr> </vt:lpstr>
      <vt:lpstr>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Saish</dc:creator>
  <cp:lastModifiedBy>Saish Kulkarni</cp:lastModifiedBy>
  <cp:revision>16</cp:revision>
  <dcterms:created xsi:type="dcterms:W3CDTF">2022-06-13T04:45:10Z</dcterms:created>
  <dcterms:modified xsi:type="dcterms:W3CDTF">2022-07-12T04:42:48Z</dcterms:modified>
</cp:coreProperties>
</file>