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63D6E3-8076-40C3-B5FE-C2CB36D146A5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>
        <p:scale>
          <a:sx n="100" d="100"/>
          <a:sy n="100" d="100"/>
        </p:scale>
        <p:origin x="67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F5B-AB64-42E8-8B56-38F18873DB47}" type="datetimeFigureOut">
              <a:rPr lang="en-US" smtClean="0"/>
              <a:t>28-Jul-22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3946-E4D9-4FC7-9C26-B2E7DEE7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6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F5B-AB64-42E8-8B56-38F18873DB47}" type="datetimeFigureOut">
              <a:rPr lang="en-US" smtClean="0"/>
              <a:t>28-Jul-22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3946-E4D9-4FC7-9C26-B2E7DEE7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5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F5B-AB64-42E8-8B56-38F18873DB47}" type="datetimeFigureOut">
              <a:rPr lang="en-US" smtClean="0"/>
              <a:t>28-Jul-22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3946-E4D9-4FC7-9C26-B2E7DEE7281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4436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F5B-AB64-42E8-8B56-38F18873DB47}" type="datetimeFigureOut">
              <a:rPr lang="en-US" smtClean="0"/>
              <a:t>28-Jul-22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3946-E4D9-4FC7-9C26-B2E7DEE7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45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F5B-AB64-42E8-8B56-38F18873DB47}" type="datetimeFigureOut">
              <a:rPr lang="en-US" smtClean="0"/>
              <a:t>28-Jul-22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3946-E4D9-4FC7-9C26-B2E7DEE7281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325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F5B-AB64-42E8-8B56-38F18873DB47}" type="datetimeFigureOut">
              <a:rPr lang="en-US" smtClean="0"/>
              <a:t>28-Jul-22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3946-E4D9-4FC7-9C26-B2E7DEE7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55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F5B-AB64-42E8-8B56-38F18873DB47}" type="datetimeFigureOut">
              <a:rPr lang="en-US" smtClean="0"/>
              <a:t>28-Jul-22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3946-E4D9-4FC7-9C26-B2E7DEE7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29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F5B-AB64-42E8-8B56-38F18873DB47}" type="datetimeFigureOut">
              <a:rPr lang="en-US" smtClean="0"/>
              <a:t>28-Jul-22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3946-E4D9-4FC7-9C26-B2E7DEE7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F5B-AB64-42E8-8B56-38F18873DB47}" type="datetimeFigureOut">
              <a:rPr lang="en-US" smtClean="0"/>
              <a:t>28-Jul-22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3946-E4D9-4FC7-9C26-B2E7DEE7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6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F5B-AB64-42E8-8B56-38F18873DB47}" type="datetimeFigureOut">
              <a:rPr lang="en-US" smtClean="0"/>
              <a:t>28-Jul-22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3946-E4D9-4FC7-9C26-B2E7DEE7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9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F5B-AB64-42E8-8B56-38F18873DB47}" type="datetimeFigureOut">
              <a:rPr lang="en-US" smtClean="0"/>
              <a:t>28-Jul-22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3946-E4D9-4FC7-9C26-B2E7DEE7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6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F5B-AB64-42E8-8B56-38F18873DB47}" type="datetimeFigureOut">
              <a:rPr lang="en-US" smtClean="0"/>
              <a:t>28-Jul-22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3946-E4D9-4FC7-9C26-B2E7DEE7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F5B-AB64-42E8-8B56-38F18873DB47}" type="datetimeFigureOut">
              <a:rPr lang="en-US" smtClean="0"/>
              <a:t>28-Jul-22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3946-E4D9-4FC7-9C26-B2E7DEE7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9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F5B-AB64-42E8-8B56-38F18873DB47}" type="datetimeFigureOut">
              <a:rPr lang="en-US" smtClean="0"/>
              <a:t>28-Jul-22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3946-E4D9-4FC7-9C26-B2E7DEE7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6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F5B-AB64-42E8-8B56-38F18873DB47}" type="datetimeFigureOut">
              <a:rPr lang="en-US" smtClean="0"/>
              <a:t>28-Jul-22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3946-E4D9-4FC7-9C26-B2E7DEE7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7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F5B-AB64-42E8-8B56-38F18873DB47}" type="datetimeFigureOut">
              <a:rPr lang="en-US" smtClean="0"/>
              <a:t>28-Jul-22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3946-E4D9-4FC7-9C26-B2E7DEE7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6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BF5B-AB64-42E8-8B56-38F18873DB47}" type="datetimeFigureOut">
              <a:rPr lang="en-US" smtClean="0"/>
              <a:t>28-Jul-22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8193946-E4D9-4FC7-9C26-B2E7DEE7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CEA3-7D8E-1178-2A4E-CA1A9DA64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1175657"/>
          </a:xfrm>
        </p:spPr>
        <p:txBody>
          <a:bodyPr/>
          <a:lstStyle/>
          <a:p>
            <a:pPr algn="l"/>
            <a:r>
              <a:rPr lang="en-IN" sz="6000" dirty="0"/>
              <a:t>		</a:t>
            </a:r>
            <a:r>
              <a:rPr lang="en-IN" sz="6000" b="1" dirty="0"/>
              <a:t>Spring Boot</a:t>
            </a:r>
            <a:endParaRPr lang="en-US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9544D-B7CA-DFB8-01C4-B7511E7CC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071" y="1306287"/>
            <a:ext cx="8874579" cy="3192235"/>
          </a:xfrm>
        </p:spPr>
        <p:txBody>
          <a:bodyPr>
            <a:normAutofit/>
          </a:bodyPr>
          <a:lstStyle/>
          <a:p>
            <a:pPr algn="l"/>
            <a:r>
              <a:rPr lang="en-GB" sz="3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Spring boot is a module of spring framework which is used to create stand-alone, production-grade Spring based Applications with minimum programmer’s efforts. 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8" name="Picture 4" descr="Java: Get Started with Spring Boot | by remko de knikker | NYC⚡️DEV | Medium">
            <a:extLst>
              <a:ext uri="{FF2B5EF4-FFF2-40B4-BE49-F238E27FC236}">
                <a16:creationId xmlns:a16="http://schemas.microsoft.com/office/drawing/2014/main" id="{F9535FAD-EBA0-4D9D-7307-13E42D005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4175352"/>
            <a:ext cx="68199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97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0681-FA63-C90B-CF79-90D48D55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61" y="0"/>
            <a:ext cx="8596668" cy="689956"/>
          </a:xfrm>
        </p:spPr>
        <p:txBody>
          <a:bodyPr/>
          <a:lstStyle/>
          <a:p>
            <a:r>
              <a:rPr lang="en-GB" b="1" i="0" dirty="0">
                <a:effectLst/>
                <a:latin typeface="Inter"/>
              </a:rPr>
              <a:t> Some of the most common HTTP codes:</a:t>
            </a: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BE1DCE-D471-7DF2-36A8-AE98D8A27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625448"/>
              </p:ext>
            </p:extLst>
          </p:nvPr>
        </p:nvGraphicFramePr>
        <p:xfrm>
          <a:off x="606829" y="621834"/>
          <a:ext cx="8481948" cy="6177978"/>
        </p:xfrm>
        <a:graphic>
          <a:graphicData uri="http://schemas.openxmlformats.org/drawingml/2006/table">
            <a:tbl>
              <a:tblPr/>
              <a:tblGrid>
                <a:gridCol w="2827316">
                  <a:extLst>
                    <a:ext uri="{9D8B030D-6E8A-4147-A177-3AD203B41FA5}">
                      <a16:colId xmlns:a16="http://schemas.microsoft.com/office/drawing/2014/main" val="1297289378"/>
                    </a:ext>
                  </a:extLst>
                </a:gridCol>
                <a:gridCol w="2827316">
                  <a:extLst>
                    <a:ext uri="{9D8B030D-6E8A-4147-A177-3AD203B41FA5}">
                      <a16:colId xmlns:a16="http://schemas.microsoft.com/office/drawing/2014/main" val="1059783516"/>
                    </a:ext>
                  </a:extLst>
                </a:gridCol>
                <a:gridCol w="2827316">
                  <a:extLst>
                    <a:ext uri="{9D8B030D-6E8A-4147-A177-3AD203B41FA5}">
                      <a16:colId xmlns:a16="http://schemas.microsoft.com/office/drawing/2014/main" val="3763365739"/>
                    </a:ext>
                  </a:extLst>
                </a:gridCol>
              </a:tblGrid>
              <a:tr h="438932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Code</a:t>
                      </a:r>
                    </a:p>
                  </a:txBody>
                  <a:tcPr marL="72483" marR="72483" marT="36241" marB="36241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Status</a:t>
                      </a:r>
                    </a:p>
                  </a:txBody>
                  <a:tcPr marL="72483" marR="72483" marT="36241" marB="36241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</a:t>
                      </a:r>
                    </a:p>
                  </a:txBody>
                  <a:tcPr marL="72483" marR="72483" marT="36241" marB="36241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989901"/>
                  </a:ext>
                </a:extLst>
              </a:tr>
              <a:tr h="52890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200</a:t>
                      </a:r>
                    </a:p>
                  </a:txBody>
                  <a:tcPr marL="72483" marR="72483" marT="36241" marB="36241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OK</a:t>
                      </a:r>
                    </a:p>
                  </a:txBody>
                  <a:tcPr marL="72483" marR="72483" marT="36241" marB="36241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The request was successfully completed.</a:t>
                      </a:r>
                    </a:p>
                  </a:txBody>
                  <a:tcPr marL="72483" marR="72483" marT="36241" marB="36241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761363"/>
                  </a:ext>
                </a:extLst>
              </a:tr>
              <a:tr h="5289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201</a:t>
                      </a:r>
                    </a:p>
                  </a:txBody>
                  <a:tcPr marL="72483" marR="72483" marT="36241" marB="36241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Created</a:t>
                      </a:r>
                    </a:p>
                  </a:txBody>
                  <a:tcPr marL="72483" marR="72483" marT="36241" marB="36241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 new resource was successfully created.</a:t>
                      </a:r>
                    </a:p>
                  </a:txBody>
                  <a:tcPr marL="72483" marR="72483" marT="36241" marB="36241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784501"/>
                  </a:ext>
                </a:extLst>
              </a:tr>
              <a:tr h="30222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400</a:t>
                      </a:r>
                    </a:p>
                  </a:txBody>
                  <a:tcPr marL="72483" marR="72483" marT="36241" marB="36241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Bad Request</a:t>
                      </a:r>
                    </a:p>
                  </a:txBody>
                  <a:tcPr marL="72483" marR="72483" marT="36241" marB="36241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The request was invalid.</a:t>
                      </a:r>
                    </a:p>
                  </a:txBody>
                  <a:tcPr marL="72483" marR="72483" marT="36241" marB="36241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031348"/>
                  </a:ext>
                </a:extLst>
              </a:tr>
              <a:tr h="827834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401</a:t>
                      </a:r>
                    </a:p>
                  </a:txBody>
                  <a:tcPr marL="72483" marR="72483" marT="36241" marB="36241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Unauthorized</a:t>
                      </a:r>
                    </a:p>
                  </a:txBody>
                  <a:tcPr marL="72483" marR="72483" marT="36241" marB="36241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The request did not include an authentication token or the authentication token was expired.</a:t>
                      </a:r>
                    </a:p>
                  </a:txBody>
                  <a:tcPr marL="72483" marR="72483" marT="36241" marB="36241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893762"/>
                  </a:ext>
                </a:extLst>
              </a:tr>
              <a:tr h="75557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403</a:t>
                      </a:r>
                    </a:p>
                  </a:txBody>
                  <a:tcPr marL="72483" marR="72483" marT="36241" marB="36241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Forbidden</a:t>
                      </a:r>
                    </a:p>
                  </a:txBody>
                  <a:tcPr marL="72483" marR="72483" marT="36241" marB="36241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The client did not have permission to access the requested resource.</a:t>
                      </a:r>
                    </a:p>
                  </a:txBody>
                  <a:tcPr marL="72483" marR="72483" marT="36241" marB="36241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724943"/>
                  </a:ext>
                </a:extLst>
              </a:tr>
              <a:tr h="52890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404</a:t>
                      </a:r>
                    </a:p>
                  </a:txBody>
                  <a:tcPr marL="72483" marR="72483" marT="36241" marB="36241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Not Found</a:t>
                      </a:r>
                    </a:p>
                  </a:txBody>
                  <a:tcPr marL="72483" marR="72483" marT="36241" marB="36241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The requested resource was not found.</a:t>
                      </a:r>
                    </a:p>
                  </a:txBody>
                  <a:tcPr marL="72483" marR="72483" marT="36241" marB="36241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192970"/>
                  </a:ext>
                </a:extLst>
              </a:tr>
              <a:tr h="120891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405</a:t>
                      </a:r>
                    </a:p>
                  </a:txBody>
                  <a:tcPr marL="72483" marR="72483" marT="36241" marB="36241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Method Not Allowed</a:t>
                      </a:r>
                    </a:p>
                  </a:txBody>
                  <a:tcPr marL="72483" marR="72483" marT="36241" marB="36241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The HTTP method in the request was not supported by the resource. For example, the DELETE method cannot be used with the Agent API.</a:t>
                      </a:r>
                    </a:p>
                  </a:txBody>
                  <a:tcPr marL="72483" marR="72483" marT="36241" marB="36241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403752"/>
                  </a:ext>
                </a:extLst>
              </a:tr>
              <a:tr h="75557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500</a:t>
                      </a:r>
                    </a:p>
                  </a:txBody>
                  <a:tcPr marL="72483" marR="72483" marT="36241" marB="36241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Internal Server Error</a:t>
                      </a:r>
                    </a:p>
                  </a:txBody>
                  <a:tcPr marL="72483" marR="72483" marT="36241" marB="36241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The request was not completed due to an internal error on the server side.</a:t>
                      </a:r>
                    </a:p>
                  </a:txBody>
                  <a:tcPr marL="72483" marR="72483" marT="36241" marB="36241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581084"/>
                  </a:ext>
                </a:extLst>
              </a:tr>
              <a:tr h="30222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503</a:t>
                      </a:r>
                    </a:p>
                  </a:txBody>
                  <a:tcPr marL="72483" marR="72483" marT="36241" marB="36241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Service Unavailable</a:t>
                      </a:r>
                    </a:p>
                  </a:txBody>
                  <a:tcPr marL="72483" marR="72483" marT="36241" marB="36241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The server was unavailable.</a:t>
                      </a:r>
                    </a:p>
                  </a:txBody>
                  <a:tcPr marL="72483" marR="72483" marT="36241" marB="36241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000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66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BE48-3661-3E04-532A-8BE28BF9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IN" b="1" dirty="0"/>
              <a:t>Exception handling in Spring Boot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27EC7-ABE9-BF63-9DF1-7751D8F21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55490"/>
            <a:ext cx="8596668" cy="60025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000000"/>
                </a:solidFill>
                <a:effectLst/>
                <a:latin typeface="Nunito" pitchFamily="2" charset="0"/>
              </a:rPr>
              <a:t>Handling exceptions and errors in APIs and sending the proper response to the client is good for enterprise applications.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@ControllerAdvice is an annotation, to handle the exceptions globally.</a:t>
            </a:r>
            <a:endParaRPr lang="en-GB" dirty="0">
              <a:solidFill>
                <a:srgbClr val="000000"/>
              </a:solidFill>
              <a:latin typeface="Nunito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@ExceptionHandler is an annotation used to handle the specific exceptions and sending the custom responses to the client.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000000"/>
                </a:solidFill>
                <a:latin typeface="Nunito" pitchFamily="2" charset="0"/>
              </a:rPr>
              <a:t>For Examples if I want to throw an custom exception there are three steps.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Nunito" pitchFamily="2" charset="0"/>
              </a:rPr>
              <a:t>1.To create exception by extending runtime exception.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Nunito" pitchFamily="2" charset="0"/>
            </a:endParaRP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Nunito" pitchFamily="2" charset="0"/>
            </a:endParaRP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Nunito" pitchFamily="2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Nunito" pitchFamily="2" charset="0"/>
              </a:rPr>
              <a:t>2.Create controller advice class using </a:t>
            </a:r>
            <a:r>
              <a:rPr lang="en-GB" b="0" i="0" dirty="0">
                <a:solidFill>
                  <a:srgbClr val="000000"/>
                </a:solidFill>
                <a:effectLst/>
                <a:latin typeface="Nunito" pitchFamily="2" charset="0"/>
              </a:rPr>
              <a:t>@ControllerAdvice  to handle exception globally.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Nunito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F0476-7665-FC03-9A1C-09F4671C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328" y="3429000"/>
            <a:ext cx="5239481" cy="943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F21AE2-743B-818F-2CA4-C5E7111A5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28" y="5235640"/>
            <a:ext cx="6487430" cy="144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4989-7AB7-42C2-A844-9BAB9508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F35FA-100B-D2F1-1EAA-68B97CFCF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46" y="272647"/>
            <a:ext cx="8957117" cy="658535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3.Throw exception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6073E-D7FC-0110-E8F9-669479828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78" y="609600"/>
            <a:ext cx="8526065" cy="1714739"/>
          </a:xfrm>
          <a:prstGeom prst="rect">
            <a:avLst/>
          </a:prstGeom>
        </p:spPr>
      </p:pic>
      <p:pic>
        <p:nvPicPr>
          <p:cNvPr id="1026" name="Picture 2" descr="Spring Boot Exception Handling Example">
            <a:extLst>
              <a:ext uri="{FF2B5EF4-FFF2-40B4-BE49-F238E27FC236}">
                <a16:creationId xmlns:a16="http://schemas.microsoft.com/office/drawing/2014/main" id="{0825E923-4D45-F3FD-A96C-5D869E6CB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41" y="2360992"/>
            <a:ext cx="8046402" cy="422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80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9F0B-2FBD-7CFC-D183-F660A5C8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816638"/>
          </a:xfrm>
        </p:spPr>
        <p:txBody>
          <a:bodyPr/>
          <a:lstStyle/>
          <a:p>
            <a:r>
              <a:rPr lang="en-GB" dirty="0"/>
              <a:t>Response Entity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6C54D-B53B-AC59-A426-D3B4AEA10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30800"/>
            <a:ext cx="8596668" cy="5528684"/>
          </a:xfrm>
        </p:spPr>
        <p:txBody>
          <a:bodyPr/>
          <a:lstStyle/>
          <a:p>
            <a:r>
              <a:rPr lang="en-GB" dirty="0" err="1"/>
              <a:t>ResponseEntity</a:t>
            </a:r>
            <a:r>
              <a:rPr lang="en-GB" dirty="0"/>
              <a:t> is meant to represent the entire HTTP response. </a:t>
            </a:r>
            <a:br>
              <a:rPr lang="en-GB" dirty="0"/>
            </a:br>
            <a:r>
              <a:rPr lang="en-GB" dirty="0"/>
              <a:t>We can control anything that goes into it such as HTTP status code, headers, and body.</a:t>
            </a:r>
          </a:p>
          <a:p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0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7C04-C759-0A04-C27F-3C1883B2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930400"/>
          </a:xfrm>
        </p:spPr>
        <p:txBody>
          <a:bodyPr>
            <a:normAutofit/>
          </a:bodyPr>
          <a:lstStyle/>
          <a:p>
            <a:r>
              <a:rPr lang="en-IN" sz="6000" b="1" dirty="0"/>
              <a:t>  Spring Boot Starters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E8A85-3C6B-5B0A-FE9E-56C030871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22" y="1273629"/>
            <a:ext cx="9282794" cy="5094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0" i="0" dirty="0">
                <a:solidFill>
                  <a:srgbClr val="3A3A3A"/>
                </a:solidFill>
                <a:effectLst/>
                <a:latin typeface="roboto" panose="020B0604020202020204" pitchFamily="2" charset="0"/>
              </a:rPr>
              <a:t>Spring boot Starters make the development of Spring Boot based Java Applications much faster and easier.</a:t>
            </a:r>
          </a:p>
          <a:p>
            <a:pPr marL="0" indent="0">
              <a:buNone/>
            </a:pPr>
            <a:r>
              <a:rPr lang="en-GB" sz="3600" b="0" i="0" dirty="0">
                <a:solidFill>
                  <a:srgbClr val="3A3A3A"/>
                </a:solidFill>
                <a:effectLst/>
                <a:latin typeface="roboto" panose="020B0604020202020204" pitchFamily="2" charset="0"/>
              </a:rPr>
              <a:t>It automatically downloads the maven dependencies as well as pre-defined setups. </a:t>
            </a:r>
          </a:p>
          <a:p>
            <a:pPr marL="0" indent="0">
              <a:buNone/>
            </a:pPr>
            <a:r>
              <a:rPr lang="en-GB" sz="3600" b="0" i="0" dirty="0">
                <a:solidFill>
                  <a:srgbClr val="3A3A3A"/>
                </a:solidFill>
                <a:effectLst/>
                <a:latin typeface="roboto" panose="020B0604020202020204" pitchFamily="2" charset="0"/>
              </a:rPr>
              <a:t>Thus, it makes the developer’s job easy by preventing the manual selection of the right dependencies / versions.</a:t>
            </a:r>
            <a:endParaRPr lang="en-US" sz="3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1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704A-4E3F-83F6-7666-C8F702D32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521"/>
          </a:xfrm>
        </p:spPr>
        <p:txBody>
          <a:bodyPr>
            <a:normAutofit/>
          </a:bodyPr>
          <a:lstStyle/>
          <a:p>
            <a:r>
              <a:rPr lang="en-GB" sz="4000" b="1" i="0" dirty="0">
                <a:effectLst/>
                <a:latin typeface="inter-regular"/>
              </a:rPr>
              <a:t>	Some of the most used Spring Boot Starters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427AD-29CA-2E3C-86D8-2E74AFC56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29" y="906236"/>
            <a:ext cx="8988878" cy="5951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spring-boot-starter-data-</a:t>
            </a:r>
            <a:r>
              <a:rPr lang="en-US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jpa</a:t>
            </a:r>
            <a:b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sz="2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Starter for using Spring Data JPA with Hibernate.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spring-boot-starter-web</a:t>
            </a:r>
            <a:b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sz="2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Starter for building web, including RESTful, applications using Spring MVC. Uses Tomcat as the default embedded container.</a:t>
            </a:r>
            <a:endParaRPr lang="en-US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spring-boot-starter-test</a:t>
            </a:r>
            <a:b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sz="2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Starter for testing Spring Boot applications with libraries including JUnit Jupiter, Ham crest and Mockito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n-GB" sz="2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pring-boot-starter-data-</a:t>
            </a:r>
            <a:r>
              <a:rPr lang="en-GB" sz="28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jdbc</a:t>
            </a:r>
            <a:br>
              <a:rPr lang="en-GB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Starter for using Spring Data JDBC.</a:t>
            </a:r>
            <a:endParaRPr lang="en-GB" sz="2400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66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AF96-4256-0E20-DCC4-2286FF7C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273629"/>
          </a:xfrm>
        </p:spPr>
        <p:txBody>
          <a:bodyPr/>
          <a:lstStyle/>
          <a:p>
            <a:r>
              <a:rPr lang="en-IN" b="1" dirty="0"/>
              <a:t>Advantages of Spring Boot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68C0E-0BF9-DC32-574A-16F7A913A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70" y="889907"/>
            <a:ext cx="8596668" cy="5535386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Requirement for Complex XML Configuration.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Embedded Tomcat Server to run Boot applications.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 auto-Configuration feature by Spring boot that configures your application automatically for certain dependencies.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Decreased boilerplate code.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inter-regular"/>
              </a:rPr>
              <a:t>It provides opinionated '</a:t>
            </a:r>
            <a:r>
              <a:rPr lang="en-GB" sz="2800" b="1" i="0" dirty="0">
                <a:solidFill>
                  <a:srgbClr val="000000"/>
                </a:solidFill>
                <a:effectLst/>
                <a:latin typeface="inter-bold"/>
              </a:rPr>
              <a:t>starter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inter-regular"/>
              </a:rPr>
              <a:t>' POMs to simplify our Maven configuration.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inter-regular"/>
              </a:rPr>
              <a:t>It creates </a:t>
            </a:r>
            <a:r>
              <a:rPr lang="en-GB" sz="2800" b="1" i="0" dirty="0">
                <a:solidFill>
                  <a:srgbClr val="000000"/>
                </a:solidFill>
                <a:effectLst/>
                <a:latin typeface="inter-bold"/>
              </a:rPr>
              <a:t>stand-alone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inter-regular"/>
              </a:rPr>
              <a:t> Spring applications that can be started using Java </a:t>
            </a:r>
            <a:r>
              <a:rPr lang="en-GB" sz="2800" b="1" i="0" dirty="0">
                <a:solidFill>
                  <a:srgbClr val="000000"/>
                </a:solidFill>
                <a:effectLst/>
                <a:latin typeface="inter-bold"/>
              </a:rPr>
              <a:t>-jar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  <a:endParaRPr lang="en-IN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5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66BA-881D-0BE6-898A-67B2FB0D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27" y="81641"/>
            <a:ext cx="8596668" cy="1546679"/>
          </a:xfrm>
        </p:spPr>
        <p:txBody>
          <a:bodyPr>
            <a:normAutofit fontScale="90000"/>
          </a:bodyPr>
          <a:lstStyle/>
          <a:p>
            <a:pPr fontAlgn="base"/>
            <a:r>
              <a:rPr lang="en-GB" b="1" i="0" dirty="0">
                <a:solidFill>
                  <a:srgbClr val="92D050"/>
                </a:solidFill>
                <a:effectLst/>
                <a:latin typeface="urw-din"/>
              </a:rPr>
              <a:t>Difference between Spring MVC and Spring Boot :</a:t>
            </a:r>
            <a:br>
              <a:rPr lang="en-GB" b="1" dirty="0">
                <a:solidFill>
                  <a:srgbClr val="92D050"/>
                </a:solidFill>
              </a:rPr>
            </a:br>
            <a:endParaRPr lang="en-US" b="1" dirty="0">
              <a:solidFill>
                <a:srgbClr val="92D05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29F84-E498-54B8-EBF1-B0F865A13F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034183"/>
              </p:ext>
            </p:extLst>
          </p:nvPr>
        </p:nvGraphicFramePr>
        <p:xfrm>
          <a:off x="767443" y="685795"/>
          <a:ext cx="8662307" cy="5880840"/>
        </p:xfrm>
        <a:graphic>
          <a:graphicData uri="http://schemas.openxmlformats.org/drawingml/2006/table">
            <a:tbl>
              <a:tblPr/>
              <a:tblGrid>
                <a:gridCol w="634896">
                  <a:extLst>
                    <a:ext uri="{9D8B030D-6E8A-4147-A177-3AD203B41FA5}">
                      <a16:colId xmlns:a16="http://schemas.microsoft.com/office/drawing/2014/main" val="4208351770"/>
                    </a:ext>
                  </a:extLst>
                </a:gridCol>
                <a:gridCol w="3047197">
                  <a:extLst>
                    <a:ext uri="{9D8B030D-6E8A-4147-A177-3AD203B41FA5}">
                      <a16:colId xmlns:a16="http://schemas.microsoft.com/office/drawing/2014/main" val="2164491111"/>
                    </a:ext>
                  </a:extLst>
                </a:gridCol>
                <a:gridCol w="4980214">
                  <a:extLst>
                    <a:ext uri="{9D8B030D-6E8A-4147-A177-3AD203B41FA5}">
                      <a16:colId xmlns:a16="http://schemas.microsoft.com/office/drawing/2014/main" val="659797619"/>
                    </a:ext>
                  </a:extLst>
                </a:gridCol>
              </a:tblGrid>
              <a:tr h="25624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S.No.</a:t>
                      </a:r>
                    </a:p>
                  </a:txBody>
                  <a:tcPr marL="36966" marR="36966" marT="18483" marB="18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SPRING MVC</a:t>
                      </a:r>
                    </a:p>
                  </a:txBody>
                  <a:tcPr marL="36966" marR="36966" marT="18483" marB="18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SPRING BOOT</a:t>
                      </a:r>
                    </a:p>
                  </a:txBody>
                  <a:tcPr marL="36966" marR="36966" marT="18483" marB="18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121579"/>
                  </a:ext>
                </a:extLst>
              </a:tr>
              <a:tr h="93718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1.</a:t>
                      </a:r>
                    </a:p>
                  </a:txBody>
                  <a:tcPr marL="36966" marR="36966" marT="18483" marB="18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Spring MVC is a Model View, and Controller based web framework widely used to develop web applications.</a:t>
                      </a:r>
                    </a:p>
                  </a:txBody>
                  <a:tcPr marL="36966" marR="36966" marT="18483" marB="18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Spring Boot is built on top of the conventional spring framework, widely used to develop REST APIs.</a:t>
                      </a:r>
                    </a:p>
                  </a:txBody>
                  <a:tcPr marL="36966" marR="36966" marT="18483" marB="18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12951"/>
                  </a:ext>
                </a:extLst>
              </a:tr>
              <a:tr h="64354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</a:t>
                      </a:r>
                    </a:p>
                  </a:txBody>
                  <a:tcPr marL="36966" marR="36966" marT="18483" marB="18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we are using Spring MVC, we need to build the configuration manually.</a:t>
                      </a:r>
                    </a:p>
                  </a:txBody>
                  <a:tcPr marL="36966" marR="36966" marT="18483" marB="18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we are using Spring Boot, there is no need to build the configuration manually.</a:t>
                      </a:r>
                    </a:p>
                  </a:txBody>
                  <a:tcPr marL="36966" marR="36966" marT="18483" marB="18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514628"/>
                  </a:ext>
                </a:extLst>
              </a:tr>
              <a:tr h="58573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</a:t>
                      </a:r>
                    </a:p>
                  </a:txBody>
                  <a:tcPr marL="36966" marR="36966" marT="18483" marB="18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 the Spring MVC, a deployment descriptor is required.</a:t>
                      </a:r>
                    </a:p>
                  </a:txBody>
                  <a:tcPr marL="36966" marR="36966" marT="18483" marB="18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 the Spring Boot, there is no need for a deployment descriptor.</a:t>
                      </a:r>
                    </a:p>
                  </a:txBody>
                  <a:tcPr marL="36966" marR="36966" marT="18483" marB="18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607972"/>
                  </a:ext>
                </a:extLst>
              </a:tr>
              <a:tr h="58573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4.</a:t>
                      </a:r>
                    </a:p>
                  </a:txBody>
                  <a:tcPr marL="36966" marR="36966" marT="18483" marB="18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Spring MVC specifies each dependency separately.</a:t>
                      </a:r>
                    </a:p>
                  </a:txBody>
                  <a:tcPr marL="36966" marR="36966" marT="18483" marB="18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It wraps the dependencies together in a single unit.</a:t>
                      </a:r>
                    </a:p>
                  </a:txBody>
                  <a:tcPr marL="36966" marR="36966" marT="18483" marB="18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35489"/>
                  </a:ext>
                </a:extLst>
              </a:tr>
              <a:tr h="93945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5.</a:t>
                      </a:r>
                    </a:p>
                  </a:txBody>
                  <a:tcPr marL="36966" marR="36966" marT="18483" marB="18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Spring MVC framework consists of four components : Model, View, Controller, and Front Controller.</a:t>
                      </a:r>
                    </a:p>
                  </a:txBody>
                  <a:tcPr marL="36966" marR="36966" marT="18483" marB="18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There are four main layers in Spring Boot: Presentation Layer, Data Access Layer, Service Layer, and Integration Layer.</a:t>
                      </a:r>
                    </a:p>
                  </a:txBody>
                  <a:tcPr marL="36966" marR="36966" marT="18483" marB="18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066611"/>
                  </a:ext>
                </a:extLst>
              </a:tr>
              <a:tr h="58573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6.</a:t>
                      </a:r>
                    </a:p>
                  </a:txBody>
                  <a:tcPr marL="36966" marR="36966" marT="18483" marB="18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It takes more time in development.</a:t>
                      </a:r>
                    </a:p>
                  </a:txBody>
                  <a:tcPr marL="36966" marR="36966" marT="18483" marB="18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It reduces development time and increases productivity.</a:t>
                      </a:r>
                    </a:p>
                  </a:txBody>
                  <a:tcPr marL="36966" marR="36966" marT="18483" marB="18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31436"/>
                  </a:ext>
                </a:extLst>
              </a:tr>
              <a:tr h="58573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7.</a:t>
                      </a:r>
                    </a:p>
                  </a:txBody>
                  <a:tcPr marL="36966" marR="36966" marT="18483" marB="18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Spring MVC do not provide powerful batch processing.</a:t>
                      </a:r>
                    </a:p>
                  </a:txBody>
                  <a:tcPr marL="36966" marR="36966" marT="18483" marB="18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Powerful batch processing is provided by Spring Boot.</a:t>
                      </a:r>
                    </a:p>
                  </a:txBody>
                  <a:tcPr marL="36966" marR="36966" marT="18483" marB="18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739951"/>
                  </a:ext>
                </a:extLst>
              </a:tr>
              <a:tr h="7614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8.</a:t>
                      </a:r>
                    </a:p>
                  </a:txBody>
                  <a:tcPr marL="36966" marR="36966" marT="18483" marB="18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Ready to use feature are provided by it for building web applications.</a:t>
                      </a:r>
                    </a:p>
                  </a:txBody>
                  <a:tcPr marL="36966" marR="36966" marT="18483" marB="18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Default configurations are provided by it for building a Spring powered framework.</a:t>
                      </a:r>
                    </a:p>
                  </a:txBody>
                  <a:tcPr marL="36966" marR="36966" marT="18483" marB="18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965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15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CBF0-8C39-ECF7-55FC-BD9B16CB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IN" b="1" dirty="0"/>
              <a:t>Annotations used in Spring Boot</a:t>
            </a:r>
            <a:br>
              <a:rPr lang="en-IN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7C82E-8175-0F3F-0AB5-2DBCB4308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20409"/>
            <a:ext cx="8596668" cy="6137591"/>
          </a:xfrm>
        </p:spPr>
        <p:txBody>
          <a:bodyPr>
            <a:noAutofit/>
          </a:bodyPr>
          <a:lstStyle/>
          <a:p>
            <a:pPr algn="l" fontAlgn="base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@SpringBootApplication:</a:t>
            </a:r>
            <a:b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This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annotation is used to mark a configuration class that declares one or more @Bean methods and also triggers auto-configuration and component scanning.</a:t>
            </a:r>
            <a:endParaRPr lang="en-GB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@Bean:</a:t>
            </a:r>
            <a:b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It is </a:t>
            </a:r>
            <a:r>
              <a:rPr lang="en-GB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applied on a method to specify that it returns a bean to be managed by Spring context.</a:t>
            </a:r>
            <a:endParaRPr lang="en-GB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 </a:t>
            </a:r>
            <a:r>
              <a:rPr lang="en-US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RestController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lang="en-US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It </a:t>
            </a:r>
            <a:r>
              <a:rPr lang="en-GB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 used to build REST API in a declarative way. @RestController annotation is applied to a class to mark it as a request handler, and Spring will do the building and provide the RESTful web service at runtime.</a:t>
            </a:r>
            <a:endParaRPr lang="en-GB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 Service:</a:t>
            </a:r>
            <a:br>
              <a:rPr lang="en-US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 is used at class level. It tells the Spring that class contains the business logic.</a:t>
            </a:r>
            <a:endParaRPr lang="en-US" i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 Repository:</a:t>
            </a:r>
            <a:br>
              <a:rPr lang="en-US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It is a class-level annotation. The repository is a </a:t>
            </a:r>
            <a:r>
              <a:rPr lang="en-GB" b="1" dirty="0">
                <a:latin typeface="Roboto" panose="02000000000000000000" pitchFamily="2" charset="0"/>
                <a:ea typeface="Roboto" panose="02000000000000000000" pitchFamily="2" charset="0"/>
              </a:rPr>
              <a:t>DAOs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 (Data Access Object) that access the database directly. The repository does all the operations related to the database.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@Configuration</a:t>
            </a:r>
            <a:b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It indicates that a class is a configuration class that may contain bean definitions.</a:t>
            </a:r>
          </a:p>
        </p:txBody>
      </p:sp>
    </p:spTree>
    <p:extLst>
      <p:ext uri="{BB962C8B-B14F-4D97-AF65-F5344CB8AC3E}">
        <p14:creationId xmlns:p14="http://schemas.microsoft.com/office/powerpoint/2010/main" val="336781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A9E5-1F66-877C-B115-1454225E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213360"/>
            <a:ext cx="8596668" cy="213360"/>
          </a:xfrm>
        </p:spPr>
        <p:txBody>
          <a:bodyPr>
            <a:normAutofit fontScale="90000"/>
          </a:bodyPr>
          <a:lstStyle/>
          <a:p>
            <a:r>
              <a:rPr lang="en-IN" dirty="0"/>
              <a:t>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06119-F0F4-3619-E0E8-BC8E2F3E1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24" y="210710"/>
            <a:ext cx="8847666" cy="6647290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@Autowired</a:t>
            </a:r>
            <a:b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dirty="0"/>
              <a:t>Marks a constructor, field, or setter method to be auto wired by Spring dependency injection. 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 </a:t>
            </a:r>
            <a:r>
              <a:rPr lang="en-US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PostMapping</a:t>
            </a:r>
            <a:b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It maps the HTTP POST requests on the specific handler method. It is used to create a web service endpoint that creates.</a:t>
            </a:r>
            <a:b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It is used instead of using: @RequestMapping(method = </a:t>
            </a:r>
            <a:r>
              <a:rPr lang="en-GB" dirty="0" err="1">
                <a:latin typeface="Roboto" panose="02000000000000000000" pitchFamily="2" charset="0"/>
                <a:ea typeface="Roboto" panose="02000000000000000000" pitchFamily="2" charset="0"/>
              </a:rPr>
              <a:t>RequestMethod.POST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 </a:t>
            </a:r>
            <a:r>
              <a:rPr lang="en-US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GetMapping</a:t>
            </a:r>
            <a:b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It maps the HTTP GET requests on the specific handler method. It is used to create a web service endpoint that fetches.</a:t>
            </a:r>
            <a:b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It is used instead of using: @RequestMapping(method = </a:t>
            </a:r>
            <a:r>
              <a:rPr lang="en-GB" dirty="0" err="1">
                <a:latin typeface="Roboto" panose="02000000000000000000" pitchFamily="2" charset="0"/>
                <a:ea typeface="Roboto" panose="02000000000000000000" pitchFamily="2" charset="0"/>
              </a:rPr>
              <a:t>RequestMethod.GET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 </a:t>
            </a:r>
            <a:r>
              <a:rPr lang="en-US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DeleteMapping</a:t>
            </a:r>
            <a:b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It maps the HTTP DELETE requests on the specific handler method. It is used to create a web service endpoint that deletes a resource. </a:t>
            </a:r>
            <a:b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It is used instead of using: @RequestMapping(method = </a:t>
            </a:r>
            <a:r>
              <a:rPr lang="en-GB" dirty="0" err="1">
                <a:latin typeface="Roboto" panose="02000000000000000000" pitchFamily="2" charset="0"/>
                <a:ea typeface="Roboto" panose="02000000000000000000" pitchFamily="2" charset="0"/>
              </a:rPr>
              <a:t>RequestMethod.DELETE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 </a:t>
            </a:r>
            <a:r>
              <a:rPr lang="en-US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PutMapping</a:t>
            </a:r>
            <a:b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It maps the HTTP PUT requests on the specific handler method. It is used to create a web service endpoint that creates or updates.</a:t>
            </a:r>
            <a:b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It is used instead of using: @RequestMapping(method = </a:t>
            </a:r>
            <a:r>
              <a:rPr lang="en-GB" dirty="0" err="1">
                <a:latin typeface="Roboto" panose="02000000000000000000" pitchFamily="2" charset="0"/>
                <a:ea typeface="Roboto" panose="02000000000000000000" pitchFamily="2" charset="0"/>
              </a:rPr>
              <a:t>RequestMethod.PUT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fontAlgn="base">
              <a:buFont typeface="Wingdings" panose="05000000000000000000" pitchFamily="2" charset="2"/>
              <a:buChar char="v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94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2C09-9505-BE1A-F27B-D38A7581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A26C4-6B3E-43B6-D4A6-0084D45A4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379" y="0"/>
            <a:ext cx="9150478" cy="6710901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US" sz="18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RequestBody</a:t>
            </a:r>
            <a:br>
              <a:rPr lang="en-US" b="1" dirty="0">
                <a:solidFill>
                  <a:srgbClr val="000000"/>
                </a:solidFill>
                <a:latin typeface="inter-bold"/>
              </a:rPr>
            </a:br>
            <a:r>
              <a:rPr lang="en-GB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 is used to bind HTTP request with an object in a method parameter. Internally it uses HTTP </a:t>
            </a:r>
            <a:r>
              <a:rPr lang="en-GB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MessageConverters</a:t>
            </a:r>
            <a:r>
              <a:rPr lang="en-GB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to convert the body of the request. </a:t>
            </a:r>
            <a:br>
              <a:rPr lang="en-GB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When we annotate a method parameter with @RequestBody, the Spring framework binds the incoming HTTP request body to that parameter.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@PathVariable</a:t>
            </a:r>
            <a:br>
              <a:rPr lang="en-US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GB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 is used to extract the values from the URI. It is most suitable for the RESTful web service, where the URL contains a path variable. We can define multiple @PathVariable in a method.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GB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@RequestParam:</a:t>
            </a: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b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 is used to extract the query parameters form the URL. It is also known as a query parameter. It is most suitable for web applications. It can specify default values if the query parameter is not present in the URL.</a:t>
            </a:r>
            <a:endParaRPr lang="en-US" i="1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@EnableSwagger2</a:t>
            </a:r>
            <a:b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It </a:t>
            </a:r>
            <a:r>
              <a:rPr lang="en-GB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 used to enable the Swagger2 for your Spring Boot application.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GB" b="1" dirty="0">
                <a:latin typeface="Roboto" panose="02000000000000000000" pitchFamily="2" charset="0"/>
                <a:ea typeface="Roboto" panose="02000000000000000000" pitchFamily="2" charset="0"/>
              </a:rPr>
              <a:t>@Controller</a:t>
            </a:r>
            <a:br>
              <a:rPr lang="en-GB" b="1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It indicates that a particular class serves the role of a controller. Spring Controller annotation is typically used in combination with annotated handler methods based on the @RequestMapping annotation. It can be applied to classes only. It’s used to mark a class as a web request handler.</a:t>
            </a:r>
            <a:endParaRPr lang="en-GB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33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FAB5-B011-B902-C243-476FEA15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07" y="0"/>
            <a:ext cx="8596668" cy="1320800"/>
          </a:xfrm>
        </p:spPr>
        <p:txBody>
          <a:bodyPr/>
          <a:lstStyle/>
          <a:p>
            <a:r>
              <a:rPr lang="en-IN" b="1" dirty="0"/>
              <a:t>Status Code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DC27C-504F-BF83-9AB7-0043B518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07" y="858741"/>
            <a:ext cx="8596668" cy="5891916"/>
          </a:xfrm>
        </p:spPr>
        <p:txBody>
          <a:bodyPr/>
          <a:lstStyle/>
          <a:p>
            <a:pPr marL="0" indent="0" algn="l">
              <a:buNone/>
            </a:pPr>
            <a:r>
              <a:rPr lang="en-GB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 HTTP Status Code refers to a 3-digit code that is part of a server's HTTP Response. </a:t>
            </a:r>
            <a:br>
              <a:rPr lang="en-GB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first digit of the code describes the category in which the response falls. This already gives a hint to determine whether the request was successful or not.</a:t>
            </a:r>
          </a:p>
          <a:p>
            <a:pPr marL="0" indent="0" algn="l">
              <a:buNone/>
            </a:pPr>
            <a:r>
              <a:rPr lang="en-GB" b="0" i="0" u="none" strike="noStrike" dirty="0">
                <a:effectLst/>
                <a:latin typeface="Inter"/>
              </a:rPr>
              <a:t>The Internet Assigned Numbers Authority (IANA)</a:t>
            </a:r>
            <a:r>
              <a:rPr lang="en-GB" b="0" i="0" dirty="0">
                <a:effectLst/>
                <a:latin typeface="Inter"/>
              </a:rPr>
              <a:t> maintains the official registry of HTTP Status Codes. Below are the different categories: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Inter"/>
              </a:rPr>
              <a:t>Informational (1xx)</a:t>
            </a:r>
            <a:r>
              <a:rPr lang="en-GB" b="0" i="0" dirty="0">
                <a:effectLst/>
                <a:latin typeface="Inter"/>
              </a:rPr>
              <a:t>: Indicates that the request was received and the process is continuing. It alerts the sender to wait for a final response.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Inter"/>
              </a:rPr>
              <a:t>Successful (2xx)</a:t>
            </a:r>
            <a:r>
              <a:rPr lang="en-GB" b="0" i="0" dirty="0">
                <a:effectLst/>
                <a:latin typeface="Inter"/>
              </a:rPr>
              <a:t>: Indicates that the request was successfully received, understood, and accepted.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Inter"/>
              </a:rPr>
              <a:t>Redirection (3xx)</a:t>
            </a:r>
            <a:r>
              <a:rPr lang="en-GB" b="0" i="0" dirty="0">
                <a:effectLst/>
                <a:latin typeface="Inter"/>
              </a:rPr>
              <a:t>: Indicates that further action must be taken to complete the request.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Inter"/>
              </a:rPr>
              <a:t>Client Errors (4xx)</a:t>
            </a:r>
            <a:r>
              <a:rPr lang="en-GB" b="0" i="0" dirty="0">
                <a:effectLst/>
                <a:latin typeface="Inter"/>
              </a:rPr>
              <a:t>: Indicates that an error occurred during the request processing and it is the client who caused the error.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Inter"/>
              </a:rPr>
              <a:t>Server Errors (5xx)</a:t>
            </a:r>
            <a:r>
              <a:rPr lang="en-GB" b="0" i="0" dirty="0">
                <a:effectLst/>
                <a:latin typeface="Inter"/>
              </a:rPr>
              <a:t>: Indicates that an error occurred during request processing but that it was by the server.</a:t>
            </a:r>
          </a:p>
        </p:txBody>
      </p:sp>
    </p:spTree>
    <p:extLst>
      <p:ext uri="{BB962C8B-B14F-4D97-AF65-F5344CB8AC3E}">
        <p14:creationId xmlns:p14="http://schemas.microsoft.com/office/powerpoint/2010/main" val="178793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554</TotalTime>
  <Words>1516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Inter</vt:lpstr>
      <vt:lpstr>inter-bold</vt:lpstr>
      <vt:lpstr>inter-regular</vt:lpstr>
      <vt:lpstr>Nunito</vt:lpstr>
      <vt:lpstr>roboto</vt:lpstr>
      <vt:lpstr>roboto</vt:lpstr>
      <vt:lpstr>Trebuchet MS</vt:lpstr>
      <vt:lpstr>urw-din</vt:lpstr>
      <vt:lpstr>Verdana</vt:lpstr>
      <vt:lpstr>Wingdings</vt:lpstr>
      <vt:lpstr>Wingdings 3</vt:lpstr>
      <vt:lpstr>Facet</vt:lpstr>
      <vt:lpstr>  Spring Boot</vt:lpstr>
      <vt:lpstr>  Spring Boot Starters</vt:lpstr>
      <vt:lpstr> Some of the most used Spring Boot Starters</vt:lpstr>
      <vt:lpstr>Advantages of Spring Boot</vt:lpstr>
      <vt:lpstr>Difference between Spring MVC and Spring Boot : </vt:lpstr>
      <vt:lpstr>Annotations used in Spring Boot </vt:lpstr>
      <vt:lpstr>  </vt:lpstr>
      <vt:lpstr> </vt:lpstr>
      <vt:lpstr>Status Code</vt:lpstr>
      <vt:lpstr> Some of the most common HTTP codes:</vt:lpstr>
      <vt:lpstr>Exception handling in Spring Boot</vt:lpstr>
      <vt:lpstr>  </vt:lpstr>
      <vt:lpstr>Response Entity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Saish Kulkarni</dc:creator>
  <cp:lastModifiedBy>Saish Kulkarni</cp:lastModifiedBy>
  <cp:revision>37</cp:revision>
  <dcterms:created xsi:type="dcterms:W3CDTF">2022-07-25T06:55:24Z</dcterms:created>
  <dcterms:modified xsi:type="dcterms:W3CDTF">2022-07-28T10:28:59Z</dcterms:modified>
</cp:coreProperties>
</file>