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65" r:id="rId3"/>
    <p:sldId id="268" r:id="rId4"/>
    <p:sldId id="272" r:id="rId5"/>
    <p:sldId id="266" r:id="rId6"/>
    <p:sldId id="269" r:id="rId7"/>
    <p:sldId id="271" r:id="rId8"/>
    <p:sldId id="273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C9FBB-E595-4C74-92F8-7D86231456CD}" v="5" dt="2024-03-07T16:33:1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UMAR S D" userId="0e3697cdcce3cb36" providerId="LiveId" clId="{9C8C9FBB-E595-4C74-92F8-7D86231456CD}"/>
    <pc:docChg chg="custSel addSld modSld sldOrd">
      <pc:chgData name="KISHAN KUMAR S D" userId="0e3697cdcce3cb36" providerId="LiveId" clId="{9C8C9FBB-E595-4C74-92F8-7D86231456CD}" dt="2024-03-07T16:34:33.351" v="78" actId="1076"/>
      <pc:docMkLst>
        <pc:docMk/>
      </pc:docMkLst>
      <pc:sldChg chg="modSp mod">
        <pc:chgData name="KISHAN KUMAR S D" userId="0e3697cdcce3cb36" providerId="LiveId" clId="{9C8C9FBB-E595-4C74-92F8-7D86231456CD}" dt="2024-03-07T16:29:47.907" v="10" actId="113"/>
        <pc:sldMkLst>
          <pc:docMk/>
          <pc:sldMk cId="356228492" sldId="268"/>
        </pc:sldMkLst>
        <pc:spChg chg="mod">
          <ac:chgData name="KISHAN KUMAR S D" userId="0e3697cdcce3cb36" providerId="LiveId" clId="{9C8C9FBB-E595-4C74-92F8-7D86231456CD}" dt="2024-03-07T16:29:47.907" v="10" actId="113"/>
          <ac:spMkLst>
            <pc:docMk/>
            <pc:sldMk cId="356228492" sldId="268"/>
            <ac:spMk id="2" creationId="{03EF8FBB-E401-AC78-655E-29A8D843A278}"/>
          </ac:spMkLst>
        </pc:spChg>
      </pc:sldChg>
      <pc:sldChg chg="addSp delSp modSp add mod">
        <pc:chgData name="KISHAN KUMAR S D" userId="0e3697cdcce3cb36" providerId="LiveId" clId="{9C8C9FBB-E595-4C74-92F8-7D86231456CD}" dt="2024-03-07T16:30:47.243" v="25" actId="2710"/>
        <pc:sldMkLst>
          <pc:docMk/>
          <pc:sldMk cId="1133714740" sldId="269"/>
        </pc:sldMkLst>
        <pc:spChg chg="del">
          <ac:chgData name="KISHAN KUMAR S D" userId="0e3697cdcce3cb36" providerId="LiveId" clId="{9C8C9FBB-E595-4C74-92F8-7D86231456CD}" dt="2024-03-07T16:28:56.797" v="2" actId="478"/>
          <ac:spMkLst>
            <pc:docMk/>
            <pc:sldMk cId="1133714740" sldId="269"/>
            <ac:spMk id="2" creationId="{E821A29F-60E3-1748-C792-B4F6715524CA}"/>
          </ac:spMkLst>
        </pc:spChg>
        <pc:spChg chg="del">
          <ac:chgData name="KISHAN KUMAR S D" userId="0e3697cdcce3cb36" providerId="LiveId" clId="{9C8C9FBB-E595-4C74-92F8-7D86231456CD}" dt="2024-03-07T16:28:53.859" v="1" actId="478"/>
          <ac:spMkLst>
            <pc:docMk/>
            <pc:sldMk cId="1133714740" sldId="269"/>
            <ac:spMk id="3" creationId="{C8715371-B485-51F7-F3AE-E3C7FE2AEC6B}"/>
          </ac:spMkLst>
        </pc:spChg>
        <pc:spChg chg="add mod">
          <ac:chgData name="KISHAN KUMAR S D" userId="0e3697cdcce3cb36" providerId="LiveId" clId="{9C8C9FBB-E595-4C74-92F8-7D86231456CD}" dt="2024-03-07T16:29:38.277" v="9" actId="1076"/>
          <ac:spMkLst>
            <pc:docMk/>
            <pc:sldMk cId="1133714740" sldId="269"/>
            <ac:spMk id="4" creationId="{8B7D1AD3-5091-AA98-BEF8-EAAC6F058116}"/>
          </ac:spMkLst>
        </pc:spChg>
        <pc:spChg chg="add mod">
          <ac:chgData name="KISHAN KUMAR S D" userId="0e3697cdcce3cb36" providerId="LiveId" clId="{9C8C9FBB-E595-4C74-92F8-7D86231456CD}" dt="2024-03-07T16:30:47.243" v="25" actId="2710"/>
          <ac:spMkLst>
            <pc:docMk/>
            <pc:sldMk cId="1133714740" sldId="269"/>
            <ac:spMk id="6" creationId="{F7A7B23F-9EC2-EFB6-5F22-BD72B020114F}"/>
          </ac:spMkLst>
        </pc:spChg>
      </pc:sldChg>
      <pc:sldChg chg="addSp delSp modSp add mod ord">
        <pc:chgData name="KISHAN KUMAR S D" userId="0e3697cdcce3cb36" providerId="LiveId" clId="{9C8C9FBB-E595-4C74-92F8-7D86231456CD}" dt="2024-03-07T16:32:51.148" v="53"/>
        <pc:sldMkLst>
          <pc:docMk/>
          <pc:sldMk cId="3757188810" sldId="270"/>
        </pc:sldMkLst>
        <pc:spChg chg="add mod">
          <ac:chgData name="KISHAN KUMAR S D" userId="0e3697cdcce3cb36" providerId="LiveId" clId="{9C8C9FBB-E595-4C74-92F8-7D86231456CD}" dt="2024-03-07T16:32:32.870" v="51" actId="20577"/>
          <ac:spMkLst>
            <pc:docMk/>
            <pc:sldMk cId="3757188810" sldId="270"/>
            <ac:spMk id="3" creationId="{4952EE7A-9C76-DB6F-67D5-51D9C2AE91B5}"/>
          </ac:spMkLst>
        </pc:spChg>
        <pc:spChg chg="del">
          <ac:chgData name="KISHAN KUMAR S D" userId="0e3697cdcce3cb36" providerId="LiveId" clId="{9C8C9FBB-E595-4C74-92F8-7D86231456CD}" dt="2024-03-07T16:31:55.414" v="41" actId="478"/>
          <ac:spMkLst>
            <pc:docMk/>
            <pc:sldMk cId="3757188810" sldId="270"/>
            <ac:spMk id="4" creationId="{DCD2834E-187C-5F56-8C32-C463A15E3D99}"/>
          </ac:spMkLst>
        </pc:spChg>
        <pc:spChg chg="del">
          <ac:chgData name="KISHAN KUMAR S D" userId="0e3697cdcce3cb36" providerId="LiveId" clId="{9C8C9FBB-E595-4C74-92F8-7D86231456CD}" dt="2024-03-07T16:30:58.719" v="29" actId="478"/>
          <ac:spMkLst>
            <pc:docMk/>
            <pc:sldMk cId="3757188810" sldId="270"/>
            <ac:spMk id="6" creationId="{3E208D09-0DE8-7BFB-63B6-7EBC35454A59}"/>
          </ac:spMkLst>
        </pc:spChg>
      </pc:sldChg>
      <pc:sldChg chg="addSp delSp modSp add mod">
        <pc:chgData name="KISHAN KUMAR S D" userId="0e3697cdcce3cb36" providerId="LiveId" clId="{9C8C9FBB-E595-4C74-92F8-7D86231456CD}" dt="2024-03-07T16:34:33.351" v="78" actId="1076"/>
        <pc:sldMkLst>
          <pc:docMk/>
          <pc:sldMk cId="582631798" sldId="271"/>
        </pc:sldMkLst>
        <pc:spChg chg="add mod">
          <ac:chgData name="KISHAN KUMAR S D" userId="0e3697cdcce3cb36" providerId="LiveId" clId="{9C8C9FBB-E595-4C74-92F8-7D86231456CD}" dt="2024-03-07T16:34:33.351" v="78" actId="1076"/>
          <ac:spMkLst>
            <pc:docMk/>
            <pc:sldMk cId="582631798" sldId="271"/>
            <ac:spMk id="2" creationId="{262B47F2-AD29-C5E0-8318-2A0AAAF6C52A}"/>
          </ac:spMkLst>
        </pc:spChg>
        <pc:spChg chg="del">
          <ac:chgData name="KISHAN KUMAR S D" userId="0e3697cdcce3cb36" providerId="LiveId" clId="{9C8C9FBB-E595-4C74-92F8-7D86231456CD}" dt="2024-03-07T16:33:13.346" v="54" actId="478"/>
          <ac:spMkLst>
            <pc:docMk/>
            <pc:sldMk cId="582631798" sldId="271"/>
            <ac:spMk id="4" creationId="{CEA78C38-6BCF-C9B5-2530-7F9D6B63DDAD}"/>
          </ac:spMkLst>
        </pc:spChg>
        <pc:spChg chg="del">
          <ac:chgData name="KISHAN KUMAR S D" userId="0e3697cdcce3cb36" providerId="LiveId" clId="{9C8C9FBB-E595-4C74-92F8-7D86231456CD}" dt="2024-03-07T16:30:54.942" v="28" actId="478"/>
          <ac:spMkLst>
            <pc:docMk/>
            <pc:sldMk cId="582631798" sldId="271"/>
            <ac:spMk id="6" creationId="{5FA1529C-C0B6-E89D-91AD-FD09B2C7A5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181B-86F7-4737-B773-8965054E8FB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BBC9-7127-4785-AD73-4AB9E2127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7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3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5007456-2D13-3F28-F201-6A68A1A3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B0D0269-7DAB-EEEE-3C8E-D874CC116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9436902-4A5E-1D11-EBE1-D58B0DEC7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4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94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35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5007456-2D13-3F28-F201-6A68A1A3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B0D0269-7DAB-EEEE-3C8E-D874CC116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9436902-4A5E-1D11-EBE1-D58B0DEC7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31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7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922F615-B3F6-05D0-E35A-F2199DE4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6578E7E-4BAB-F77E-D004-13A2D4D74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F4515349-7A65-86D3-EB94-AAD931B0A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0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B1B7C3E-4FBF-BA09-7EF6-B01EF679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2A088FD2-7D0D-6F3A-23F3-54CA6EFD9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9037A8E9-03AE-1389-8597-70522AB32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5007456-2D13-3F28-F201-6A68A1A3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B0D0269-7DAB-EEEE-3C8E-D874CC116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9436902-4A5E-1D11-EBE1-D58B0DEC7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5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5007456-2D13-3F28-F201-6A68A1A3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B0D0269-7DAB-EEEE-3C8E-D874CC116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9436902-4A5E-1D11-EBE1-D58B0DEC7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7618" y="6306735"/>
            <a:ext cx="2956765" cy="449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16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20090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01" y="288001"/>
            <a:ext cx="2010241" cy="86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6617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8D57BCE-EACF-3AFC-84CB-14A18801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418" y="351236"/>
            <a:ext cx="7753164" cy="173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121917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en-US" sz="2667" kern="0" dirty="0">
                <a:solidFill>
                  <a:srgbClr val="000000"/>
                </a:solidFill>
                <a:cs typeface="Times New Roman" panose="02020603050405020304" pitchFamily="18" charset="0"/>
                <a:sym typeface="Arial"/>
              </a:rPr>
              <a:t>Experiential Learning Phase -I : </a:t>
            </a:r>
          </a:p>
          <a:p>
            <a:pPr algn="ctr" defTabSz="121917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en-US" sz="2667" kern="0" dirty="0">
                <a:solidFill>
                  <a:srgbClr val="000000"/>
                </a:solidFill>
                <a:cs typeface="Times New Roman" panose="02020603050405020304" pitchFamily="18" charset="0"/>
                <a:sym typeface="Arial"/>
              </a:rPr>
              <a:t>Course Code:</a:t>
            </a:r>
          </a:p>
          <a:p>
            <a:pPr algn="ctr" defTabSz="121917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IN" b="1" dirty="0"/>
              <a:t>Sustainable Development Goals (SDGs)</a:t>
            </a:r>
            <a:r>
              <a:rPr lang="en-US" altLang="en-US" sz="5333" kern="0" dirty="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  <a:sym typeface="Arial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CF5BE93-E373-372D-3C9D-5BF3BD94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835" y="2789710"/>
            <a:ext cx="10304328" cy="476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931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endParaRPr lang="en-US" altLang="en-US" sz="291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r>
              <a:rPr lang="en-US" altLang="en-US" sz="291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KISHAN KUMAR S D-1RV22CS087</a:t>
            </a: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r>
              <a:rPr lang="en-US" altLang="en-US" sz="291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KUSHAL R U– 1RV22CS93</a:t>
            </a: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r>
              <a:rPr lang="en-US" altLang="en-US" sz="291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KISHORE PATIL– 1RV22CS088</a:t>
            </a: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r>
              <a:rPr lang="en-US" altLang="en-US" sz="291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KIRAN V – 1RV22CS086</a:t>
            </a: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endParaRPr lang="en-US" altLang="en-US" sz="291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            					</a:t>
            </a:r>
          </a:p>
          <a:p>
            <a:pPr marL="16933" algn="ctr" defTabSz="1219170">
              <a:buClr>
                <a:srgbClr val="000000"/>
              </a:buClr>
              <a:tabLst>
                <a:tab pos="4686183" algn="l"/>
              </a:tabLst>
              <a:defRPr/>
            </a:pPr>
            <a:endParaRPr lang="en-US" altLang="en-US" sz="291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87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79FA5C2-625F-6C80-8F91-80173563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2EE7A-9C76-DB6F-67D5-51D9C2AE91B5}"/>
              </a:ext>
            </a:extLst>
          </p:cNvPr>
          <p:cNvSpPr txBox="1"/>
          <p:nvPr/>
        </p:nvSpPr>
        <p:spPr>
          <a:xfrm>
            <a:off x="454867" y="878302"/>
            <a:ext cx="10807181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n-IN" b="1" u="sng" dirty="0">
                <a:latin typeface="Times New Roman" panose="02020603050405020304" pitchFamily="18" charset="0"/>
              </a:rPr>
              <a:t> Future Outlook  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n-IN" b="1" u="sng" dirty="0">
                <a:latin typeface="Times New Roman" panose="02020603050405020304" pitchFamily="18" charset="0"/>
              </a:rPr>
              <a:t> Emerging Trends: </a:t>
            </a:r>
            <a:r>
              <a:rPr lang="kn-IN" dirty="0">
                <a:latin typeface="Times New Roman" panose="02020603050405020304" pitchFamily="18" charset="0"/>
              </a:rPr>
              <a:t>Circular economy initiatives, digitalization and Industry 4.0 technologies, and the integration of sustainability into business strategies.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n-IN" b="1" u="sng" dirty="0">
                <a:latin typeface="Times New Roman" panose="02020603050405020304" pitchFamily="18" charset="0"/>
              </a:rPr>
              <a:t>Role of Industrial Ecology: </a:t>
            </a:r>
            <a:r>
              <a:rPr lang="kn-IN" dirty="0">
                <a:latin typeface="Times New Roman" panose="02020603050405020304" pitchFamily="18" charset="0"/>
              </a:rPr>
              <a:t>Industrial ecology will play a crucial role in transitioning towards more sustainable and resilient industrial systems, contributing to global efforts to address climate change and resource scarcity.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Recap of Key Points: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ecology offers a holistic approach to sustainability, emphasizing resource efficiency, waste reduction, and collaboration between stakeholders.   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adoption of industrial ecology principles and the development of collaborative initiatives to create more sustainable industrial systems.</a:t>
            </a:r>
            <a:endParaRPr lang="kn-I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8A4E6-656B-DA38-B62F-C912F29FFBF9}"/>
              </a:ext>
            </a:extLst>
          </p:cNvPr>
          <p:cNvSpPr txBox="1"/>
          <p:nvPr/>
        </p:nvSpPr>
        <p:spPr>
          <a:xfrm>
            <a:off x="550606" y="1700982"/>
            <a:ext cx="1066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 Waste Elimination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Product and Material Use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Regenerate Natural Systems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Systemic Thinking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Innovate Business Models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Cross-Sector Collaboration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Embrace Renewable Resources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Energy Efficiency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Transparency and Accountability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70117-EFDA-3710-6ADB-D1C2DFA38F36}"/>
              </a:ext>
            </a:extLst>
          </p:cNvPr>
          <p:cNvSpPr txBox="1"/>
          <p:nvPr/>
        </p:nvSpPr>
        <p:spPr>
          <a:xfrm>
            <a:off x="2664136" y="816077"/>
            <a:ext cx="644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CIRCULAR ECONOMY</a:t>
            </a:r>
          </a:p>
        </p:txBody>
      </p:sp>
    </p:spTree>
    <p:extLst>
      <p:ext uri="{BB962C8B-B14F-4D97-AF65-F5344CB8AC3E}">
        <p14:creationId xmlns:p14="http://schemas.microsoft.com/office/powerpoint/2010/main" val="364032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F8FBB-E401-AC78-655E-29A8D843A278}"/>
              </a:ext>
            </a:extLst>
          </p:cNvPr>
          <p:cNvSpPr txBox="1"/>
          <p:nvPr/>
        </p:nvSpPr>
        <p:spPr>
          <a:xfrm>
            <a:off x="609601" y="1268361"/>
            <a:ext cx="944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Economy Management: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traditional linear model of production, consumption, and disposal.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extraction of resources, production of goods, and disposal of waste.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resource depletion, pollution, and waste accumulation.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heavily on finite resources and generates environmental degradation.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focus on economic growth without considering long-term sustainability.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Economy Management: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Shifts towards a closed-loop system where resources are reused, recycled, or regenerated.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sustainable production, consumption, and waste management practices.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minimize resource depletion, pollution, and waste generation.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resource efficiency, renewable resources, and ecosystem health.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long-term thinking, innovation in business models, and collaboration across sectors.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creating a regenerative and resilient economy that works within the limits of the planet's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29480-A3EB-D45B-8724-A9B6FDA5CF9C}"/>
              </a:ext>
            </a:extLst>
          </p:cNvPr>
          <p:cNvSpPr txBox="1"/>
          <p:nvPr/>
        </p:nvSpPr>
        <p:spPr>
          <a:xfrm>
            <a:off x="3153748" y="418993"/>
            <a:ext cx="668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LINEAR AND CIRCULAR ECONOMY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79FA5C2-625F-6C80-8F91-80173563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arison of circular economy and circular economy">
            <a:extLst>
              <a:ext uri="{FF2B5EF4-FFF2-40B4-BE49-F238E27FC236}">
                <a16:creationId xmlns:a16="http://schemas.microsoft.com/office/drawing/2014/main" id="{A561190A-6654-2D1A-E63F-17DBD78D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02" y="1225484"/>
            <a:ext cx="9647853" cy="48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8A4E6-656B-DA38-B62F-C912F29FFBF9}"/>
              </a:ext>
            </a:extLst>
          </p:cNvPr>
          <p:cNvSpPr txBox="1"/>
          <p:nvPr/>
        </p:nvSpPr>
        <p:spPr>
          <a:xfrm>
            <a:off x="564550" y="1683121"/>
            <a:ext cx="111708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Industrial ecology is an interdisciplinary approach that seeks to understand and optimize the use of resources within industrial systems while minimizing environmental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views industrial systems as interconnected networks, similar to ecosystems, where outputs from one process become inputs for another, fostering resource efficiency and waste reduction.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Flow Analysis (MFA):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 quantifies the flow of materials through industrial systems, helping to identify inefficiencies and opportunities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Analysis (IOA):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IOA assesses the interdependencies between different sectors of the economy, revealing opportunities for resource optimization and waste reduction.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Assessment (LCA):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LCA evaluates the environmental impacts of products or processes throughout their life cycle, informing decision-making and eco-design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for Disassembly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involves designing products with the ease of disassembly and separation of components in mind.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facilitates the recovery and recycling of valuable materials at the end of a product's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9F437-0353-10F2-7E85-6F3E19B8164F}"/>
              </a:ext>
            </a:extLst>
          </p:cNvPr>
          <p:cNvSpPr txBox="1"/>
          <p:nvPr/>
        </p:nvSpPr>
        <p:spPr>
          <a:xfrm>
            <a:off x="4236334" y="254643"/>
            <a:ext cx="40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ECOLOGY</a:t>
            </a:r>
          </a:p>
        </p:txBody>
      </p:sp>
    </p:spTree>
    <p:extLst>
      <p:ext uri="{BB962C8B-B14F-4D97-AF65-F5344CB8AC3E}">
        <p14:creationId xmlns:p14="http://schemas.microsoft.com/office/powerpoint/2010/main" val="262977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0B778D6-082C-40A3-2989-19850D40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D1AD3-5091-AA98-BEF8-EAAC6F058116}"/>
              </a:ext>
            </a:extLst>
          </p:cNvPr>
          <p:cNvSpPr txBox="1"/>
          <p:nvPr/>
        </p:nvSpPr>
        <p:spPr>
          <a:xfrm>
            <a:off x="3340360" y="466531"/>
            <a:ext cx="515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Opportunities</a:t>
            </a:r>
            <a:endParaRPr lang="kn-IN" sz="2000" b="1" u="sng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7B23F-9EC2-EFB6-5F22-BD72B020114F}"/>
              </a:ext>
            </a:extLst>
          </p:cNvPr>
          <p:cNvSpPr txBox="1"/>
          <p:nvPr/>
        </p:nvSpPr>
        <p:spPr>
          <a:xfrm>
            <a:off x="688132" y="1490008"/>
            <a:ext cx="9967427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n-IN" sz="2000" b="1" u="sng" dirty="0">
                <a:latin typeface="Times New Roman" panose="02020603050405020304" pitchFamily="18" charset="0"/>
              </a:rPr>
              <a:t>Barriers to Implementation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n-IN" sz="2000" b="1" u="sng" dirty="0">
                <a:latin typeface="Times New Roman" panose="02020603050405020304" pitchFamily="18" charset="0"/>
              </a:rPr>
              <a:t>Opportunities: </a:t>
            </a:r>
            <a:r>
              <a:rPr lang="kn-IN" sz="2000" dirty="0">
                <a:latin typeface="Times New Roman" panose="02020603050405020304" pitchFamily="18" charset="0"/>
              </a:rPr>
              <a:t>Innovation in eco-design and clean technologies, collaboration between industry, government, and academia, and the development of supportive policies and incentives.</a:t>
            </a:r>
          </a:p>
        </p:txBody>
      </p:sp>
    </p:spTree>
    <p:extLst>
      <p:ext uri="{BB962C8B-B14F-4D97-AF65-F5344CB8AC3E}">
        <p14:creationId xmlns:p14="http://schemas.microsoft.com/office/powerpoint/2010/main" val="113371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B5DCCEC-C63D-32B7-D627-D75C6536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B47F2-AD29-C5E0-8318-2A0AAAF6C52A}"/>
              </a:ext>
            </a:extLst>
          </p:cNvPr>
          <p:cNvSpPr txBox="1"/>
          <p:nvPr/>
        </p:nvSpPr>
        <p:spPr>
          <a:xfrm>
            <a:off x="522515" y="699406"/>
            <a:ext cx="10851502" cy="530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Technologies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(PV) panels convert sunlight into electricity, while solar thermal systems use solar energy for heating and cooling.   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Bhadla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Park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Bhadla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Park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World's largest Solar Power Plant. It is based in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Bhadla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village, in India's Rajasthan's Jodhpur district – a region known for its solar-friendly high temperatures.</a:t>
            </a:r>
          </a:p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Pavagada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park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Pavagada</a:t>
            </a: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park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located in the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Tumkur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district of Karnataka is the biggest solar power station in India and one of the biggest such facilities in the world.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Power: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turbines harness the kinetic energy of wind to generate electricity, providing a clean and renewable alternative to fossil fuels.   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Hydroelectric Power: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Hydroelectric dams and run-of-river turbines generate electricity from the energy of flowing</a:t>
            </a:r>
          </a:p>
          <a:p>
            <a:pPr algn="ctr">
              <a:lnSpc>
                <a:spcPct val="150000"/>
              </a:lnSpc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3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79FA5C2-625F-6C80-8F91-80173563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lar panels and wind turbines in a field">
            <a:extLst>
              <a:ext uri="{FF2B5EF4-FFF2-40B4-BE49-F238E27FC236}">
                <a16:creationId xmlns:a16="http://schemas.microsoft.com/office/drawing/2014/main" id="{9998C750-FE67-D01F-FA66-D423239AC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1" y="1198166"/>
            <a:ext cx="9773078" cy="49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79FA5C2-625F-6C80-8F91-80173563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19583F-5F2A-4B0D-0541-1D0B2A388EC3}"/>
              </a:ext>
            </a:extLst>
          </p:cNvPr>
          <p:cNvSpPr txBox="1"/>
          <p:nvPr/>
        </p:nvSpPr>
        <p:spPr>
          <a:xfrm>
            <a:off x="1386222" y="722593"/>
            <a:ext cx="8682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Technologies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Retrofitting: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lighting, insulation, HVAC systems, and smart building technologies reduce energy consumption and improve indoor comfort.    </a:t>
            </a: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 (EVs), hybrid vehicles, and fuel-efficient engines reduce fuel consumption and emissions in the transportation sector.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Technologies such as microgrids, energy storage systems, and grid-tied inverters enable the integration of renewable energy sources like solar and wind into existing energy systems, reducing reliance on fossil fuels.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Process Optimization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Automation, machine learning, and predictive maintenance technologies optimize industrial processes, reducing energy waste and improving overall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Heat Recovery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Heat exchangers and cogeneration systems capture waste heat generated during industrial processes and convert it into usable energy, improving overall energy efficiency and reducing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Appliances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Energy Star-rated appliances, such as refrigerators, washing machines, and dishwashers, incorporate advanced technologies to minimize energy consumption while maintaining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Lighting Solutions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LED lighting, daylight harvesting systems, and occupancy sensors reduce energy consumption in commercial and residential buildings by providing efficient illumination only when needed.</a:t>
            </a:r>
          </a:p>
          <a:p>
            <a:pPr>
              <a:lnSpc>
                <a:spcPct val="150000"/>
              </a:lnSpc>
            </a:pPr>
            <a:endParaRPr lang="kn-IN" sz="1600" dirty="0">
              <a:latin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698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899</Words>
  <Application>Microsoft Office PowerPoint</Application>
  <PresentationFormat>Widescreen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Cambria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v</dc:creator>
  <cp:lastModifiedBy>kiran v</cp:lastModifiedBy>
  <cp:revision>9</cp:revision>
  <dcterms:created xsi:type="dcterms:W3CDTF">2024-02-23T18:32:47Z</dcterms:created>
  <dcterms:modified xsi:type="dcterms:W3CDTF">2024-03-11T02:50:35Z</dcterms:modified>
</cp:coreProperties>
</file>