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1"/>
  </p:notesMasterIdLst>
  <p:sldIdLst>
    <p:sldId id="271" r:id="rId2"/>
    <p:sldId id="259" r:id="rId3"/>
    <p:sldId id="270" r:id="rId4"/>
    <p:sldId id="257" r:id="rId5"/>
    <p:sldId id="260" r:id="rId6"/>
    <p:sldId id="261" r:id="rId7"/>
    <p:sldId id="263" r:id="rId8"/>
    <p:sldId id="267"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BA6B8-9B9A-4D2F-B9A4-1080F3CEA6DD}" type="datetimeFigureOut">
              <a:rPr lang="en-IN" smtClean="0"/>
              <a:t>23-03-2024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FFCE8-0BCE-44A7-8B6B-D6BBDBEB77DA}" type="slidenum">
              <a:rPr lang="en-IN" smtClean="0"/>
              <a:t>‹#›</a:t>
            </a:fld>
            <a:endParaRPr lang="en-IN"/>
          </a:p>
        </p:txBody>
      </p:sp>
    </p:spTree>
    <p:extLst>
      <p:ext uri="{BB962C8B-B14F-4D97-AF65-F5344CB8AC3E}">
        <p14:creationId xmlns:p14="http://schemas.microsoft.com/office/powerpoint/2010/main" val="1284371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2FFCE8-0BCE-44A7-8B6B-D6BBDBEB77DA}" type="slidenum">
              <a:rPr lang="en-IN" smtClean="0"/>
              <a:t>4</a:t>
            </a:fld>
            <a:endParaRPr lang="en-IN"/>
          </a:p>
        </p:txBody>
      </p:sp>
    </p:spTree>
    <p:extLst>
      <p:ext uri="{BB962C8B-B14F-4D97-AF65-F5344CB8AC3E}">
        <p14:creationId xmlns:p14="http://schemas.microsoft.com/office/powerpoint/2010/main" val="3284321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57DE9978-2292-4011-BD90-AD9A188431E1}" type="datetimeFigureOut">
              <a:rPr lang="en-IN" smtClean="0"/>
              <a:t>23-03-2024</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E81AFA8-A0D3-46E1-A268-74C11640325B}" type="slidenum">
              <a:rPr lang="en-IN" smtClean="0"/>
              <a:t>‹#›</a:t>
            </a:fld>
            <a:endParaRPr lang="en-IN"/>
          </a:p>
        </p:txBody>
      </p:sp>
    </p:spTree>
    <p:extLst>
      <p:ext uri="{BB962C8B-B14F-4D97-AF65-F5344CB8AC3E}">
        <p14:creationId xmlns:p14="http://schemas.microsoft.com/office/powerpoint/2010/main" val="12979916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E9978-2292-4011-BD90-AD9A188431E1}"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93730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E9978-2292-4011-BD90-AD9A188431E1}"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281175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E9978-2292-4011-BD90-AD9A188431E1}"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67328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57DE9978-2292-4011-BD90-AD9A188431E1}" type="datetimeFigureOut">
              <a:rPr lang="en-IN" smtClean="0"/>
              <a:t>23-03-2024</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23617638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DE9978-2292-4011-BD90-AD9A188431E1}" type="datetimeFigureOut">
              <a:rPr lang="en-IN" smtClean="0"/>
              <a:t>23-03-2024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137667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DE9978-2292-4011-BD90-AD9A188431E1}" type="datetimeFigureOut">
              <a:rPr lang="en-IN" smtClean="0"/>
              <a:t>23-03-2024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4267235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DE9978-2292-4011-BD90-AD9A188431E1}" type="datetimeFigureOut">
              <a:rPr lang="en-IN" smtClean="0"/>
              <a:t>23-03-2024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88226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E9978-2292-4011-BD90-AD9A188431E1}" type="datetimeFigureOut">
              <a:rPr lang="en-IN" smtClean="0"/>
              <a:t>23-03-2024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314445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7DE9978-2292-4011-BD90-AD9A188431E1}" type="datetimeFigureOut">
              <a:rPr lang="en-IN" smtClean="0"/>
              <a:t>23-03-2024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6728" y="6227064"/>
            <a:ext cx="1463040" cy="256032"/>
          </a:xfrm>
        </p:spPr>
        <p:txBody>
          <a:bodyPr/>
          <a:lstStyle/>
          <a:p>
            <a:fld id="{4E81AFA8-A0D3-46E1-A268-74C11640325B}"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9584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57DE9978-2292-4011-BD90-AD9A188431E1}" type="datetimeFigureOut">
              <a:rPr lang="en-IN" smtClean="0"/>
              <a:t>23-03-2024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56032"/>
          </a:xfrm>
        </p:spPr>
        <p:txBody>
          <a:bodyPr/>
          <a:lstStyle/>
          <a:p>
            <a:fld id="{4E81AFA8-A0D3-46E1-A268-74C11640325B}"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612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7DE9978-2292-4011-BD90-AD9A188431E1}" type="datetimeFigureOut">
              <a:rPr lang="en-IN" smtClean="0"/>
              <a:t>23-03-2024</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E81AFA8-A0D3-46E1-A268-74C11640325B}" type="slidenum">
              <a:rPr lang="en-IN" smtClean="0"/>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81473031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danishxr/poptable" TargetMode="External"/><Relationship Id="rId2" Type="http://schemas.openxmlformats.org/officeDocument/2006/relationships/hyperlink" Target="https://www.kaggle.com/datasets/shrutibhargava94/india-air-quality-data/code?datasetId=1675&amp;searchQuery=mode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BC6D-C734-3836-4EAD-F79B46A4EA8B}"/>
              </a:ext>
            </a:extLst>
          </p:cNvPr>
          <p:cNvSpPr>
            <a:spLocks noGrp="1"/>
          </p:cNvSpPr>
          <p:nvPr>
            <p:ph type="ctrTitle"/>
          </p:nvPr>
        </p:nvSpPr>
        <p:spPr/>
        <p:txBody>
          <a:bodyPr/>
          <a:lstStyle/>
          <a:p>
            <a:r>
              <a:rPr lang="en-IN" dirty="0"/>
              <a:t>AIR QUALITY PREDICTION</a:t>
            </a:r>
          </a:p>
        </p:txBody>
      </p:sp>
      <p:sp>
        <p:nvSpPr>
          <p:cNvPr id="3" name="Subtitle 2">
            <a:extLst>
              <a:ext uri="{FF2B5EF4-FFF2-40B4-BE49-F238E27FC236}">
                <a16:creationId xmlns:a16="http://schemas.microsoft.com/office/drawing/2014/main" id="{FD58CD7D-24FE-3C33-15A0-EE87C3673F68}"/>
              </a:ext>
            </a:extLst>
          </p:cNvPr>
          <p:cNvSpPr>
            <a:spLocks noGrp="1"/>
          </p:cNvSpPr>
          <p:nvPr>
            <p:ph type="subTitle" idx="1"/>
          </p:nvPr>
        </p:nvSpPr>
        <p:spPr>
          <a:xfrm>
            <a:off x="1273865" y="4552854"/>
            <a:ext cx="9070848" cy="457201"/>
          </a:xfrm>
        </p:spPr>
        <p:txBody>
          <a:bodyPr>
            <a:normAutofit/>
          </a:bodyPr>
          <a:lstStyle/>
          <a:p>
            <a:r>
              <a:rPr lang="en-IN" sz="2000" b="1" dirty="0"/>
              <a:t>TEAM 15</a:t>
            </a:r>
          </a:p>
        </p:txBody>
      </p:sp>
    </p:spTree>
    <p:extLst>
      <p:ext uri="{BB962C8B-B14F-4D97-AF65-F5344CB8AC3E}">
        <p14:creationId xmlns:p14="http://schemas.microsoft.com/office/powerpoint/2010/main" val="141898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E020AD-7D39-1139-91E5-44965DFB8D25}"/>
              </a:ext>
            </a:extLst>
          </p:cNvPr>
          <p:cNvSpPr/>
          <p:nvPr/>
        </p:nvSpPr>
        <p:spPr>
          <a:xfrm>
            <a:off x="474483" y="606286"/>
            <a:ext cx="5966073" cy="5625549"/>
          </a:xfrm>
          <a:prstGeom prst="rect">
            <a:avLst/>
          </a:prstGeom>
        </p:spPr>
        <p:txBody>
          <a:bodyPr lIns="0" tIns="0" rIns="0" bIns="0"/>
          <a:lstStyle/>
          <a:p>
            <a:pPr algn="just" eaLnBrk="1" fontAlgn="auto" hangingPunct="1">
              <a:spcBef>
                <a:spcPts val="5670"/>
              </a:spcBef>
              <a:spcAft>
                <a:spcPts val="1260"/>
              </a:spcAft>
              <a:defRPr/>
            </a:pPr>
            <a:r>
              <a:rPr lang="en-US" sz="2000" b="1" dirty="0">
                <a:latin typeface="Times New Roman"/>
              </a:rPr>
              <a:t>1.PROJECT GOALS AND OBJECTIVES:</a:t>
            </a:r>
          </a:p>
          <a:p>
            <a:pPr indent="114300" algn="just" eaLnBrk="1" fontAlgn="auto" hangingPunct="1">
              <a:lnSpc>
                <a:spcPts val="2064"/>
              </a:lnSpc>
              <a:spcBef>
                <a:spcPts val="0"/>
              </a:spcBef>
              <a:spcAft>
                <a:spcPts val="420"/>
              </a:spcAft>
              <a:defRPr/>
            </a:pPr>
            <a:r>
              <a:rPr lang="en-US" sz="1600" dirty="0">
                <a:latin typeface="Times New Roman"/>
              </a:rPr>
              <a:t>We forecast the air quality of India by using machine learning to predict the air quality index of a given area. Air quality index of India is a standard measure used to indicate the pollutant (so2, no2, </a:t>
            </a:r>
            <a:r>
              <a:rPr lang="en-US" sz="1600" dirty="0" err="1">
                <a:latin typeface="Times New Roman"/>
              </a:rPr>
              <a:t>rspm</a:t>
            </a:r>
            <a:r>
              <a:rPr lang="en-US" sz="1600" dirty="0">
                <a:latin typeface="Times New Roman"/>
              </a:rPr>
              <a:t>, </a:t>
            </a:r>
            <a:r>
              <a:rPr lang="en-US" sz="1600" dirty="0" err="1">
                <a:latin typeface="Times New Roman"/>
              </a:rPr>
              <a:t>spm</a:t>
            </a:r>
            <a:r>
              <a:rPr lang="en-US" sz="1600" dirty="0">
                <a:latin typeface="Times New Roman"/>
              </a:rPr>
              <a:t>. etc.) levels over a period.</a:t>
            </a:r>
          </a:p>
          <a:p>
            <a:pPr algn="just" eaLnBrk="1" fontAlgn="auto" hangingPunct="1">
              <a:spcBef>
                <a:spcPts val="0"/>
              </a:spcBef>
              <a:spcAft>
                <a:spcPts val="1260"/>
              </a:spcAft>
              <a:defRPr/>
            </a:pPr>
            <a:r>
              <a:rPr lang="en-US" sz="1600" dirty="0">
                <a:latin typeface="Times New Roman"/>
              </a:rPr>
              <a:t>Some of the main objectives of our project are:</a:t>
            </a:r>
          </a:p>
          <a:p>
            <a:pPr marL="469900" indent="-215900" algn="just" eaLnBrk="1" fontAlgn="auto" hangingPunct="1">
              <a:lnSpc>
                <a:spcPts val="2088"/>
              </a:lnSpc>
              <a:spcBef>
                <a:spcPts val="0"/>
              </a:spcBef>
              <a:spcAft>
                <a:spcPts val="0"/>
              </a:spcAft>
              <a:defRPr/>
            </a:pPr>
            <a:r>
              <a:rPr lang="en-US" sz="1600" dirty="0">
                <a:latin typeface="Times New Roman"/>
              </a:rPr>
              <a:t>•    The objective of an air quality prediction model is to provide accurate and timely information about the quality of the air in a specific area.</a:t>
            </a:r>
          </a:p>
          <a:p>
            <a:pPr marL="469900" indent="-215900" algn="just" eaLnBrk="1" fontAlgn="auto" hangingPunct="1">
              <a:lnSpc>
                <a:spcPts val="2088"/>
              </a:lnSpc>
              <a:spcBef>
                <a:spcPts val="0"/>
              </a:spcBef>
              <a:spcAft>
                <a:spcPts val="0"/>
              </a:spcAft>
              <a:defRPr/>
            </a:pPr>
            <a:r>
              <a:rPr lang="en-US" sz="1600" dirty="0">
                <a:latin typeface="Times New Roman"/>
              </a:rPr>
              <a:t>•    To make air quality information accessible and understandable to the general public, prediction models raise awareness about the importance of air quality and its impact on health and the environment.</a:t>
            </a:r>
          </a:p>
          <a:p>
            <a:pPr marL="469900" indent="-215900" algn="just" eaLnBrk="1" fontAlgn="auto" hangingPunct="1">
              <a:lnSpc>
                <a:spcPts val="2088"/>
              </a:lnSpc>
              <a:spcBef>
                <a:spcPts val="0"/>
              </a:spcBef>
              <a:spcAft>
                <a:spcPts val="2100"/>
              </a:spcAft>
              <a:defRPr/>
            </a:pPr>
            <a:r>
              <a:rPr lang="en-US" sz="1600" dirty="0">
                <a:latin typeface="Times New Roman"/>
              </a:rPr>
              <a:t>•    To forecast pollutant concentrations, these models help individuals, especially those vulnerable to respiratory diseases, to take precautions such as reducing outdoor activities during high pollution periods or using protective equipment like masks.</a:t>
            </a:r>
          </a:p>
        </p:txBody>
      </p:sp>
      <p:pic>
        <p:nvPicPr>
          <p:cNvPr id="1026" name="Picture 2" descr="aqi">
            <a:extLst>
              <a:ext uri="{FF2B5EF4-FFF2-40B4-BE49-F238E27FC236}">
                <a16:creationId xmlns:a16="http://schemas.microsoft.com/office/drawing/2014/main" id="{DABEDF42-9F05-E417-ADC9-D2781AD6F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1931" y="1504025"/>
            <a:ext cx="4975585" cy="277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64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2E9C0-7887-F740-F5E5-B50FF49A3671}"/>
              </a:ext>
            </a:extLst>
          </p:cNvPr>
          <p:cNvSpPr>
            <a:spLocks noGrp="1"/>
          </p:cNvSpPr>
          <p:nvPr>
            <p:ph idx="1"/>
          </p:nvPr>
        </p:nvSpPr>
        <p:spPr>
          <a:xfrm>
            <a:off x="670873" y="641965"/>
            <a:ext cx="10801547" cy="5202654"/>
          </a:xfrm>
        </p:spPr>
        <p:txBody>
          <a:bodyPr>
            <a:normAutofit fontScale="85000" lnSpcReduction="20000"/>
          </a:bodyPr>
          <a:lstStyle/>
          <a:p>
            <a:pPr marL="0" indent="0">
              <a:buNone/>
            </a:pPr>
            <a:r>
              <a:rPr lang="en-IN" sz="2000" b="1" dirty="0">
                <a:latin typeface="Times New Roman" panose="02020603050405020304" pitchFamily="18" charset="0"/>
                <a:cs typeface="Times New Roman" panose="02020603050405020304" pitchFamily="18" charset="0"/>
              </a:rPr>
              <a:t>2. Dataset and Data Preparation:</a:t>
            </a:r>
          </a:p>
          <a:p>
            <a:pPr marL="0" indent="0">
              <a:lnSpc>
                <a:spcPct val="150000"/>
              </a:lnSpc>
              <a:buNone/>
            </a:pPr>
            <a:r>
              <a:rPr lang="en-IN" sz="2000" dirty="0">
                <a:latin typeface="Times New Roman" panose="02020603050405020304" pitchFamily="18" charset="0"/>
                <a:cs typeface="Times New Roman" panose="02020603050405020304" pitchFamily="18" charset="0"/>
              </a:rPr>
              <a:t>The dataset which we are using in our project is India air quality.</a:t>
            </a:r>
          </a:p>
          <a:p>
            <a:pPr marL="0" indent="0">
              <a:lnSpc>
                <a:spcPct val="150000"/>
              </a:lnSpc>
              <a:buNone/>
            </a:pPr>
            <a:r>
              <a:rPr lang="en-IN" sz="2000" dirty="0">
                <a:latin typeface="Times New Roman" panose="02020603050405020304" pitchFamily="18" charset="0"/>
                <a:cs typeface="Times New Roman" panose="02020603050405020304" pitchFamily="18" charset="0"/>
              </a:rPr>
              <a:t>It comprises of air quality index of each state of India over the years.</a:t>
            </a:r>
          </a:p>
          <a:p>
            <a:pPr marL="0" indent="0">
              <a:lnSpc>
                <a:spcPct val="150000"/>
              </a:lnSpc>
              <a:buNone/>
            </a:pPr>
            <a:r>
              <a:rPr lang="en-IN" sz="2000" dirty="0">
                <a:latin typeface="Times New Roman" panose="02020603050405020304" pitchFamily="18" charset="0"/>
                <a:cs typeface="Times New Roman" panose="02020603050405020304" pitchFamily="18" charset="0"/>
              </a:rPr>
              <a:t>We use this dataset to predict the air quality index for further years.</a:t>
            </a:r>
          </a:p>
          <a:p>
            <a:pPr marL="0" indent="0">
              <a:lnSpc>
                <a:spcPct val="150000"/>
              </a:lnSpc>
              <a:buNone/>
            </a:pPr>
            <a:r>
              <a:rPr lang="en-IN" sz="2000" dirty="0">
                <a:latin typeface="Times New Roman" panose="02020603050405020304" pitchFamily="18" charset="0"/>
                <a:cs typeface="Times New Roman" panose="02020603050405020304" pitchFamily="18" charset="0"/>
              </a:rPr>
              <a:t>Dataset link: </a:t>
            </a:r>
            <a:r>
              <a:rPr lang="en-IN" sz="2000" dirty="0">
                <a:latin typeface="Times New Roman" panose="02020603050405020304" pitchFamily="18" charset="0"/>
                <a:cs typeface="Times New Roman" panose="02020603050405020304" pitchFamily="18" charset="0"/>
                <a:hlinkClick r:id="rId2"/>
              </a:rPr>
              <a:t>https://www.kaggle.com/datasets/shrutibhargava94/india-air-quality-data/code?datasetId=1675&amp;searchQuery=model</a:t>
            </a:r>
            <a:r>
              <a:rPr lang="en-IN" sz="2000" dirty="0">
                <a:latin typeface="Times New Roman" panose="02020603050405020304" pitchFamily="18" charset="0"/>
                <a:cs typeface="Times New Roman" panose="02020603050405020304" pitchFamily="18" charset="0"/>
              </a:rPr>
              <a:t>+</a:t>
            </a:r>
          </a:p>
          <a:p>
            <a:pPr marL="0" indent="0">
              <a:lnSpc>
                <a:spcPct val="150000"/>
              </a:lnSpc>
              <a:buNone/>
            </a:pPr>
            <a:r>
              <a:rPr lang="en-IN" sz="2000" dirty="0">
                <a:latin typeface="Times New Roman" panose="02020603050405020304" pitchFamily="18" charset="0"/>
                <a:cs typeface="Times New Roman" panose="02020603050405020304" pitchFamily="18" charset="0"/>
              </a:rPr>
              <a:t>We also use another dataset named poptable.csv.</a:t>
            </a:r>
          </a:p>
          <a:p>
            <a:pPr marL="0" indent="0">
              <a:lnSpc>
                <a:spcPct val="150000"/>
              </a:lnSpc>
              <a:buNone/>
            </a:pPr>
            <a:r>
              <a:rPr lang="en-IN" sz="2000" dirty="0">
                <a:latin typeface="Times New Roman" panose="02020603050405020304" pitchFamily="18" charset="0"/>
                <a:cs typeface="Times New Roman" panose="02020603050405020304" pitchFamily="18" charset="0"/>
              </a:rPr>
              <a:t>It comprises of latitudes and longitudes of every state of India.</a:t>
            </a:r>
          </a:p>
          <a:p>
            <a:pPr marL="0" indent="0">
              <a:lnSpc>
                <a:spcPct val="150000"/>
              </a:lnSpc>
              <a:buNone/>
            </a:pPr>
            <a:r>
              <a:rPr lang="en-IN" sz="2000" dirty="0">
                <a:latin typeface="Times New Roman" panose="02020603050405020304" pitchFamily="18" charset="0"/>
                <a:cs typeface="Times New Roman" panose="02020603050405020304" pitchFamily="18" charset="0"/>
              </a:rPr>
              <a:t>We use this information to plot the areas with severe AQI  on the India map.</a:t>
            </a:r>
          </a:p>
          <a:p>
            <a:pPr marL="0" indent="0">
              <a:lnSpc>
                <a:spcPct val="150000"/>
              </a:lnSpc>
              <a:buNone/>
            </a:pPr>
            <a:r>
              <a:rPr lang="en-IN" sz="2000" dirty="0">
                <a:latin typeface="Times New Roman" panose="02020603050405020304" pitchFamily="18" charset="0"/>
                <a:cs typeface="Times New Roman" panose="02020603050405020304" pitchFamily="18" charset="0"/>
              </a:rPr>
              <a:t>Dataset link: </a:t>
            </a:r>
            <a:r>
              <a:rPr lang="en-IN" sz="2000" dirty="0">
                <a:latin typeface="Times New Roman" panose="02020603050405020304" pitchFamily="18" charset="0"/>
                <a:cs typeface="Times New Roman" panose="02020603050405020304" pitchFamily="18" charset="0"/>
                <a:hlinkClick r:id="rId3"/>
              </a:rPr>
              <a:t>https://www.kaggle.com/datasets/danishxr/poptable</a:t>
            </a:r>
            <a:endParaRPr lang="en-IN"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Firstly we use the data preprocessing techniques to clean the abnormalities in the dataset.</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Then we will perform required data analysis methods on the data.</a:t>
            </a:r>
          </a:p>
          <a:p>
            <a:pPr>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495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8848D7-A723-D0F3-57CF-333317C86D26}"/>
              </a:ext>
            </a:extLst>
          </p:cNvPr>
          <p:cNvSpPr/>
          <p:nvPr/>
        </p:nvSpPr>
        <p:spPr>
          <a:xfrm>
            <a:off x="495004" y="527902"/>
            <a:ext cx="11038116" cy="6118188"/>
          </a:xfrm>
          <a:prstGeom prst="rect">
            <a:avLst/>
          </a:prstGeom>
        </p:spPr>
        <p:txBody>
          <a:bodyPr lIns="0" tIns="0" rIns="0" bIns="0"/>
          <a:lstStyle/>
          <a:p>
            <a:pPr algn="just" eaLnBrk="1" fontAlgn="auto" hangingPunct="1">
              <a:spcBef>
                <a:spcPts val="0"/>
              </a:spcBef>
              <a:spcAft>
                <a:spcPts val="1260"/>
              </a:spcAft>
              <a:defRPr/>
            </a:pPr>
            <a:r>
              <a:rPr lang="en-US" sz="2000" b="1" dirty="0">
                <a:latin typeface="Times New Roman"/>
              </a:rPr>
              <a:t>3. DATA EXPLORATION AND ANALYSIS:</a:t>
            </a:r>
          </a:p>
          <a:p>
            <a:pPr algn="just" eaLnBrk="1" fontAlgn="auto" hangingPunct="1">
              <a:spcBef>
                <a:spcPts val="0"/>
              </a:spcBef>
              <a:spcAft>
                <a:spcPts val="1260"/>
              </a:spcAft>
              <a:defRPr/>
            </a:pPr>
            <a:r>
              <a:rPr lang="en-US" b="1" dirty="0">
                <a:latin typeface="Times New Roman"/>
              </a:rPr>
              <a:t>Descriptive Statistics:</a:t>
            </a:r>
          </a:p>
          <a:p>
            <a:pPr marL="285750" indent="-285750" algn="just" eaLnBrk="1" fontAlgn="auto" hangingPunct="1">
              <a:spcBef>
                <a:spcPts val="0"/>
              </a:spcBef>
              <a:spcAft>
                <a:spcPts val="420"/>
              </a:spcAft>
              <a:buFont typeface="Wingdings" panose="05000000000000000000" pitchFamily="2" charset="2"/>
              <a:buChar char="Ø"/>
              <a:defRPr/>
            </a:pPr>
            <a:r>
              <a:rPr lang="en-US" dirty="0">
                <a:latin typeface="Times New Roman"/>
              </a:rPr>
              <a:t>Compute summary statistics such as mean, median, standard deviation, minimum, and maximum for air quality parameters and other relevant features.</a:t>
            </a:r>
          </a:p>
          <a:p>
            <a:pPr marL="285750" indent="-285750" algn="just" eaLnBrk="1" fontAlgn="auto" hangingPunct="1">
              <a:spcBef>
                <a:spcPts val="0"/>
              </a:spcBef>
              <a:spcAft>
                <a:spcPts val="420"/>
              </a:spcAft>
              <a:buFont typeface="Wingdings" panose="05000000000000000000" pitchFamily="2" charset="2"/>
              <a:buChar char="Ø"/>
              <a:defRPr/>
            </a:pPr>
            <a:r>
              <a:rPr lang="en-US" dirty="0">
                <a:latin typeface="Times New Roman"/>
              </a:rPr>
              <a:t>Analyze the distribution of air quality parameters using histograms, density plots, or violin plots to understand their variability and range.</a:t>
            </a:r>
          </a:p>
          <a:p>
            <a:pPr marL="285750" indent="-285750" algn="just" eaLnBrk="1" fontAlgn="auto" hangingPunct="1">
              <a:spcBef>
                <a:spcPts val="0"/>
              </a:spcBef>
              <a:spcAft>
                <a:spcPts val="420"/>
              </a:spcAft>
              <a:buFont typeface="Wingdings" panose="05000000000000000000" pitchFamily="2" charset="2"/>
              <a:buChar char="Ø"/>
              <a:defRPr/>
            </a:pPr>
            <a:endParaRPr lang="en-US" dirty="0">
              <a:latin typeface="Times New Roman"/>
            </a:endParaRPr>
          </a:p>
          <a:p>
            <a:pPr algn="just" eaLnBrk="1" fontAlgn="auto" hangingPunct="1">
              <a:spcBef>
                <a:spcPts val="0"/>
              </a:spcBef>
              <a:spcAft>
                <a:spcPts val="1260"/>
              </a:spcAft>
              <a:defRPr/>
            </a:pPr>
            <a:r>
              <a:rPr lang="en-US" b="1" dirty="0">
                <a:latin typeface="Times New Roman"/>
              </a:rPr>
              <a:t>Time Series Analysis:</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Times New Roman"/>
              </a:rPr>
              <a:t>Plot time series graphs of air quality parameters over time to identify trends, seasonality, and patterns.</a:t>
            </a:r>
          </a:p>
          <a:p>
            <a:pPr marL="285750" indent="-285750" algn="just">
              <a:buFont typeface="Wingdings" panose="05000000000000000000" pitchFamily="2" charset="2"/>
              <a:buChar char="Ø"/>
              <a:defRPr/>
            </a:pPr>
            <a:r>
              <a:rPr lang="en-US" dirty="0">
                <a:latin typeface="Times New Roman"/>
              </a:rPr>
              <a:t>Decompose time series data into trend, seasonality, and residual components.</a:t>
            </a:r>
          </a:p>
          <a:p>
            <a:pPr marL="285750" indent="-285750" algn="just">
              <a:buFont typeface="Wingdings" panose="05000000000000000000" pitchFamily="2" charset="2"/>
              <a:buChar char="Ø"/>
              <a:defRPr/>
            </a:pPr>
            <a:endParaRPr lang="en-US" dirty="0">
              <a:latin typeface="Times New Roman"/>
            </a:endParaRPr>
          </a:p>
          <a:p>
            <a:pPr algn="just" eaLnBrk="1" fontAlgn="auto" hangingPunct="1">
              <a:spcBef>
                <a:spcPts val="0"/>
              </a:spcBef>
              <a:spcAft>
                <a:spcPts val="1260"/>
              </a:spcAft>
              <a:defRPr/>
            </a:pPr>
            <a:r>
              <a:rPr lang="en-US" sz="1800" b="1" dirty="0">
                <a:latin typeface="Times New Roman"/>
              </a:rPr>
              <a:t>Data Visualization:</a:t>
            </a:r>
            <a:endParaRPr lang="en-US" sz="1800" dirty="0">
              <a:latin typeface="Times New Roman"/>
            </a:endParaRPr>
          </a:p>
          <a:p>
            <a:pPr marL="285750" indent="-285750" algn="just" eaLnBrk="1" fontAlgn="auto" hangingPunct="1">
              <a:spcBef>
                <a:spcPts val="0"/>
              </a:spcBef>
              <a:spcAft>
                <a:spcPts val="420"/>
              </a:spcAft>
              <a:buFont typeface="Wingdings" panose="05000000000000000000" pitchFamily="2" charset="2"/>
              <a:buChar char="Ø"/>
              <a:defRPr/>
            </a:pPr>
            <a:r>
              <a:rPr lang="en-US" sz="1800" dirty="0">
                <a:latin typeface="Times New Roman"/>
              </a:rPr>
              <a:t>Create informative visualizations such as line plots, scatter plots, bar charts, and box plots to present key findings and insights.</a:t>
            </a:r>
          </a:p>
          <a:p>
            <a:pPr marL="285750" indent="-285750" algn="just" eaLnBrk="1" fontAlgn="auto" hangingPunct="1">
              <a:spcBef>
                <a:spcPts val="0"/>
              </a:spcBef>
              <a:spcAft>
                <a:spcPts val="420"/>
              </a:spcAft>
              <a:buFont typeface="Wingdings" panose="05000000000000000000" pitchFamily="2" charset="2"/>
              <a:buChar char="Ø"/>
              <a:defRPr/>
            </a:pPr>
            <a:r>
              <a:rPr lang="en-US" sz="1800" dirty="0">
                <a:latin typeface="Times New Roman"/>
              </a:rPr>
              <a:t>Use interactive visualization tools if available to facilitate exploration and interpretation of the data.</a:t>
            </a:r>
          </a:p>
          <a:p>
            <a:pPr marL="285750" indent="-285750" algn="just">
              <a:spcAft>
                <a:spcPts val="420"/>
              </a:spcAft>
              <a:buFont typeface="Wingdings" panose="05000000000000000000" pitchFamily="2" charset="2"/>
              <a:buChar char="Ø"/>
              <a:defRPr/>
            </a:pPr>
            <a:r>
              <a:rPr lang="en-US" sz="1800" dirty="0">
                <a:latin typeface="Times New Roman"/>
              </a:rPr>
              <a:t>Visualize spatial patterns of air quality parameters using maps, highlighting areas with high and low pollution levels.</a:t>
            </a:r>
          </a:p>
          <a:p>
            <a:pPr marL="285750" indent="-285750" algn="just" eaLnBrk="1" fontAlgn="auto" hangingPunct="1">
              <a:spcBef>
                <a:spcPts val="0"/>
              </a:spcBef>
              <a:spcAft>
                <a:spcPts val="420"/>
              </a:spcAft>
              <a:buFont typeface="Wingdings" panose="05000000000000000000" pitchFamily="2" charset="2"/>
              <a:buChar char="Ø"/>
              <a:defRPr/>
            </a:pPr>
            <a:endParaRPr lang="en-US" sz="1800" dirty="0">
              <a:latin typeface="Times New Roman"/>
            </a:endParaRPr>
          </a:p>
          <a:p>
            <a:pPr marL="285750" indent="-285750" algn="just">
              <a:lnSpc>
                <a:spcPct val="150000"/>
              </a:lnSpc>
              <a:buFont typeface="Wingdings" panose="05000000000000000000" pitchFamily="2" charset="2"/>
              <a:buChar char="Ø"/>
              <a:defRPr/>
            </a:pPr>
            <a:endParaRPr lang="en-US" sz="1800" dirty="0">
              <a:latin typeface="Times New Roman"/>
            </a:endParaRPr>
          </a:p>
          <a:p>
            <a:pPr marL="285750" indent="-285750" algn="just">
              <a:lnSpc>
                <a:spcPct val="150000"/>
              </a:lnSpc>
              <a:buFont typeface="Wingdings" panose="05000000000000000000" pitchFamily="2" charset="2"/>
              <a:buChar char="Ø"/>
              <a:defRPr/>
            </a:pPr>
            <a:endParaRPr lang="en-US" sz="1800" b="1" dirty="0">
              <a:latin typeface="Times New Roman"/>
            </a:endParaRPr>
          </a:p>
          <a:p>
            <a:pPr algn="just">
              <a:lnSpc>
                <a:spcPct val="150000"/>
              </a:lnSpc>
              <a:defRPr/>
            </a:pPr>
            <a:endParaRPr lang="en-US" dirty="0">
              <a:latin typeface="Times New Roman"/>
            </a:endParaRPr>
          </a:p>
          <a:p>
            <a:pPr marL="285750" indent="-285750" algn="just">
              <a:lnSpc>
                <a:spcPct val="150000"/>
              </a:lnSpc>
              <a:buFont typeface="Wingdings" panose="05000000000000000000" pitchFamily="2" charset="2"/>
              <a:buChar char="Ø"/>
              <a:defRPr/>
            </a:pPr>
            <a:endParaRPr lang="en-US" sz="1400" dirty="0">
              <a:latin typeface="Times New Roman"/>
            </a:endParaRPr>
          </a:p>
        </p:txBody>
      </p:sp>
    </p:spTree>
    <p:extLst>
      <p:ext uri="{BB962C8B-B14F-4D97-AF65-F5344CB8AC3E}">
        <p14:creationId xmlns:p14="http://schemas.microsoft.com/office/powerpoint/2010/main" val="233568352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D0B51C-4474-B0B2-6D11-1845F6DE067F}"/>
              </a:ext>
            </a:extLst>
          </p:cNvPr>
          <p:cNvSpPr/>
          <p:nvPr/>
        </p:nvSpPr>
        <p:spPr>
          <a:xfrm>
            <a:off x="583209" y="678286"/>
            <a:ext cx="5742177" cy="5609392"/>
          </a:xfrm>
          <a:prstGeom prst="rect">
            <a:avLst/>
          </a:prstGeom>
        </p:spPr>
        <p:txBody>
          <a:bodyPr lIns="0" tIns="0" rIns="0" bIns="0"/>
          <a:lstStyle/>
          <a:p>
            <a:pPr algn="just" eaLnBrk="1" fontAlgn="auto" hangingPunct="1">
              <a:spcBef>
                <a:spcPts val="0"/>
              </a:spcBef>
              <a:spcAft>
                <a:spcPts val="1260"/>
              </a:spcAft>
              <a:defRPr/>
            </a:pPr>
            <a:r>
              <a:rPr lang="en-US" sz="2000" b="1" dirty="0">
                <a:latin typeface="Times New Roman"/>
              </a:rPr>
              <a:t>4. FEATURE ENGINEERING:</a:t>
            </a:r>
          </a:p>
          <a:p>
            <a:pPr marL="285750" indent="-285750" algn="just" eaLnBrk="1" fontAlgn="auto" hangingPunct="1">
              <a:spcBef>
                <a:spcPts val="0"/>
              </a:spcBef>
              <a:spcAft>
                <a:spcPts val="1260"/>
              </a:spcAft>
              <a:buFont typeface="Wingdings" panose="05000000000000000000" pitchFamily="2" charset="2"/>
              <a:buChar char="Ø"/>
              <a:defRPr/>
            </a:pPr>
            <a:r>
              <a:rPr lang="en-US" sz="1600" dirty="0">
                <a:latin typeface="Times New Roman"/>
              </a:rPr>
              <a:t>Analyze the importance of features in the model’s predictions using techniques such as:</a:t>
            </a:r>
          </a:p>
          <a:p>
            <a:pPr marL="285750" indent="-285750" algn="just" eaLnBrk="1" fontAlgn="auto" hangingPunct="1">
              <a:spcBef>
                <a:spcPts val="0"/>
              </a:spcBef>
              <a:spcAft>
                <a:spcPts val="1260"/>
              </a:spcAft>
              <a:buFont typeface="Wingdings" panose="05000000000000000000" pitchFamily="2" charset="2"/>
              <a:buChar char="Ø"/>
              <a:defRPr/>
            </a:pPr>
            <a:r>
              <a:rPr lang="en-US" sz="1600" b="1" dirty="0">
                <a:latin typeface="Times New Roman"/>
              </a:rPr>
              <a:t>Temporal Features: </a:t>
            </a:r>
            <a:r>
              <a:rPr lang="en-US" sz="1600" dirty="0">
                <a:latin typeface="Times New Roman"/>
              </a:rPr>
              <a:t>Extract time-related features such as hour of the day, day of the week, month, and year from timestamps.</a:t>
            </a:r>
          </a:p>
          <a:p>
            <a:pPr marL="285750" indent="-285750" algn="just">
              <a:spcAft>
                <a:spcPts val="1260"/>
              </a:spcAft>
              <a:buFont typeface="Wingdings" panose="05000000000000000000" pitchFamily="2" charset="2"/>
              <a:buChar char="Ø"/>
              <a:defRPr/>
            </a:pPr>
            <a:r>
              <a:rPr lang="en-US" sz="1600" b="1" dirty="0">
                <a:latin typeface="Times New Roman"/>
              </a:rPr>
              <a:t>Geographical Features: </a:t>
            </a:r>
            <a:r>
              <a:rPr lang="en-US" sz="1600" dirty="0">
                <a:latin typeface="Times New Roman"/>
              </a:rPr>
              <a:t>Integrate geographical information such as latitude, longitude, and altitude as features, as air quality can vary significantly based on location.</a:t>
            </a:r>
          </a:p>
          <a:p>
            <a:pPr marL="285750" indent="-285750" algn="just">
              <a:spcAft>
                <a:spcPts val="1260"/>
              </a:spcAft>
              <a:buFont typeface="Wingdings" panose="05000000000000000000" pitchFamily="2" charset="2"/>
              <a:buChar char="Ø"/>
              <a:defRPr/>
            </a:pPr>
            <a:r>
              <a:rPr lang="en-US" sz="1600" b="1" dirty="0">
                <a:latin typeface="Times New Roman"/>
              </a:rPr>
              <a:t>Historical Features: </a:t>
            </a:r>
            <a:r>
              <a:rPr lang="en-US" sz="1600" dirty="0">
                <a:latin typeface="Times New Roman"/>
              </a:rPr>
              <a:t>Generate historical aggregates or summaries of air quality parameters over previous time periods (e.g., daily averages, weekly maximums) as additional features. Compute differences or percentage changes between current and past air quality measurements to capture temporal trends and deviations.</a:t>
            </a:r>
          </a:p>
          <a:p>
            <a:pPr marL="285750" indent="-285750" algn="just">
              <a:spcAft>
                <a:spcPts val="1260"/>
              </a:spcAft>
              <a:buFont typeface="Wingdings" panose="05000000000000000000" pitchFamily="2" charset="2"/>
              <a:buChar char="Ø"/>
              <a:defRPr/>
            </a:pPr>
            <a:r>
              <a:rPr lang="en-US" sz="1600" b="1" dirty="0">
                <a:latin typeface="Times New Roman"/>
              </a:rPr>
              <a:t>Environmental Features:</a:t>
            </a:r>
            <a:r>
              <a:rPr lang="en-US" sz="1600" dirty="0">
                <a:latin typeface="Times New Roman"/>
              </a:rPr>
              <a:t> Incorporate data such as composition of gases that are present in the air predictor variables, as they often influence air quality.</a:t>
            </a:r>
          </a:p>
          <a:p>
            <a:pPr marL="285750" indent="-285750" algn="just">
              <a:spcAft>
                <a:spcPts val="1260"/>
              </a:spcAft>
              <a:buFont typeface="Wingdings" panose="05000000000000000000" pitchFamily="2" charset="2"/>
              <a:buChar char="Ø"/>
              <a:defRPr/>
            </a:pPr>
            <a:endParaRPr lang="en-US" sz="1400" dirty="0">
              <a:latin typeface="Times New Roman"/>
            </a:endParaRPr>
          </a:p>
          <a:p>
            <a:pPr marL="285750" indent="-285750" algn="just">
              <a:spcAft>
                <a:spcPts val="1260"/>
              </a:spcAft>
              <a:buFont typeface="Wingdings" panose="05000000000000000000" pitchFamily="2" charset="2"/>
              <a:buChar char="Ø"/>
              <a:defRPr/>
            </a:pPr>
            <a:endParaRPr lang="en-US" sz="1400" dirty="0">
              <a:latin typeface="Times New Roman"/>
            </a:endParaRPr>
          </a:p>
          <a:p>
            <a:pPr marL="285750" indent="-285750" algn="just">
              <a:spcAft>
                <a:spcPts val="1260"/>
              </a:spcAft>
              <a:buFont typeface="Wingdings" panose="05000000000000000000" pitchFamily="2" charset="2"/>
              <a:buChar char="Ø"/>
              <a:defRPr/>
            </a:pPr>
            <a:endParaRPr lang="en-US" sz="1400" dirty="0">
              <a:latin typeface="Times New Roman"/>
            </a:endParaRPr>
          </a:p>
          <a:p>
            <a:pPr marL="285750" indent="-285750" algn="just" eaLnBrk="1" fontAlgn="auto" hangingPunct="1">
              <a:spcBef>
                <a:spcPts val="0"/>
              </a:spcBef>
              <a:spcAft>
                <a:spcPts val="1260"/>
              </a:spcAft>
              <a:buFont typeface="Wingdings" panose="05000000000000000000" pitchFamily="2" charset="2"/>
              <a:buChar char="Ø"/>
              <a:defRPr/>
            </a:pPr>
            <a:endParaRPr lang="en-US" sz="1400" dirty="0">
              <a:latin typeface="Times New Roman"/>
            </a:endParaRPr>
          </a:p>
          <a:p>
            <a:pPr marL="285750" indent="-285750" algn="just" eaLnBrk="1" fontAlgn="auto" hangingPunct="1">
              <a:spcBef>
                <a:spcPts val="0"/>
              </a:spcBef>
              <a:spcAft>
                <a:spcPts val="1260"/>
              </a:spcAft>
              <a:buFont typeface="Wingdings" panose="05000000000000000000" pitchFamily="2" charset="2"/>
              <a:buChar char="Ø"/>
              <a:defRPr/>
            </a:pPr>
            <a:endParaRPr lang="en-US" sz="1400" dirty="0">
              <a:latin typeface="Times New Roman"/>
            </a:endParaRPr>
          </a:p>
          <a:p>
            <a:pPr marL="520700" indent="-228600" algn="just" eaLnBrk="1" fontAlgn="auto" hangingPunct="1">
              <a:lnSpc>
                <a:spcPts val="2088"/>
              </a:lnSpc>
              <a:spcBef>
                <a:spcPts val="0"/>
              </a:spcBef>
              <a:spcAft>
                <a:spcPts val="0"/>
              </a:spcAft>
              <a:defRPr/>
            </a:pPr>
            <a:endParaRPr lang="en-US" sz="1400" dirty="0">
              <a:latin typeface="Times New Roman"/>
            </a:endParaRPr>
          </a:p>
        </p:txBody>
      </p:sp>
      <p:sp>
        <p:nvSpPr>
          <p:cNvPr id="3" name="Rectangle 1">
            <a:extLst>
              <a:ext uri="{FF2B5EF4-FFF2-40B4-BE49-F238E27FC236}">
                <a16:creationId xmlns:a16="http://schemas.microsoft.com/office/drawing/2014/main" id="{838151A4-D041-13D8-DD2A-557BC369A9A2}"/>
              </a:ext>
            </a:extLst>
          </p:cNvPr>
          <p:cNvSpPr>
            <a:spLocks noChangeArrowheads="1"/>
          </p:cNvSpPr>
          <p:nvPr/>
        </p:nvSpPr>
        <p:spPr bwMode="auto">
          <a:xfrm>
            <a:off x="858028" y="709128"/>
            <a:ext cx="5989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400" b="1" dirty="0">
              <a:latin typeface="Times New Roman" panose="02020603050405020304" pitchFamily="18" charset="0"/>
            </a:endParaRPr>
          </a:p>
        </p:txBody>
      </p:sp>
      <p:pic>
        <p:nvPicPr>
          <p:cNvPr id="2050" name="Picture 2" descr="Air Quality Database 2022: WHO">
            <a:extLst>
              <a:ext uri="{FF2B5EF4-FFF2-40B4-BE49-F238E27FC236}">
                <a16:creationId xmlns:a16="http://schemas.microsoft.com/office/drawing/2014/main" id="{6942258A-25FE-B22D-A372-66FA03D56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3109" y="1470582"/>
            <a:ext cx="5143629" cy="367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47065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A94C47-E31F-683E-C24E-0A87587CE6C0}"/>
              </a:ext>
            </a:extLst>
          </p:cNvPr>
          <p:cNvSpPr/>
          <p:nvPr/>
        </p:nvSpPr>
        <p:spPr>
          <a:xfrm>
            <a:off x="480382" y="464219"/>
            <a:ext cx="11099259" cy="5651770"/>
          </a:xfrm>
          <a:prstGeom prst="rect">
            <a:avLst/>
          </a:prstGeom>
        </p:spPr>
        <p:txBody>
          <a:bodyPr lIns="0" tIns="0" rIns="0" bIns="0"/>
          <a:lstStyle/>
          <a:p>
            <a:pPr algn="just" eaLnBrk="1" fontAlgn="auto" hangingPunct="1">
              <a:spcBef>
                <a:spcPts val="0"/>
              </a:spcBef>
              <a:spcAft>
                <a:spcPts val="1260"/>
              </a:spcAft>
              <a:defRPr/>
            </a:pPr>
            <a:r>
              <a:rPr lang="en-US" b="1" dirty="0">
                <a:latin typeface="Times New Roman"/>
              </a:rPr>
              <a:t>5. MODEL SELECTION:</a:t>
            </a:r>
          </a:p>
          <a:p>
            <a:pPr algn="just" eaLnBrk="1" fontAlgn="auto" hangingPunct="1">
              <a:spcBef>
                <a:spcPts val="0"/>
              </a:spcBef>
              <a:spcAft>
                <a:spcPts val="1260"/>
              </a:spcAft>
              <a:defRPr/>
            </a:pPr>
            <a:r>
              <a:rPr lang="en-US" b="1" dirty="0">
                <a:latin typeface="Times New Roman"/>
              </a:rPr>
              <a:t>Nature of the Problem:</a:t>
            </a:r>
          </a:p>
          <a:p>
            <a:pPr marL="285750" indent="-285750" algn="just" eaLnBrk="1" fontAlgn="auto" hangingPunct="1">
              <a:lnSpc>
                <a:spcPts val="2088"/>
              </a:lnSpc>
              <a:spcBef>
                <a:spcPts val="0"/>
              </a:spcBef>
              <a:spcAft>
                <a:spcPts val="420"/>
              </a:spcAft>
              <a:buFont typeface="Wingdings" panose="05000000000000000000" pitchFamily="2" charset="2"/>
              <a:buChar char="Ø"/>
              <a:defRPr/>
            </a:pPr>
            <a:r>
              <a:rPr lang="en-US" dirty="0">
                <a:latin typeface="Times New Roman"/>
              </a:rPr>
              <a:t>Determine whether the problem is regression-based (predicting continuous air quality values) or classification-based (predicting air quality categories).</a:t>
            </a:r>
          </a:p>
          <a:p>
            <a:pPr marL="285750" indent="-285750" algn="just" eaLnBrk="1" fontAlgn="auto" hangingPunct="1">
              <a:lnSpc>
                <a:spcPts val="2064"/>
              </a:lnSpc>
              <a:spcBef>
                <a:spcPts val="0"/>
              </a:spcBef>
              <a:spcAft>
                <a:spcPts val="420"/>
              </a:spcAft>
              <a:buFont typeface="Wingdings" panose="05000000000000000000" pitchFamily="2" charset="2"/>
              <a:buChar char="Ø"/>
              <a:defRPr/>
            </a:pPr>
            <a:r>
              <a:rPr lang="en-US" dirty="0">
                <a:latin typeface="Times New Roman"/>
              </a:rPr>
              <a:t>Consider the temporal nature of the data and any dependencies between consecutive observations (e.g., time series forecasting).</a:t>
            </a:r>
          </a:p>
          <a:p>
            <a:pPr algn="just" eaLnBrk="1" fontAlgn="auto" hangingPunct="1">
              <a:spcBef>
                <a:spcPts val="0"/>
              </a:spcBef>
              <a:spcAft>
                <a:spcPts val="1260"/>
              </a:spcAft>
              <a:defRPr/>
            </a:pPr>
            <a:r>
              <a:rPr lang="en-US" b="1" dirty="0">
                <a:latin typeface="Times New Roman"/>
              </a:rPr>
              <a:t>Complexity vs. Interpretability:</a:t>
            </a:r>
          </a:p>
          <a:p>
            <a:pPr marL="285750" indent="-285750" algn="just" eaLnBrk="1" fontAlgn="auto" hangingPunct="1">
              <a:lnSpc>
                <a:spcPts val="2064"/>
              </a:lnSpc>
              <a:spcBef>
                <a:spcPts val="0"/>
              </a:spcBef>
              <a:spcAft>
                <a:spcPts val="420"/>
              </a:spcAft>
              <a:buFont typeface="Wingdings" panose="05000000000000000000" pitchFamily="2" charset="2"/>
              <a:buChar char="Ø"/>
              <a:defRPr/>
            </a:pPr>
            <a:r>
              <a:rPr lang="en-US" dirty="0">
                <a:latin typeface="Times New Roman"/>
              </a:rPr>
              <a:t>Balance between model complexity and interpretability based on the project requirements and stakeholders’ needs.</a:t>
            </a:r>
          </a:p>
          <a:p>
            <a:pPr marL="285750" indent="-285750" algn="just" eaLnBrk="1" fontAlgn="auto" hangingPunct="1">
              <a:lnSpc>
                <a:spcPts val="2088"/>
              </a:lnSpc>
              <a:spcBef>
                <a:spcPts val="0"/>
              </a:spcBef>
              <a:spcAft>
                <a:spcPts val="0"/>
              </a:spcAft>
              <a:buFont typeface="Wingdings" panose="05000000000000000000" pitchFamily="2" charset="2"/>
              <a:buChar char="Ø"/>
              <a:defRPr/>
            </a:pPr>
            <a:r>
              <a:rPr lang="en-US" dirty="0">
                <a:latin typeface="Times New Roman"/>
              </a:rPr>
              <a:t>Choose models that strike the right balance between complexity and explainability, considering the trade-offs between performance and model transparency.</a:t>
            </a:r>
          </a:p>
          <a:p>
            <a:pPr algn="just">
              <a:lnSpc>
                <a:spcPts val="2088"/>
              </a:lnSpc>
              <a:defRPr/>
            </a:pPr>
            <a:r>
              <a:rPr lang="en-US" altLang="en-US" b="1" dirty="0">
                <a:latin typeface="Times New Roman" panose="02020603050405020304" pitchFamily="18" charset="0"/>
              </a:rPr>
              <a:t>Performance Metrics:</a:t>
            </a:r>
          </a:p>
          <a:p>
            <a:pPr marL="285750" indent="-285750" algn="just">
              <a:lnSpc>
                <a:spcPts val="2088"/>
              </a:lnSpc>
              <a:buFont typeface="Wingdings" panose="05000000000000000000" pitchFamily="2" charset="2"/>
              <a:buChar char="Ø"/>
              <a:defRPr/>
            </a:pPr>
            <a:r>
              <a:rPr lang="en-US" altLang="en-US" dirty="0">
                <a:latin typeface="Times New Roman" panose="02020603050405020304" pitchFamily="18" charset="0"/>
              </a:rPr>
              <a:t>Select appropriate performance metrics for evaluating model performance, such as Mean Absolute Error (MAE), Mean Squared Error (MSE), Root Mean Squared Error (RMSE), or R-squared score (R2) for regression tasks.</a:t>
            </a:r>
          </a:p>
          <a:p>
            <a:pPr algn="just" eaLnBrk="1" hangingPunct="1">
              <a:spcAft>
                <a:spcPts val="1263"/>
              </a:spcAft>
            </a:pPr>
            <a:r>
              <a:rPr lang="en-US" altLang="en-US" b="1" dirty="0">
                <a:latin typeface="Times New Roman" panose="02020603050405020304" pitchFamily="18" charset="0"/>
              </a:rPr>
              <a:t>Scalability and Efficiency:</a:t>
            </a:r>
          </a:p>
          <a:p>
            <a:pPr marL="285750" indent="-285750" algn="just" eaLnBrk="1" hangingPunct="1">
              <a:lnSpc>
                <a:spcPts val="2063"/>
              </a:lnSpc>
              <a:spcAft>
                <a:spcPts val="425"/>
              </a:spcAft>
              <a:buFont typeface="Wingdings" panose="05000000000000000000" pitchFamily="2" charset="2"/>
              <a:buChar char="Ø"/>
            </a:pPr>
            <a:r>
              <a:rPr lang="en-US" altLang="en-US" dirty="0">
                <a:latin typeface="Times New Roman" panose="02020603050405020304" pitchFamily="18" charset="0"/>
              </a:rPr>
              <a:t>Assess the scalability and computational efficiency of candidate models, especially if dealing with large datasets or real-time prediction requirements.</a:t>
            </a:r>
          </a:p>
          <a:p>
            <a:pPr marL="285750" indent="-285750" algn="just" eaLnBrk="1" hangingPunct="1">
              <a:lnSpc>
                <a:spcPts val="2063"/>
              </a:lnSpc>
              <a:spcAft>
                <a:spcPts val="425"/>
              </a:spcAft>
              <a:buFont typeface="Wingdings" panose="05000000000000000000" pitchFamily="2" charset="2"/>
              <a:buChar char="Ø"/>
            </a:pPr>
            <a:r>
              <a:rPr lang="en-US" altLang="en-US" dirty="0">
                <a:latin typeface="Times New Roman" panose="02020603050405020304" pitchFamily="18" charset="0"/>
              </a:rPr>
              <a:t>Consider distributed computing frameworks or algorithms that can handle big data efficiently if scalability is a concern.</a:t>
            </a:r>
          </a:p>
          <a:p>
            <a:pPr marL="285750" indent="-285750" algn="just" eaLnBrk="1" hangingPunct="1">
              <a:lnSpc>
                <a:spcPts val="2063"/>
              </a:lnSpc>
              <a:spcAft>
                <a:spcPts val="425"/>
              </a:spcAft>
              <a:buFont typeface="Wingdings" panose="05000000000000000000" pitchFamily="2" charset="2"/>
              <a:buChar char="Ø"/>
            </a:pPr>
            <a:endParaRPr lang="en-US" altLang="en-US" dirty="0">
              <a:latin typeface="Times New Roman" panose="02020603050405020304" pitchFamily="18" charset="0"/>
            </a:endParaRPr>
          </a:p>
          <a:p>
            <a:pPr algn="just">
              <a:lnSpc>
                <a:spcPts val="2088"/>
              </a:lnSpc>
              <a:defRPr/>
            </a:pPr>
            <a:endParaRPr lang="en-US" altLang="en-US" dirty="0">
              <a:latin typeface="Times New Roman" panose="02020603050405020304" pitchFamily="18" charset="0"/>
            </a:endParaRPr>
          </a:p>
          <a:p>
            <a:pPr marL="285750" indent="-285750" algn="just">
              <a:lnSpc>
                <a:spcPts val="2088"/>
              </a:lnSpc>
              <a:buFont typeface="Wingdings" panose="05000000000000000000" pitchFamily="2" charset="2"/>
              <a:buChar char="Ø"/>
              <a:defRPr/>
            </a:pPr>
            <a:endParaRPr lang="en-US" altLang="en-US" sz="1400" dirty="0">
              <a:latin typeface="Times New Roman" panose="02020603050405020304" pitchFamily="18" charset="0"/>
            </a:endParaRPr>
          </a:p>
          <a:p>
            <a:pPr algn="just">
              <a:lnSpc>
                <a:spcPts val="2088"/>
              </a:lnSpc>
              <a:defRPr/>
            </a:pPr>
            <a:endParaRPr lang="en-US" altLang="en-US" sz="1400" b="1" dirty="0">
              <a:latin typeface="Times New Roman" panose="02020603050405020304" pitchFamily="18" charset="0"/>
            </a:endParaRPr>
          </a:p>
          <a:p>
            <a:pPr algn="just">
              <a:lnSpc>
                <a:spcPts val="2088"/>
              </a:lnSpc>
              <a:defRPr/>
            </a:pPr>
            <a:endParaRPr lang="en-US" altLang="en-US" sz="1400" b="1" dirty="0">
              <a:latin typeface="Times New Roman" panose="02020603050405020304" pitchFamily="18" charset="0"/>
            </a:endParaRPr>
          </a:p>
          <a:p>
            <a:pPr algn="just" eaLnBrk="1" fontAlgn="auto" hangingPunct="1">
              <a:lnSpc>
                <a:spcPts val="2088"/>
              </a:lnSpc>
              <a:spcBef>
                <a:spcPts val="0"/>
              </a:spcBef>
              <a:spcAft>
                <a:spcPts val="0"/>
              </a:spcAft>
              <a:defRPr/>
            </a:pPr>
            <a:endParaRPr lang="en-US" sz="1400" dirty="0">
              <a:latin typeface="Times New Roman"/>
            </a:endParaRPr>
          </a:p>
        </p:txBody>
      </p:sp>
    </p:spTree>
    <p:extLst>
      <p:ext uri="{BB962C8B-B14F-4D97-AF65-F5344CB8AC3E}">
        <p14:creationId xmlns:p14="http://schemas.microsoft.com/office/powerpoint/2010/main" val="363375380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265074-EAAB-A116-B99D-538462383ED3}"/>
              </a:ext>
            </a:extLst>
          </p:cNvPr>
          <p:cNvSpPr/>
          <p:nvPr/>
        </p:nvSpPr>
        <p:spPr>
          <a:xfrm>
            <a:off x="486635" y="572439"/>
            <a:ext cx="11364685" cy="5862411"/>
          </a:xfrm>
          <a:prstGeom prst="rect">
            <a:avLst/>
          </a:prstGeom>
        </p:spPr>
        <p:txBody>
          <a:bodyPr lIns="0" tIns="0" rIns="0" bIns="0"/>
          <a:lstStyle/>
          <a:p>
            <a:pPr algn="just" eaLnBrk="1" fontAlgn="auto" hangingPunct="1">
              <a:spcBef>
                <a:spcPts val="0"/>
              </a:spcBef>
              <a:spcAft>
                <a:spcPts val="1260"/>
              </a:spcAft>
              <a:defRPr/>
            </a:pPr>
            <a:r>
              <a:rPr lang="en-US" b="1" dirty="0">
                <a:latin typeface="Times New Roman"/>
              </a:rPr>
              <a:t>6. MODEL TRAINING AND EVALUATION:</a:t>
            </a:r>
          </a:p>
          <a:p>
            <a:pPr algn="just" eaLnBrk="1" fontAlgn="auto" hangingPunct="1">
              <a:spcBef>
                <a:spcPts val="0"/>
              </a:spcBef>
              <a:spcAft>
                <a:spcPts val="1260"/>
              </a:spcAft>
              <a:defRPr/>
            </a:pPr>
            <a:r>
              <a:rPr lang="en-US" b="1" dirty="0">
                <a:latin typeface="Times New Roman"/>
              </a:rPr>
              <a:t>Data Preparation:</a:t>
            </a:r>
          </a:p>
          <a:p>
            <a:pPr algn="just" eaLnBrk="1" fontAlgn="auto" hangingPunct="1">
              <a:lnSpc>
                <a:spcPts val="2064"/>
              </a:lnSpc>
              <a:spcBef>
                <a:spcPts val="0"/>
              </a:spcBef>
              <a:spcAft>
                <a:spcPts val="420"/>
              </a:spcAft>
              <a:defRPr/>
            </a:pPr>
            <a:r>
              <a:rPr lang="en-US" dirty="0">
                <a:latin typeface="Times New Roman"/>
              </a:rPr>
              <a:t>Prepare the dataset by splitting it into training, validation, and test sets. Ensure that the split preserves the temporal order of the data if it’s time series data.</a:t>
            </a:r>
          </a:p>
          <a:p>
            <a:pPr algn="just" eaLnBrk="1" fontAlgn="auto" hangingPunct="1">
              <a:lnSpc>
                <a:spcPts val="2088"/>
              </a:lnSpc>
              <a:spcBef>
                <a:spcPts val="0"/>
              </a:spcBef>
              <a:spcAft>
                <a:spcPts val="420"/>
              </a:spcAft>
              <a:defRPr/>
            </a:pPr>
            <a:r>
              <a:rPr lang="en-US" dirty="0">
                <a:latin typeface="Times New Roman"/>
              </a:rPr>
              <a:t>Normalize or standardize the features to bring them to a similar scale, which can improve the convergence and performance of some models.</a:t>
            </a:r>
          </a:p>
          <a:p>
            <a:pPr algn="just" eaLnBrk="1" fontAlgn="auto" hangingPunct="1">
              <a:spcBef>
                <a:spcPts val="0"/>
              </a:spcBef>
              <a:spcAft>
                <a:spcPts val="1260"/>
              </a:spcAft>
              <a:defRPr/>
            </a:pPr>
            <a:r>
              <a:rPr lang="en-US" b="1" dirty="0">
                <a:latin typeface="Times New Roman"/>
              </a:rPr>
              <a:t>Select a Model:</a:t>
            </a:r>
          </a:p>
          <a:p>
            <a:pPr algn="just" eaLnBrk="1" fontAlgn="auto" hangingPunct="1">
              <a:lnSpc>
                <a:spcPts val="2040"/>
              </a:lnSpc>
              <a:spcBef>
                <a:spcPts val="0"/>
              </a:spcBef>
              <a:spcAft>
                <a:spcPts val="420"/>
              </a:spcAft>
              <a:defRPr/>
            </a:pPr>
            <a:r>
              <a:rPr lang="en-US" dirty="0">
                <a:latin typeface="Times New Roman"/>
              </a:rPr>
              <a:t>We are choosing a </a:t>
            </a:r>
            <a:r>
              <a:rPr lang="en-US" b="1" dirty="0">
                <a:latin typeface="Times New Roman"/>
              </a:rPr>
              <a:t>Time series forecasting model </a:t>
            </a:r>
            <a:r>
              <a:rPr lang="en-US" dirty="0">
                <a:latin typeface="Times New Roman"/>
              </a:rPr>
              <a:t>for the project. We are also choosing </a:t>
            </a:r>
            <a:r>
              <a:rPr lang="en-US" b="1" dirty="0">
                <a:latin typeface="Times New Roman"/>
              </a:rPr>
              <a:t>linear regression </a:t>
            </a:r>
            <a:r>
              <a:rPr lang="en-US" dirty="0">
                <a:latin typeface="Times New Roman"/>
              </a:rPr>
              <a:t>algorithm.</a:t>
            </a:r>
          </a:p>
          <a:p>
            <a:pPr algn="just" eaLnBrk="1" fontAlgn="auto" hangingPunct="1">
              <a:lnSpc>
                <a:spcPts val="2040"/>
              </a:lnSpc>
              <a:spcBef>
                <a:spcPts val="0"/>
              </a:spcBef>
              <a:spcAft>
                <a:spcPts val="420"/>
              </a:spcAft>
              <a:defRPr/>
            </a:pPr>
            <a:r>
              <a:rPr lang="en-US" b="1" dirty="0">
                <a:latin typeface="Times New Roman"/>
              </a:rPr>
              <a:t>Tuning:</a:t>
            </a:r>
          </a:p>
          <a:p>
            <a:pPr algn="just" eaLnBrk="1" fontAlgn="auto" hangingPunct="1">
              <a:lnSpc>
                <a:spcPts val="2064"/>
              </a:lnSpc>
              <a:spcBef>
                <a:spcPts val="0"/>
              </a:spcBef>
              <a:spcAft>
                <a:spcPts val="420"/>
              </a:spcAft>
              <a:defRPr/>
            </a:pPr>
            <a:r>
              <a:rPr lang="en-US" dirty="0">
                <a:latin typeface="Times New Roman"/>
              </a:rPr>
              <a:t>We used hyperparameter tuning using techniques like </a:t>
            </a:r>
            <a:r>
              <a:rPr lang="en-US" b="1" dirty="0">
                <a:latin typeface="Times New Roman"/>
              </a:rPr>
              <a:t>gradient descent </a:t>
            </a:r>
            <a:r>
              <a:rPr lang="en-US" dirty="0">
                <a:latin typeface="Times New Roman"/>
              </a:rPr>
              <a:t>which avoids overfitting.</a:t>
            </a:r>
          </a:p>
          <a:p>
            <a:pPr algn="just" eaLnBrk="1" fontAlgn="auto" hangingPunct="1">
              <a:spcBef>
                <a:spcPts val="0"/>
              </a:spcBef>
              <a:spcAft>
                <a:spcPts val="1260"/>
              </a:spcAft>
              <a:defRPr/>
            </a:pPr>
            <a:r>
              <a:rPr lang="en-US" b="1" dirty="0">
                <a:latin typeface="Times New Roman"/>
              </a:rPr>
              <a:t>Model Training:</a:t>
            </a:r>
          </a:p>
          <a:p>
            <a:pPr algn="just" eaLnBrk="1" fontAlgn="auto" hangingPunct="1">
              <a:spcBef>
                <a:spcPts val="0"/>
              </a:spcBef>
              <a:spcAft>
                <a:spcPts val="1260"/>
              </a:spcAft>
              <a:defRPr/>
            </a:pPr>
            <a:r>
              <a:rPr lang="en-US" dirty="0">
                <a:latin typeface="Times New Roman"/>
              </a:rPr>
              <a:t>Train the selected model on the training dataset using the optimized hyperparameters.</a:t>
            </a:r>
          </a:p>
          <a:p>
            <a:pPr algn="just" eaLnBrk="1" fontAlgn="auto" hangingPunct="1">
              <a:spcBef>
                <a:spcPts val="0"/>
              </a:spcBef>
              <a:spcAft>
                <a:spcPts val="1260"/>
              </a:spcAft>
              <a:defRPr/>
            </a:pPr>
            <a:r>
              <a:rPr lang="en-US" b="1" dirty="0">
                <a:latin typeface="Times New Roman"/>
              </a:rPr>
              <a:t>Validation: </a:t>
            </a:r>
          </a:p>
          <a:p>
            <a:pPr algn="just">
              <a:lnSpc>
                <a:spcPts val="2063"/>
              </a:lnSpc>
              <a:spcAft>
                <a:spcPts val="2525"/>
              </a:spcAft>
            </a:pPr>
            <a:r>
              <a:rPr lang="en-US" altLang="en-US" sz="1800" dirty="0">
                <a:latin typeface="Times New Roman" panose="02020603050405020304" pitchFamily="18" charset="0"/>
              </a:rPr>
              <a:t>Evaluate the model using appropriate performance metrics (</a:t>
            </a:r>
            <a:r>
              <a:rPr lang="en-US" altLang="en-US" sz="1800" b="1" dirty="0">
                <a:latin typeface="Times New Roman" panose="02020603050405020304" pitchFamily="18" charset="0"/>
              </a:rPr>
              <a:t>Root Mean Squared Error</a:t>
            </a:r>
            <a:r>
              <a:rPr lang="en-US" altLang="en-US" sz="1800" dirty="0">
                <a:latin typeface="Times New Roman" panose="02020603050405020304" pitchFamily="18" charset="0"/>
              </a:rPr>
              <a:t>) to measure its predictive accuracy.</a:t>
            </a:r>
          </a:p>
          <a:p>
            <a:pPr algn="just" eaLnBrk="1" fontAlgn="auto" hangingPunct="1">
              <a:lnSpc>
                <a:spcPts val="2088"/>
              </a:lnSpc>
              <a:spcBef>
                <a:spcPts val="0"/>
              </a:spcBef>
              <a:spcAft>
                <a:spcPts val="420"/>
              </a:spcAft>
              <a:defRPr/>
            </a:pPr>
            <a:endParaRPr lang="en-US" dirty="0">
              <a:latin typeface="Times New Roman"/>
            </a:endParaRPr>
          </a:p>
        </p:txBody>
      </p:sp>
    </p:spTree>
    <p:extLst>
      <p:ext uri="{BB962C8B-B14F-4D97-AF65-F5344CB8AC3E}">
        <p14:creationId xmlns:p14="http://schemas.microsoft.com/office/powerpoint/2010/main" val="202369283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93F6E7-98BF-B125-F9CA-78668D729EA2}"/>
              </a:ext>
            </a:extLst>
          </p:cNvPr>
          <p:cNvSpPr/>
          <p:nvPr/>
        </p:nvSpPr>
        <p:spPr>
          <a:xfrm>
            <a:off x="742693" y="676469"/>
            <a:ext cx="10385360" cy="5505062"/>
          </a:xfrm>
          <a:prstGeom prst="rect">
            <a:avLst/>
          </a:prstGeom>
        </p:spPr>
        <p:txBody>
          <a:bodyPr lIns="0" tIns="0" rIns="0" bIns="0"/>
          <a:lstStyle/>
          <a:p>
            <a:pPr marL="152400" algn="just" eaLnBrk="1" fontAlgn="auto" hangingPunct="1">
              <a:spcBef>
                <a:spcPts val="0"/>
              </a:spcBef>
              <a:spcAft>
                <a:spcPts val="1260"/>
              </a:spcAft>
              <a:defRPr/>
            </a:pPr>
            <a:r>
              <a:rPr lang="en-US" b="1" dirty="0">
                <a:latin typeface="Times New Roman"/>
              </a:rPr>
              <a:t>7. RESULTS:</a:t>
            </a:r>
          </a:p>
          <a:p>
            <a:pPr marL="152400" algn="just" eaLnBrk="1" fontAlgn="auto" hangingPunct="1">
              <a:spcBef>
                <a:spcPts val="0"/>
              </a:spcBef>
              <a:spcAft>
                <a:spcPts val="1260"/>
              </a:spcAft>
              <a:defRPr/>
            </a:pPr>
            <a:endParaRPr lang="en-US" b="1" dirty="0">
              <a:latin typeface="Times New Roman"/>
            </a:endParaRPr>
          </a:p>
          <a:p>
            <a:pPr>
              <a:lnSpc>
                <a:spcPct val="150000"/>
              </a:lnSpc>
              <a:defRPr/>
            </a:pPr>
            <a:endParaRPr lang="en-US" dirty="0">
              <a:latin typeface="Times New Roman"/>
            </a:endParaRPr>
          </a:p>
          <a:p>
            <a:pPr>
              <a:lnSpc>
                <a:spcPct val="150000"/>
              </a:lnSpc>
              <a:defRPr/>
            </a:pPr>
            <a:r>
              <a:rPr lang="en-US" b="1" dirty="0">
                <a:latin typeface="Times New Roman"/>
              </a:rPr>
              <a:t> </a:t>
            </a:r>
          </a:p>
          <a:p>
            <a:pPr>
              <a:lnSpc>
                <a:spcPct val="150000"/>
              </a:lnSpc>
              <a:defRPr/>
            </a:pPr>
            <a:endParaRPr lang="en-US" b="1" dirty="0">
              <a:latin typeface="Times New Roman"/>
            </a:endParaRPr>
          </a:p>
          <a:p>
            <a:pPr>
              <a:lnSpc>
                <a:spcPct val="150000"/>
              </a:lnSpc>
              <a:defRPr/>
            </a:pPr>
            <a:endParaRPr lang="en-US" b="1" dirty="0">
              <a:latin typeface="Times New Roman"/>
            </a:endParaRPr>
          </a:p>
          <a:p>
            <a:pPr>
              <a:lnSpc>
                <a:spcPct val="150000"/>
              </a:lnSpc>
              <a:defRPr/>
            </a:pPr>
            <a:endParaRPr lang="en-US" b="1" dirty="0">
              <a:latin typeface="Times New Roman"/>
            </a:endParaRPr>
          </a:p>
          <a:p>
            <a:pPr>
              <a:lnSpc>
                <a:spcPct val="150000"/>
              </a:lnSpc>
              <a:defRPr/>
            </a:pPr>
            <a:endParaRPr lang="en-US" b="1" dirty="0">
              <a:latin typeface="Times New Roman"/>
            </a:endParaRPr>
          </a:p>
          <a:p>
            <a:pPr>
              <a:lnSpc>
                <a:spcPct val="150000"/>
              </a:lnSpc>
              <a:defRPr/>
            </a:pPr>
            <a:endParaRPr lang="en-US" b="1" dirty="0">
              <a:latin typeface="Times New Roman"/>
            </a:endParaRPr>
          </a:p>
          <a:p>
            <a:pPr>
              <a:lnSpc>
                <a:spcPct val="150000"/>
              </a:lnSpc>
              <a:defRPr/>
            </a:pPr>
            <a:endParaRPr lang="en-US" b="1" dirty="0">
              <a:latin typeface="Times New Roman"/>
            </a:endParaRPr>
          </a:p>
          <a:p>
            <a:pPr>
              <a:lnSpc>
                <a:spcPct val="150000"/>
              </a:lnSpc>
              <a:defRPr/>
            </a:pPr>
            <a:r>
              <a:rPr lang="en-US" b="1" dirty="0">
                <a:latin typeface="Times New Roman"/>
              </a:rPr>
              <a:t>8. CONCLUSION:</a:t>
            </a:r>
          </a:p>
          <a:p>
            <a:pPr marL="285750" indent="-285750">
              <a:lnSpc>
                <a:spcPct val="150000"/>
              </a:lnSpc>
              <a:buFont typeface="Wingdings" panose="05000000000000000000" pitchFamily="2" charset="2"/>
              <a:buChar char="Ø"/>
              <a:defRPr/>
            </a:pPr>
            <a:r>
              <a:rPr lang="en-US" b="1" dirty="0">
                <a:latin typeface="Times New Roman"/>
              </a:rPr>
              <a:t>At the end we are able to predict the air quality index(AQI) using the model with very less error.</a:t>
            </a:r>
          </a:p>
          <a:p>
            <a:pPr marL="285750" indent="-285750">
              <a:lnSpc>
                <a:spcPct val="150000"/>
              </a:lnSpc>
              <a:buFont typeface="Wingdings" panose="05000000000000000000" pitchFamily="2" charset="2"/>
              <a:buChar char="Ø"/>
              <a:defRPr/>
            </a:pPr>
            <a:r>
              <a:rPr lang="en-US" b="1" dirty="0">
                <a:latin typeface="Times New Roman"/>
              </a:rPr>
              <a:t>We are getting predicted values similar to the actual values in a straight line.</a:t>
            </a:r>
          </a:p>
          <a:p>
            <a:pPr>
              <a:lnSpc>
                <a:spcPct val="150000"/>
              </a:lnSpc>
              <a:defRPr/>
            </a:pPr>
            <a:endParaRPr lang="en-US" dirty="0">
              <a:latin typeface="Times New Roman"/>
            </a:endParaRPr>
          </a:p>
          <a:p>
            <a:pPr>
              <a:lnSpc>
                <a:spcPct val="150000"/>
              </a:lnSpc>
              <a:defRPr/>
            </a:pPr>
            <a:endParaRPr lang="en-US" dirty="0">
              <a:latin typeface="Times New Roman"/>
            </a:endParaRPr>
          </a:p>
          <a:p>
            <a:pPr>
              <a:lnSpc>
                <a:spcPct val="150000"/>
              </a:lnSpc>
              <a:defRPr/>
            </a:pPr>
            <a:endParaRPr lang="en-US" dirty="0">
              <a:latin typeface="Times New Roman"/>
            </a:endParaRPr>
          </a:p>
          <a:p>
            <a:pPr marL="285750" indent="-285750" eaLnBrk="1" fontAlgn="auto" hangingPunct="1">
              <a:lnSpc>
                <a:spcPts val="2064"/>
              </a:lnSpc>
              <a:spcBef>
                <a:spcPts val="0"/>
              </a:spcBef>
              <a:spcAft>
                <a:spcPts val="0"/>
              </a:spcAft>
              <a:buFontTx/>
              <a:buChar char="-"/>
              <a:defRPr/>
            </a:pPr>
            <a:endParaRPr lang="en-US" dirty="0">
              <a:latin typeface="Times New Roman"/>
            </a:endParaRPr>
          </a:p>
        </p:txBody>
      </p:sp>
      <p:pic>
        <p:nvPicPr>
          <p:cNvPr id="4" name="Picture 3">
            <a:extLst>
              <a:ext uri="{FF2B5EF4-FFF2-40B4-BE49-F238E27FC236}">
                <a16:creationId xmlns:a16="http://schemas.microsoft.com/office/drawing/2014/main" id="{F7260BD2-0B91-8714-0199-93F51B1D2D70}"/>
              </a:ext>
            </a:extLst>
          </p:cNvPr>
          <p:cNvPicPr>
            <a:picLocks noChangeAspect="1"/>
          </p:cNvPicPr>
          <p:nvPr/>
        </p:nvPicPr>
        <p:blipFill>
          <a:blip r:embed="rId2"/>
          <a:stretch>
            <a:fillRect/>
          </a:stretch>
        </p:blipFill>
        <p:spPr>
          <a:xfrm>
            <a:off x="969703" y="1221264"/>
            <a:ext cx="4526124" cy="3071299"/>
          </a:xfrm>
          <a:prstGeom prst="rect">
            <a:avLst/>
          </a:prstGeom>
        </p:spPr>
      </p:pic>
      <p:pic>
        <p:nvPicPr>
          <p:cNvPr id="6" name="Picture 5">
            <a:extLst>
              <a:ext uri="{FF2B5EF4-FFF2-40B4-BE49-F238E27FC236}">
                <a16:creationId xmlns:a16="http://schemas.microsoft.com/office/drawing/2014/main" id="{78CE0033-6381-060F-A909-94A4BD8A86B5}"/>
              </a:ext>
            </a:extLst>
          </p:cNvPr>
          <p:cNvPicPr>
            <a:picLocks noChangeAspect="1"/>
          </p:cNvPicPr>
          <p:nvPr/>
        </p:nvPicPr>
        <p:blipFill>
          <a:blip r:embed="rId3"/>
          <a:stretch>
            <a:fillRect/>
          </a:stretch>
        </p:blipFill>
        <p:spPr>
          <a:xfrm>
            <a:off x="6429937" y="1824553"/>
            <a:ext cx="4592880" cy="1604447"/>
          </a:xfrm>
          <a:prstGeom prst="rect">
            <a:avLst/>
          </a:prstGeom>
        </p:spPr>
      </p:pic>
      <p:sp>
        <p:nvSpPr>
          <p:cNvPr id="7" name="TextBox 6">
            <a:extLst>
              <a:ext uri="{FF2B5EF4-FFF2-40B4-BE49-F238E27FC236}">
                <a16:creationId xmlns:a16="http://schemas.microsoft.com/office/drawing/2014/main" id="{DECCD6AE-F42A-ADE6-A4FA-2CE92F66DCD9}"/>
              </a:ext>
            </a:extLst>
          </p:cNvPr>
          <p:cNvSpPr txBox="1"/>
          <p:nvPr/>
        </p:nvSpPr>
        <p:spPr>
          <a:xfrm>
            <a:off x="7767686" y="3504883"/>
            <a:ext cx="1560684" cy="369332"/>
          </a:xfrm>
          <a:prstGeom prst="rect">
            <a:avLst/>
          </a:prstGeom>
          <a:noFill/>
        </p:spPr>
        <p:txBody>
          <a:bodyPr wrap="none" rtlCol="0">
            <a:spAutoFit/>
          </a:bodyPr>
          <a:lstStyle/>
          <a:p>
            <a:r>
              <a:rPr lang="en-IN" dirty="0"/>
              <a:t>Predicting AQI</a:t>
            </a:r>
          </a:p>
        </p:txBody>
      </p:sp>
    </p:spTree>
    <p:extLst>
      <p:ext uri="{BB962C8B-B14F-4D97-AF65-F5344CB8AC3E}">
        <p14:creationId xmlns:p14="http://schemas.microsoft.com/office/powerpoint/2010/main" val="72321188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EB34E9-5F3A-CDB3-C87B-9CDE63ED5C3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81333" y="1462881"/>
            <a:ext cx="3795700" cy="3932237"/>
          </a:xfrm>
        </p:spPr>
      </p:pic>
    </p:spTree>
    <p:extLst>
      <p:ext uri="{BB962C8B-B14F-4D97-AF65-F5344CB8AC3E}">
        <p14:creationId xmlns:p14="http://schemas.microsoft.com/office/powerpoint/2010/main" val="2878206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233</TotalTime>
  <Words>1004</Words>
  <Application>Microsoft Office PowerPoint</Application>
  <PresentationFormat>Widescreen</PresentationFormat>
  <Paragraphs>91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Garamond</vt:lpstr>
      <vt:lpstr>Times New Roman</vt:lpstr>
      <vt:lpstr>Wingdings</vt:lpstr>
      <vt:lpstr>Savon</vt:lpstr>
      <vt:lpstr>AIR QUALITY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 Gaikwad</dc:creator>
  <cp:lastModifiedBy>kiran venkat</cp:lastModifiedBy>
  <cp:revision>7</cp:revision>
  <dcterms:created xsi:type="dcterms:W3CDTF">2024-03-17T14:15:46Z</dcterms:created>
  <dcterms:modified xsi:type="dcterms:W3CDTF">2024-03-23T16:57:17Z</dcterms:modified>
</cp:coreProperties>
</file>