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0235C-7221-415C-93BF-119C8F144D15}" v="1" dt="2020-05-13T08:34:27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850D2-0EDE-4BE6-95BB-EFCEE900391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0D90FF-6089-456A-A338-081302E6F969}">
      <dgm:prSet/>
      <dgm:spPr/>
      <dgm:t>
        <a:bodyPr/>
        <a:lstStyle/>
        <a:p>
          <a:r>
            <a:rPr lang="fi-FI"/>
            <a:t>Our main goal was to explore BGG’s data and find out what makes a game successful</a:t>
          </a:r>
          <a:endParaRPr lang="en-US"/>
        </a:p>
      </dgm:t>
    </dgm:pt>
    <dgm:pt modelId="{620672D2-9636-4E36-88F0-1454CF3E1786}" type="parTrans" cxnId="{04081E69-9572-4BFB-8C4B-0855811A11F1}">
      <dgm:prSet/>
      <dgm:spPr/>
      <dgm:t>
        <a:bodyPr/>
        <a:lstStyle/>
        <a:p>
          <a:endParaRPr lang="en-US"/>
        </a:p>
      </dgm:t>
    </dgm:pt>
    <dgm:pt modelId="{1F123833-D80D-400D-84E1-88AD3C010C50}" type="sibTrans" cxnId="{04081E69-9572-4BFB-8C4B-0855811A11F1}">
      <dgm:prSet/>
      <dgm:spPr/>
      <dgm:t>
        <a:bodyPr/>
        <a:lstStyle/>
        <a:p>
          <a:endParaRPr lang="en-US"/>
        </a:p>
      </dgm:t>
    </dgm:pt>
    <dgm:pt modelId="{C5669B4C-B2D0-481E-A07E-D1025F63CF02}">
      <dgm:prSet/>
      <dgm:spPr/>
      <dgm:t>
        <a:bodyPr/>
        <a:lstStyle/>
        <a:p>
          <a:r>
            <a:rPr lang="fi-FI" dirty="0"/>
            <a:t>”To find a recipe for a successful game”</a:t>
          </a:r>
          <a:endParaRPr lang="en-US" dirty="0"/>
        </a:p>
      </dgm:t>
    </dgm:pt>
    <dgm:pt modelId="{7B8D8681-2FE4-49DC-B761-916CA46E402C}" type="parTrans" cxnId="{E2820CED-8B08-47FC-8DB6-BBD522D82109}">
      <dgm:prSet/>
      <dgm:spPr/>
      <dgm:t>
        <a:bodyPr/>
        <a:lstStyle/>
        <a:p>
          <a:endParaRPr lang="en-US"/>
        </a:p>
      </dgm:t>
    </dgm:pt>
    <dgm:pt modelId="{F3E7B080-4FB2-4176-8E4E-45957B871D6C}" type="sibTrans" cxnId="{E2820CED-8B08-47FC-8DB6-BBD522D82109}">
      <dgm:prSet/>
      <dgm:spPr/>
      <dgm:t>
        <a:bodyPr/>
        <a:lstStyle/>
        <a:p>
          <a:endParaRPr lang="en-US"/>
        </a:p>
      </dgm:t>
    </dgm:pt>
    <dgm:pt modelId="{D779CB23-346C-4F7B-A9B6-8A96CEA591CE}">
      <dgm:prSet/>
      <dgm:spPr/>
      <dgm:t>
        <a:bodyPr/>
        <a:lstStyle/>
        <a:p>
          <a:r>
            <a:rPr lang="fi-FI"/>
            <a:t>Our definition for a successful game:</a:t>
          </a:r>
          <a:endParaRPr lang="en-US"/>
        </a:p>
      </dgm:t>
    </dgm:pt>
    <dgm:pt modelId="{632F87C8-1875-4913-ABAD-1EDEC202F773}" type="parTrans" cxnId="{68A0EA22-A529-42E8-A099-AC639B1519D0}">
      <dgm:prSet/>
      <dgm:spPr/>
      <dgm:t>
        <a:bodyPr/>
        <a:lstStyle/>
        <a:p>
          <a:endParaRPr lang="en-US"/>
        </a:p>
      </dgm:t>
    </dgm:pt>
    <dgm:pt modelId="{CA0AFEAD-16F6-42A9-B21C-9A47B32D9119}" type="sibTrans" cxnId="{68A0EA22-A529-42E8-A099-AC639B1519D0}">
      <dgm:prSet/>
      <dgm:spPr/>
      <dgm:t>
        <a:bodyPr/>
        <a:lstStyle/>
        <a:p>
          <a:endParaRPr lang="en-US"/>
        </a:p>
      </dgm:t>
    </dgm:pt>
    <dgm:pt modelId="{9DE743AE-FDD3-432B-8423-2BE4D39B22E0}">
      <dgm:prSet/>
      <dgm:spPr/>
      <dgm:t>
        <a:bodyPr/>
        <a:lstStyle/>
        <a:p>
          <a:r>
            <a:rPr lang="fi-FI"/>
            <a:t>High average rating + high number of ratings (popularity)</a:t>
          </a:r>
          <a:endParaRPr lang="en-US"/>
        </a:p>
      </dgm:t>
    </dgm:pt>
    <dgm:pt modelId="{A2A9B51B-C62A-4D33-A469-BA7818E6ACE9}" type="parTrans" cxnId="{94D90AC5-9CB1-4B06-BCA4-9A2E9E8E0A7B}">
      <dgm:prSet/>
      <dgm:spPr/>
      <dgm:t>
        <a:bodyPr/>
        <a:lstStyle/>
        <a:p>
          <a:endParaRPr lang="en-US"/>
        </a:p>
      </dgm:t>
    </dgm:pt>
    <dgm:pt modelId="{D9D3E14C-840F-4305-ACE3-3396E9497FEB}" type="sibTrans" cxnId="{94D90AC5-9CB1-4B06-BCA4-9A2E9E8E0A7B}">
      <dgm:prSet/>
      <dgm:spPr/>
      <dgm:t>
        <a:bodyPr/>
        <a:lstStyle/>
        <a:p>
          <a:endParaRPr lang="en-US"/>
        </a:p>
      </dgm:t>
    </dgm:pt>
    <dgm:pt modelId="{98264B41-17CC-46B9-A321-28014D59633A}">
      <dgm:prSet/>
      <dgm:spPr/>
      <dgm:t>
        <a:bodyPr/>
        <a:lstStyle/>
        <a:p>
          <a:r>
            <a:rPr lang="fi-FI"/>
            <a:t>We made the ratio from these two variables</a:t>
          </a:r>
          <a:endParaRPr lang="en-US"/>
        </a:p>
      </dgm:t>
    </dgm:pt>
    <dgm:pt modelId="{2EC57F86-450A-48F5-99A3-D1B85044D5A8}" type="parTrans" cxnId="{CDED376A-5483-409B-8E4B-A43793BE25B3}">
      <dgm:prSet/>
      <dgm:spPr/>
      <dgm:t>
        <a:bodyPr/>
        <a:lstStyle/>
        <a:p>
          <a:endParaRPr lang="en-US"/>
        </a:p>
      </dgm:t>
    </dgm:pt>
    <dgm:pt modelId="{2BD23837-DCC5-43FB-BC0D-FE55F818757E}" type="sibTrans" cxnId="{CDED376A-5483-409B-8E4B-A43793BE25B3}">
      <dgm:prSet/>
      <dgm:spPr/>
      <dgm:t>
        <a:bodyPr/>
        <a:lstStyle/>
        <a:p>
          <a:endParaRPr lang="en-US"/>
        </a:p>
      </dgm:t>
    </dgm:pt>
    <dgm:pt modelId="{58AFEB95-8486-4AA1-975C-DD976387E7BC}" type="pres">
      <dgm:prSet presAssocID="{F48850D2-0EDE-4BE6-95BB-EFCEE900391C}" presName="outerComposite" presStyleCnt="0">
        <dgm:presLayoutVars>
          <dgm:chMax val="5"/>
          <dgm:dir/>
          <dgm:resizeHandles val="exact"/>
        </dgm:presLayoutVars>
      </dgm:prSet>
      <dgm:spPr/>
    </dgm:pt>
    <dgm:pt modelId="{A39AAF4A-8789-4EBB-8F88-4B4CE29F6B65}" type="pres">
      <dgm:prSet presAssocID="{F48850D2-0EDE-4BE6-95BB-EFCEE900391C}" presName="dummyMaxCanvas" presStyleCnt="0">
        <dgm:presLayoutVars/>
      </dgm:prSet>
      <dgm:spPr/>
    </dgm:pt>
    <dgm:pt modelId="{D50722FA-930B-466D-A28E-152B2B4123FF}" type="pres">
      <dgm:prSet presAssocID="{F48850D2-0EDE-4BE6-95BB-EFCEE900391C}" presName="ThreeNodes_1" presStyleLbl="node1" presStyleIdx="0" presStyleCnt="3">
        <dgm:presLayoutVars>
          <dgm:bulletEnabled val="1"/>
        </dgm:presLayoutVars>
      </dgm:prSet>
      <dgm:spPr/>
    </dgm:pt>
    <dgm:pt modelId="{98743740-18A3-4F0C-9DD8-0A9458AA3A86}" type="pres">
      <dgm:prSet presAssocID="{F48850D2-0EDE-4BE6-95BB-EFCEE900391C}" presName="ThreeNodes_2" presStyleLbl="node1" presStyleIdx="1" presStyleCnt="3">
        <dgm:presLayoutVars>
          <dgm:bulletEnabled val="1"/>
        </dgm:presLayoutVars>
      </dgm:prSet>
      <dgm:spPr/>
    </dgm:pt>
    <dgm:pt modelId="{B797E9A6-FAC5-47BE-AB79-B5A907469271}" type="pres">
      <dgm:prSet presAssocID="{F48850D2-0EDE-4BE6-95BB-EFCEE900391C}" presName="ThreeNodes_3" presStyleLbl="node1" presStyleIdx="2" presStyleCnt="3">
        <dgm:presLayoutVars>
          <dgm:bulletEnabled val="1"/>
        </dgm:presLayoutVars>
      </dgm:prSet>
      <dgm:spPr/>
    </dgm:pt>
    <dgm:pt modelId="{196E3FA7-68C8-4F9E-B331-1A0E8B7A98D8}" type="pres">
      <dgm:prSet presAssocID="{F48850D2-0EDE-4BE6-95BB-EFCEE900391C}" presName="ThreeConn_1-2" presStyleLbl="fgAccFollowNode1" presStyleIdx="0" presStyleCnt="2">
        <dgm:presLayoutVars>
          <dgm:bulletEnabled val="1"/>
        </dgm:presLayoutVars>
      </dgm:prSet>
      <dgm:spPr/>
    </dgm:pt>
    <dgm:pt modelId="{1E83A59B-87BB-424A-A40F-45328D34C3FF}" type="pres">
      <dgm:prSet presAssocID="{F48850D2-0EDE-4BE6-95BB-EFCEE900391C}" presName="ThreeConn_2-3" presStyleLbl="fgAccFollowNode1" presStyleIdx="1" presStyleCnt="2">
        <dgm:presLayoutVars>
          <dgm:bulletEnabled val="1"/>
        </dgm:presLayoutVars>
      </dgm:prSet>
      <dgm:spPr/>
    </dgm:pt>
    <dgm:pt modelId="{2BA2DC80-4E67-46E5-9BE8-ACDEF457B9D9}" type="pres">
      <dgm:prSet presAssocID="{F48850D2-0EDE-4BE6-95BB-EFCEE900391C}" presName="ThreeNodes_1_text" presStyleLbl="node1" presStyleIdx="2" presStyleCnt="3">
        <dgm:presLayoutVars>
          <dgm:bulletEnabled val="1"/>
        </dgm:presLayoutVars>
      </dgm:prSet>
      <dgm:spPr/>
    </dgm:pt>
    <dgm:pt modelId="{BFE05182-3D96-4794-8B4E-484208A5D03E}" type="pres">
      <dgm:prSet presAssocID="{F48850D2-0EDE-4BE6-95BB-EFCEE900391C}" presName="ThreeNodes_2_text" presStyleLbl="node1" presStyleIdx="2" presStyleCnt="3">
        <dgm:presLayoutVars>
          <dgm:bulletEnabled val="1"/>
        </dgm:presLayoutVars>
      </dgm:prSet>
      <dgm:spPr/>
    </dgm:pt>
    <dgm:pt modelId="{AE843ED7-D482-4593-8490-B9126D859EC2}" type="pres">
      <dgm:prSet presAssocID="{F48850D2-0EDE-4BE6-95BB-EFCEE900391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7D000E-7F77-4D51-BB7D-F46DB61B161D}" type="presOf" srcId="{98264B41-17CC-46B9-A321-28014D59633A}" destId="{B797E9A6-FAC5-47BE-AB79-B5A907469271}" srcOrd="0" destOrd="2" presId="urn:microsoft.com/office/officeart/2005/8/layout/vProcess5"/>
    <dgm:cxn modelId="{68A0EA22-A529-42E8-A099-AC639B1519D0}" srcId="{F48850D2-0EDE-4BE6-95BB-EFCEE900391C}" destId="{D779CB23-346C-4F7B-A9B6-8A96CEA591CE}" srcOrd="2" destOrd="0" parTransId="{632F87C8-1875-4913-ABAD-1EDEC202F773}" sibTransId="{CA0AFEAD-16F6-42A9-B21C-9A47B32D9119}"/>
    <dgm:cxn modelId="{39885127-C904-4082-BEC2-C2AC306685B2}" type="presOf" srcId="{9DE743AE-FDD3-432B-8423-2BE4D39B22E0}" destId="{AE843ED7-D482-4593-8490-B9126D859EC2}" srcOrd="1" destOrd="1" presId="urn:microsoft.com/office/officeart/2005/8/layout/vProcess5"/>
    <dgm:cxn modelId="{5F129C3F-7AA5-466C-8A84-64E772D352D7}" type="presOf" srcId="{C5669B4C-B2D0-481E-A07E-D1025F63CF02}" destId="{98743740-18A3-4F0C-9DD8-0A9458AA3A86}" srcOrd="0" destOrd="0" presId="urn:microsoft.com/office/officeart/2005/8/layout/vProcess5"/>
    <dgm:cxn modelId="{31DB9740-11AF-4472-8641-EFC26502FA98}" type="presOf" srcId="{D779CB23-346C-4F7B-A9B6-8A96CEA591CE}" destId="{B797E9A6-FAC5-47BE-AB79-B5A907469271}" srcOrd="0" destOrd="0" presId="urn:microsoft.com/office/officeart/2005/8/layout/vProcess5"/>
    <dgm:cxn modelId="{04081E69-9572-4BFB-8C4B-0855811A11F1}" srcId="{F48850D2-0EDE-4BE6-95BB-EFCEE900391C}" destId="{7A0D90FF-6089-456A-A338-081302E6F969}" srcOrd="0" destOrd="0" parTransId="{620672D2-9636-4E36-88F0-1454CF3E1786}" sibTransId="{1F123833-D80D-400D-84E1-88AD3C010C50}"/>
    <dgm:cxn modelId="{CDED376A-5483-409B-8E4B-A43793BE25B3}" srcId="{D779CB23-346C-4F7B-A9B6-8A96CEA591CE}" destId="{98264B41-17CC-46B9-A321-28014D59633A}" srcOrd="1" destOrd="0" parTransId="{2EC57F86-450A-48F5-99A3-D1B85044D5A8}" sibTransId="{2BD23837-DCC5-43FB-BC0D-FE55F818757E}"/>
    <dgm:cxn modelId="{4B9E7D51-EBA0-4FF0-A76D-CC61B7156F83}" type="presOf" srcId="{D779CB23-346C-4F7B-A9B6-8A96CEA591CE}" destId="{AE843ED7-D482-4593-8490-B9126D859EC2}" srcOrd="1" destOrd="0" presId="urn:microsoft.com/office/officeart/2005/8/layout/vProcess5"/>
    <dgm:cxn modelId="{F2122C76-51DD-42D3-9CDB-ED86F1CFF430}" type="presOf" srcId="{C5669B4C-B2D0-481E-A07E-D1025F63CF02}" destId="{BFE05182-3D96-4794-8B4E-484208A5D03E}" srcOrd="1" destOrd="0" presId="urn:microsoft.com/office/officeart/2005/8/layout/vProcess5"/>
    <dgm:cxn modelId="{FC737256-3E2A-4F3A-ACC6-074717006E30}" type="presOf" srcId="{7A0D90FF-6089-456A-A338-081302E6F969}" destId="{2BA2DC80-4E67-46E5-9BE8-ACDEF457B9D9}" srcOrd="1" destOrd="0" presId="urn:microsoft.com/office/officeart/2005/8/layout/vProcess5"/>
    <dgm:cxn modelId="{F8717F76-EAA9-46D8-854F-726580827E74}" type="presOf" srcId="{9DE743AE-FDD3-432B-8423-2BE4D39B22E0}" destId="{B797E9A6-FAC5-47BE-AB79-B5A907469271}" srcOrd="0" destOrd="1" presId="urn:microsoft.com/office/officeart/2005/8/layout/vProcess5"/>
    <dgm:cxn modelId="{191D60A7-B2CA-4531-8B4F-8A5C82B94AF8}" type="presOf" srcId="{F48850D2-0EDE-4BE6-95BB-EFCEE900391C}" destId="{58AFEB95-8486-4AA1-975C-DD976387E7BC}" srcOrd="0" destOrd="0" presId="urn:microsoft.com/office/officeart/2005/8/layout/vProcess5"/>
    <dgm:cxn modelId="{162F59A7-C977-42F0-A4B9-50686D2CBAD5}" type="presOf" srcId="{1F123833-D80D-400D-84E1-88AD3C010C50}" destId="{196E3FA7-68C8-4F9E-B331-1A0E8B7A98D8}" srcOrd="0" destOrd="0" presId="urn:microsoft.com/office/officeart/2005/8/layout/vProcess5"/>
    <dgm:cxn modelId="{616957B8-A744-479C-8B98-DEC9AD6D3C0D}" type="presOf" srcId="{F3E7B080-4FB2-4176-8E4E-45957B871D6C}" destId="{1E83A59B-87BB-424A-A40F-45328D34C3FF}" srcOrd="0" destOrd="0" presId="urn:microsoft.com/office/officeart/2005/8/layout/vProcess5"/>
    <dgm:cxn modelId="{94D90AC5-9CB1-4B06-BCA4-9A2E9E8E0A7B}" srcId="{D779CB23-346C-4F7B-A9B6-8A96CEA591CE}" destId="{9DE743AE-FDD3-432B-8423-2BE4D39B22E0}" srcOrd="0" destOrd="0" parTransId="{A2A9B51B-C62A-4D33-A469-BA7818E6ACE9}" sibTransId="{D9D3E14C-840F-4305-ACE3-3396E9497FEB}"/>
    <dgm:cxn modelId="{3782E1D5-A72B-49C0-B4C5-D41CDA961C99}" type="presOf" srcId="{98264B41-17CC-46B9-A321-28014D59633A}" destId="{AE843ED7-D482-4593-8490-B9126D859EC2}" srcOrd="1" destOrd="2" presId="urn:microsoft.com/office/officeart/2005/8/layout/vProcess5"/>
    <dgm:cxn modelId="{A2B3A2E9-0D82-410B-9A70-10F12E3979DE}" type="presOf" srcId="{7A0D90FF-6089-456A-A338-081302E6F969}" destId="{D50722FA-930B-466D-A28E-152B2B4123FF}" srcOrd="0" destOrd="0" presId="urn:microsoft.com/office/officeart/2005/8/layout/vProcess5"/>
    <dgm:cxn modelId="{E2820CED-8B08-47FC-8DB6-BBD522D82109}" srcId="{F48850D2-0EDE-4BE6-95BB-EFCEE900391C}" destId="{C5669B4C-B2D0-481E-A07E-D1025F63CF02}" srcOrd="1" destOrd="0" parTransId="{7B8D8681-2FE4-49DC-B761-916CA46E402C}" sibTransId="{F3E7B080-4FB2-4176-8E4E-45957B871D6C}"/>
    <dgm:cxn modelId="{72149E79-F922-42E5-9FF9-7FA6FD21C93D}" type="presParOf" srcId="{58AFEB95-8486-4AA1-975C-DD976387E7BC}" destId="{A39AAF4A-8789-4EBB-8F88-4B4CE29F6B65}" srcOrd="0" destOrd="0" presId="urn:microsoft.com/office/officeart/2005/8/layout/vProcess5"/>
    <dgm:cxn modelId="{AC888841-15CE-4C69-87A9-003B6BBBF743}" type="presParOf" srcId="{58AFEB95-8486-4AA1-975C-DD976387E7BC}" destId="{D50722FA-930B-466D-A28E-152B2B4123FF}" srcOrd="1" destOrd="0" presId="urn:microsoft.com/office/officeart/2005/8/layout/vProcess5"/>
    <dgm:cxn modelId="{83EC58B4-DE5E-4E5D-A77C-DFE9EA26DB17}" type="presParOf" srcId="{58AFEB95-8486-4AA1-975C-DD976387E7BC}" destId="{98743740-18A3-4F0C-9DD8-0A9458AA3A86}" srcOrd="2" destOrd="0" presId="urn:microsoft.com/office/officeart/2005/8/layout/vProcess5"/>
    <dgm:cxn modelId="{A4CB60C4-0F4C-4A0C-909E-88974CA1B436}" type="presParOf" srcId="{58AFEB95-8486-4AA1-975C-DD976387E7BC}" destId="{B797E9A6-FAC5-47BE-AB79-B5A907469271}" srcOrd="3" destOrd="0" presId="urn:microsoft.com/office/officeart/2005/8/layout/vProcess5"/>
    <dgm:cxn modelId="{217E3C24-CDC8-4848-AE96-81C89C6393A2}" type="presParOf" srcId="{58AFEB95-8486-4AA1-975C-DD976387E7BC}" destId="{196E3FA7-68C8-4F9E-B331-1A0E8B7A98D8}" srcOrd="4" destOrd="0" presId="urn:microsoft.com/office/officeart/2005/8/layout/vProcess5"/>
    <dgm:cxn modelId="{E216C28F-856E-4302-9D5D-61AC90060548}" type="presParOf" srcId="{58AFEB95-8486-4AA1-975C-DD976387E7BC}" destId="{1E83A59B-87BB-424A-A40F-45328D34C3FF}" srcOrd="5" destOrd="0" presId="urn:microsoft.com/office/officeart/2005/8/layout/vProcess5"/>
    <dgm:cxn modelId="{AAD2F511-353B-46F8-9B77-FCE02E696335}" type="presParOf" srcId="{58AFEB95-8486-4AA1-975C-DD976387E7BC}" destId="{2BA2DC80-4E67-46E5-9BE8-ACDEF457B9D9}" srcOrd="6" destOrd="0" presId="urn:microsoft.com/office/officeart/2005/8/layout/vProcess5"/>
    <dgm:cxn modelId="{8D105F3A-C69B-4B2C-B2F3-82A9E46FF3F5}" type="presParOf" srcId="{58AFEB95-8486-4AA1-975C-DD976387E7BC}" destId="{BFE05182-3D96-4794-8B4E-484208A5D03E}" srcOrd="7" destOrd="0" presId="urn:microsoft.com/office/officeart/2005/8/layout/vProcess5"/>
    <dgm:cxn modelId="{10356578-E1E6-4162-9A51-D13B49E0A265}" type="presParOf" srcId="{58AFEB95-8486-4AA1-975C-DD976387E7BC}" destId="{AE843ED7-D482-4593-8490-B9126D859EC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F984EF-4236-437D-9243-CB6818F13B0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45AA82-3A58-4C2C-A0AC-C224C79ECB2F}">
      <dgm:prSet/>
      <dgm:spPr/>
      <dgm:t>
        <a:bodyPr/>
        <a:lstStyle/>
        <a:p>
          <a:pPr>
            <a:defRPr cap="all"/>
          </a:pPr>
          <a:r>
            <a:rPr lang="fi-FI" dirty="0"/>
            <a:t>We made association rules from the preprocessed data</a:t>
          </a:r>
          <a:endParaRPr lang="en-US" dirty="0"/>
        </a:p>
      </dgm:t>
    </dgm:pt>
    <dgm:pt modelId="{49D248F6-5E47-4862-9633-C761ECF3348A}" type="parTrans" cxnId="{84B16758-F096-43E0-84B2-1583379E1B74}">
      <dgm:prSet/>
      <dgm:spPr/>
      <dgm:t>
        <a:bodyPr/>
        <a:lstStyle/>
        <a:p>
          <a:endParaRPr lang="en-US"/>
        </a:p>
      </dgm:t>
    </dgm:pt>
    <dgm:pt modelId="{78E7CD50-3EA3-49A2-87B0-C5F77202BDAF}" type="sibTrans" cxnId="{84B16758-F096-43E0-84B2-1583379E1B74}">
      <dgm:prSet/>
      <dgm:spPr/>
      <dgm:t>
        <a:bodyPr/>
        <a:lstStyle/>
        <a:p>
          <a:endParaRPr lang="en-US"/>
        </a:p>
      </dgm:t>
    </dgm:pt>
    <dgm:pt modelId="{EB2AF2AB-B5A7-45AD-9828-755F950DBE52}">
      <dgm:prSet/>
      <dgm:spPr/>
      <dgm:t>
        <a:bodyPr/>
        <a:lstStyle/>
        <a:p>
          <a:pPr>
            <a:defRPr cap="all"/>
          </a:pPr>
          <a:r>
            <a:rPr lang="fi-FI"/>
            <a:t>We were interested in the 100 most popular games</a:t>
          </a:r>
          <a:endParaRPr lang="en-US"/>
        </a:p>
      </dgm:t>
    </dgm:pt>
    <dgm:pt modelId="{251618D0-B72D-42D0-807A-896397C2AB00}" type="parTrans" cxnId="{199FD020-ABFE-4C6A-85FF-F47D8DEB4EC0}">
      <dgm:prSet/>
      <dgm:spPr/>
      <dgm:t>
        <a:bodyPr/>
        <a:lstStyle/>
        <a:p>
          <a:endParaRPr lang="en-US"/>
        </a:p>
      </dgm:t>
    </dgm:pt>
    <dgm:pt modelId="{CF49CA49-01A7-4B22-A145-8473C42AF9F4}" type="sibTrans" cxnId="{199FD020-ABFE-4C6A-85FF-F47D8DEB4EC0}">
      <dgm:prSet/>
      <dgm:spPr/>
      <dgm:t>
        <a:bodyPr/>
        <a:lstStyle/>
        <a:p>
          <a:endParaRPr lang="en-US"/>
        </a:p>
      </dgm:t>
    </dgm:pt>
    <dgm:pt modelId="{5FA5775E-ADD0-4740-AD43-14A2379E42B7}">
      <dgm:prSet/>
      <dgm:spPr/>
      <dgm:t>
        <a:bodyPr/>
        <a:lstStyle/>
        <a:p>
          <a:pPr>
            <a:defRPr cap="all"/>
          </a:pPr>
          <a:r>
            <a:rPr lang="fi-FI"/>
            <a:t>We set minimum support to 1/5 and got 90 rules</a:t>
          </a:r>
          <a:endParaRPr lang="en-US"/>
        </a:p>
      </dgm:t>
    </dgm:pt>
    <dgm:pt modelId="{F3BC1165-B075-4ABA-BC84-774694A0F651}" type="parTrans" cxnId="{34DD1D61-406A-471B-ADCD-3454B7D4F35C}">
      <dgm:prSet/>
      <dgm:spPr/>
      <dgm:t>
        <a:bodyPr/>
        <a:lstStyle/>
        <a:p>
          <a:endParaRPr lang="en-US"/>
        </a:p>
      </dgm:t>
    </dgm:pt>
    <dgm:pt modelId="{2CF27938-892C-47D3-B49C-5752BC2EE208}" type="sibTrans" cxnId="{34DD1D61-406A-471B-ADCD-3454B7D4F35C}">
      <dgm:prSet/>
      <dgm:spPr/>
      <dgm:t>
        <a:bodyPr/>
        <a:lstStyle/>
        <a:p>
          <a:endParaRPr lang="en-US"/>
        </a:p>
      </dgm:t>
    </dgm:pt>
    <dgm:pt modelId="{695884C9-B16C-4531-9DB6-1F74A442EB30}" type="pres">
      <dgm:prSet presAssocID="{06F984EF-4236-437D-9243-CB6818F13B0C}" presName="root" presStyleCnt="0">
        <dgm:presLayoutVars>
          <dgm:dir/>
          <dgm:resizeHandles val="exact"/>
        </dgm:presLayoutVars>
      </dgm:prSet>
      <dgm:spPr/>
    </dgm:pt>
    <dgm:pt modelId="{29979FCD-8299-44C6-A55E-B1F3B5453CFF}" type="pres">
      <dgm:prSet presAssocID="{AC45AA82-3A58-4C2C-A0AC-C224C79ECB2F}" presName="compNode" presStyleCnt="0"/>
      <dgm:spPr/>
    </dgm:pt>
    <dgm:pt modelId="{D810ED2A-2D20-4135-920C-9640DEC3B021}" type="pres">
      <dgm:prSet presAssocID="{AC45AA82-3A58-4C2C-A0AC-C224C79ECB2F}" presName="iconBgRect" presStyleLbl="bgShp" presStyleIdx="0" presStyleCnt="3"/>
      <dgm:spPr/>
    </dgm:pt>
    <dgm:pt modelId="{0956D361-2504-4BD7-A94F-1CCB24BD61C9}" type="pres">
      <dgm:prSet presAssocID="{AC45AA82-3A58-4C2C-A0AC-C224C79ECB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92C6DED-3A52-43C2-8BD3-E5CB9F8FD2D9}" type="pres">
      <dgm:prSet presAssocID="{AC45AA82-3A58-4C2C-A0AC-C224C79ECB2F}" presName="spaceRect" presStyleCnt="0"/>
      <dgm:spPr/>
    </dgm:pt>
    <dgm:pt modelId="{BEF742A4-62A8-45D9-88CB-E8B914E7E749}" type="pres">
      <dgm:prSet presAssocID="{AC45AA82-3A58-4C2C-A0AC-C224C79ECB2F}" presName="textRect" presStyleLbl="revTx" presStyleIdx="0" presStyleCnt="3">
        <dgm:presLayoutVars>
          <dgm:chMax val="1"/>
          <dgm:chPref val="1"/>
        </dgm:presLayoutVars>
      </dgm:prSet>
      <dgm:spPr/>
    </dgm:pt>
    <dgm:pt modelId="{0A17531A-28C6-473C-9776-CEC2A0FF1D4F}" type="pres">
      <dgm:prSet presAssocID="{78E7CD50-3EA3-49A2-87B0-C5F77202BDAF}" presName="sibTrans" presStyleCnt="0"/>
      <dgm:spPr/>
    </dgm:pt>
    <dgm:pt modelId="{5EC51176-3358-4F5F-B575-80EED04B9EA5}" type="pres">
      <dgm:prSet presAssocID="{EB2AF2AB-B5A7-45AD-9828-755F950DBE52}" presName="compNode" presStyleCnt="0"/>
      <dgm:spPr/>
    </dgm:pt>
    <dgm:pt modelId="{556C1FAE-8614-4A25-8520-70C1A02C83FD}" type="pres">
      <dgm:prSet presAssocID="{EB2AF2AB-B5A7-45AD-9828-755F950DBE52}" presName="iconBgRect" presStyleLbl="bgShp" presStyleIdx="1" presStyleCnt="3"/>
      <dgm:spPr/>
    </dgm:pt>
    <dgm:pt modelId="{D5BF83B9-623D-4A4D-B312-428C060F251E}" type="pres">
      <dgm:prSet presAssocID="{EB2AF2AB-B5A7-45AD-9828-755F950DBE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1794B85-BED8-46D7-870C-43C905AF4A09}" type="pres">
      <dgm:prSet presAssocID="{EB2AF2AB-B5A7-45AD-9828-755F950DBE52}" presName="spaceRect" presStyleCnt="0"/>
      <dgm:spPr/>
    </dgm:pt>
    <dgm:pt modelId="{0C1B9D5A-A08B-4356-94E7-07BCB58D0F60}" type="pres">
      <dgm:prSet presAssocID="{EB2AF2AB-B5A7-45AD-9828-755F950DBE52}" presName="textRect" presStyleLbl="revTx" presStyleIdx="1" presStyleCnt="3">
        <dgm:presLayoutVars>
          <dgm:chMax val="1"/>
          <dgm:chPref val="1"/>
        </dgm:presLayoutVars>
      </dgm:prSet>
      <dgm:spPr/>
    </dgm:pt>
    <dgm:pt modelId="{B46C969E-815E-4BA8-938E-EB9973CBF0A3}" type="pres">
      <dgm:prSet presAssocID="{CF49CA49-01A7-4B22-A145-8473C42AF9F4}" presName="sibTrans" presStyleCnt="0"/>
      <dgm:spPr/>
    </dgm:pt>
    <dgm:pt modelId="{3C616360-0D5A-406E-A8E1-F92DA37CF78A}" type="pres">
      <dgm:prSet presAssocID="{5FA5775E-ADD0-4740-AD43-14A2379E42B7}" presName="compNode" presStyleCnt="0"/>
      <dgm:spPr/>
    </dgm:pt>
    <dgm:pt modelId="{DAC2550A-961E-4875-A11E-D5445AF2C87D}" type="pres">
      <dgm:prSet presAssocID="{5FA5775E-ADD0-4740-AD43-14A2379E42B7}" presName="iconBgRect" presStyleLbl="bgShp" presStyleIdx="2" presStyleCnt="3"/>
      <dgm:spPr/>
    </dgm:pt>
    <dgm:pt modelId="{B00E6D98-91E6-4E34-853B-CCA226AED6A6}" type="pres">
      <dgm:prSet presAssocID="{5FA5775E-ADD0-4740-AD43-14A2379E42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C21C3B-339B-486C-9998-8F4EAEA3586F}" type="pres">
      <dgm:prSet presAssocID="{5FA5775E-ADD0-4740-AD43-14A2379E42B7}" presName="spaceRect" presStyleCnt="0"/>
      <dgm:spPr/>
    </dgm:pt>
    <dgm:pt modelId="{82180CE8-D79D-4AC4-B54D-969973502927}" type="pres">
      <dgm:prSet presAssocID="{5FA5775E-ADD0-4740-AD43-14A2379E42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9FD020-ABFE-4C6A-85FF-F47D8DEB4EC0}" srcId="{06F984EF-4236-437D-9243-CB6818F13B0C}" destId="{EB2AF2AB-B5A7-45AD-9828-755F950DBE52}" srcOrd="1" destOrd="0" parTransId="{251618D0-B72D-42D0-807A-896397C2AB00}" sibTransId="{CF49CA49-01A7-4B22-A145-8473C42AF9F4}"/>
    <dgm:cxn modelId="{1FB51430-60F6-4EC2-9BB4-71C990BB462C}" type="presOf" srcId="{EB2AF2AB-B5A7-45AD-9828-755F950DBE52}" destId="{0C1B9D5A-A08B-4356-94E7-07BCB58D0F60}" srcOrd="0" destOrd="0" presId="urn:microsoft.com/office/officeart/2018/5/layout/IconCircleLabelList"/>
    <dgm:cxn modelId="{A617523C-5672-410B-AB74-2A3DD9F71E96}" type="presOf" srcId="{06F984EF-4236-437D-9243-CB6818F13B0C}" destId="{695884C9-B16C-4531-9DB6-1F74A442EB30}" srcOrd="0" destOrd="0" presId="urn:microsoft.com/office/officeart/2018/5/layout/IconCircleLabelList"/>
    <dgm:cxn modelId="{34DD1D61-406A-471B-ADCD-3454B7D4F35C}" srcId="{06F984EF-4236-437D-9243-CB6818F13B0C}" destId="{5FA5775E-ADD0-4740-AD43-14A2379E42B7}" srcOrd="2" destOrd="0" parTransId="{F3BC1165-B075-4ABA-BC84-774694A0F651}" sibTransId="{2CF27938-892C-47D3-B49C-5752BC2EE208}"/>
    <dgm:cxn modelId="{6CE8686D-135E-4856-BB4C-10D8B419918A}" type="presOf" srcId="{AC45AA82-3A58-4C2C-A0AC-C224C79ECB2F}" destId="{BEF742A4-62A8-45D9-88CB-E8B914E7E749}" srcOrd="0" destOrd="0" presId="urn:microsoft.com/office/officeart/2018/5/layout/IconCircleLabelList"/>
    <dgm:cxn modelId="{84B16758-F096-43E0-84B2-1583379E1B74}" srcId="{06F984EF-4236-437D-9243-CB6818F13B0C}" destId="{AC45AA82-3A58-4C2C-A0AC-C224C79ECB2F}" srcOrd="0" destOrd="0" parTransId="{49D248F6-5E47-4862-9633-C761ECF3348A}" sibTransId="{78E7CD50-3EA3-49A2-87B0-C5F77202BDAF}"/>
    <dgm:cxn modelId="{30135CF0-D240-41FD-AE61-A6EB31AAD5C3}" type="presOf" srcId="{5FA5775E-ADD0-4740-AD43-14A2379E42B7}" destId="{82180CE8-D79D-4AC4-B54D-969973502927}" srcOrd="0" destOrd="0" presId="urn:microsoft.com/office/officeart/2018/5/layout/IconCircleLabelList"/>
    <dgm:cxn modelId="{C94BA08F-1B7E-443A-97F6-7A669F340769}" type="presParOf" srcId="{695884C9-B16C-4531-9DB6-1F74A442EB30}" destId="{29979FCD-8299-44C6-A55E-B1F3B5453CFF}" srcOrd="0" destOrd="0" presId="urn:microsoft.com/office/officeart/2018/5/layout/IconCircleLabelList"/>
    <dgm:cxn modelId="{1CC274C9-82BD-483A-9619-734D6DE8CDAB}" type="presParOf" srcId="{29979FCD-8299-44C6-A55E-B1F3B5453CFF}" destId="{D810ED2A-2D20-4135-920C-9640DEC3B021}" srcOrd="0" destOrd="0" presId="urn:microsoft.com/office/officeart/2018/5/layout/IconCircleLabelList"/>
    <dgm:cxn modelId="{FEE75F2E-3978-4FBF-8F36-0F4A2F85FC78}" type="presParOf" srcId="{29979FCD-8299-44C6-A55E-B1F3B5453CFF}" destId="{0956D361-2504-4BD7-A94F-1CCB24BD61C9}" srcOrd="1" destOrd="0" presId="urn:microsoft.com/office/officeart/2018/5/layout/IconCircleLabelList"/>
    <dgm:cxn modelId="{80A8788C-ACEE-4FA6-A0ED-CE9F2568C7B9}" type="presParOf" srcId="{29979FCD-8299-44C6-A55E-B1F3B5453CFF}" destId="{692C6DED-3A52-43C2-8BD3-E5CB9F8FD2D9}" srcOrd="2" destOrd="0" presId="urn:microsoft.com/office/officeart/2018/5/layout/IconCircleLabelList"/>
    <dgm:cxn modelId="{D1D44DBF-1112-4ABB-B5FE-C3AEF9E2957D}" type="presParOf" srcId="{29979FCD-8299-44C6-A55E-B1F3B5453CFF}" destId="{BEF742A4-62A8-45D9-88CB-E8B914E7E749}" srcOrd="3" destOrd="0" presId="urn:microsoft.com/office/officeart/2018/5/layout/IconCircleLabelList"/>
    <dgm:cxn modelId="{6962B6E8-B888-440D-A534-156C299C108E}" type="presParOf" srcId="{695884C9-B16C-4531-9DB6-1F74A442EB30}" destId="{0A17531A-28C6-473C-9776-CEC2A0FF1D4F}" srcOrd="1" destOrd="0" presId="urn:microsoft.com/office/officeart/2018/5/layout/IconCircleLabelList"/>
    <dgm:cxn modelId="{55334397-815E-4F15-8D97-0E1775BEBC00}" type="presParOf" srcId="{695884C9-B16C-4531-9DB6-1F74A442EB30}" destId="{5EC51176-3358-4F5F-B575-80EED04B9EA5}" srcOrd="2" destOrd="0" presId="urn:microsoft.com/office/officeart/2018/5/layout/IconCircleLabelList"/>
    <dgm:cxn modelId="{7BB8B7AE-793F-4CFD-B329-860010E7396F}" type="presParOf" srcId="{5EC51176-3358-4F5F-B575-80EED04B9EA5}" destId="{556C1FAE-8614-4A25-8520-70C1A02C83FD}" srcOrd="0" destOrd="0" presId="urn:microsoft.com/office/officeart/2018/5/layout/IconCircleLabelList"/>
    <dgm:cxn modelId="{D868689D-550E-4846-BF13-F2D33A591D9B}" type="presParOf" srcId="{5EC51176-3358-4F5F-B575-80EED04B9EA5}" destId="{D5BF83B9-623D-4A4D-B312-428C060F251E}" srcOrd="1" destOrd="0" presId="urn:microsoft.com/office/officeart/2018/5/layout/IconCircleLabelList"/>
    <dgm:cxn modelId="{E777DEEA-F0C7-4FE1-A3AD-B71023829A19}" type="presParOf" srcId="{5EC51176-3358-4F5F-B575-80EED04B9EA5}" destId="{41794B85-BED8-46D7-870C-43C905AF4A09}" srcOrd="2" destOrd="0" presId="urn:microsoft.com/office/officeart/2018/5/layout/IconCircleLabelList"/>
    <dgm:cxn modelId="{EBE452A2-CF2B-4A64-A426-F56AC5C80387}" type="presParOf" srcId="{5EC51176-3358-4F5F-B575-80EED04B9EA5}" destId="{0C1B9D5A-A08B-4356-94E7-07BCB58D0F60}" srcOrd="3" destOrd="0" presId="urn:microsoft.com/office/officeart/2018/5/layout/IconCircleLabelList"/>
    <dgm:cxn modelId="{8727730E-E84B-47E9-8C03-3A86BF52C259}" type="presParOf" srcId="{695884C9-B16C-4531-9DB6-1F74A442EB30}" destId="{B46C969E-815E-4BA8-938E-EB9973CBF0A3}" srcOrd="3" destOrd="0" presId="urn:microsoft.com/office/officeart/2018/5/layout/IconCircleLabelList"/>
    <dgm:cxn modelId="{855187AC-2611-4F25-BC4E-50B13EF17801}" type="presParOf" srcId="{695884C9-B16C-4531-9DB6-1F74A442EB30}" destId="{3C616360-0D5A-406E-A8E1-F92DA37CF78A}" srcOrd="4" destOrd="0" presId="urn:microsoft.com/office/officeart/2018/5/layout/IconCircleLabelList"/>
    <dgm:cxn modelId="{9ED5CCAC-3927-4807-BFEC-39BD5C68200B}" type="presParOf" srcId="{3C616360-0D5A-406E-A8E1-F92DA37CF78A}" destId="{DAC2550A-961E-4875-A11E-D5445AF2C87D}" srcOrd="0" destOrd="0" presId="urn:microsoft.com/office/officeart/2018/5/layout/IconCircleLabelList"/>
    <dgm:cxn modelId="{A2CA3103-C99C-4AC7-A9B2-AE2B6563D108}" type="presParOf" srcId="{3C616360-0D5A-406E-A8E1-F92DA37CF78A}" destId="{B00E6D98-91E6-4E34-853B-CCA226AED6A6}" srcOrd="1" destOrd="0" presId="urn:microsoft.com/office/officeart/2018/5/layout/IconCircleLabelList"/>
    <dgm:cxn modelId="{DEB758A4-F1F6-4324-A549-BA435E6598B1}" type="presParOf" srcId="{3C616360-0D5A-406E-A8E1-F92DA37CF78A}" destId="{75C21C3B-339B-486C-9998-8F4EAEA3586F}" srcOrd="2" destOrd="0" presId="urn:microsoft.com/office/officeart/2018/5/layout/IconCircleLabelList"/>
    <dgm:cxn modelId="{795D1FB1-643F-40F1-A599-6EC21F647187}" type="presParOf" srcId="{3C616360-0D5A-406E-A8E1-F92DA37CF78A}" destId="{82180CE8-D79D-4AC4-B54D-96997350292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722FA-930B-466D-A28E-152B2B4123FF}">
      <dsp:nvSpPr>
        <dsp:cNvPr id="0" name=""/>
        <dsp:cNvSpPr/>
      </dsp:nvSpPr>
      <dsp:spPr>
        <a:xfrm>
          <a:off x="0" y="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900" kern="1200"/>
            <a:t>Our main goal was to explore BGG’s data and find out what makes a game successful</a:t>
          </a:r>
          <a:endParaRPr lang="en-US" sz="1900" kern="1200"/>
        </a:p>
      </dsp:txBody>
      <dsp:txXfrm>
        <a:off x="44860" y="44860"/>
        <a:ext cx="3866205" cy="1441900"/>
      </dsp:txXfrm>
    </dsp:sp>
    <dsp:sp modelId="{98743740-18A3-4F0C-9DD8-0A9458AA3A86}">
      <dsp:nvSpPr>
        <dsp:cNvPr id="0" name=""/>
        <dsp:cNvSpPr/>
      </dsp:nvSpPr>
      <dsp:spPr>
        <a:xfrm>
          <a:off x="486965" y="178689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900" kern="1200" dirty="0"/>
            <a:t>”To find a recipe for a successful game”</a:t>
          </a:r>
          <a:endParaRPr lang="en-US" sz="1900" kern="1200" dirty="0"/>
        </a:p>
      </dsp:txBody>
      <dsp:txXfrm>
        <a:off x="531825" y="1831750"/>
        <a:ext cx="3946705" cy="1441900"/>
      </dsp:txXfrm>
    </dsp:sp>
    <dsp:sp modelId="{B797E9A6-FAC5-47BE-AB79-B5A907469271}">
      <dsp:nvSpPr>
        <dsp:cNvPr id="0" name=""/>
        <dsp:cNvSpPr/>
      </dsp:nvSpPr>
      <dsp:spPr>
        <a:xfrm>
          <a:off x="973931" y="357378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900" kern="1200"/>
            <a:t>Our definition for a successful game: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kern="1200"/>
            <a:t>High average rating + high number of ratings (popularity)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kern="1200"/>
            <a:t>We made the ratio from these two variables</a:t>
          </a:r>
          <a:endParaRPr lang="en-US" sz="1500" kern="1200"/>
        </a:p>
      </dsp:txBody>
      <dsp:txXfrm>
        <a:off x="1018791" y="3618640"/>
        <a:ext cx="3946705" cy="1441900"/>
      </dsp:txXfrm>
    </dsp:sp>
    <dsp:sp modelId="{196E3FA7-68C8-4F9E-B331-1A0E8B7A98D8}">
      <dsp:nvSpPr>
        <dsp:cNvPr id="0" name=""/>
        <dsp:cNvSpPr/>
      </dsp:nvSpPr>
      <dsp:spPr>
        <a:xfrm>
          <a:off x="4523390" y="1161478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7389" y="1161478"/>
        <a:ext cx="547555" cy="749154"/>
      </dsp:txXfrm>
    </dsp:sp>
    <dsp:sp modelId="{1E83A59B-87BB-424A-A40F-45328D34C3FF}">
      <dsp:nvSpPr>
        <dsp:cNvPr id="0" name=""/>
        <dsp:cNvSpPr/>
      </dsp:nvSpPr>
      <dsp:spPr>
        <a:xfrm>
          <a:off x="5010356" y="2938157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4355" y="2938157"/>
        <a:ext cx="547555" cy="749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0ED2A-2D20-4135-920C-9640DEC3B021}">
      <dsp:nvSpPr>
        <dsp:cNvPr id="0" name=""/>
        <dsp:cNvSpPr/>
      </dsp:nvSpPr>
      <dsp:spPr>
        <a:xfrm>
          <a:off x="625409" y="40818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6D361-2504-4BD7-A94F-1CCB24BD61C9}">
      <dsp:nvSpPr>
        <dsp:cNvPr id="0" name=""/>
        <dsp:cNvSpPr/>
      </dsp:nvSpPr>
      <dsp:spPr>
        <a:xfrm>
          <a:off x="998346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742A4-62A8-45D9-88CB-E8B914E7E749}">
      <dsp:nvSpPr>
        <dsp:cNvPr id="0" name=""/>
        <dsp:cNvSpPr/>
      </dsp:nvSpPr>
      <dsp:spPr>
        <a:xfrm>
          <a:off x="66003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700" kern="1200" dirty="0"/>
            <a:t>We made association rules from the preprocessed data</a:t>
          </a:r>
          <a:endParaRPr lang="en-US" sz="1700" kern="1200" dirty="0"/>
        </a:p>
      </dsp:txBody>
      <dsp:txXfrm>
        <a:off x="66003" y="2335819"/>
        <a:ext cx="2868750" cy="720000"/>
      </dsp:txXfrm>
    </dsp:sp>
    <dsp:sp modelId="{556C1FAE-8614-4A25-8520-70C1A02C83FD}">
      <dsp:nvSpPr>
        <dsp:cNvPr id="0" name=""/>
        <dsp:cNvSpPr/>
      </dsp:nvSpPr>
      <dsp:spPr>
        <a:xfrm>
          <a:off x="3996190" y="40818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F83B9-623D-4A4D-B312-428C060F251E}">
      <dsp:nvSpPr>
        <dsp:cNvPr id="0" name=""/>
        <dsp:cNvSpPr/>
      </dsp:nvSpPr>
      <dsp:spPr>
        <a:xfrm>
          <a:off x="4369128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B9D5A-A08B-4356-94E7-07BCB58D0F60}">
      <dsp:nvSpPr>
        <dsp:cNvPr id="0" name=""/>
        <dsp:cNvSpPr/>
      </dsp:nvSpPr>
      <dsp:spPr>
        <a:xfrm>
          <a:off x="3436784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700" kern="1200"/>
            <a:t>We were interested in the 100 most popular games</a:t>
          </a:r>
          <a:endParaRPr lang="en-US" sz="1700" kern="1200"/>
        </a:p>
      </dsp:txBody>
      <dsp:txXfrm>
        <a:off x="3436784" y="2335819"/>
        <a:ext cx="2868750" cy="720000"/>
      </dsp:txXfrm>
    </dsp:sp>
    <dsp:sp modelId="{DAC2550A-961E-4875-A11E-D5445AF2C87D}">
      <dsp:nvSpPr>
        <dsp:cNvPr id="0" name=""/>
        <dsp:cNvSpPr/>
      </dsp:nvSpPr>
      <dsp:spPr>
        <a:xfrm>
          <a:off x="7366972" y="40818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E6D98-91E6-4E34-853B-CCA226AED6A6}">
      <dsp:nvSpPr>
        <dsp:cNvPr id="0" name=""/>
        <dsp:cNvSpPr/>
      </dsp:nvSpPr>
      <dsp:spPr>
        <a:xfrm>
          <a:off x="7739909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80CE8-D79D-4AC4-B54D-969973502927}">
      <dsp:nvSpPr>
        <dsp:cNvPr id="0" name=""/>
        <dsp:cNvSpPr/>
      </dsp:nvSpPr>
      <dsp:spPr>
        <a:xfrm>
          <a:off x="6807565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i-FI" sz="1700" kern="1200"/>
            <a:t>We set minimum support to 1/5 and got 90 rules</a:t>
          </a:r>
          <a:endParaRPr lang="en-US" sz="1700" kern="1200"/>
        </a:p>
      </dsp:txBody>
      <dsp:txXfrm>
        <a:off x="6807565" y="2335819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537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303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324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967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90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606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166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733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474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205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048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92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110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292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330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23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49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rdgamegeek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5C9673FC-C8B6-45E0-8094-FA3EA039C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fi-FI" sz="7200"/>
              <a:t>Datamining </a:t>
            </a:r>
            <a:br>
              <a:rPr lang="fi-FI" sz="7200"/>
            </a:br>
            <a:r>
              <a:rPr lang="fi-FI" sz="7200"/>
              <a:t>Board Games Dataset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839997D-187F-4AF8-A7ED-1089214A7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fi-FI" sz="2400"/>
              <a:t>Tuomo Kalliokoski, Petra Puumala, Maria Zudina</a:t>
            </a:r>
          </a:p>
        </p:txBody>
      </p:sp>
    </p:spTree>
    <p:extLst>
      <p:ext uri="{BB962C8B-B14F-4D97-AF65-F5344CB8AC3E}">
        <p14:creationId xmlns:p14="http://schemas.microsoft.com/office/powerpoint/2010/main" val="334447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853A-43DC-4188-9D46-7E1D76CC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96" y="1101208"/>
            <a:ext cx="8991600" cy="126476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4400" dirty="0">
                <a:solidFill>
                  <a:srgbClr val="262626"/>
                </a:solidFill>
              </a:rPr>
              <a:t>Results: </a:t>
            </a:r>
            <a:br>
              <a:rPr lang="en-US" sz="4400" dirty="0">
                <a:solidFill>
                  <a:srgbClr val="262626"/>
                </a:solidFill>
              </a:rPr>
            </a:br>
            <a:r>
              <a:rPr lang="en-US" sz="4400" dirty="0">
                <a:solidFill>
                  <a:srgbClr val="262626"/>
                </a:solidFill>
              </a:rPr>
              <a:t>Categories</a:t>
            </a:r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A948C3-D1F9-4D72-B131-E70F4C729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609" y="2825999"/>
            <a:ext cx="9829936" cy="3686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B6309E-FD37-4220-8F19-6D28EB1EE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47" y="127693"/>
            <a:ext cx="2828398" cy="259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5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E01C-6CAD-4548-8ABB-C00E242B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180503"/>
            <a:ext cx="8991600" cy="200979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Results: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>Mechanics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4C4E01-2BC0-4205-9149-07E09F1BB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56" y="3367403"/>
            <a:ext cx="11904087" cy="3362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D8C8E7-BC63-4FC2-9E3F-DD661E86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127694"/>
            <a:ext cx="3396234" cy="293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3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able, room&#10;&#10;Description automatically generated">
            <a:extLst>
              <a:ext uri="{FF2B5EF4-FFF2-40B4-BE49-F238E27FC236}">
                <a16:creationId xmlns:a16="http://schemas.microsoft.com/office/drawing/2014/main" id="{2D92625E-6C64-440E-9C4C-9C5608632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99" r="22734" b="2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D5CD93-5505-44F3-BE23-0021377C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Results: Combination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0B0C-7081-4201-B87F-EF01506A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GB" sz="2000" dirty="0"/>
              <a:t>The only visibly popular combination was Hand Management + Variable Player Powers.</a:t>
            </a:r>
          </a:p>
          <a:p>
            <a:r>
              <a:rPr lang="en-GB" sz="2000" dirty="0"/>
              <a:t>Example of the game: Pandemic</a:t>
            </a:r>
            <a:br>
              <a:rPr lang="en-GB" sz="2000" dirty="0"/>
            </a:br>
            <a:r>
              <a:rPr lang="en-GB" sz="2000" dirty="0"/>
              <a:t>(seen on the picture)</a:t>
            </a:r>
          </a:p>
        </p:txBody>
      </p:sp>
    </p:spTree>
    <p:extLst>
      <p:ext uri="{BB962C8B-B14F-4D97-AF65-F5344CB8AC3E}">
        <p14:creationId xmlns:p14="http://schemas.microsoft.com/office/powerpoint/2010/main" val="90078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00AFE-32AB-4865-BF44-BFAC5B45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EC10-78F3-4168-A4CF-3D1F552EB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46" y="4552335"/>
            <a:ext cx="6752908" cy="10913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999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D2983C-E0B4-4FFD-AC98-7A0C66FE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fi-FI" sz="3200" dirty="0"/>
              <a:t>Dataset: BoardGameGeek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23A53C-0423-4EA9-98EF-DD4E3B005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1600"/>
              <a:t>A dataset containing the attributes and the ratings for around 94,000 board games </a:t>
            </a:r>
            <a:br>
              <a:rPr lang="en-US" sz="1600"/>
            </a:br>
            <a:r>
              <a:rPr lang="en-US" sz="1600"/>
              <a:t>and expansions listed at </a:t>
            </a:r>
            <a:r>
              <a:rPr lang="en-US" sz="1600">
                <a:hlinkClick r:id="rId3"/>
              </a:rPr>
              <a:t>BoardGameGeek</a:t>
            </a:r>
            <a:r>
              <a:rPr lang="en-US" sz="1600"/>
              <a:t> webpage</a:t>
            </a:r>
          </a:p>
          <a:p>
            <a:r>
              <a:rPr lang="en-US" sz="1600"/>
              <a:t>The data is at least 3 years old</a:t>
            </a:r>
          </a:p>
          <a:p>
            <a:endParaRPr lang="fi-FI" sz="160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675408F5-27F8-4FD0-AF07-EE6964F48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033" y="1488250"/>
            <a:ext cx="6240990" cy="344814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C41013DA-EC35-4924-BCBA-EDBF4A867B93}"/>
              </a:ext>
            </a:extLst>
          </p:cNvPr>
          <p:cNvSpPr txBox="1"/>
          <p:nvPr/>
        </p:nvSpPr>
        <p:spPr>
          <a:xfrm>
            <a:off x="5262033" y="5024936"/>
            <a:ext cx="6240990" cy="3448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 fontScale="925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i-FI" sz="1050" dirty="0">
                <a:solidFill>
                  <a:srgbClr val="FFFFFF"/>
                </a:solidFill>
              </a:rPr>
              <a:t>Dataset had variables containing all data from this view and also data from the other tabs (bottom row) for each game</a:t>
            </a:r>
          </a:p>
        </p:txBody>
      </p:sp>
    </p:spTree>
    <p:extLst>
      <p:ext uri="{BB962C8B-B14F-4D97-AF65-F5344CB8AC3E}">
        <p14:creationId xmlns:p14="http://schemas.microsoft.com/office/powerpoint/2010/main" val="109398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52D13D6-7C6B-40A2-A1EF-85A49117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fi-FI" dirty="0">
                <a:solidFill>
                  <a:srgbClr val="FFFFFF"/>
                </a:solidFill>
              </a:rPr>
              <a:t>Project Goal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1A9E3040-4134-43E3-8EED-C448EAFF1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86776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81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AB96FC-3776-48F4-B354-CFC6640A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/>
              <a:t>SQLite to csv-format + data pruning:</a:t>
            </a:r>
            <a:br>
              <a:rPr lang="fi-FI"/>
            </a:br>
            <a:r>
              <a:rPr lang="fi-FI" u="sng"/>
              <a:t>What are we looking at?</a:t>
            </a:r>
            <a:endParaRPr lang="fi-FI" sz="3600" u="sng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2A65A61-1552-4E30-9D77-B0D7C519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085" y="2514599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fi-FI"/>
              <a:t>The dataset had 5 tables and only one had interesting data in it</a:t>
            </a:r>
          </a:p>
          <a:p>
            <a:r>
              <a:rPr lang="fi-FI"/>
              <a:t>It had about 60 columns and 90400 rows.</a:t>
            </a:r>
          </a:p>
          <a:p>
            <a:r>
              <a:rPr lang="fi-FI"/>
              <a:t>We removed multiple uninteresting columns. F. ex. Link to image-file, game’s depiction, BGG statistics..</a:t>
            </a:r>
          </a:p>
          <a:p>
            <a:r>
              <a:rPr lang="fi-FI"/>
              <a:t>We wanted to include only ”full” games so we removed game expansions, compilations and games that had a low number of ratings	</a:t>
            </a:r>
          </a:p>
          <a:p>
            <a:r>
              <a:rPr lang="fi-FI"/>
              <a:t>Then we saved the data in to csv-format</a:t>
            </a:r>
          </a:p>
          <a:p>
            <a:r>
              <a:rPr lang="fi-FI"/>
              <a:t>Now we still had about 29000 games left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367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Otsikko 1">
            <a:extLst>
              <a:ext uri="{FF2B5EF4-FFF2-40B4-BE49-F238E27FC236}">
                <a16:creationId xmlns:a16="http://schemas.microsoft.com/office/drawing/2014/main" id="{108E38E5-BC15-4E64-916E-18C0E13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fi-FI"/>
              <a:t>Data editing + more pruning:</a:t>
            </a:r>
            <a:br>
              <a:rPr lang="fi-FI"/>
            </a:br>
            <a:r>
              <a:rPr lang="fi-FI" u="sng"/>
              <a:t>How do we organize the data?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96102783-1AC3-469B-8FF3-F056464A4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98" r="1" b="3298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81B65AD-931F-4D00-83C7-A489BDB5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1700" dirty="0"/>
              <a:t>Data still needed a lot of editing.</a:t>
            </a:r>
          </a:p>
          <a:p>
            <a:pPr>
              <a:lnSpc>
                <a:spcPct val="90000"/>
              </a:lnSpc>
            </a:pPr>
            <a:r>
              <a:rPr lang="fi-FI" sz="1700" dirty="0"/>
              <a:t>Game category column was in form: "Economic,Negotation,Political", "Civilization,Nautical",...</a:t>
            </a:r>
          </a:p>
          <a:p>
            <a:pPr>
              <a:lnSpc>
                <a:spcPct val="90000"/>
              </a:lnSpc>
            </a:pPr>
            <a:r>
              <a:rPr lang="fi-FI" sz="1700" dirty="0"/>
              <a:t>We separated different categories into columns and converted their data into binary variables.</a:t>
            </a:r>
          </a:p>
          <a:p>
            <a:pPr>
              <a:lnSpc>
                <a:spcPct val="90000"/>
              </a:lnSpc>
            </a:pPr>
            <a:r>
              <a:rPr lang="fi-FI" sz="1700" dirty="0"/>
              <a:t>Then we combined small categories into bigger ones </a:t>
            </a:r>
          </a:p>
          <a:p>
            <a:pPr lvl="1">
              <a:lnSpc>
                <a:spcPct val="90000"/>
              </a:lnSpc>
            </a:pPr>
            <a:r>
              <a:rPr lang="fi-FI" sz="1700" dirty="0"/>
              <a:t>World War I and World War II categories both into War category…</a:t>
            </a:r>
          </a:p>
          <a:p>
            <a:pPr>
              <a:lnSpc>
                <a:spcPct val="90000"/>
              </a:lnSpc>
            </a:pPr>
            <a:r>
              <a:rPr lang="fi-FI" sz="1700" dirty="0"/>
              <a:t>Then we did the same for game mechanic column</a:t>
            </a:r>
          </a:p>
          <a:p>
            <a:pPr lvl="1">
              <a:lnSpc>
                <a:spcPct val="90000"/>
              </a:lnSpc>
            </a:pPr>
            <a:r>
              <a:rPr lang="fi-FI" sz="1700" dirty="0"/>
              <a:t>The count didn’t decrease as much as categories’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0E5E6593-B0CB-430A-88AE-35E4C57E979C}"/>
              </a:ext>
            </a:extLst>
          </p:cNvPr>
          <p:cNvSpPr txBox="1"/>
          <p:nvPr/>
        </p:nvSpPr>
        <p:spPr>
          <a:xfrm>
            <a:off x="4654926" y="6467060"/>
            <a:ext cx="244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i-FI" dirty="0"/>
              <a:t>&lt;- Combined categories</a:t>
            </a:r>
          </a:p>
        </p:txBody>
      </p:sp>
    </p:spTree>
    <p:extLst>
      <p:ext uri="{BB962C8B-B14F-4D97-AF65-F5344CB8AC3E}">
        <p14:creationId xmlns:p14="http://schemas.microsoft.com/office/powerpoint/2010/main" val="131947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6B7C12E-A16F-4795-94C4-69D5BC43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solidFill>
                  <a:srgbClr val="000000">
                    <a:lumMod val="85000"/>
                    <a:lumOff val="15000"/>
                  </a:srgbClr>
                </a:solidFill>
              </a:rPr>
              <a:t>Data editing + even more pruning:</a:t>
            </a:r>
            <a:br>
              <a:rPr lang="fi-FI" dirty="0">
                <a:solidFill>
                  <a:srgbClr val="000000">
                    <a:lumMod val="85000"/>
                    <a:lumOff val="15000"/>
                  </a:srgbClr>
                </a:solidFill>
              </a:rPr>
            </a:br>
            <a:r>
              <a:rPr lang="fi-FI" u="sng" dirty="0">
                <a:solidFill>
                  <a:srgbClr val="000000">
                    <a:lumMod val="85000"/>
                    <a:lumOff val="15000"/>
                  </a:srgbClr>
                </a:solidFill>
              </a:rPr>
              <a:t>Cutting down to the top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F69C70E-4481-4AD3-8BC5-AE9B5F8DF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246364" cy="3101983"/>
          </a:xfrm>
        </p:spPr>
        <p:txBody>
          <a:bodyPr>
            <a:normAutofit fontScale="85000" lnSpcReduction="20000"/>
          </a:bodyPr>
          <a:lstStyle/>
          <a:p>
            <a:r>
              <a:rPr lang="fi-FI" dirty="0"/>
              <a:t>First we removed the games that had under 5 ratings. </a:t>
            </a:r>
          </a:p>
          <a:p>
            <a:r>
              <a:rPr lang="fi-FI" dirty="0"/>
              <a:t>Eventually we moved the limit to 100 ratings so we could really focus on the games that have significant number of ratings.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explored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 </a:t>
            </a:r>
            <a:r>
              <a:rPr lang="fi-FI" dirty="0" err="1"/>
              <a:t>containing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suggested</a:t>
            </a:r>
            <a:r>
              <a:rPr lang="fi-FI" dirty="0"/>
              <a:t> </a:t>
            </a:r>
            <a:r>
              <a:rPr lang="fi-FI" dirty="0" err="1"/>
              <a:t>player</a:t>
            </a:r>
            <a:r>
              <a:rPr lang="fi-FI" dirty="0"/>
              <a:t> </a:t>
            </a:r>
            <a:r>
              <a:rPr lang="fi-FI" dirty="0" err="1"/>
              <a:t>amount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PCA</a:t>
            </a:r>
          </a:p>
          <a:p>
            <a:r>
              <a:rPr lang="fi-FI" dirty="0" err="1"/>
              <a:t>Instead</a:t>
            </a:r>
            <a:r>
              <a:rPr lang="fi-FI" dirty="0"/>
              <a:t> of PCA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ended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making</a:t>
            </a:r>
            <a:r>
              <a:rPr lang="fi-FI" dirty="0"/>
              <a:t> 4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binaric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suggested</a:t>
            </a:r>
            <a:r>
              <a:rPr lang="fi-FI" dirty="0"/>
              <a:t> </a:t>
            </a:r>
            <a:r>
              <a:rPr lang="fi-FI" dirty="0" err="1"/>
              <a:t>player</a:t>
            </a:r>
            <a:r>
              <a:rPr lang="fi-FI" dirty="0"/>
              <a:t> </a:t>
            </a:r>
            <a:r>
              <a:rPr lang="fi-FI" dirty="0" err="1"/>
              <a:t>amount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.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worked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for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goal</a:t>
            </a:r>
            <a:r>
              <a:rPr lang="fi-FI" dirty="0"/>
              <a:t>.</a:t>
            </a:r>
          </a:p>
          <a:p>
            <a:r>
              <a:rPr lang="fi-FI" dirty="0"/>
              <a:t>Game time was also divided into 4 categories (next slide)</a:t>
            </a:r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binarized</a:t>
            </a:r>
            <a:r>
              <a:rPr lang="fi-FI" dirty="0"/>
              <a:t> data in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cases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scaled</a:t>
            </a:r>
            <a:r>
              <a:rPr lang="fi-FI" dirty="0"/>
              <a:t> it </a:t>
            </a:r>
            <a:r>
              <a:rPr lang="fi-FI" dirty="0" err="1"/>
              <a:t>between</a:t>
            </a:r>
            <a:r>
              <a:rPr lang="fi-FI" dirty="0"/>
              <a:t> 0 and 1</a:t>
            </a:r>
          </a:p>
        </p:txBody>
      </p:sp>
    </p:spTree>
    <p:extLst>
      <p:ext uri="{BB962C8B-B14F-4D97-AF65-F5344CB8AC3E}">
        <p14:creationId xmlns:p14="http://schemas.microsoft.com/office/powerpoint/2010/main" val="225198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A697E9A-E618-4D64-814F-61BC214B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815" y="1037544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400" dirty="0">
                <a:solidFill>
                  <a:srgbClr val="262626"/>
                </a:solidFill>
              </a:rPr>
              <a:t>GAME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DDC57-FD2F-411D-8B88-A7AFA50A1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120" y="2121331"/>
            <a:ext cx="9685859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7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6AD91F-ED37-4AD6-A3A8-20745DBF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/>
              <a:t>Analysis</a:t>
            </a:r>
            <a:endParaRPr lang="fi-FI" sz="36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4807DB1-4DFE-4F49-9971-E6CA9080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6531864" cy="3101983"/>
          </a:xfrm>
        </p:spPr>
        <p:txBody>
          <a:bodyPr>
            <a:normAutofit fontScale="92500"/>
          </a:bodyPr>
          <a:lstStyle/>
          <a:p>
            <a:r>
              <a:rPr lang="fi-FI"/>
              <a:t>We created a new column: 100 most successful games have a binaric true value and others have false.</a:t>
            </a:r>
          </a:p>
          <a:p>
            <a:r>
              <a:rPr lang="fi-FI"/>
              <a:t>We listed and then deleted those columns from binarized data that didn’t show up in top 100 games.</a:t>
            </a:r>
          </a:p>
          <a:p>
            <a:pPr lvl="1"/>
            <a:r>
              <a:rPr lang="fi-FI"/>
              <a:t>”If none of the games that have a category ’Book’ in them are in the top 100, then the ’Book’ category isn’t desirable if you want to make a successful game”</a:t>
            </a:r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61B4E7A5-E14C-4222-98F9-814B8F101392}"/>
              </a:ext>
            </a:extLst>
          </p:cNvPr>
          <p:cNvSpPr txBox="1"/>
          <p:nvPr/>
        </p:nvSpPr>
        <p:spPr>
          <a:xfrm>
            <a:off x="9392190" y="268566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85688A-5EFC-4110-A5CC-8F55D66C6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88" y="2454278"/>
            <a:ext cx="2418536" cy="33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2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5CD6F05-3667-4280-8466-254E5290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fi-FI" dirty="0"/>
              <a:t>Association rule mining</a:t>
            </a:r>
            <a:endParaRPr lang="fi-FI"/>
          </a:p>
        </p:txBody>
      </p: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0239163A-D959-4642-9FF2-44C837F27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194704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645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Datamining  Board Games Dataset</vt:lpstr>
      <vt:lpstr>Dataset: BoardGameGeek</vt:lpstr>
      <vt:lpstr>Project Goal</vt:lpstr>
      <vt:lpstr>SQLite to csv-format + data pruning: What are we looking at?</vt:lpstr>
      <vt:lpstr>Data editing + more pruning: How do we organize the data?</vt:lpstr>
      <vt:lpstr>Data editing + even more pruning: Cutting down to the top</vt:lpstr>
      <vt:lpstr>GAME TIME</vt:lpstr>
      <vt:lpstr>Analysis</vt:lpstr>
      <vt:lpstr>Association rule mining</vt:lpstr>
      <vt:lpstr>Results:  Categories</vt:lpstr>
      <vt:lpstr>Results: Mechanics</vt:lpstr>
      <vt:lpstr>Results: Combination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Datamining  Board Games Dataset</dc:title>
  <dc:creator>Zudina, Maria</dc:creator>
  <cp:lastModifiedBy>Zudina, Maria</cp:lastModifiedBy>
  <cp:revision>1</cp:revision>
  <dcterms:created xsi:type="dcterms:W3CDTF">2020-05-13T21:58:12Z</dcterms:created>
  <dcterms:modified xsi:type="dcterms:W3CDTF">2020-05-13T21:59:44Z</dcterms:modified>
</cp:coreProperties>
</file>