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6" r:id="rId5"/>
    <p:sldId id="308" r:id="rId6"/>
    <p:sldId id="309" r:id="rId7"/>
    <p:sldId id="310" r:id="rId8"/>
    <p:sldId id="311" r:id="rId9"/>
    <p:sldId id="312" r:id="rId10"/>
    <p:sldId id="3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gn="l">
            <a:lnSpc>
              <a:spcPct val="100000"/>
            </a:lnSpc>
            <a:defRPr cap="all"/>
          </a:pPr>
          <a:r>
            <a:rPr lang="en-US" dirty="0"/>
            <a:t>      1. INTRODUCTION</a:t>
          </a:r>
        </a:p>
        <a:p>
          <a:pPr algn="l">
            <a:lnSpc>
              <a:spcPct val="100000"/>
            </a:lnSpc>
            <a:defRPr cap="all"/>
          </a:pPr>
          <a:r>
            <a:rPr lang="en-US" dirty="0"/>
            <a:t>      2. Data exploration</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2. Model development.</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3. INTERPRETATION</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cap="all"/>
          </a:pPr>
          <a:r>
            <a:rPr lang="en-US" sz="2100" kern="1200" dirty="0"/>
            <a:t>      1. INTRODUCTION</a:t>
          </a:r>
        </a:p>
        <a:p>
          <a:pPr marL="0" lvl="0" indent="0" algn="l" defTabSz="933450">
            <a:lnSpc>
              <a:spcPct val="100000"/>
            </a:lnSpc>
            <a:spcBef>
              <a:spcPct val="0"/>
            </a:spcBef>
            <a:spcAft>
              <a:spcPct val="35000"/>
            </a:spcAft>
            <a:buNone/>
            <a:defRPr cap="all"/>
          </a:pPr>
          <a:r>
            <a:rPr lang="en-US" sz="2100" kern="1200" dirty="0"/>
            <a:t>      2. Data exploration</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2. Model development.</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3. INTERPRETATION</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45479" y="865715"/>
            <a:ext cx="4813072" cy="3494791"/>
          </a:xfrm>
        </p:spPr>
        <p:txBody>
          <a:bodyPr>
            <a:normAutofit/>
          </a:bodyPr>
          <a:lstStyle/>
          <a:p>
            <a:r>
              <a:rPr lang="en-US" dirty="0"/>
              <a:t>Sprocket Central Pty Ltd</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450" y="4980287"/>
            <a:ext cx="4829101" cy="1238616"/>
          </a:xfrm>
        </p:spPr>
        <p:txBody>
          <a:bodyPr>
            <a:normAutofit fontScale="92500" lnSpcReduction="20000"/>
          </a:bodyPr>
          <a:lstStyle/>
          <a:p>
            <a:r>
              <a:rPr lang="en-US" dirty="0"/>
              <a:t>Data Analytics approach</a:t>
            </a:r>
          </a:p>
          <a:p>
            <a:r>
              <a:rPr lang="en-US" dirty="0"/>
              <a:t>Prime Division- Tony Smith, </a:t>
            </a:r>
            <a:r>
              <a:rPr lang="en-US" dirty="0" err="1"/>
              <a:t>Kirt</a:t>
            </a:r>
            <a:r>
              <a:rPr lang="en-US" dirty="0"/>
              <a:t> Preet Singh, Jane Watson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26CC7DB-A108-4AAD-9E5F-6B75117794BA}"/>
              </a:ext>
            </a:extLst>
          </p:cNvPr>
          <p:cNvSpPr txBox="1"/>
          <p:nvPr/>
        </p:nvSpPr>
        <p:spPr>
          <a:xfrm>
            <a:off x="6805053" y="430632"/>
            <a:ext cx="2928551" cy="369332"/>
          </a:xfrm>
          <a:prstGeom prst="rect">
            <a:avLst/>
          </a:prstGeom>
          <a:noFill/>
        </p:spPr>
        <p:txBody>
          <a:bodyPr wrap="square" rtlCol="0">
            <a:spAutoFit/>
          </a:bodyPr>
          <a:lstStyle/>
          <a:p>
            <a:r>
              <a:rPr lang="en-US" b="1" dirty="0">
                <a:solidFill>
                  <a:schemeClr val="accent4"/>
                </a:solidFill>
              </a:rPr>
              <a:t>THE Analytics Team</a:t>
            </a:r>
          </a:p>
        </p:txBody>
      </p:sp>
    </p:spTree>
    <p:extLst>
      <p:ext uri="{BB962C8B-B14F-4D97-AF65-F5344CB8AC3E}">
        <p14:creationId xmlns:p14="http://schemas.microsoft.com/office/powerpoint/2010/main" val="89591584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Agenda </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90539962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FD9E-1C3C-43EA-BAEA-86FAC2A66B32}"/>
              </a:ext>
            </a:extLst>
          </p:cNvPr>
          <p:cNvSpPr>
            <a:spLocks noGrp="1"/>
          </p:cNvSpPr>
          <p:nvPr>
            <p:ph type="title"/>
          </p:nvPr>
        </p:nvSpPr>
        <p:spPr>
          <a:xfrm>
            <a:off x="1097280" y="286603"/>
            <a:ext cx="10058400" cy="1305927"/>
          </a:xfrm>
        </p:spPr>
        <p:txBody>
          <a:bodyPr/>
          <a:lstStyle/>
          <a:p>
            <a:r>
              <a:rPr lang="en-US" dirty="0"/>
              <a:t>Introduction</a:t>
            </a:r>
          </a:p>
        </p:txBody>
      </p:sp>
      <p:sp>
        <p:nvSpPr>
          <p:cNvPr id="3" name="Content Placeholder 2">
            <a:extLst>
              <a:ext uri="{FF2B5EF4-FFF2-40B4-BE49-F238E27FC236}">
                <a16:creationId xmlns:a16="http://schemas.microsoft.com/office/drawing/2014/main" id="{E1E973F3-EF40-4B9A-8574-9E3D22AE0CC2}"/>
              </a:ext>
            </a:extLst>
          </p:cNvPr>
          <p:cNvSpPr>
            <a:spLocks noGrp="1"/>
          </p:cNvSpPr>
          <p:nvPr>
            <p:ph idx="1"/>
          </p:nvPr>
        </p:nvSpPr>
        <p:spPr>
          <a:xfrm>
            <a:off x="1097280" y="2009347"/>
            <a:ext cx="4998720" cy="4267885"/>
          </a:xfrm>
        </p:spPr>
        <p:txBody>
          <a:bodyPr/>
          <a:lstStyle/>
          <a:p>
            <a:pPr marL="0" indent="0">
              <a:buNone/>
            </a:pPr>
            <a:r>
              <a:rPr lang="en-US" dirty="0"/>
              <a:t>In order to build a Business Strategy for the future, we must realize the factors that affected the purchases in the past. Given here are the two images, the one on the top explains the variance in past 3 years of purchases whereas, the one on the bottom, shows the variance of purchases with respect to gender. Our goal is to gather enough such variables that effectively explain the variance in the purchases.</a:t>
            </a:r>
          </a:p>
        </p:txBody>
      </p:sp>
      <p:pic>
        <p:nvPicPr>
          <p:cNvPr id="5" name="Picture 4">
            <a:extLst>
              <a:ext uri="{FF2B5EF4-FFF2-40B4-BE49-F238E27FC236}">
                <a16:creationId xmlns:a16="http://schemas.microsoft.com/office/drawing/2014/main" id="{E7135F32-1711-42CC-A6F9-E5F7A260948B}"/>
              </a:ext>
            </a:extLst>
          </p:cNvPr>
          <p:cNvPicPr>
            <a:picLocks noChangeAspect="1"/>
          </p:cNvPicPr>
          <p:nvPr/>
        </p:nvPicPr>
        <p:blipFill>
          <a:blip r:embed="rId2"/>
          <a:stretch>
            <a:fillRect/>
          </a:stretch>
        </p:blipFill>
        <p:spPr>
          <a:xfrm>
            <a:off x="7613960" y="2198"/>
            <a:ext cx="3840753" cy="3185845"/>
          </a:xfrm>
          <a:prstGeom prst="rect">
            <a:avLst/>
          </a:prstGeom>
        </p:spPr>
      </p:pic>
      <p:pic>
        <p:nvPicPr>
          <p:cNvPr id="7" name="Picture 6">
            <a:extLst>
              <a:ext uri="{FF2B5EF4-FFF2-40B4-BE49-F238E27FC236}">
                <a16:creationId xmlns:a16="http://schemas.microsoft.com/office/drawing/2014/main" id="{6FF2D5DA-1FFC-43B3-A98A-29EA272A8701}"/>
              </a:ext>
            </a:extLst>
          </p:cNvPr>
          <p:cNvPicPr>
            <a:picLocks noChangeAspect="1"/>
          </p:cNvPicPr>
          <p:nvPr/>
        </p:nvPicPr>
        <p:blipFill>
          <a:blip r:embed="rId3"/>
          <a:stretch>
            <a:fillRect/>
          </a:stretch>
        </p:blipFill>
        <p:spPr>
          <a:xfrm>
            <a:off x="7708751" y="3188043"/>
            <a:ext cx="4351444" cy="3226165"/>
          </a:xfrm>
          <a:prstGeom prst="rect">
            <a:avLst/>
          </a:prstGeom>
        </p:spPr>
      </p:pic>
    </p:spTree>
    <p:extLst>
      <p:ext uri="{BB962C8B-B14F-4D97-AF65-F5344CB8AC3E}">
        <p14:creationId xmlns:p14="http://schemas.microsoft.com/office/powerpoint/2010/main" val="257713465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9C98-00D4-471F-BADF-7C859DE8CA9C}"/>
              </a:ext>
            </a:extLst>
          </p:cNvPr>
          <p:cNvSpPr>
            <a:spLocks noGrp="1"/>
          </p:cNvSpPr>
          <p:nvPr>
            <p:ph type="title"/>
          </p:nvPr>
        </p:nvSpPr>
        <p:spPr/>
        <p:txBody>
          <a:bodyPr/>
          <a:lstStyle/>
          <a:p>
            <a:r>
              <a:rPr lang="en-US" dirty="0"/>
              <a:t>Data Exploration </a:t>
            </a:r>
          </a:p>
        </p:txBody>
      </p:sp>
      <p:sp>
        <p:nvSpPr>
          <p:cNvPr id="3" name="Content Placeholder 2">
            <a:extLst>
              <a:ext uri="{FF2B5EF4-FFF2-40B4-BE49-F238E27FC236}">
                <a16:creationId xmlns:a16="http://schemas.microsoft.com/office/drawing/2014/main" id="{12BAF7CE-D9AF-478F-9066-EACDF4E69229}"/>
              </a:ext>
            </a:extLst>
          </p:cNvPr>
          <p:cNvSpPr>
            <a:spLocks noGrp="1"/>
          </p:cNvSpPr>
          <p:nvPr>
            <p:ph idx="1"/>
          </p:nvPr>
        </p:nvSpPr>
        <p:spPr>
          <a:xfrm>
            <a:off x="1097280" y="2108201"/>
            <a:ext cx="4327336" cy="3760891"/>
          </a:xfrm>
        </p:spPr>
        <p:txBody>
          <a:bodyPr/>
          <a:lstStyle/>
          <a:p>
            <a:r>
              <a:rPr lang="en-US" dirty="0"/>
              <a:t>Age Groups of buyers peaked our interest, and as we see there are significant variances in the amount of purchases with respect to the age groups our buyers belong to, which seems to be an interesting insight exploring the data.</a:t>
            </a:r>
          </a:p>
        </p:txBody>
      </p:sp>
      <p:pic>
        <p:nvPicPr>
          <p:cNvPr id="5" name="Picture 4">
            <a:extLst>
              <a:ext uri="{FF2B5EF4-FFF2-40B4-BE49-F238E27FC236}">
                <a16:creationId xmlns:a16="http://schemas.microsoft.com/office/drawing/2014/main" id="{F7F75D64-19FE-46D5-8ABE-3A0EEA6EE04B}"/>
              </a:ext>
            </a:extLst>
          </p:cNvPr>
          <p:cNvPicPr>
            <a:picLocks noChangeAspect="1"/>
          </p:cNvPicPr>
          <p:nvPr/>
        </p:nvPicPr>
        <p:blipFill>
          <a:blip r:embed="rId2"/>
          <a:stretch>
            <a:fillRect/>
          </a:stretch>
        </p:blipFill>
        <p:spPr>
          <a:xfrm>
            <a:off x="6400800" y="1999397"/>
            <a:ext cx="4938586" cy="4253122"/>
          </a:xfrm>
          <a:prstGeom prst="rect">
            <a:avLst/>
          </a:prstGeom>
        </p:spPr>
      </p:pic>
    </p:spTree>
    <p:extLst>
      <p:ext uri="{BB962C8B-B14F-4D97-AF65-F5344CB8AC3E}">
        <p14:creationId xmlns:p14="http://schemas.microsoft.com/office/powerpoint/2010/main" val="3729468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6D22-FC2E-4E0A-8070-9B98FD8803C5}"/>
              </a:ext>
            </a:extLst>
          </p:cNvPr>
          <p:cNvSpPr>
            <a:spLocks noGrp="1"/>
          </p:cNvSpPr>
          <p:nvPr>
            <p:ph type="title"/>
          </p:nvPr>
        </p:nvSpPr>
        <p:spPr/>
        <p:txBody>
          <a:bodyPr/>
          <a:lstStyle/>
          <a:p>
            <a:r>
              <a:rPr lang="en-US" dirty="0"/>
              <a:t>Model Development</a:t>
            </a:r>
          </a:p>
        </p:txBody>
      </p:sp>
      <p:sp>
        <p:nvSpPr>
          <p:cNvPr id="3" name="Content Placeholder 2">
            <a:extLst>
              <a:ext uri="{FF2B5EF4-FFF2-40B4-BE49-F238E27FC236}">
                <a16:creationId xmlns:a16="http://schemas.microsoft.com/office/drawing/2014/main" id="{D320EFB7-C555-4E64-846D-EB81F946350A}"/>
              </a:ext>
            </a:extLst>
          </p:cNvPr>
          <p:cNvSpPr>
            <a:spLocks noGrp="1"/>
          </p:cNvSpPr>
          <p:nvPr>
            <p:ph idx="1"/>
          </p:nvPr>
        </p:nvSpPr>
        <p:spPr>
          <a:xfrm>
            <a:off x="1097279" y="2108201"/>
            <a:ext cx="4772179" cy="3760891"/>
          </a:xfrm>
        </p:spPr>
        <p:txBody>
          <a:bodyPr>
            <a:normAutofit fontScale="85000" lnSpcReduction="10000"/>
          </a:bodyPr>
          <a:lstStyle/>
          <a:p>
            <a:pPr marL="0" indent="0">
              <a:buNone/>
            </a:pPr>
            <a:r>
              <a:rPr lang="en-US" dirty="0"/>
              <a:t>The model built here includes, of some variables that in our exploratory approach seemed to explain the variance in the past purchases, the exploratory analysis was somewhat cross verified with a statistical approach as well, the included variables are:</a:t>
            </a:r>
          </a:p>
          <a:p>
            <a:pPr>
              <a:buFont typeface="Arial" panose="020B0604020202020204" pitchFamily="34" charset="0"/>
              <a:buChar char="•"/>
            </a:pPr>
            <a:r>
              <a:rPr lang="en-US" dirty="0"/>
              <a:t>Gender</a:t>
            </a:r>
          </a:p>
          <a:p>
            <a:pPr>
              <a:buFont typeface="Arial" panose="020B0604020202020204" pitchFamily="34" charset="0"/>
              <a:buChar char="•"/>
            </a:pPr>
            <a:r>
              <a:rPr lang="en-US" dirty="0"/>
              <a:t>Wealth Segment</a:t>
            </a:r>
          </a:p>
          <a:p>
            <a:pPr>
              <a:buFont typeface="Arial" panose="020B0604020202020204" pitchFamily="34" charset="0"/>
              <a:buChar char="•"/>
            </a:pPr>
            <a:r>
              <a:rPr lang="en-US" dirty="0"/>
              <a:t>Decreased Indicator</a:t>
            </a:r>
          </a:p>
          <a:p>
            <a:pPr>
              <a:buFont typeface="Arial" panose="020B0604020202020204" pitchFamily="34" charset="0"/>
              <a:buChar char="•"/>
            </a:pPr>
            <a:r>
              <a:rPr lang="en-US" dirty="0"/>
              <a:t>Age</a:t>
            </a:r>
          </a:p>
          <a:p>
            <a:pPr>
              <a:buFont typeface="Arial" panose="020B0604020202020204" pitchFamily="34" charset="0"/>
              <a:buChar char="•"/>
            </a:pPr>
            <a:r>
              <a:rPr lang="en-US" dirty="0"/>
              <a:t>Job Industry Category</a:t>
            </a:r>
          </a:p>
        </p:txBody>
      </p:sp>
      <p:pic>
        <p:nvPicPr>
          <p:cNvPr id="7" name="Picture 6">
            <a:extLst>
              <a:ext uri="{FF2B5EF4-FFF2-40B4-BE49-F238E27FC236}">
                <a16:creationId xmlns:a16="http://schemas.microsoft.com/office/drawing/2014/main" id="{53D59223-8CD8-4094-8816-D3A6CDBA3353}"/>
              </a:ext>
            </a:extLst>
          </p:cNvPr>
          <p:cNvPicPr>
            <a:picLocks noChangeAspect="1"/>
          </p:cNvPicPr>
          <p:nvPr/>
        </p:nvPicPr>
        <p:blipFill>
          <a:blip r:embed="rId2"/>
          <a:stretch>
            <a:fillRect/>
          </a:stretch>
        </p:blipFill>
        <p:spPr>
          <a:xfrm>
            <a:off x="6763264" y="55604"/>
            <a:ext cx="5428735" cy="6308125"/>
          </a:xfrm>
          <a:prstGeom prst="rect">
            <a:avLst/>
          </a:prstGeom>
        </p:spPr>
      </p:pic>
    </p:spTree>
    <p:extLst>
      <p:ext uri="{BB962C8B-B14F-4D97-AF65-F5344CB8AC3E}">
        <p14:creationId xmlns:p14="http://schemas.microsoft.com/office/powerpoint/2010/main" val="41061092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00A9-2459-4302-BA4D-CD3FF1788743}"/>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ED8DE8F2-5351-4FE0-A22C-706D200DD92B}"/>
              </a:ext>
            </a:extLst>
          </p:cNvPr>
          <p:cNvSpPr>
            <a:spLocks noGrp="1"/>
          </p:cNvSpPr>
          <p:nvPr>
            <p:ph idx="1"/>
          </p:nvPr>
        </p:nvSpPr>
        <p:spPr/>
        <p:txBody>
          <a:bodyPr/>
          <a:lstStyle/>
          <a:p>
            <a:r>
              <a:rPr lang="en-US" dirty="0"/>
              <a:t>Having a basic idea what variables in the data sets provided might be impacting the purchases over the past 3 years we can finally head towards the model selection, intensifying the statistical methodology, reaching up to this mark, we just need to observe trends and patterns in the peaks of purchases. </a:t>
            </a:r>
          </a:p>
          <a:p>
            <a:endParaRPr lang="en-US" dirty="0"/>
          </a:p>
          <a:p>
            <a:r>
              <a:rPr lang="en-US" dirty="0"/>
              <a:t>Following the above a business strategy will be developed, which would help us identify the customers to be targeted.</a:t>
            </a:r>
          </a:p>
        </p:txBody>
      </p:sp>
    </p:spTree>
    <p:extLst>
      <p:ext uri="{BB962C8B-B14F-4D97-AF65-F5344CB8AC3E}">
        <p14:creationId xmlns:p14="http://schemas.microsoft.com/office/powerpoint/2010/main" val="395319419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AF87D9-A7A8-43D8-8E39-00FA433E4797}"/>
              </a:ext>
            </a:extLst>
          </p:cNvPr>
          <p:cNvSpPr/>
          <p:nvPr/>
        </p:nvSpPr>
        <p:spPr>
          <a:xfrm>
            <a:off x="1925595" y="1997839"/>
            <a:ext cx="8340810" cy="2862322"/>
          </a:xfrm>
          <a:prstGeom prst="rect">
            <a:avLst/>
          </a:prstGeom>
          <a:noFill/>
        </p:spPr>
        <p:txBody>
          <a:bodyPr wrap="square" lIns="91440" tIns="45720" rIns="91440" bIns="45720">
            <a:spAutoFit/>
          </a:bodyPr>
          <a:lstStyle/>
          <a:p>
            <a:pPr algn="ctr"/>
            <a:r>
              <a:rPr lang="en-US" sz="6000" b="0" cap="none" spc="0" dirty="0">
                <a:ln w="0"/>
                <a:solidFill>
                  <a:schemeClr val="tx1"/>
                </a:solidFill>
                <a:effectLst>
                  <a:outerShdw blurRad="38100" dist="19050" dir="2700000" algn="tl" rotWithShape="0">
                    <a:schemeClr val="dk1">
                      <a:alpha val="40000"/>
                    </a:schemeClr>
                  </a:outerShdw>
                </a:effectLst>
              </a:rPr>
              <a:t>We look forward to the next step…..</a:t>
            </a:r>
          </a:p>
          <a:p>
            <a:pPr algn="ctr"/>
            <a:r>
              <a:rPr lang="en-US" sz="6000" dirty="0">
                <a:ln w="0"/>
                <a:effectLst>
                  <a:outerShdw blurRad="38100" dist="19050" dir="2700000" algn="tl" rotWithShape="0">
                    <a:schemeClr val="dk1">
                      <a:alpha val="40000"/>
                    </a:schemeClr>
                  </a:outerShdw>
                </a:effectLst>
              </a:rPr>
              <a:t>~Data Analytics Team</a:t>
            </a:r>
            <a:endParaRPr lang="en-US" sz="6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6717977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{2FB06DE5-7245-4719-B300-A103BD111BAE}tf11437505</Template>
  <TotalTime>0</TotalTime>
  <Words>308</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Georgia Pro Cond Light</vt:lpstr>
      <vt:lpstr>Speak Pro</vt:lpstr>
      <vt:lpstr>RetrospectVTI</vt:lpstr>
      <vt:lpstr>Sprocket Central Pty Ltd</vt:lpstr>
      <vt:lpstr>Agenda </vt:lpstr>
      <vt:lpstr>Introduction</vt:lpstr>
      <vt:lpstr>Data Exploration </vt:lpstr>
      <vt:lpstr>Model Development</vt:lpstr>
      <vt:lpstr>Interpretation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2020-06-24T07:50:53Z</dcterms:created>
  <dcterms:modified xsi:type="dcterms:W3CDTF">2020-06-24T11:15:47Z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