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1" r:id="rId6"/>
    <p:sldId id="268" r:id="rId7"/>
    <p:sldId id="270" r:id="rId8"/>
    <p:sldId id="273" r:id="rId9"/>
    <p:sldId id="274" r:id="rId10"/>
    <p:sldId id="271" r:id="rId11"/>
    <p:sldId id="275" r:id="rId12"/>
    <p:sldId id="276" r:id="rId13"/>
    <p:sldId id="278" r:id="rId14"/>
    <p:sldId id="279" r:id="rId15"/>
    <p:sldId id="280" r:id="rId16"/>
    <p:sldId id="269" r:id="rId17"/>
    <p:sldId id="287" r:id="rId18"/>
    <p:sldId id="265" r:id="rId19"/>
    <p:sldId id="266" r:id="rId20"/>
    <p:sldId id="284" r:id="rId21"/>
    <p:sldId id="286" r:id="rId22"/>
    <p:sldId id="285" r:id="rId23"/>
    <p:sldId id="262" r:id="rId24"/>
    <p:sldId id="264" r:id="rId25"/>
    <p:sldId id="263" r:id="rId26"/>
    <p:sldId id="272" r:id="rId27"/>
    <p:sldId id="267" r:id="rId28"/>
    <p:sldId id="281" r:id="rId29"/>
    <p:sldId id="282" r:id="rId30"/>
    <p:sldId id="283"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8" autoAdjust="0"/>
    <p:restoredTop sz="94660"/>
  </p:normalViewPr>
  <p:slideViewPr>
    <p:cSldViewPr snapToGrid="0">
      <p:cViewPr varScale="1">
        <p:scale>
          <a:sx n="72" d="100"/>
          <a:sy n="72"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BB8DB-FB51-6942-B25C-A2364D06D71C}"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1A389-4528-7E4C-A453-454FCD782BB4}" type="slidenum">
              <a:rPr lang="en-US" smtClean="0"/>
              <a:t>‹#›</a:t>
            </a:fld>
            <a:endParaRPr lang="en-US"/>
          </a:p>
        </p:txBody>
      </p:sp>
    </p:spTree>
    <p:extLst>
      <p:ext uri="{BB962C8B-B14F-4D97-AF65-F5344CB8AC3E}">
        <p14:creationId xmlns:p14="http://schemas.microsoft.com/office/powerpoint/2010/main" val="114192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D4B1-F39D-44FD-90FF-D52C237D7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468783-AEDD-469F-A46C-ECB95A85F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7AE3EF-AA83-4409-BB8B-D345824E7247}"/>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5" name="Footer Placeholder 4">
            <a:extLst>
              <a:ext uri="{FF2B5EF4-FFF2-40B4-BE49-F238E27FC236}">
                <a16:creationId xmlns:a16="http://schemas.microsoft.com/office/drawing/2014/main" id="{1E9967DE-2633-4589-AFD0-4FB664D1C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1A6E9-77CB-4466-A959-581D880B6163}"/>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248092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C9CE-24D8-4C80-A208-828ADC82F8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B8425-519D-4503-8822-79B7E372E2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0364-5458-44DE-9C1A-1C33DC7D92A0}"/>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5" name="Footer Placeholder 4">
            <a:extLst>
              <a:ext uri="{FF2B5EF4-FFF2-40B4-BE49-F238E27FC236}">
                <a16:creationId xmlns:a16="http://schemas.microsoft.com/office/drawing/2014/main" id="{07E87528-30A7-48FA-8C93-E95F4A5D2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20751-E3DF-4649-8A04-335A44EF626D}"/>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392930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57A82-49CC-4492-9D82-44EB17E404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F850F-F5D3-4A03-9DCE-833FBBA933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83453-B996-4C8C-989D-55CE98802C11}"/>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5" name="Footer Placeholder 4">
            <a:extLst>
              <a:ext uri="{FF2B5EF4-FFF2-40B4-BE49-F238E27FC236}">
                <a16:creationId xmlns:a16="http://schemas.microsoft.com/office/drawing/2014/main" id="{D1FCDA36-AF6A-480C-B71F-8C1DA1307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C2F92-91C5-4A63-BD42-4A155406DE6D}"/>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198976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5884-FBFA-48E0-BEAA-C7DADF7FE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3E679-FE76-4DAC-B315-880AF0A8E2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9EB81-981E-45F4-A961-D06A5EC35242}"/>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5" name="Footer Placeholder 4">
            <a:extLst>
              <a:ext uri="{FF2B5EF4-FFF2-40B4-BE49-F238E27FC236}">
                <a16:creationId xmlns:a16="http://schemas.microsoft.com/office/drawing/2014/main" id="{74D2667A-DCFA-4CCB-A8D3-13689A79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430C-6250-484F-B8EC-7DC305760CBD}"/>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291778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D823-0646-417F-82EB-291368E0B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1F103B-AF2E-4FF2-A720-DA560D5E7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0C1A76-C009-4439-9223-5FCB016E32A5}"/>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5" name="Footer Placeholder 4">
            <a:extLst>
              <a:ext uri="{FF2B5EF4-FFF2-40B4-BE49-F238E27FC236}">
                <a16:creationId xmlns:a16="http://schemas.microsoft.com/office/drawing/2014/main" id="{A2F9D39F-099E-4134-A0B3-F77CB9321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399FD-6E79-4C17-A409-ACDA983B64E4}"/>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41445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E2A5-A0D5-4362-8289-CD2CD55E5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A7428C-6285-46E1-A94D-6B5F430745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417098-9A68-4156-8C7B-3FAAEE49BC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A92C2-B536-4316-8EAE-67BB427EB5AC}"/>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6" name="Footer Placeholder 5">
            <a:extLst>
              <a:ext uri="{FF2B5EF4-FFF2-40B4-BE49-F238E27FC236}">
                <a16:creationId xmlns:a16="http://schemas.microsoft.com/office/drawing/2014/main" id="{1B626E1E-3E43-466A-BF4C-92EC3B687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70D3C-E104-4C09-A2A3-2D674F75E36D}"/>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239130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CE0E-8148-4A8B-876E-03B0BB44E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44797-E7FF-488C-887F-8B6AF33F5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E7C2F7-7DAA-43FE-BF61-BBC05B9ED3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301E5E-29F8-4CFF-87B0-D0E3350A6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AB11E0-14D5-497B-884D-BE9399528A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7D396-3D1F-483F-AA87-F2629189C63C}"/>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8" name="Footer Placeholder 7">
            <a:extLst>
              <a:ext uri="{FF2B5EF4-FFF2-40B4-BE49-F238E27FC236}">
                <a16:creationId xmlns:a16="http://schemas.microsoft.com/office/drawing/2014/main" id="{7AABCFD5-51AA-4FD8-98C3-60BBEE053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263BC0-0984-494A-8E08-2F15D8FB7C25}"/>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94077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E743-4A43-4001-A2E7-D6E78BDEF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CD01F8-D5B2-4C16-9B78-D9B8BA54FD02}"/>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4" name="Footer Placeholder 3">
            <a:extLst>
              <a:ext uri="{FF2B5EF4-FFF2-40B4-BE49-F238E27FC236}">
                <a16:creationId xmlns:a16="http://schemas.microsoft.com/office/drawing/2014/main" id="{C46A2F11-E977-4068-B0BB-6C4D0D1342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DDB0C8-0B56-4B78-B0EF-9F7BA02E7855}"/>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391434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4C9D5-A019-4B4F-B5C5-1E3B1DB5AD93}"/>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3" name="Footer Placeholder 2">
            <a:extLst>
              <a:ext uri="{FF2B5EF4-FFF2-40B4-BE49-F238E27FC236}">
                <a16:creationId xmlns:a16="http://schemas.microsoft.com/office/drawing/2014/main" id="{723B4CFE-4C32-4FD8-8460-043797914D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8EE7A-215C-4364-A593-1784770FFCD0}"/>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180473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3E81-20F9-4A8B-860C-D6BD034E6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AB029-14B3-4477-8368-89593592B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DDC4D-36E1-4AA1-A069-CF28620F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C80E5D-FC7D-4BC7-BEA8-D97E524C0DC8}"/>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6" name="Footer Placeholder 5">
            <a:extLst>
              <a:ext uri="{FF2B5EF4-FFF2-40B4-BE49-F238E27FC236}">
                <a16:creationId xmlns:a16="http://schemas.microsoft.com/office/drawing/2014/main" id="{AC2EE1B8-49AD-447F-B04B-9BB5667BC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61349-ADB8-482A-8FFE-B3A235102394}"/>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140839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D83A-67B2-451A-913D-18716334D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081A9D-E25E-4856-A58D-EF2EB8DF3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1ADCF-703B-4A4E-97E3-B5F367E30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AAEF3A-1602-44F4-B6F5-C02E8547A26F}"/>
              </a:ext>
            </a:extLst>
          </p:cNvPr>
          <p:cNvSpPr>
            <a:spLocks noGrp="1"/>
          </p:cNvSpPr>
          <p:nvPr>
            <p:ph type="dt" sz="half" idx="10"/>
          </p:nvPr>
        </p:nvSpPr>
        <p:spPr/>
        <p:txBody>
          <a:bodyPr/>
          <a:lstStyle/>
          <a:p>
            <a:fld id="{E3505C5B-BDB4-474D-BDEA-85B15841B75A}" type="datetimeFigureOut">
              <a:rPr lang="en-US" smtClean="0"/>
              <a:t>10/20/2017</a:t>
            </a:fld>
            <a:endParaRPr lang="en-US"/>
          </a:p>
        </p:txBody>
      </p:sp>
      <p:sp>
        <p:nvSpPr>
          <p:cNvPr id="6" name="Footer Placeholder 5">
            <a:extLst>
              <a:ext uri="{FF2B5EF4-FFF2-40B4-BE49-F238E27FC236}">
                <a16:creationId xmlns:a16="http://schemas.microsoft.com/office/drawing/2014/main" id="{51DAE7A8-F67E-4B7A-8BB2-584BBA0B3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12C55A-E4BF-4DC1-BDE8-2CC66B9065BD}"/>
              </a:ext>
            </a:extLst>
          </p:cNvPr>
          <p:cNvSpPr>
            <a:spLocks noGrp="1"/>
          </p:cNvSpPr>
          <p:nvPr>
            <p:ph type="sldNum" sz="quarter" idx="12"/>
          </p:nvPr>
        </p:nvSpPr>
        <p:spPr/>
        <p:txBody>
          <a:bodyPr/>
          <a:lstStyle/>
          <a:p>
            <a:fld id="{1655D48F-F659-4BAD-8F43-AFA73398F672}" type="slidenum">
              <a:rPr lang="en-US" smtClean="0"/>
              <a:t>‹#›</a:t>
            </a:fld>
            <a:endParaRPr lang="en-US"/>
          </a:p>
        </p:txBody>
      </p:sp>
    </p:spTree>
    <p:extLst>
      <p:ext uri="{BB962C8B-B14F-4D97-AF65-F5344CB8AC3E}">
        <p14:creationId xmlns:p14="http://schemas.microsoft.com/office/powerpoint/2010/main" val="35761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15926-AA05-4BA5-92B7-8EA5C8744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AF14924-74B3-43E6-98FF-15CFCED2D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A3C6DB-0ED5-4A61-BFA9-5B7273C24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05C5B-BDB4-474D-BDEA-85B15841B75A}" type="datetimeFigureOut">
              <a:rPr lang="en-US" smtClean="0"/>
              <a:t>10/20/2017</a:t>
            </a:fld>
            <a:endParaRPr lang="en-US"/>
          </a:p>
        </p:txBody>
      </p:sp>
      <p:sp>
        <p:nvSpPr>
          <p:cNvPr id="5" name="Footer Placeholder 4">
            <a:extLst>
              <a:ext uri="{FF2B5EF4-FFF2-40B4-BE49-F238E27FC236}">
                <a16:creationId xmlns:a16="http://schemas.microsoft.com/office/drawing/2014/main" id="{071843AD-405C-455F-A96B-B351E3FF8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1AF04-1A16-453C-997A-6FB8D0C73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5D48F-F659-4BAD-8F43-AFA73398F672}" type="slidenum">
              <a:rPr lang="en-US" smtClean="0"/>
              <a:t>‹#›</a:t>
            </a:fld>
            <a:endParaRPr lang="en-US"/>
          </a:p>
        </p:txBody>
      </p:sp>
    </p:spTree>
    <p:extLst>
      <p:ext uri="{BB962C8B-B14F-4D97-AF65-F5344CB8AC3E}">
        <p14:creationId xmlns:p14="http://schemas.microsoft.com/office/powerpoint/2010/main" val="104115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58FF00"/>
          </a:solidFill>
          <a:latin typeface="Comic Book" charset="0"/>
          <a:ea typeface="Comic Book" charset="0"/>
          <a:cs typeface="Comic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8FF00"/>
          </a:solidFill>
          <a:latin typeface="Comic Book" charset="0"/>
          <a:ea typeface="Comic Book" charset="0"/>
          <a:cs typeface="Comic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8FF00"/>
          </a:solidFill>
          <a:latin typeface="Comic Book" charset="0"/>
          <a:ea typeface="Comic Book" charset="0"/>
          <a:cs typeface="Comic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8FF00"/>
          </a:solidFill>
          <a:latin typeface="Comic Book" charset="0"/>
          <a:ea typeface="Comic Book" charset="0"/>
          <a:cs typeface="Comic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8FF00"/>
          </a:solidFill>
          <a:latin typeface="Comic Book" charset="0"/>
          <a:ea typeface="Comic Book" charset="0"/>
          <a:cs typeface="Comic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8FF00"/>
          </a:solidFill>
          <a:latin typeface="Comic Book" charset="0"/>
          <a:ea typeface="Comic Book" charset="0"/>
          <a:cs typeface="Comic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21BF-3BFE-49B7-8113-FB3A7B6B4ADD}"/>
              </a:ext>
            </a:extLst>
          </p:cNvPr>
          <p:cNvSpPr>
            <a:spLocks noGrp="1"/>
          </p:cNvSpPr>
          <p:nvPr>
            <p:ph type="ctrTitle"/>
          </p:nvPr>
        </p:nvSpPr>
        <p:spPr/>
        <p:txBody>
          <a:bodyPr>
            <a:normAutofit fontScale="90000"/>
          </a:bodyPr>
          <a:lstStyle/>
          <a:p>
            <a:r>
              <a:rPr lang="en-US" b="1" dirty="0">
                <a:solidFill>
                  <a:srgbClr val="58FF00"/>
                </a:solidFill>
                <a:latin typeface="Comic Book" charset="0"/>
                <a:ea typeface="Comic Book" charset="0"/>
                <a:cs typeface="Comic Book" charset="0"/>
              </a:rPr>
              <a:t>#</a:t>
            </a:r>
            <a:r>
              <a:rPr lang="en-US" b="1" dirty="0" err="1">
                <a:solidFill>
                  <a:srgbClr val="58FF00"/>
                </a:solidFill>
                <a:latin typeface="Comic Book" charset="0"/>
                <a:ea typeface="Comic Book" charset="0"/>
                <a:cs typeface="Comic Book" charset="0"/>
              </a:rPr>
              <a:t>BadgeLife</a:t>
            </a:r>
            <a:r>
              <a:rPr lang="en-US" b="1" dirty="0">
                <a:solidFill>
                  <a:srgbClr val="58FF00"/>
                </a:solidFill>
                <a:latin typeface="Comic Book" charset="0"/>
                <a:ea typeface="Comic Book" charset="0"/>
                <a:cs typeface="Comic Book" charset="0"/>
              </a:rPr>
              <a:t>, Alternative </a:t>
            </a:r>
            <a:r>
              <a:rPr lang="en-US" dirty="0"/>
              <a:t>C</a:t>
            </a:r>
            <a:r>
              <a:rPr lang="en-US" b="1" dirty="0">
                <a:solidFill>
                  <a:srgbClr val="58FF00"/>
                </a:solidFill>
                <a:latin typeface="Comic Book" charset="0"/>
                <a:ea typeface="Comic Book" charset="0"/>
                <a:cs typeface="Comic Book" charset="0"/>
              </a:rPr>
              <a:t>urrencies, </a:t>
            </a:r>
            <a:r>
              <a:rPr lang="en-US" dirty="0"/>
              <a:t>t</a:t>
            </a:r>
            <a:r>
              <a:rPr lang="en-US" b="1" dirty="0">
                <a:solidFill>
                  <a:srgbClr val="58FF00"/>
                </a:solidFill>
                <a:latin typeface="Comic Book" charset="0"/>
                <a:ea typeface="Comic Book" charset="0"/>
                <a:cs typeface="Comic Book" charset="0"/>
              </a:rPr>
              <a:t>he </a:t>
            </a:r>
            <a:r>
              <a:rPr lang="en-US" dirty="0"/>
              <a:t>B</a:t>
            </a:r>
            <a:r>
              <a:rPr lang="en-US" b="1" dirty="0">
                <a:solidFill>
                  <a:srgbClr val="58FF00"/>
                </a:solidFill>
                <a:latin typeface="Comic Book" charset="0"/>
                <a:ea typeface="Comic Book" charset="0"/>
                <a:cs typeface="Comic Book" charset="0"/>
              </a:rPr>
              <a:t>arter </a:t>
            </a:r>
            <a:r>
              <a:rPr lang="en-US" dirty="0"/>
              <a:t>E</a:t>
            </a:r>
            <a:r>
              <a:rPr lang="en-US" b="1" dirty="0">
                <a:solidFill>
                  <a:srgbClr val="58FF00"/>
                </a:solidFill>
                <a:latin typeface="Comic Book" charset="0"/>
                <a:ea typeface="Comic Book" charset="0"/>
                <a:cs typeface="Comic Book" charset="0"/>
              </a:rPr>
              <a:t>conomy, the Music and Epic </a:t>
            </a:r>
            <a:r>
              <a:rPr lang="en-US" dirty="0"/>
              <a:t>T</a:t>
            </a:r>
            <a:r>
              <a:rPr lang="en-US" b="1" dirty="0">
                <a:solidFill>
                  <a:srgbClr val="58FF00"/>
                </a:solidFill>
                <a:latin typeface="Comic Book" charset="0"/>
                <a:ea typeface="Comic Book" charset="0"/>
                <a:cs typeface="Comic Book" charset="0"/>
              </a:rPr>
              <a:t>imes at </a:t>
            </a:r>
            <a:r>
              <a:rPr lang="en-US" b="1" dirty="0" err="1">
                <a:solidFill>
                  <a:srgbClr val="58FF00"/>
                </a:solidFill>
                <a:latin typeface="Comic Book" charset="0"/>
                <a:ea typeface="Comic Book" charset="0"/>
                <a:cs typeface="Comic Book" charset="0"/>
              </a:rPr>
              <a:t>Defcon</a:t>
            </a:r>
            <a:r>
              <a:rPr lang="en-US" b="1" dirty="0">
                <a:solidFill>
                  <a:srgbClr val="58FF00"/>
                </a:solidFill>
                <a:latin typeface="Comic Book" charset="0"/>
                <a:ea typeface="Comic Book" charset="0"/>
                <a:cs typeface="Comic Book" charset="0"/>
              </a:rPr>
              <a:t> 25!</a:t>
            </a:r>
          </a:p>
        </p:txBody>
      </p:sp>
      <p:sp>
        <p:nvSpPr>
          <p:cNvPr id="3" name="Subtitle 2">
            <a:extLst>
              <a:ext uri="{FF2B5EF4-FFF2-40B4-BE49-F238E27FC236}">
                <a16:creationId xmlns:a16="http://schemas.microsoft.com/office/drawing/2014/main" id="{7F60801C-E097-4530-8324-C74CF63F3DF2}"/>
              </a:ext>
            </a:extLst>
          </p:cNvPr>
          <p:cNvSpPr>
            <a:spLocks noGrp="1"/>
          </p:cNvSpPr>
          <p:nvPr>
            <p:ph type="subTitle" idx="1"/>
          </p:nvPr>
        </p:nvSpPr>
        <p:spPr/>
        <p:txBody>
          <a:bodyPr>
            <a:normAutofit fontScale="92500" lnSpcReduction="20000"/>
          </a:bodyPr>
          <a:lstStyle/>
          <a:p>
            <a:r>
              <a:rPr lang="en-US" sz="3000" b="1" dirty="0">
                <a:latin typeface="Comic Book" charset="0"/>
                <a:ea typeface="Comic Book" charset="0"/>
                <a:cs typeface="Comic Book" charset="0"/>
              </a:rPr>
              <a:t>From the Perspective of a First &amp; Third Time </a:t>
            </a:r>
            <a:r>
              <a:rPr lang="en-US" sz="3000" b="1" dirty="0"/>
              <a:t>A</a:t>
            </a:r>
            <a:r>
              <a:rPr lang="en-US" sz="3000" b="1" dirty="0">
                <a:latin typeface="Comic Book" charset="0"/>
                <a:ea typeface="Comic Book" charset="0"/>
                <a:cs typeface="Comic Book" charset="0"/>
              </a:rPr>
              <a:t>ttendee </a:t>
            </a:r>
          </a:p>
          <a:p>
            <a:r>
              <a:rPr lang="en-US" sz="4000" b="1" dirty="0">
                <a:latin typeface="Comic Book" charset="0"/>
                <a:ea typeface="Comic Book" charset="0"/>
                <a:cs typeface="Comic Book" charset="0"/>
              </a:rPr>
              <a:t>Or</a:t>
            </a:r>
          </a:p>
          <a:p>
            <a:r>
              <a:rPr lang="en-US" b="1" dirty="0">
                <a:latin typeface="Comic Book" charset="0"/>
                <a:ea typeface="Comic Book" charset="0"/>
                <a:cs typeface="Comic Book" charset="0"/>
              </a:rPr>
              <a:t>How W</a:t>
            </a:r>
            <a:r>
              <a:rPr lang="en-US" b="1" dirty="0"/>
              <a:t>e</a:t>
            </a:r>
            <a:r>
              <a:rPr lang="en-US" b="1" dirty="0">
                <a:latin typeface="Comic Book" charset="0"/>
                <a:ea typeface="Comic Book" charset="0"/>
                <a:cs typeface="Comic Book" charset="0"/>
              </a:rPr>
              <a:t> </a:t>
            </a:r>
            <a:r>
              <a:rPr lang="en-US" b="1" dirty="0"/>
              <a:t>H</a:t>
            </a:r>
            <a:r>
              <a:rPr lang="en-US" b="1" dirty="0">
                <a:latin typeface="Comic Book" charset="0"/>
                <a:ea typeface="Comic Book" charset="0"/>
                <a:cs typeface="Comic Book" charset="0"/>
              </a:rPr>
              <a:t>ad an Epic </a:t>
            </a:r>
            <a:r>
              <a:rPr lang="en-US" b="1" dirty="0"/>
              <a:t>W</a:t>
            </a:r>
            <a:r>
              <a:rPr lang="en-US" b="1" dirty="0">
                <a:latin typeface="Comic Book" charset="0"/>
                <a:ea typeface="Comic Book" charset="0"/>
                <a:cs typeface="Comic Book" charset="0"/>
              </a:rPr>
              <a:t>eek and Blew </a:t>
            </a:r>
            <a:r>
              <a:rPr lang="en-US" b="1" dirty="0"/>
              <a:t>A</a:t>
            </a:r>
            <a:r>
              <a:rPr lang="en-US" b="1" dirty="0">
                <a:latin typeface="Comic Book" charset="0"/>
                <a:ea typeface="Comic Book" charset="0"/>
                <a:cs typeface="Comic Book" charset="0"/>
              </a:rPr>
              <a:t>ll </a:t>
            </a:r>
            <a:r>
              <a:rPr lang="en-US" b="1" dirty="0"/>
              <a:t>of Our S</a:t>
            </a:r>
            <a:r>
              <a:rPr lang="en-US" b="1" dirty="0">
                <a:latin typeface="Comic Book" charset="0"/>
                <a:ea typeface="Comic Book" charset="0"/>
                <a:cs typeface="Comic Book" charset="0"/>
              </a:rPr>
              <a:t>ummer </a:t>
            </a:r>
            <a:r>
              <a:rPr lang="en-US" b="1" dirty="0"/>
              <a:t>B</a:t>
            </a:r>
            <a:r>
              <a:rPr lang="en-US" b="1" dirty="0">
                <a:latin typeface="Comic Book" charset="0"/>
                <a:ea typeface="Comic Book" charset="0"/>
                <a:cs typeface="Comic Book" charset="0"/>
              </a:rPr>
              <a:t>udget in a Matter of 5 Days!</a:t>
            </a:r>
          </a:p>
        </p:txBody>
      </p:sp>
    </p:spTree>
    <p:extLst>
      <p:ext uri="{BB962C8B-B14F-4D97-AF65-F5344CB8AC3E}">
        <p14:creationId xmlns:p14="http://schemas.microsoft.com/office/powerpoint/2010/main" val="299615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a:xfrm>
            <a:off x="838199" y="365125"/>
            <a:ext cx="11214005" cy="1325563"/>
          </a:xfrm>
        </p:spPr>
        <p:txBody>
          <a:bodyPr/>
          <a:lstStyle/>
          <a:p>
            <a:r>
              <a:rPr lang="en-US" dirty="0"/>
              <a:t>@</a:t>
            </a:r>
            <a:r>
              <a:rPr lang="en-US" dirty="0" err="1"/>
              <a:t>Jonathansigner</a:t>
            </a:r>
            <a:r>
              <a:rPr lang="en-US" dirty="0"/>
              <a:t> - </a:t>
            </a:r>
            <a:r>
              <a:rPr lang="en-US" sz="4300" dirty="0" err="1"/>
              <a:t>FloridaMan</a:t>
            </a:r>
            <a:r>
              <a:rPr lang="en-US" sz="4300" dirty="0"/>
              <a:t> Badge</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fontScale="55000" lnSpcReduction="20000"/>
          </a:bodyPr>
          <a:lstStyle/>
          <a:p>
            <a:r>
              <a:rPr lang="en-US" dirty="0"/>
              <a:t>FLORIDA_MAN Gator Badge, for fun and to throw the FLORIDA_MAN Party </a:t>
            </a:r>
          </a:p>
          <a:p>
            <a:r>
              <a:rPr lang="en-US" dirty="0"/>
              <a:t>I love electronics and circuitry </a:t>
            </a:r>
          </a:p>
          <a:p>
            <a:r>
              <a:rPr lang="en-US" dirty="0"/>
              <a:t>0$, so I sold pre-sales online to fund the operation.</a:t>
            </a:r>
          </a:p>
          <a:p>
            <a:r>
              <a:rPr lang="en-US" dirty="0"/>
              <a:t>Learn basic electronics and how to CAD </a:t>
            </a:r>
          </a:p>
          <a:p>
            <a:r>
              <a:rPr lang="en-US" dirty="0"/>
              <a:t>Solo, except for the code help and testing. </a:t>
            </a:r>
          </a:p>
          <a:p>
            <a:r>
              <a:rPr lang="en-US" dirty="0"/>
              <a:t>I have been in con mode for so long, I like the new badges. </a:t>
            </a:r>
          </a:p>
          <a:p>
            <a:r>
              <a:rPr lang="en-US" dirty="0"/>
              <a:t>Money, and time, and china </a:t>
            </a:r>
          </a:p>
          <a:p>
            <a:r>
              <a:rPr lang="en-US" dirty="0"/>
              <a:t>Paying myself back and learning a ton in the process. </a:t>
            </a:r>
          </a:p>
          <a:p>
            <a:r>
              <a:rPr lang="en-US" dirty="0"/>
              <a:t>Profit </a:t>
            </a:r>
          </a:p>
          <a:p>
            <a:r>
              <a:rPr lang="en-US" dirty="0"/>
              <a:t>Oh hell no, at least I tried to do things at cost. The profit was very little. </a:t>
            </a:r>
          </a:p>
          <a:p>
            <a:r>
              <a:rPr lang="en-US" dirty="0"/>
              <a:t>YES </a:t>
            </a:r>
          </a:p>
          <a:p>
            <a:r>
              <a:rPr lang="en-US" dirty="0"/>
              <a:t>Nope, </a:t>
            </a:r>
            <a:r>
              <a:rPr lang="en-US" dirty="0" err="1"/>
              <a:t>itís</a:t>
            </a:r>
            <a:r>
              <a:rPr lang="en-US" dirty="0"/>
              <a:t> a fun hobby. </a:t>
            </a:r>
          </a:p>
          <a:p>
            <a:r>
              <a:rPr lang="en-US" dirty="0"/>
              <a:t>More money and if I was smarter. </a:t>
            </a:r>
          </a:p>
          <a:p>
            <a:r>
              <a:rPr lang="en-US" dirty="0"/>
              <a:t>Very proud, but there is always room for improvement.</a:t>
            </a:r>
          </a:p>
        </p:txBody>
      </p:sp>
    </p:spTree>
    <p:extLst>
      <p:ext uri="{BB962C8B-B14F-4D97-AF65-F5344CB8AC3E}">
        <p14:creationId xmlns:p14="http://schemas.microsoft.com/office/powerpoint/2010/main" val="30039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a:xfrm>
            <a:off x="838199" y="365125"/>
            <a:ext cx="11214005" cy="1325563"/>
          </a:xfrm>
        </p:spPr>
        <p:txBody>
          <a:bodyPr/>
          <a:lstStyle/>
          <a:p>
            <a:r>
              <a:rPr lang="en-US" dirty="0"/>
              <a:t>@ - </a:t>
            </a:r>
            <a:r>
              <a:rPr lang="en-US" sz="4300" dirty="0"/>
              <a:t>Krux</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fontScale="55000" lnSpcReduction="20000"/>
          </a:bodyPr>
          <a:lstStyle/>
          <a:p>
            <a:r>
              <a:rPr lang="en-US" dirty="0"/>
              <a:t>Def Con </a:t>
            </a:r>
            <a:r>
              <a:rPr lang="en-US" dirty="0" err="1"/>
              <a:t>Darknet</a:t>
            </a:r>
            <a:r>
              <a:rPr lang="en-US" dirty="0"/>
              <a:t> Badge. The badge was a learn to solder kit as well as a tool for players, or as we call them, agents in the contest to use to communicate with one another.</a:t>
            </a:r>
          </a:p>
          <a:p>
            <a:r>
              <a:rPr lang="en-US" dirty="0"/>
              <a:t>I've been working with electronics since I was a kid. But I was interested in electronic badges after first seeing the electronic badges that Joe Grand made.</a:t>
            </a:r>
          </a:p>
          <a:p>
            <a:r>
              <a:rPr lang="en-US" dirty="0"/>
              <a:t>Did you have a budget to start with if not how did you get funds?</a:t>
            </a:r>
          </a:p>
          <a:p>
            <a:r>
              <a:rPr lang="en-US" dirty="0"/>
              <a:t>We have a rough BOM cost we shoot for each year.† The money to build the</a:t>
            </a:r>
          </a:p>
          <a:p>
            <a:r>
              <a:rPr lang="en-US" dirty="0"/>
              <a:t>badges each year is funded out of pocket by people who run the </a:t>
            </a:r>
            <a:r>
              <a:rPr lang="en-US" dirty="0" err="1"/>
              <a:t>Darknet</a:t>
            </a:r>
            <a:r>
              <a:rPr lang="en-US" dirty="0"/>
              <a:t> contest.</a:t>
            </a:r>
          </a:p>
          <a:p>
            <a:r>
              <a:rPr lang="en-US" dirty="0"/>
              <a:t>Start simple and build up complexity. Don't underestimate the amount of work which is required in putting together a badge.</a:t>
            </a:r>
          </a:p>
          <a:p>
            <a:r>
              <a:rPr lang="en-US" dirty="0"/>
              <a:t>We split the work up based on specializations. So I mostly work with the</a:t>
            </a:r>
          </a:p>
          <a:p>
            <a:r>
              <a:rPr lang="en-US" dirty="0"/>
              <a:t>hardware, and cmdc0de works on the software. We also have a few others who chip in on hardware and software, but it's mostly the two of us.</a:t>
            </a:r>
          </a:p>
          <a:p>
            <a:r>
              <a:rPr lang="en-US" dirty="0"/>
              <a:t>Most of the badge related work I do happens far before Def Con takes place. I tend to be very busy working on running other contests during Def Con. However the friendships and comradery I've gained from the badge making community would certainly be missed. But there would be no shortage of things for me to do.</a:t>
            </a:r>
          </a:p>
          <a:p>
            <a:r>
              <a:rPr lang="en-US" dirty="0"/>
              <a:t>In the past we have had flaws in the PCB design which have caused a significant amount of work for the </a:t>
            </a:r>
            <a:r>
              <a:rPr lang="en-US" dirty="0" err="1"/>
              <a:t>Darknet</a:t>
            </a:r>
            <a:r>
              <a:rPr lang="en-US" dirty="0"/>
              <a:t> and HHV volunteers to help people assembling the badge.</a:t>
            </a:r>
          </a:p>
          <a:p>
            <a:endParaRPr lang="en-US" dirty="0"/>
          </a:p>
        </p:txBody>
      </p:sp>
    </p:spTree>
    <p:extLst>
      <p:ext uri="{BB962C8B-B14F-4D97-AF65-F5344CB8AC3E}">
        <p14:creationId xmlns:p14="http://schemas.microsoft.com/office/powerpoint/2010/main" val="119151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a:xfrm>
            <a:off x="838199" y="365125"/>
            <a:ext cx="11214005" cy="1325563"/>
          </a:xfrm>
        </p:spPr>
        <p:txBody>
          <a:bodyPr/>
          <a:lstStyle/>
          <a:p>
            <a:r>
              <a:rPr lang="en-US" dirty="0"/>
              <a:t>@ - </a:t>
            </a:r>
            <a:r>
              <a:rPr lang="en-US" sz="4300" dirty="0" err="1"/>
              <a:t>DCDarkNet</a:t>
            </a:r>
            <a:endParaRPr lang="en-US" sz="4300" dirty="0"/>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a:bodyPr>
          <a:lstStyle/>
          <a:p>
            <a:r>
              <a:rPr lang="en-US" dirty="0"/>
              <a:t>We make a profit each year from badge sales, which go toward running the </a:t>
            </a:r>
            <a:r>
              <a:rPr lang="en-US" dirty="0" err="1"/>
              <a:t>DefCon</a:t>
            </a:r>
            <a:r>
              <a:rPr lang="en-US" dirty="0"/>
              <a:t> </a:t>
            </a:r>
            <a:r>
              <a:rPr lang="en-US" dirty="0" err="1"/>
              <a:t>Darknet</a:t>
            </a:r>
            <a:r>
              <a:rPr lang="en-US" dirty="0"/>
              <a:t> contest, as well as allow us to donate money to the EFF each year.</a:t>
            </a:r>
          </a:p>
          <a:p>
            <a:r>
              <a:rPr lang="en-US" dirty="0"/>
              <a:t>The hours put in toward development and making the badges each year end up being something we give toward making the </a:t>
            </a:r>
            <a:r>
              <a:rPr lang="en-US" dirty="0" err="1"/>
              <a:t>Darknet</a:t>
            </a:r>
            <a:r>
              <a:rPr lang="en-US" dirty="0"/>
              <a:t> contest better. That time isn't compensated by the money we make in badge sales. But we do get a lot of personal satisfaction in making a contest that people love to participate in.</a:t>
            </a:r>
          </a:p>
          <a:p>
            <a:r>
              <a:rPr lang="en-US" dirty="0"/>
              <a:t>I don't know if I would quit, but could see working on other projects.</a:t>
            </a:r>
          </a:p>
        </p:txBody>
      </p:sp>
    </p:spTree>
    <p:extLst>
      <p:ext uri="{BB962C8B-B14F-4D97-AF65-F5344CB8AC3E}">
        <p14:creationId xmlns:p14="http://schemas.microsoft.com/office/powerpoint/2010/main" val="50518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a:xfrm>
            <a:off x="838199" y="365125"/>
            <a:ext cx="11214005" cy="1325563"/>
          </a:xfrm>
        </p:spPr>
        <p:txBody>
          <a:bodyPr/>
          <a:lstStyle/>
          <a:p>
            <a:r>
              <a:rPr lang="en-US" dirty="0"/>
              <a:t>@Hamster </a:t>
            </a:r>
            <a:r>
              <a:rPr lang="mr-IN" dirty="0"/>
              <a:t>–</a:t>
            </a:r>
            <a:r>
              <a:rPr lang="en-US" dirty="0"/>
              <a:t> </a:t>
            </a:r>
            <a:r>
              <a:rPr lang="en-US" sz="4300" dirty="0"/>
              <a:t>DC801Badge &amp; DCZIA Badge</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fontScale="85000" lnSpcReduction="20000"/>
          </a:bodyPr>
          <a:lstStyle/>
          <a:p>
            <a:pPr marL="0" indent="0">
              <a:buNone/>
            </a:pPr>
            <a:endParaRPr lang="en-US" dirty="0"/>
          </a:p>
          <a:p>
            <a:r>
              <a:rPr lang="en-US" dirty="0"/>
              <a:t>I was the programmer for the dc801 badge.</a:t>
            </a:r>
          </a:p>
          <a:p>
            <a:r>
              <a:rPr lang="en-US" dirty="0"/>
              <a:t>It's purpose was to be a fun badge and help fund our hackerspace</a:t>
            </a:r>
          </a:p>
          <a:p>
            <a:r>
              <a:rPr lang="en-US" dirty="0"/>
              <a:t>It played a game of 'infection' with other dc801 badges, as well as displayed </a:t>
            </a:r>
            <a:r>
              <a:rPr lang="en-US" dirty="0" err="1"/>
              <a:t>shoutouts</a:t>
            </a:r>
            <a:r>
              <a:rPr lang="en-US" dirty="0"/>
              <a:t> to other badges that conformed to the common badge BLE protocol. It was in the shape of a sheep, the 'spirit animal' if you will of the dc801 hackerspace</a:t>
            </a:r>
          </a:p>
          <a:p>
            <a:endParaRPr lang="en-US" dirty="0"/>
          </a:p>
          <a:p>
            <a:r>
              <a:rPr lang="en-US" dirty="0"/>
              <a:t>I was the PCB designer for the </a:t>
            </a:r>
            <a:r>
              <a:rPr lang="en-US" dirty="0" err="1"/>
              <a:t>dczia</a:t>
            </a:r>
            <a:r>
              <a:rPr lang="en-US" dirty="0"/>
              <a:t> badge</a:t>
            </a:r>
          </a:p>
          <a:p>
            <a:r>
              <a:rPr lang="en-US" dirty="0"/>
              <a:t>It's purpose was to generate a more cohesive group identity for </a:t>
            </a:r>
            <a:r>
              <a:rPr lang="en-US" dirty="0" err="1"/>
              <a:t>dczia</a:t>
            </a:r>
            <a:r>
              <a:rPr lang="en-US" dirty="0"/>
              <a:t>, a group mostly now in diaspora but originally all from New Mexico</a:t>
            </a:r>
          </a:p>
          <a:p>
            <a:r>
              <a:rPr lang="en-US" dirty="0"/>
              <a:t>It's design was an easy to modify Arduino shield that incorporated a display, RGB LEDs, and 4 mechanical keyboard keys</a:t>
            </a:r>
          </a:p>
          <a:p>
            <a:endParaRPr lang="en-US" dirty="0"/>
          </a:p>
        </p:txBody>
      </p:sp>
    </p:spTree>
    <p:extLst>
      <p:ext uri="{BB962C8B-B14F-4D97-AF65-F5344CB8AC3E}">
        <p14:creationId xmlns:p14="http://schemas.microsoft.com/office/powerpoint/2010/main" val="31698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a:xfrm>
            <a:off x="838199" y="365125"/>
            <a:ext cx="11214005" cy="1325563"/>
          </a:xfrm>
        </p:spPr>
        <p:txBody>
          <a:bodyPr/>
          <a:lstStyle/>
          <a:p>
            <a:r>
              <a:rPr lang="en-US" dirty="0"/>
              <a:t>@Hamster </a:t>
            </a:r>
            <a:r>
              <a:rPr lang="mr-IN" dirty="0"/>
              <a:t>–</a:t>
            </a:r>
            <a:r>
              <a:rPr lang="en-US" dirty="0"/>
              <a:t> </a:t>
            </a:r>
            <a:r>
              <a:rPr lang="en-US" sz="4300" dirty="0"/>
              <a:t>DC801Badge DCZIA</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fontScale="55000" lnSpcReduction="20000"/>
          </a:bodyPr>
          <a:lstStyle/>
          <a:p>
            <a:endParaRPr lang="en-US" dirty="0"/>
          </a:p>
          <a:p>
            <a:r>
              <a:rPr lang="en-US" dirty="0"/>
              <a:t>I'm a system engineer by day, but despite having a lot of freedom to design there, there are things I want to explore and develop and push without having to think about how it impacts the company. The </a:t>
            </a:r>
            <a:r>
              <a:rPr lang="en-US" dirty="0" err="1"/>
              <a:t>badgelife</a:t>
            </a:r>
            <a:r>
              <a:rPr lang="en-US" dirty="0"/>
              <a:t> scene allows for an outlet for that, to bring in skills I am fluent with.</a:t>
            </a:r>
          </a:p>
          <a:p>
            <a:r>
              <a:rPr lang="en-US" dirty="0"/>
              <a:t>Budgeting is important. A lot of the funds come out of our own pockets. It's very scary to drop several grand on your credit card with the hope that everyone that bought one pays. The budget strongly drives how many badges get built.</a:t>
            </a:r>
          </a:p>
          <a:p>
            <a:r>
              <a:rPr lang="en-US" dirty="0"/>
              <a:t>That said, the goal is not about profit, it's about the novelty of pushing the </a:t>
            </a:r>
            <a:r>
              <a:rPr lang="en-US" dirty="0" err="1"/>
              <a:t>demoscene</a:t>
            </a:r>
            <a:r>
              <a:rPr lang="en-US" dirty="0"/>
              <a:t>. It's actually somewhat annoying to see the badges after the con show up on eBay at vastly inflated values. I worry about the future of the scene when you have the artists and creators pouring their soul and talent into a badge, selling it at a loss or just a little profit to share with other hackers, only to have a subset then slap those little chunks of soul on eBay to turn a profit with no value input to the design process. At some point, ideas that might have come forth get shuttered because it's just </a:t>
            </a:r>
            <a:r>
              <a:rPr lang="en-US" dirty="0" err="1"/>
              <a:t>gonna</a:t>
            </a:r>
            <a:r>
              <a:rPr lang="en-US" dirty="0"/>
              <a:t> end up as money in someone else's pockets, and it is antithetical to the scene to sell badges at max profit to other hackers.</a:t>
            </a:r>
          </a:p>
          <a:p>
            <a:r>
              <a:rPr lang="en-US" dirty="0"/>
              <a:t>It's harder than you might think. An idea is a fleeting thing - you start into a design, and realize how much it will suck, and start over. But at some point, you're stuck, and now it's do or die. Will stuff ship in time? What do you do about batteries? Oh no, the </a:t>
            </a:r>
            <a:r>
              <a:rPr lang="en-US" dirty="0" err="1"/>
              <a:t>vreg</a:t>
            </a:r>
            <a:r>
              <a:rPr lang="en-US" dirty="0"/>
              <a:t> you wanted to use is no longer stocked anywhere, how do you fix it? No matter how well you plan, it's going to be hell to get it all pulled together.</a:t>
            </a:r>
          </a:p>
          <a:p>
            <a:r>
              <a:rPr lang="en-US" dirty="0"/>
              <a:t>There's help out there for making badges, but you get what you put into it. No one else can do the work for you, but they can help provide little hints. There's not enough bandwidth to go around, so you need to go into it with the idea that you are learning how to solve problems on your own, not constantly rely on others to give you answers.</a:t>
            </a:r>
          </a:p>
          <a:p>
            <a:r>
              <a:rPr lang="en-US" dirty="0"/>
              <a:t>Teams are always a good thing, but coordination is hard. Egos can flare even amongst the most seasoned teams. At times you'll want to go it alone, but no badge maker is an island.</a:t>
            </a:r>
          </a:p>
          <a:p>
            <a:endParaRPr lang="en-US" dirty="0"/>
          </a:p>
        </p:txBody>
      </p:sp>
    </p:spTree>
    <p:extLst>
      <p:ext uri="{BB962C8B-B14F-4D97-AF65-F5344CB8AC3E}">
        <p14:creationId xmlns:p14="http://schemas.microsoft.com/office/powerpoint/2010/main" val="105893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a:xfrm>
            <a:off x="838199" y="365125"/>
            <a:ext cx="11214005" cy="1325563"/>
          </a:xfrm>
        </p:spPr>
        <p:txBody>
          <a:bodyPr/>
          <a:lstStyle/>
          <a:p>
            <a:r>
              <a:rPr lang="en-US" dirty="0"/>
              <a:t>@Hamster </a:t>
            </a:r>
            <a:r>
              <a:rPr lang="mr-IN" dirty="0"/>
              <a:t>–</a:t>
            </a:r>
            <a:r>
              <a:rPr lang="en-US" dirty="0"/>
              <a:t> </a:t>
            </a:r>
            <a:r>
              <a:rPr lang="en-US" sz="4300" dirty="0"/>
              <a:t>DC801Badge DCZIA</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fontScale="62500" lnSpcReduction="20000"/>
          </a:bodyPr>
          <a:lstStyle/>
          <a:p>
            <a:endParaRPr lang="en-US" dirty="0"/>
          </a:p>
          <a:p>
            <a:endParaRPr lang="en-US" dirty="0"/>
          </a:p>
          <a:p>
            <a:r>
              <a:rPr lang="en-US" dirty="0"/>
              <a:t>Probably. </a:t>
            </a:r>
            <a:r>
              <a:rPr lang="en-US" dirty="0" err="1"/>
              <a:t>Defcon</a:t>
            </a:r>
            <a:r>
              <a:rPr lang="en-US" dirty="0"/>
              <a:t> is all over the place in terms of focus.</a:t>
            </a:r>
          </a:p>
          <a:p>
            <a:r>
              <a:rPr lang="en-US" dirty="0"/>
              <a:t>Trying to dial in the feature set. Everyone wants it all singing, all dancing, but then reality sets in about what is possible and you have to make it go.</a:t>
            </a:r>
          </a:p>
          <a:p>
            <a:r>
              <a:rPr lang="en-US" dirty="0"/>
              <a:t>I delivered two working badges at </a:t>
            </a:r>
            <a:r>
              <a:rPr lang="en-US" dirty="0" err="1"/>
              <a:t>defcon</a:t>
            </a:r>
            <a:r>
              <a:rPr lang="en-US" dirty="0"/>
              <a:t> and people liked them</a:t>
            </a:r>
          </a:p>
          <a:p>
            <a:r>
              <a:rPr lang="en-US" dirty="0"/>
              <a:t>Hahaha yeah not making any money at this. Especially when you factor in all the time required to make it happen.</a:t>
            </a:r>
          </a:p>
          <a:p>
            <a:r>
              <a:rPr lang="en-US" dirty="0"/>
              <a:t>No, not even close</a:t>
            </a:r>
          </a:p>
          <a:p>
            <a:r>
              <a:rPr lang="en-US" dirty="0"/>
              <a:t>I made two for DC25. I'm guessing you mean DC26. Yes, there will be more badges.</a:t>
            </a:r>
          </a:p>
          <a:p>
            <a:r>
              <a:rPr lang="en-US" dirty="0"/>
              <a:t>If it got to the point where it felt like a job, I would quit. I'm not in it for profit. I'm not in it to make money for someone else. I'm in it to expand the </a:t>
            </a:r>
            <a:r>
              <a:rPr lang="en-US" dirty="0" err="1"/>
              <a:t>demoscene</a:t>
            </a:r>
            <a:r>
              <a:rPr lang="en-US" dirty="0"/>
              <a:t> of </a:t>
            </a:r>
            <a:r>
              <a:rPr lang="en-US" dirty="0" err="1"/>
              <a:t>pcb</a:t>
            </a:r>
            <a:r>
              <a:rPr lang="en-US" dirty="0"/>
              <a:t> badges, to share with my fellow hackers.</a:t>
            </a:r>
          </a:p>
          <a:p>
            <a:r>
              <a:rPr lang="en-US" dirty="0"/>
              <a:t>Take a look at code commits after the con - it would have been nice to have them at the con. Ah well.</a:t>
            </a:r>
          </a:p>
          <a:p>
            <a:r>
              <a:rPr lang="en-US" dirty="0"/>
              <a:t>Of course I'm proud. No other way to feel about it. Lots more work could have been put in, but I have to balance that against everything else I want to do with my personal life.</a:t>
            </a:r>
          </a:p>
          <a:p>
            <a:endParaRPr lang="en-US" dirty="0"/>
          </a:p>
        </p:txBody>
      </p:sp>
    </p:spTree>
    <p:extLst>
      <p:ext uri="{BB962C8B-B14F-4D97-AF65-F5344CB8AC3E}">
        <p14:creationId xmlns:p14="http://schemas.microsoft.com/office/powerpoint/2010/main" val="305249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FD54-9939-4F00-B52C-34EF90978FC3}"/>
              </a:ext>
            </a:extLst>
          </p:cNvPr>
          <p:cNvSpPr>
            <a:spLocks noGrp="1"/>
          </p:cNvSpPr>
          <p:nvPr>
            <p:ph type="title"/>
          </p:nvPr>
        </p:nvSpPr>
        <p:spPr/>
        <p:txBody>
          <a:bodyPr/>
          <a:lstStyle/>
          <a:p>
            <a:r>
              <a:rPr lang="en-US"/>
              <a:t>What are alternate or crypto currencies	</a:t>
            </a:r>
            <a:endParaRPr lang="en-US" dirty="0"/>
          </a:p>
        </p:txBody>
      </p:sp>
      <p:sp>
        <p:nvSpPr>
          <p:cNvPr id="3" name="Content Placeholder 2">
            <a:extLst>
              <a:ext uri="{FF2B5EF4-FFF2-40B4-BE49-F238E27FC236}">
                <a16:creationId xmlns:a16="http://schemas.microsoft.com/office/drawing/2014/main" id="{31AD2D99-C33E-4619-BCB6-89E2606EAF18}"/>
              </a:ext>
            </a:extLst>
          </p:cNvPr>
          <p:cNvSpPr>
            <a:spLocks noGrp="1"/>
          </p:cNvSpPr>
          <p:nvPr>
            <p:ph idx="1"/>
          </p:nvPr>
        </p:nvSpPr>
        <p:spPr/>
        <p:txBody>
          <a:bodyPr/>
          <a:lstStyle/>
          <a:p>
            <a:r>
              <a:rPr lang="en-US" dirty="0" err="1"/>
              <a:t>Defcoin</a:t>
            </a:r>
            <a:endParaRPr lang="en-US" dirty="0"/>
          </a:p>
          <a:p>
            <a:r>
              <a:rPr lang="en-US" dirty="0"/>
              <a:t>Bitcoin</a:t>
            </a:r>
          </a:p>
          <a:p>
            <a:r>
              <a:rPr lang="en-US" dirty="0" err="1"/>
              <a:t>Litecoin</a:t>
            </a:r>
            <a:endParaRPr lang="en-US" dirty="0"/>
          </a:p>
          <a:p>
            <a:r>
              <a:rPr lang="en-US" dirty="0"/>
              <a:t>WAVES</a:t>
            </a:r>
          </a:p>
          <a:p>
            <a:endParaRPr lang="en-US" dirty="0"/>
          </a:p>
        </p:txBody>
      </p:sp>
    </p:spTree>
    <p:extLst>
      <p:ext uri="{BB962C8B-B14F-4D97-AF65-F5344CB8AC3E}">
        <p14:creationId xmlns:p14="http://schemas.microsoft.com/office/powerpoint/2010/main" val="145491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B28D-C3FC-45C6-B430-347DB8AC2113}"/>
              </a:ext>
            </a:extLst>
          </p:cNvPr>
          <p:cNvSpPr>
            <a:spLocks noGrp="1"/>
          </p:cNvSpPr>
          <p:nvPr>
            <p:ph type="title"/>
          </p:nvPr>
        </p:nvSpPr>
        <p:spPr/>
        <p:txBody>
          <a:bodyPr/>
          <a:lstStyle/>
          <a:p>
            <a:r>
              <a:rPr lang="en-US" dirty="0"/>
              <a:t>@d4rkm4tter – Manager of </a:t>
            </a:r>
            <a:r>
              <a:rPr lang="en-US" dirty="0" err="1"/>
              <a:t>Defcoin</a:t>
            </a:r>
            <a:endParaRPr lang="en-US" dirty="0"/>
          </a:p>
        </p:txBody>
      </p:sp>
      <p:sp>
        <p:nvSpPr>
          <p:cNvPr id="3" name="Content Placeholder 2">
            <a:extLst>
              <a:ext uri="{FF2B5EF4-FFF2-40B4-BE49-F238E27FC236}">
                <a16:creationId xmlns:a16="http://schemas.microsoft.com/office/drawing/2014/main" id="{66C9EC46-7FBF-4E4D-8E83-F6B9DCD38B3B}"/>
              </a:ext>
            </a:extLst>
          </p:cNvPr>
          <p:cNvSpPr>
            <a:spLocks noGrp="1"/>
          </p:cNvSpPr>
          <p:nvPr>
            <p:ph idx="1"/>
          </p:nvPr>
        </p:nvSpPr>
        <p:spPr/>
        <p:txBody>
          <a:bodyPr>
            <a:normAutofit fontScale="55000" lnSpcReduction="20000"/>
          </a:bodyPr>
          <a:lstStyle/>
          <a:p>
            <a:r>
              <a:rPr lang="en-US" dirty="0"/>
              <a:t> Not sure, the community created these for </a:t>
            </a:r>
            <a:r>
              <a:rPr lang="en-US" dirty="0" err="1"/>
              <a:t>Defcoin</a:t>
            </a:r>
            <a:r>
              <a:rPr lang="en-US" dirty="0"/>
              <a:t>. I've only ever figured out how to solo-mine. </a:t>
            </a:r>
          </a:p>
          <a:p>
            <a:r>
              <a:rPr lang="en-US" dirty="0"/>
              <a:t>A lot of work is required and I have not ever done it. Russ and </a:t>
            </a:r>
            <a:r>
              <a:rPr lang="en-US" dirty="0" err="1"/>
              <a:t>Slugbait</a:t>
            </a:r>
            <a:r>
              <a:rPr lang="en-US" dirty="0"/>
              <a:t> are the creators of </a:t>
            </a:r>
            <a:r>
              <a:rPr lang="en-US" dirty="0" err="1"/>
              <a:t>Defcoin</a:t>
            </a:r>
            <a:r>
              <a:rPr lang="en-US" dirty="0"/>
              <a:t> who have turned it over to me to manage. </a:t>
            </a:r>
          </a:p>
          <a:p>
            <a:r>
              <a:rPr lang="en-US" dirty="0"/>
              <a:t>I've been involved with other cryptocurrencies and the idea of a cryptocurrency playground for hackers was exciting. Once I found out about </a:t>
            </a:r>
            <a:r>
              <a:rPr lang="en-US" dirty="0" err="1"/>
              <a:t>Defcoin</a:t>
            </a:r>
            <a:r>
              <a:rPr lang="en-US" dirty="0"/>
              <a:t> I began trying to get people involved. I started a reddit, began mining it and started giving it away leading up to DEF CON. </a:t>
            </a:r>
          </a:p>
          <a:p>
            <a:r>
              <a:rPr lang="en-US" dirty="0"/>
              <a:t>There have been 2 major camps with </a:t>
            </a:r>
            <a:r>
              <a:rPr lang="en-US" dirty="0" err="1"/>
              <a:t>Defcoin</a:t>
            </a:r>
            <a:r>
              <a:rPr lang="en-US" dirty="0"/>
              <a:t>, one who thinks </a:t>
            </a:r>
            <a:r>
              <a:rPr lang="en-US" dirty="0" err="1"/>
              <a:t>Defcoin</a:t>
            </a:r>
            <a:r>
              <a:rPr lang="en-US" dirty="0"/>
              <a:t> should never have real world value and the other who thinks it should. I have explored each side of the argument and I land somewhere in the middle where I'd like to see </a:t>
            </a:r>
            <a:r>
              <a:rPr lang="en-US" dirty="0" err="1"/>
              <a:t>Defcoin</a:t>
            </a:r>
            <a:r>
              <a:rPr lang="en-US" dirty="0"/>
              <a:t> be accepted by the conference to purchase badges and by vendors to get swag. </a:t>
            </a:r>
          </a:p>
          <a:p>
            <a:r>
              <a:rPr lang="en-US" dirty="0"/>
              <a:t>This year has been extremely difficult getting things ready for the con in that there are a number of vulnerabilities in the current version of the software. Additionally, we lost the http://defcoin.org  domain and changing the seed nodes is impossible without recompiling the software. It has been difficult to get a Windows version of the software to compile due to the number of legacy libraries that are needed to build it. Despite these, we were still able to get people to mine and people to use </a:t>
            </a:r>
            <a:r>
              <a:rPr lang="en-US" dirty="0" err="1"/>
              <a:t>Defcoin</a:t>
            </a:r>
            <a:r>
              <a:rPr lang="en-US" dirty="0"/>
              <a:t> at DEF CON. </a:t>
            </a:r>
          </a:p>
          <a:p>
            <a:r>
              <a:rPr lang="en-US" dirty="0"/>
              <a:t>There will likely be a re-branding for DEF CON 26 as well as a hard fork to update to a recent release of </a:t>
            </a:r>
            <a:r>
              <a:rPr lang="en-US" dirty="0" err="1"/>
              <a:t>Litecoin</a:t>
            </a:r>
            <a:r>
              <a:rPr lang="en-US" dirty="0"/>
              <a:t>. There might also be changes to the codebase specifically for hackers. All of this discussion will happen on /r/</a:t>
            </a:r>
            <a:r>
              <a:rPr lang="en-US" dirty="0" err="1"/>
              <a:t>defcoin</a:t>
            </a:r>
            <a:r>
              <a:rPr lang="en-US" dirty="0"/>
              <a:t>. 7. The best way to learn something is to get involved. Feel free to join us on /r/</a:t>
            </a:r>
            <a:r>
              <a:rPr lang="en-US" dirty="0" err="1"/>
              <a:t>defcoin</a:t>
            </a:r>
            <a:r>
              <a:rPr lang="en-US" dirty="0"/>
              <a:t> to see what the future of </a:t>
            </a:r>
            <a:r>
              <a:rPr lang="en-US" dirty="0" err="1"/>
              <a:t>Defcoin</a:t>
            </a:r>
            <a:r>
              <a:rPr lang="en-US" dirty="0"/>
              <a:t> will hold.</a:t>
            </a:r>
          </a:p>
          <a:p>
            <a:endParaRPr lang="en-US" dirty="0"/>
          </a:p>
          <a:p>
            <a:r>
              <a:rPr lang="en-US" sz="4400" dirty="0"/>
              <a:t>Side note check out his page with the write-up on the </a:t>
            </a:r>
            <a:r>
              <a:rPr lang="en-US" sz="4400" dirty="0" err="1"/>
              <a:t>wifi</a:t>
            </a:r>
            <a:r>
              <a:rPr lang="en-US" sz="4400" dirty="0"/>
              <a:t> cactus he created.  http://palshack.org/</a:t>
            </a:r>
          </a:p>
        </p:txBody>
      </p:sp>
    </p:spTree>
    <p:extLst>
      <p:ext uri="{BB962C8B-B14F-4D97-AF65-F5344CB8AC3E}">
        <p14:creationId xmlns:p14="http://schemas.microsoft.com/office/powerpoint/2010/main" val="89026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AF04-22FD-4859-B7D7-865693816E2B}"/>
              </a:ext>
            </a:extLst>
          </p:cNvPr>
          <p:cNvSpPr>
            <a:spLocks noGrp="1"/>
          </p:cNvSpPr>
          <p:nvPr>
            <p:ph type="title"/>
          </p:nvPr>
        </p:nvSpPr>
        <p:spPr/>
        <p:txBody>
          <a:bodyPr/>
          <a:lstStyle/>
          <a:p>
            <a:r>
              <a:rPr lang="en-US"/>
              <a:t>“If you spike . . . “	</a:t>
            </a:r>
            <a:endParaRPr lang="en-US" dirty="0"/>
          </a:p>
        </p:txBody>
      </p:sp>
      <p:sp>
        <p:nvSpPr>
          <p:cNvPr id="3" name="Content Placeholder 2">
            <a:extLst>
              <a:ext uri="{FF2B5EF4-FFF2-40B4-BE49-F238E27FC236}">
                <a16:creationId xmlns:a16="http://schemas.microsoft.com/office/drawing/2014/main" id="{582EFBF0-F232-4761-97B1-E61BDE4A4B78}"/>
              </a:ext>
            </a:extLst>
          </p:cNvPr>
          <p:cNvSpPr>
            <a:spLocks noGrp="1"/>
          </p:cNvSpPr>
          <p:nvPr>
            <p:ph idx="1"/>
          </p:nvPr>
        </p:nvSpPr>
        <p:spPr/>
        <p:txBody>
          <a:bodyPr/>
          <a:lstStyle/>
          <a:p>
            <a:r>
              <a:rPr lang="en-US"/>
              <a:t>So if you were unaware I single handedly spiked the living $h1t out of the defcoin mining pool so I would have enough coins to do everything I wanted.</a:t>
            </a:r>
          </a:p>
          <a:p>
            <a:r>
              <a:rPr lang="en-US"/>
              <a:t>The results are probably still on reddit.com/r/defcoin</a:t>
            </a:r>
          </a:p>
          <a:p>
            <a:r>
              <a:rPr lang="en-US"/>
              <a:t>I got a lot of hate messages</a:t>
            </a:r>
          </a:p>
          <a:p>
            <a:r>
              <a:rPr lang="en-US"/>
              <a:t>But I also made epic connections with epic people that got me VIP into anything and anywhere.</a:t>
            </a:r>
            <a:endParaRPr lang="en-US" dirty="0"/>
          </a:p>
        </p:txBody>
      </p:sp>
    </p:spTree>
    <p:extLst>
      <p:ext uri="{BB962C8B-B14F-4D97-AF65-F5344CB8AC3E}">
        <p14:creationId xmlns:p14="http://schemas.microsoft.com/office/powerpoint/2010/main" val="154223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92C0-BC69-428D-BF36-75185C3E2596}"/>
              </a:ext>
            </a:extLst>
          </p:cNvPr>
          <p:cNvSpPr>
            <a:spLocks noGrp="1"/>
          </p:cNvSpPr>
          <p:nvPr>
            <p:ph type="title"/>
          </p:nvPr>
        </p:nvSpPr>
        <p:spPr/>
        <p:txBody>
          <a:bodyPr/>
          <a:lstStyle/>
          <a:p>
            <a:r>
              <a:rPr lang="en-US"/>
              <a:t>WTF is Coindroids!?</a:t>
            </a:r>
            <a:endParaRPr lang="en-US" dirty="0"/>
          </a:p>
        </p:txBody>
      </p:sp>
      <p:sp>
        <p:nvSpPr>
          <p:cNvPr id="5" name="Content Placeholder 4">
            <a:extLst>
              <a:ext uri="{FF2B5EF4-FFF2-40B4-BE49-F238E27FC236}">
                <a16:creationId xmlns:a16="http://schemas.microsoft.com/office/drawing/2014/main" id="{B3485F83-B47B-4522-BCEE-B567719688A1}"/>
              </a:ext>
            </a:extLst>
          </p:cNvPr>
          <p:cNvSpPr>
            <a:spLocks noGrp="1"/>
          </p:cNvSpPr>
          <p:nvPr>
            <p:ph idx="1"/>
          </p:nvPr>
        </p:nvSpPr>
        <p:spPr/>
        <p:txBody>
          <a:bodyPr/>
          <a:lstStyle/>
          <a:p>
            <a:r>
              <a:rPr lang="en-US" dirty="0"/>
              <a:t>Gamification of </a:t>
            </a:r>
            <a:r>
              <a:rPr lang="en-US" dirty="0" err="1"/>
              <a:t>Blockchain</a:t>
            </a:r>
            <a:r>
              <a:rPr lang="en-US" dirty="0"/>
              <a:t> Tech</a:t>
            </a:r>
          </a:p>
          <a:p>
            <a:r>
              <a:rPr lang="en-US" dirty="0"/>
              <a:t>Skill-based, played with money, and played for money</a:t>
            </a:r>
          </a:p>
          <a:p>
            <a:r>
              <a:rPr lang="en-US" dirty="0"/>
              <a:t>Actions are Transactions, Choose Them Wisely</a:t>
            </a:r>
          </a:p>
          <a:p>
            <a:r>
              <a:rPr lang="en-US" dirty="0"/>
              <a:t>Consequence &amp; Reward for Your Actions</a:t>
            </a:r>
          </a:p>
          <a:p>
            <a:r>
              <a:rPr lang="en-US" dirty="0"/>
              <a:t>Played with </a:t>
            </a:r>
            <a:r>
              <a:rPr lang="en-US" dirty="0" err="1"/>
              <a:t>LiteCoin</a:t>
            </a:r>
            <a:r>
              <a:rPr lang="en-US" dirty="0"/>
              <a:t> or </a:t>
            </a:r>
            <a:r>
              <a:rPr lang="en-US" dirty="0" err="1"/>
              <a:t>Defcoin</a:t>
            </a:r>
            <a:endParaRPr lang="en-US" dirty="0"/>
          </a:p>
          <a:p>
            <a:endParaRPr lang="en-US" dirty="0"/>
          </a:p>
          <a:p>
            <a:r>
              <a:rPr lang="en-US" dirty="0" err="1"/>
              <a:t>Coindroids.com</a:t>
            </a:r>
            <a:endParaRPr lang="en-US" dirty="0"/>
          </a:p>
        </p:txBody>
      </p:sp>
    </p:spTree>
    <p:extLst>
      <p:ext uri="{BB962C8B-B14F-4D97-AF65-F5344CB8AC3E}">
        <p14:creationId xmlns:p14="http://schemas.microsoft.com/office/powerpoint/2010/main" val="187364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4206-EF05-4296-80BD-5AF45FD1FCE7}"/>
              </a:ext>
            </a:extLst>
          </p:cNvPr>
          <p:cNvSpPr>
            <a:spLocks noGrp="1"/>
          </p:cNvSpPr>
          <p:nvPr>
            <p:ph type="title"/>
          </p:nvPr>
        </p:nvSpPr>
        <p:spPr/>
        <p:txBody>
          <a:bodyPr>
            <a:normAutofit/>
          </a:bodyPr>
          <a:lstStyle/>
          <a:p>
            <a:r>
              <a:rPr lang="en-US" dirty="0">
                <a:solidFill>
                  <a:srgbClr val="58FF00"/>
                </a:solidFill>
                <a:latin typeface="Comic Sans MS" panose="030F0702030302020204" pitchFamily="66" charset="0"/>
              </a:rPr>
              <a:t>About Brandon	</a:t>
            </a:r>
          </a:p>
        </p:txBody>
      </p:sp>
      <p:sp>
        <p:nvSpPr>
          <p:cNvPr id="3" name="Content Placeholder 2">
            <a:extLst>
              <a:ext uri="{FF2B5EF4-FFF2-40B4-BE49-F238E27FC236}">
                <a16:creationId xmlns:a16="http://schemas.microsoft.com/office/drawing/2014/main" id="{AECD4A1F-7A30-4FA5-A8BE-E4915917C2F1}"/>
              </a:ext>
            </a:extLst>
          </p:cNvPr>
          <p:cNvSpPr>
            <a:spLocks noGrp="1"/>
          </p:cNvSpPr>
          <p:nvPr>
            <p:ph idx="1"/>
          </p:nvPr>
        </p:nvSpPr>
        <p:spPr/>
        <p:txBody>
          <a:bodyPr>
            <a:normAutofit/>
          </a:bodyPr>
          <a:lstStyle/>
          <a:p>
            <a:r>
              <a:rPr lang="en-US" sz="3000" dirty="0">
                <a:solidFill>
                  <a:srgbClr val="58FF00"/>
                </a:solidFill>
                <a:latin typeface="Comic Sans MS" panose="030F0702030302020204" pitchFamily="66" charset="0"/>
              </a:rPr>
              <a:t>Twitter @Kirball904</a:t>
            </a:r>
          </a:p>
          <a:p>
            <a:r>
              <a:rPr lang="en-US" sz="3000" dirty="0">
                <a:solidFill>
                  <a:srgbClr val="58FF00"/>
                </a:solidFill>
                <a:latin typeface="Comic Sans MS" panose="030F0702030302020204" pitchFamily="66" charset="0"/>
              </a:rPr>
              <a:t>Nerd</a:t>
            </a:r>
          </a:p>
          <a:p>
            <a:r>
              <a:rPr lang="en-US" sz="3000" dirty="0" err="1">
                <a:solidFill>
                  <a:srgbClr val="58FF00"/>
                </a:solidFill>
                <a:latin typeface="Comic Sans MS" panose="030F0702030302020204" pitchFamily="66" charset="0"/>
              </a:rPr>
              <a:t>Infosec</a:t>
            </a:r>
            <a:r>
              <a:rPr lang="en-US" sz="3000" dirty="0">
                <a:solidFill>
                  <a:srgbClr val="58FF00"/>
                </a:solidFill>
                <a:latin typeface="Comic Sans MS" panose="030F0702030302020204" pitchFamily="66" charset="0"/>
              </a:rPr>
              <a:t> since age of 15</a:t>
            </a:r>
          </a:p>
          <a:p>
            <a:r>
              <a:rPr lang="en-US" sz="3000" dirty="0">
                <a:solidFill>
                  <a:srgbClr val="58FF00"/>
                </a:solidFill>
                <a:latin typeface="Comic Sans MS" panose="030F0702030302020204" pitchFamily="66" charset="0"/>
              </a:rPr>
              <a:t>Jack of many trades master of none</a:t>
            </a:r>
          </a:p>
        </p:txBody>
      </p:sp>
    </p:spTree>
    <p:extLst>
      <p:ext uri="{BB962C8B-B14F-4D97-AF65-F5344CB8AC3E}">
        <p14:creationId xmlns:p14="http://schemas.microsoft.com/office/powerpoint/2010/main" val="386317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A2FF-B98A-4194-8B8A-7F9D77EEE588}"/>
              </a:ext>
            </a:extLst>
          </p:cNvPr>
          <p:cNvSpPr>
            <a:spLocks noGrp="1"/>
          </p:cNvSpPr>
          <p:nvPr>
            <p:ph type="title"/>
          </p:nvPr>
        </p:nvSpPr>
        <p:spPr/>
        <p:txBody>
          <a:bodyPr/>
          <a:lstStyle/>
          <a:p>
            <a:r>
              <a:rPr lang="en-US" dirty="0"/>
              <a:t>@ - Abstract (Creator of Coin Droids)</a:t>
            </a:r>
          </a:p>
        </p:txBody>
      </p:sp>
      <p:sp>
        <p:nvSpPr>
          <p:cNvPr id="3" name="Content Placeholder 2">
            <a:extLst>
              <a:ext uri="{FF2B5EF4-FFF2-40B4-BE49-F238E27FC236}">
                <a16:creationId xmlns:a16="http://schemas.microsoft.com/office/drawing/2014/main" id="{4BFAE0B6-330A-458A-BBFA-7F19A6C0357C}"/>
              </a:ext>
            </a:extLst>
          </p:cNvPr>
          <p:cNvSpPr>
            <a:spLocks noGrp="1"/>
          </p:cNvSpPr>
          <p:nvPr>
            <p:ph idx="1"/>
          </p:nvPr>
        </p:nvSpPr>
        <p:spPr/>
        <p:txBody>
          <a:bodyPr>
            <a:normAutofit fontScale="70000" lnSpcReduction="20000"/>
          </a:bodyPr>
          <a:lstStyle/>
          <a:p>
            <a:endParaRPr lang="en-US" dirty="0"/>
          </a:p>
          <a:p>
            <a:r>
              <a:rPr lang="en-US" dirty="0"/>
              <a:t>After the robotic uprising and humanity’s falls (typical humans), the androids have since learned quite a bit from their once squishy overlords and now conduct war purely with money, specifically the blunt ample cryptocurrencies. Androids, as it turns out, haven’t really mastered the art of friendship but have developed quite a fondness for battle.</a:t>
            </a:r>
          </a:p>
          <a:p>
            <a:r>
              <a:rPr lang="en-US" dirty="0" err="1"/>
              <a:t>Coindroids</a:t>
            </a:r>
            <a:r>
              <a:rPr lang="en-US" dirty="0"/>
              <a:t> is completely skill-based, played with money, and played for money. Your actions are transactions, so you must choose them wisely. Your success will depend as much on your quick thinking as it will your methodical attention to detail throughout our ongoing story. If you like gaming, but wish there were more consequence and reward for your actions, </a:t>
            </a:r>
            <a:r>
              <a:rPr lang="en-US" dirty="0" err="1"/>
              <a:t>Coindroids</a:t>
            </a:r>
            <a:r>
              <a:rPr lang="en-US" dirty="0"/>
              <a:t> offers a unique environment where every action matters. </a:t>
            </a:r>
          </a:p>
          <a:p>
            <a:r>
              <a:rPr lang="en-US" dirty="0"/>
              <a:t>Our team has been involved in the blockchain space since early Bitcoin days and we have an obsession with the gamification of weird things. As we started to brainstorm game mechanics that fit on a blockchain, the fit was actually far more logical than we initially expected. </a:t>
            </a:r>
          </a:p>
          <a:p>
            <a:r>
              <a:rPr lang="en-US" dirty="0"/>
              <a:t>Writing a reason into the lore of the </a:t>
            </a:r>
            <a:r>
              <a:rPr lang="en-US" dirty="0" err="1"/>
              <a:t>Coindroids</a:t>
            </a:r>
            <a:r>
              <a:rPr lang="en-US" dirty="0"/>
              <a:t> universe ended up being pretty fun too.</a:t>
            </a:r>
          </a:p>
          <a:p>
            <a:r>
              <a:rPr lang="en-US" dirty="0"/>
              <a:t>You'll need some coin, either </a:t>
            </a:r>
            <a:r>
              <a:rPr lang="en-US" dirty="0" err="1"/>
              <a:t>Litecoin</a:t>
            </a:r>
            <a:r>
              <a:rPr lang="en-US" dirty="0"/>
              <a:t> or </a:t>
            </a:r>
            <a:r>
              <a:rPr lang="en-US" dirty="0" err="1"/>
              <a:t>Defcoin</a:t>
            </a:r>
            <a:r>
              <a:rPr lang="en-US" dirty="0"/>
              <a:t> (you should ask </a:t>
            </a:r>
            <a:r>
              <a:rPr lang="en-US" dirty="0" err="1"/>
              <a:t>Kirb</a:t>
            </a:r>
            <a:r>
              <a:rPr lang="en-US" dirty="0"/>
              <a:t> for some </a:t>
            </a:r>
            <a:r>
              <a:rPr lang="en-US" dirty="0" err="1"/>
              <a:t>defcoin</a:t>
            </a:r>
            <a:r>
              <a:rPr lang="en-US" dirty="0"/>
              <a:t> ;) )</a:t>
            </a:r>
          </a:p>
        </p:txBody>
      </p:sp>
    </p:spTree>
    <p:extLst>
      <p:ext uri="{BB962C8B-B14F-4D97-AF65-F5344CB8AC3E}">
        <p14:creationId xmlns:p14="http://schemas.microsoft.com/office/powerpoint/2010/main" val="10462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A2FF-B98A-4194-8B8A-7F9D77EEE588}"/>
              </a:ext>
            </a:extLst>
          </p:cNvPr>
          <p:cNvSpPr>
            <a:spLocks noGrp="1"/>
          </p:cNvSpPr>
          <p:nvPr>
            <p:ph type="title"/>
          </p:nvPr>
        </p:nvSpPr>
        <p:spPr/>
        <p:txBody>
          <a:bodyPr/>
          <a:lstStyle/>
          <a:p>
            <a:r>
              <a:rPr lang="en-US" dirty="0"/>
              <a:t>@ - Abstract (Creator of Coin Droids)</a:t>
            </a:r>
          </a:p>
        </p:txBody>
      </p:sp>
      <p:sp>
        <p:nvSpPr>
          <p:cNvPr id="3" name="Content Placeholder 2">
            <a:extLst>
              <a:ext uri="{FF2B5EF4-FFF2-40B4-BE49-F238E27FC236}">
                <a16:creationId xmlns:a16="http://schemas.microsoft.com/office/drawing/2014/main" id="{4BFAE0B6-330A-458A-BBFA-7F19A6C0357C}"/>
              </a:ext>
            </a:extLst>
          </p:cNvPr>
          <p:cNvSpPr>
            <a:spLocks noGrp="1"/>
          </p:cNvSpPr>
          <p:nvPr>
            <p:ph idx="1"/>
          </p:nvPr>
        </p:nvSpPr>
        <p:spPr/>
        <p:txBody>
          <a:bodyPr>
            <a:normAutofit fontScale="55000" lnSpcReduction="20000"/>
          </a:bodyPr>
          <a:lstStyle/>
          <a:p>
            <a:endParaRPr lang="en-US" dirty="0"/>
          </a:p>
          <a:p>
            <a:r>
              <a:rPr lang="en-US" dirty="0"/>
              <a:t>Then head on over to https://coindroids.com  and create your first droid. I suggest following the guides over in our blog: http://blog.coindroids.com/creating-a-droid/ …</a:t>
            </a:r>
          </a:p>
          <a:p>
            <a:r>
              <a:rPr lang="en-US" dirty="0"/>
              <a:t>Some people want </a:t>
            </a:r>
            <a:r>
              <a:rPr lang="en-US" dirty="0" err="1"/>
              <a:t>totry</a:t>
            </a:r>
            <a:r>
              <a:rPr lang="en-US" dirty="0"/>
              <a:t> the game out before getting too invested, which is where the </a:t>
            </a:r>
            <a:r>
              <a:rPr lang="en-US" dirty="0" err="1"/>
              <a:t>Defcoin</a:t>
            </a:r>
            <a:r>
              <a:rPr lang="en-US" dirty="0"/>
              <a:t> realm is great. Then, if you want to get a bit more serious about it, the logical switch it to play with </a:t>
            </a:r>
            <a:r>
              <a:rPr lang="en-US" dirty="0" err="1"/>
              <a:t>Litecoin</a:t>
            </a:r>
            <a:r>
              <a:rPr lang="en-US" dirty="0"/>
              <a:t>. </a:t>
            </a:r>
          </a:p>
          <a:p>
            <a:r>
              <a:rPr lang="en-US" dirty="0"/>
              <a:t>We wanted to support Bitcoin too, and the system is written to do as such, but ten minute block times and $3 fees aren't </a:t>
            </a:r>
            <a:r>
              <a:rPr lang="en-US" dirty="0" err="1"/>
              <a:t>condusive</a:t>
            </a:r>
            <a:r>
              <a:rPr lang="en-US" dirty="0"/>
              <a:t> to enjoyable gameplay. </a:t>
            </a:r>
          </a:p>
          <a:p>
            <a:r>
              <a:rPr lang="en-US" dirty="0"/>
              <a:t>For DC we always add some extra con-specific challenges. In the past we've added bosses, with big bounties for their death, that were hidden around the conference in other villages, held by special people, or just a neat technical challenge. This year we invited our players to try to defeat Count Zero, the evil jerk in charge of the Imperial One city. They needed to infiltrate the locked-down city and find his weakness. Nobody was able to pull this off yet, but many people are still trying. </a:t>
            </a:r>
          </a:p>
          <a:p>
            <a:r>
              <a:rPr lang="en-US" dirty="0"/>
              <a:t>Of Course!  [We will be at DC26]</a:t>
            </a:r>
          </a:p>
          <a:p>
            <a:r>
              <a:rPr lang="en-US" dirty="0" err="1"/>
              <a:t>FUBrandon</a:t>
            </a:r>
            <a:r>
              <a:rPr lang="en-US" dirty="0"/>
              <a:t> was programmed long ago with a mission unknown. We suspect their lameness may be an issue within their BIOS. </a:t>
            </a:r>
          </a:p>
          <a:p>
            <a:r>
              <a:rPr lang="en-US" dirty="0" err="1"/>
              <a:t>Schemaverse</a:t>
            </a:r>
            <a:r>
              <a:rPr lang="en-US" dirty="0"/>
              <a:t> is your classic space battle game that requires you to build bigger </a:t>
            </a:r>
            <a:r>
              <a:rPr lang="en-US" dirty="0" err="1"/>
              <a:t>ifnrastrcuture</a:t>
            </a:r>
            <a:r>
              <a:rPr lang="en-US" dirty="0"/>
              <a:t> than your enemies and work to destroy them all, taking control of their planets to further your own empire. The game is played entirely with SQL though, so you must connect directly to the central database and control your fleet </a:t>
            </a:r>
            <a:r>
              <a:rPr lang="en-US" dirty="0" err="1"/>
              <a:t>programatically</a:t>
            </a:r>
            <a:r>
              <a:rPr lang="en-US" dirty="0"/>
              <a:t>. Or hack the game. </a:t>
            </a:r>
          </a:p>
          <a:p>
            <a:r>
              <a:rPr lang="en-US" dirty="0"/>
              <a:t>The only badge I managed to grab was the Car Hacking Badge. I'm scared to plug it into my car, but it's really </a:t>
            </a:r>
            <a:r>
              <a:rPr lang="en-US" dirty="0" err="1"/>
              <a:t>really</a:t>
            </a:r>
            <a:r>
              <a:rPr lang="en-US" dirty="0"/>
              <a:t> tempting. Cars are scary </a:t>
            </a:r>
            <a:r>
              <a:rPr lang="en-US" dirty="0" err="1"/>
              <a:t>af</a:t>
            </a:r>
            <a:r>
              <a:rPr lang="en-US" dirty="0"/>
              <a:t>. </a:t>
            </a:r>
          </a:p>
        </p:txBody>
      </p:sp>
    </p:spTree>
    <p:extLst>
      <p:ext uri="{BB962C8B-B14F-4D97-AF65-F5344CB8AC3E}">
        <p14:creationId xmlns:p14="http://schemas.microsoft.com/office/powerpoint/2010/main" val="400164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A2FF-B98A-4194-8B8A-7F9D77EEE588}"/>
              </a:ext>
            </a:extLst>
          </p:cNvPr>
          <p:cNvSpPr>
            <a:spLocks noGrp="1"/>
          </p:cNvSpPr>
          <p:nvPr>
            <p:ph type="title"/>
          </p:nvPr>
        </p:nvSpPr>
        <p:spPr/>
        <p:txBody>
          <a:bodyPr/>
          <a:lstStyle/>
          <a:p>
            <a:r>
              <a:rPr lang="en-US" dirty="0"/>
              <a:t>@</a:t>
            </a:r>
            <a:r>
              <a:rPr lang="en-US" dirty="0" err="1"/>
              <a:t>Abstr_ct</a:t>
            </a:r>
            <a:r>
              <a:rPr lang="en-US" dirty="0"/>
              <a:t> - </a:t>
            </a:r>
            <a:r>
              <a:rPr lang="en-US" dirty="0" err="1"/>
              <a:t>Abstrct</a:t>
            </a:r>
            <a:r>
              <a:rPr lang="en-US" dirty="0"/>
              <a:t> (Creator of Coin Droids)</a:t>
            </a:r>
          </a:p>
        </p:txBody>
      </p:sp>
      <p:sp>
        <p:nvSpPr>
          <p:cNvPr id="3" name="Content Placeholder 2">
            <a:extLst>
              <a:ext uri="{FF2B5EF4-FFF2-40B4-BE49-F238E27FC236}">
                <a16:creationId xmlns:a16="http://schemas.microsoft.com/office/drawing/2014/main" id="{4BFAE0B6-330A-458A-BBFA-7F19A6C0357C}"/>
              </a:ext>
            </a:extLst>
          </p:cNvPr>
          <p:cNvSpPr>
            <a:spLocks noGrp="1"/>
          </p:cNvSpPr>
          <p:nvPr>
            <p:ph idx="1"/>
          </p:nvPr>
        </p:nvSpPr>
        <p:spPr/>
        <p:txBody>
          <a:bodyPr>
            <a:normAutofit fontScale="70000" lnSpcReduction="20000"/>
          </a:bodyPr>
          <a:lstStyle/>
          <a:p>
            <a:r>
              <a:rPr lang="en-US" dirty="0"/>
              <a:t>We aren't against the idea, but we aren't hardware people at all. Definitely open to partnerships though, it would be a lot of fun to bring the game more into the physical realm. </a:t>
            </a:r>
          </a:p>
          <a:p>
            <a:r>
              <a:rPr lang="en-US" dirty="0"/>
              <a:t>This year, somebody wanted to program a bot on </a:t>
            </a:r>
            <a:r>
              <a:rPr lang="en-US" dirty="0" err="1"/>
              <a:t>coindroids</a:t>
            </a:r>
            <a:r>
              <a:rPr lang="en-US" dirty="0"/>
              <a:t>, so they wrote a program to scrape our site. They were absolutely successful and managed to make a script that notified them whenever they were attacked so that they could immediately defend or attack back. The best part though is that our site is built on an API that is available to all users, there was no reason to scrape the site, they just had to RTFM. </a:t>
            </a:r>
          </a:p>
          <a:p>
            <a:r>
              <a:rPr lang="en-US" dirty="0"/>
              <a:t>Also any links you want me to share like your write up on running a contest at </a:t>
            </a:r>
            <a:r>
              <a:rPr lang="en-US" dirty="0" err="1"/>
              <a:t>defcon</a:t>
            </a:r>
            <a:r>
              <a:rPr lang="en-US" dirty="0"/>
              <a:t> or twitter handles be sure to include thanks for you time and thanks for letting me be a part of your game:)</a:t>
            </a:r>
          </a:p>
          <a:p>
            <a:r>
              <a:rPr lang="en-US" dirty="0"/>
              <a:t>Much love and respect brother.</a:t>
            </a:r>
          </a:p>
          <a:p>
            <a:r>
              <a:rPr lang="en-US" dirty="0"/>
              <a:t>Appreciate it.</a:t>
            </a:r>
          </a:p>
          <a:p>
            <a:r>
              <a:rPr lang="en-US" dirty="0"/>
              <a:t>P.S.  Where the hell is my contest badge :P</a:t>
            </a:r>
          </a:p>
          <a:p>
            <a:r>
              <a:rPr lang="en-US" dirty="0"/>
              <a:t>It's beside me, sitting on my desk, waiting to be mailed by somebody who isn't lazy</a:t>
            </a:r>
          </a:p>
        </p:txBody>
      </p:sp>
    </p:spTree>
    <p:extLst>
      <p:ext uri="{BB962C8B-B14F-4D97-AF65-F5344CB8AC3E}">
        <p14:creationId xmlns:p14="http://schemas.microsoft.com/office/powerpoint/2010/main" val="2682856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D90-27FA-47A9-A2AC-5BDAC0F41CF6}"/>
              </a:ext>
            </a:extLst>
          </p:cNvPr>
          <p:cNvSpPr>
            <a:spLocks noGrp="1"/>
          </p:cNvSpPr>
          <p:nvPr>
            <p:ph type="title"/>
          </p:nvPr>
        </p:nvSpPr>
        <p:spPr/>
        <p:txBody>
          <a:bodyPr/>
          <a:lstStyle/>
          <a:p>
            <a:r>
              <a:rPr lang="en-US"/>
              <a:t>What is a barter economy	</a:t>
            </a:r>
            <a:endParaRPr lang="en-US" dirty="0"/>
          </a:p>
        </p:txBody>
      </p:sp>
      <p:sp>
        <p:nvSpPr>
          <p:cNvPr id="3" name="Content Placeholder 2">
            <a:extLst>
              <a:ext uri="{FF2B5EF4-FFF2-40B4-BE49-F238E27FC236}">
                <a16:creationId xmlns:a16="http://schemas.microsoft.com/office/drawing/2014/main" id="{AE7663DA-F56A-4B07-81EE-5EA20451A4FA}"/>
              </a:ext>
            </a:extLst>
          </p:cNvPr>
          <p:cNvSpPr>
            <a:spLocks noGrp="1"/>
          </p:cNvSpPr>
          <p:nvPr>
            <p:ph idx="1"/>
          </p:nvPr>
        </p:nvSpPr>
        <p:spPr/>
        <p:txBody>
          <a:bodyPr/>
          <a:lstStyle/>
          <a:p>
            <a:r>
              <a:rPr lang="en-US"/>
              <a:t>Making trades</a:t>
            </a:r>
          </a:p>
          <a:p>
            <a:r>
              <a:rPr lang="en-US"/>
              <a:t>Buying someone a beer for some sweet swag</a:t>
            </a:r>
            <a:endParaRPr lang="en-US" dirty="0"/>
          </a:p>
        </p:txBody>
      </p:sp>
    </p:spTree>
    <p:extLst>
      <p:ext uri="{BB962C8B-B14F-4D97-AF65-F5344CB8AC3E}">
        <p14:creationId xmlns:p14="http://schemas.microsoft.com/office/powerpoint/2010/main" val="1423023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2387-5094-40EB-AFE9-1A7F1F26A207}"/>
              </a:ext>
            </a:extLst>
          </p:cNvPr>
          <p:cNvSpPr>
            <a:spLocks noGrp="1"/>
          </p:cNvSpPr>
          <p:nvPr>
            <p:ph type="title"/>
          </p:nvPr>
        </p:nvSpPr>
        <p:spPr/>
        <p:txBody>
          <a:bodyPr/>
          <a:lstStyle/>
          <a:p>
            <a:r>
              <a:rPr lang="en-US" dirty="0"/>
              <a:t>What is different about DC and bartering.	</a:t>
            </a:r>
          </a:p>
        </p:txBody>
      </p:sp>
      <p:sp>
        <p:nvSpPr>
          <p:cNvPr id="3" name="Content Placeholder 2">
            <a:extLst>
              <a:ext uri="{FF2B5EF4-FFF2-40B4-BE49-F238E27FC236}">
                <a16:creationId xmlns:a16="http://schemas.microsoft.com/office/drawing/2014/main" id="{C6978EB1-CAD7-4452-99AE-DEF9C9995768}"/>
              </a:ext>
            </a:extLst>
          </p:cNvPr>
          <p:cNvSpPr>
            <a:spLocks noGrp="1"/>
          </p:cNvSpPr>
          <p:nvPr>
            <p:ph idx="1"/>
          </p:nvPr>
        </p:nvSpPr>
        <p:spPr/>
        <p:txBody>
          <a:bodyPr/>
          <a:lstStyle/>
          <a:p>
            <a:r>
              <a:rPr lang="en-US" dirty="0"/>
              <a:t>Two words 1337 H4X0R</a:t>
            </a:r>
          </a:p>
          <a:p>
            <a:r>
              <a:rPr lang="en-US" dirty="0"/>
              <a:t>The things you can find can only be found there or traded for later </a:t>
            </a:r>
          </a:p>
          <a:p>
            <a:r>
              <a:rPr lang="en-US" dirty="0"/>
              <a:t>Lots of people take their swag home then overprice it on </a:t>
            </a:r>
            <a:r>
              <a:rPr lang="en-US" dirty="0" err="1"/>
              <a:t>ebay</a:t>
            </a:r>
            <a:endParaRPr lang="en-US" dirty="0"/>
          </a:p>
          <a:p>
            <a:r>
              <a:rPr lang="en-US" dirty="0"/>
              <a:t>Some of the </a:t>
            </a:r>
            <a:r>
              <a:rPr lang="en-US" dirty="0" err="1"/>
              <a:t>defcon</a:t>
            </a:r>
            <a:r>
              <a:rPr lang="en-US" dirty="0"/>
              <a:t> swag markups on </a:t>
            </a:r>
            <a:r>
              <a:rPr lang="en-US" dirty="0" err="1"/>
              <a:t>ebay</a:t>
            </a:r>
            <a:r>
              <a:rPr lang="en-US" dirty="0"/>
              <a:t> are incredibly stooped!</a:t>
            </a:r>
          </a:p>
          <a:p>
            <a:r>
              <a:rPr lang="en-US" dirty="0"/>
              <a:t>i.e.</a:t>
            </a:r>
          </a:p>
        </p:txBody>
      </p:sp>
    </p:spTree>
    <p:extLst>
      <p:ext uri="{BB962C8B-B14F-4D97-AF65-F5344CB8AC3E}">
        <p14:creationId xmlns:p14="http://schemas.microsoft.com/office/powerpoint/2010/main" val="2820106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C2A2-C30D-479D-B237-679C23FED697}"/>
              </a:ext>
            </a:extLst>
          </p:cNvPr>
          <p:cNvSpPr>
            <a:spLocks noGrp="1"/>
          </p:cNvSpPr>
          <p:nvPr>
            <p:ph type="title"/>
          </p:nvPr>
        </p:nvSpPr>
        <p:spPr/>
        <p:txBody>
          <a:bodyPr/>
          <a:lstStyle/>
          <a:p>
            <a:r>
              <a:rPr lang="en-US" dirty="0"/>
              <a:t>Social Engineering and the role it played for us.	</a:t>
            </a:r>
          </a:p>
        </p:txBody>
      </p:sp>
      <p:sp>
        <p:nvSpPr>
          <p:cNvPr id="3" name="Content Placeholder 2">
            <a:extLst>
              <a:ext uri="{FF2B5EF4-FFF2-40B4-BE49-F238E27FC236}">
                <a16:creationId xmlns:a16="http://schemas.microsoft.com/office/drawing/2014/main" id="{9F2DD71E-0AF7-4DBD-B646-456D8D9F3AC2}"/>
              </a:ext>
            </a:extLst>
          </p:cNvPr>
          <p:cNvSpPr>
            <a:spLocks noGrp="1"/>
          </p:cNvSpPr>
          <p:nvPr>
            <p:ph idx="1"/>
          </p:nvPr>
        </p:nvSpPr>
        <p:spPr/>
        <p:txBody>
          <a:bodyPr/>
          <a:lstStyle/>
          <a:p>
            <a:r>
              <a:rPr lang="en-US"/>
              <a:t>Well I honed my skills enough before DC25 and at DC25 that I was able to score a Social Engineering Village lanyard without ever stepping foot in the village.</a:t>
            </a:r>
            <a:endParaRPr lang="en-US" dirty="0"/>
          </a:p>
        </p:txBody>
      </p:sp>
    </p:spTree>
    <p:extLst>
      <p:ext uri="{BB962C8B-B14F-4D97-AF65-F5344CB8AC3E}">
        <p14:creationId xmlns:p14="http://schemas.microsoft.com/office/powerpoint/2010/main" val="678549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C2A2-C30D-479D-B237-679C23FED697}"/>
              </a:ext>
            </a:extLst>
          </p:cNvPr>
          <p:cNvSpPr>
            <a:spLocks noGrp="1"/>
          </p:cNvSpPr>
          <p:nvPr>
            <p:ph type="title"/>
          </p:nvPr>
        </p:nvSpPr>
        <p:spPr/>
        <p:txBody>
          <a:bodyPr/>
          <a:lstStyle/>
          <a:p>
            <a:r>
              <a:rPr lang="en-US" dirty="0"/>
              <a:t>Common Misconceptions of #</a:t>
            </a:r>
            <a:r>
              <a:rPr lang="en-US" dirty="0" err="1"/>
              <a:t>Badgelife</a:t>
            </a:r>
            <a:endParaRPr lang="en-US" dirty="0"/>
          </a:p>
        </p:txBody>
      </p:sp>
      <p:sp>
        <p:nvSpPr>
          <p:cNvPr id="3" name="Content Placeholder 2">
            <a:extLst>
              <a:ext uri="{FF2B5EF4-FFF2-40B4-BE49-F238E27FC236}">
                <a16:creationId xmlns:a16="http://schemas.microsoft.com/office/drawing/2014/main" id="{9F2DD71E-0AF7-4DBD-B646-456D8D9F3AC2}"/>
              </a:ext>
            </a:extLst>
          </p:cNvPr>
          <p:cNvSpPr>
            <a:spLocks noGrp="1"/>
          </p:cNvSpPr>
          <p:nvPr>
            <p:ph idx="1"/>
          </p:nvPr>
        </p:nvSpPr>
        <p:spPr/>
        <p:txBody>
          <a:bodyPr/>
          <a:lstStyle/>
          <a:p>
            <a:r>
              <a:rPr lang="en-US" dirty="0" err="1"/>
              <a:t>Badgelife</a:t>
            </a:r>
            <a:r>
              <a:rPr lang="en-US" dirty="0"/>
              <a:t> is not profitable it’s a labor of love.</a:t>
            </a:r>
          </a:p>
          <a:p>
            <a:endParaRPr lang="en-US" dirty="0"/>
          </a:p>
        </p:txBody>
      </p:sp>
    </p:spTree>
    <p:extLst>
      <p:ext uri="{BB962C8B-B14F-4D97-AF65-F5344CB8AC3E}">
        <p14:creationId xmlns:p14="http://schemas.microsoft.com/office/powerpoint/2010/main" val="237370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B6D0-666F-4E85-A2B2-65EFD9AB383E}"/>
              </a:ext>
            </a:extLst>
          </p:cNvPr>
          <p:cNvSpPr>
            <a:spLocks noGrp="1"/>
          </p:cNvSpPr>
          <p:nvPr>
            <p:ph type="title"/>
          </p:nvPr>
        </p:nvSpPr>
        <p:spPr/>
        <p:txBody>
          <a:bodyPr/>
          <a:lstStyle/>
          <a:p>
            <a:r>
              <a:rPr lang="en-US"/>
              <a:t>NERDCORE WTF IS THAT?!?!??!</a:t>
            </a:r>
            <a:endParaRPr lang="en-US" dirty="0"/>
          </a:p>
        </p:txBody>
      </p:sp>
      <p:sp>
        <p:nvSpPr>
          <p:cNvPr id="5" name="Content Placeholder 4">
            <a:extLst>
              <a:ext uri="{FF2B5EF4-FFF2-40B4-BE49-F238E27FC236}">
                <a16:creationId xmlns:a16="http://schemas.microsoft.com/office/drawing/2014/main" id="{1961DDF6-74B8-4BF1-8646-94F9CAA3FA06}"/>
              </a:ext>
            </a:extLst>
          </p:cNvPr>
          <p:cNvSpPr>
            <a:spLocks noGrp="1"/>
          </p:cNvSpPr>
          <p:nvPr>
            <p:ph idx="1"/>
          </p:nvPr>
        </p:nvSpPr>
        <p:spPr/>
        <p:txBody>
          <a:bodyPr>
            <a:normAutofit fontScale="85000" lnSpcReduction="10000"/>
          </a:bodyPr>
          <a:lstStyle/>
          <a:p>
            <a:r>
              <a:rPr lang="en-US" dirty="0"/>
              <a:t>According to Wikipedia (https://en.wikipedia.org/wiki/Nerdcore) nerdcore is . . .</a:t>
            </a:r>
          </a:p>
          <a:p>
            <a:r>
              <a:rPr lang="en-US" dirty="0"/>
              <a:t>Nerdcore is a genre of hip hop music characterized by themes and subject matter considered to be of general interest to nerds. Self-described nerdcore musician MC </a:t>
            </a:r>
            <a:r>
              <a:rPr lang="en-US" dirty="0" err="1"/>
              <a:t>Frontalot</a:t>
            </a:r>
            <a:r>
              <a:rPr lang="en-US" dirty="0"/>
              <a:t> has the earliest known recorded use of the term (to describe this genre) in the 2000 song "Nerdcore </a:t>
            </a:r>
            <a:r>
              <a:rPr lang="en-US" dirty="0" err="1"/>
              <a:t>Hiphop</a:t>
            </a:r>
            <a:r>
              <a:rPr lang="en-US" dirty="0"/>
              <a:t>".[1] </a:t>
            </a:r>
            <a:r>
              <a:rPr lang="en-US" dirty="0" err="1"/>
              <a:t>Frontalot</a:t>
            </a:r>
            <a:r>
              <a:rPr lang="en-US" dirty="0"/>
              <a:t>, like most nerdcore artists, self-publishes his work and has released much of it for free online. As a niche genre, nerdcore generally holds to the DIY ethic, and has a history of self-publishing and self-production.[2]</a:t>
            </a:r>
          </a:p>
          <a:p>
            <a:endParaRPr lang="en-US" dirty="0"/>
          </a:p>
          <a:p>
            <a:r>
              <a:rPr lang="en-US" dirty="0"/>
              <a:t>Though nerdcore rappers rhyme about anything from politics to science fiction, there are some perennial favorites in nerdcore subject matter, including Star Wars, role-playing games, science, fantasy and computers.</a:t>
            </a:r>
          </a:p>
          <a:p>
            <a:pPr marL="0" indent="0">
              <a:buNone/>
            </a:pPr>
            <a:endParaRPr lang="en-US" dirty="0"/>
          </a:p>
        </p:txBody>
      </p:sp>
    </p:spTree>
    <p:extLst>
      <p:ext uri="{BB962C8B-B14F-4D97-AF65-F5344CB8AC3E}">
        <p14:creationId xmlns:p14="http://schemas.microsoft.com/office/powerpoint/2010/main" val="34295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C4A5-6FFB-467E-BBB7-BFD0C0EA9A8D}"/>
              </a:ext>
            </a:extLst>
          </p:cNvPr>
          <p:cNvSpPr>
            <a:spLocks noGrp="1"/>
          </p:cNvSpPr>
          <p:nvPr>
            <p:ph type="title"/>
          </p:nvPr>
        </p:nvSpPr>
        <p:spPr/>
        <p:txBody>
          <a:bodyPr/>
          <a:lstStyle/>
          <a:p>
            <a:r>
              <a:rPr lang="en-US" dirty="0"/>
              <a:t>@</a:t>
            </a:r>
            <a:r>
              <a:rPr lang="en-US" dirty="0" err="1"/>
              <a:t>dualcoremusic</a:t>
            </a:r>
            <a:r>
              <a:rPr lang="en-US" dirty="0"/>
              <a:t> – int80 from Dual Core</a:t>
            </a:r>
          </a:p>
        </p:txBody>
      </p:sp>
      <p:sp>
        <p:nvSpPr>
          <p:cNvPr id="3" name="Content Placeholder 2">
            <a:extLst>
              <a:ext uri="{FF2B5EF4-FFF2-40B4-BE49-F238E27FC236}">
                <a16:creationId xmlns:a16="http://schemas.microsoft.com/office/drawing/2014/main" id="{D2F64071-06F3-409F-A615-8127659B287D}"/>
              </a:ext>
            </a:extLst>
          </p:cNvPr>
          <p:cNvSpPr>
            <a:spLocks noGrp="1"/>
          </p:cNvSpPr>
          <p:nvPr>
            <p:ph idx="1"/>
          </p:nvPr>
        </p:nvSpPr>
        <p:spPr/>
        <p:txBody>
          <a:bodyPr>
            <a:normAutofit fontScale="85000" lnSpcReduction="20000"/>
          </a:bodyPr>
          <a:lstStyle/>
          <a:p>
            <a:endParaRPr lang="en-US" dirty="0"/>
          </a:p>
          <a:p>
            <a:r>
              <a:rPr lang="en-US" dirty="0"/>
              <a:t>It's metadata -- just a label to describe music about nerdy stuff. You could just as easily call it any other name in my opinion. The content is what's important.</a:t>
            </a:r>
          </a:p>
          <a:p>
            <a:r>
              <a:rPr lang="en-US" dirty="0"/>
              <a:t>I grew up listening to hip hop, and was hacking before I was rapping. Walk the walk, talk the talk, as they say.</a:t>
            </a:r>
          </a:p>
          <a:p>
            <a:r>
              <a:rPr lang="en-US" dirty="0"/>
              <a:t>I'm a normal individual. I hack computers and make rap music about it.</a:t>
            </a:r>
          </a:p>
          <a:p>
            <a:r>
              <a:rPr lang="en-US" dirty="0"/>
              <a:t>Ask </a:t>
            </a:r>
            <a:r>
              <a:rPr lang="en-US" dirty="0" err="1"/>
              <a:t>metacortex</a:t>
            </a:r>
            <a:r>
              <a:rPr lang="en-US" dirty="0"/>
              <a:t> about making a Dual Core show happen at the DC-801 party lol.</a:t>
            </a:r>
          </a:p>
          <a:p>
            <a:r>
              <a:rPr lang="en-US" dirty="0"/>
              <a:t>c64 sends me beats, I pick ones that I like, write and record vocals. Vocals get uploaded as full quality wavs which c64 imports into his original sequence on the other side of the Atlantic. He mixes the song, we review the mix (almost always it's fine), and the song is done. Pretty straightforward luckily.</a:t>
            </a:r>
          </a:p>
          <a:p>
            <a:r>
              <a:rPr lang="en-US" dirty="0"/>
              <a:t>Drink all the booze! Hack all the things!</a:t>
            </a:r>
          </a:p>
          <a:p>
            <a:endParaRPr lang="en-US" dirty="0"/>
          </a:p>
          <a:p>
            <a:endParaRPr lang="en-US" dirty="0"/>
          </a:p>
        </p:txBody>
      </p:sp>
    </p:spTree>
    <p:extLst>
      <p:ext uri="{BB962C8B-B14F-4D97-AF65-F5344CB8AC3E}">
        <p14:creationId xmlns:p14="http://schemas.microsoft.com/office/powerpoint/2010/main" val="3859706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C4A5-6FFB-467E-BBB7-BFD0C0EA9A8D}"/>
              </a:ext>
            </a:extLst>
          </p:cNvPr>
          <p:cNvSpPr>
            <a:spLocks noGrp="1"/>
          </p:cNvSpPr>
          <p:nvPr>
            <p:ph type="title"/>
          </p:nvPr>
        </p:nvSpPr>
        <p:spPr/>
        <p:txBody>
          <a:bodyPr>
            <a:normAutofit fontScale="90000"/>
          </a:bodyPr>
          <a:lstStyle/>
          <a:p>
            <a:r>
              <a:rPr lang="en-US" dirty="0"/>
              <a:t>@</a:t>
            </a:r>
            <a:r>
              <a:rPr lang="en-US" dirty="0" err="1"/>
              <a:t>kHillmatic</a:t>
            </a:r>
            <a:r>
              <a:rPr lang="en-US" dirty="0"/>
              <a:t> – Mikal </a:t>
            </a:r>
            <a:r>
              <a:rPr lang="en-US" dirty="0" err="1"/>
              <a:t>kHill</a:t>
            </a:r>
            <a:r>
              <a:rPr lang="en-US" dirty="0"/>
              <a:t> of (</a:t>
            </a:r>
            <a:r>
              <a:rPr lang="en-US" dirty="0" err="1"/>
              <a:t>TroubleShooters</a:t>
            </a:r>
            <a:r>
              <a:rPr lang="en-US" dirty="0"/>
              <a:t> &amp; Solo Albums)</a:t>
            </a:r>
            <a:br>
              <a:rPr lang="en-US" dirty="0"/>
            </a:br>
            <a:endParaRPr lang="en-US" dirty="0"/>
          </a:p>
        </p:txBody>
      </p:sp>
      <p:sp>
        <p:nvSpPr>
          <p:cNvPr id="3" name="Content Placeholder 2">
            <a:extLst>
              <a:ext uri="{FF2B5EF4-FFF2-40B4-BE49-F238E27FC236}">
                <a16:creationId xmlns:a16="http://schemas.microsoft.com/office/drawing/2014/main" id="{D2F64071-06F3-409F-A615-8127659B287D}"/>
              </a:ext>
            </a:extLst>
          </p:cNvPr>
          <p:cNvSpPr>
            <a:spLocks noGrp="1"/>
          </p:cNvSpPr>
          <p:nvPr>
            <p:ph idx="1"/>
          </p:nvPr>
        </p:nvSpPr>
        <p:spPr/>
        <p:txBody>
          <a:bodyPr>
            <a:normAutofit fontScale="70000" lnSpcReduction="20000"/>
          </a:bodyPr>
          <a:lstStyle/>
          <a:p>
            <a:r>
              <a:rPr lang="en-US" dirty="0"/>
              <a:t> My favorite answer to this has been the one I've heard </a:t>
            </a:r>
            <a:r>
              <a:rPr lang="en-US" dirty="0" err="1"/>
              <a:t>Frontalot</a:t>
            </a:r>
            <a:r>
              <a:rPr lang="en-US" dirty="0"/>
              <a:t> give, "Nerdcore is just like regular rap but you just don't have to look cool while you're doing it."  Really nerdcore is just about stuff we do every day, and that ranges from computers, games, </a:t>
            </a:r>
            <a:r>
              <a:rPr lang="en-US" dirty="0" err="1"/>
              <a:t>infosec</a:t>
            </a:r>
            <a:r>
              <a:rPr lang="en-US" dirty="0"/>
              <a:t>...  just anything we're interested in or experiencing.  Nerdcore, to me, is more of a scene than a genre.  It's just nerds making rap about while being nerds.</a:t>
            </a:r>
          </a:p>
          <a:p>
            <a:r>
              <a:rPr lang="en-US" dirty="0"/>
              <a:t>I have been creating indie rap for a very long time, me and Dual Core both </a:t>
            </a:r>
            <a:r>
              <a:rPr lang="en-US" dirty="0" err="1"/>
              <a:t>kinda</a:t>
            </a:r>
            <a:r>
              <a:rPr lang="en-US" dirty="0"/>
              <a:t> came out of a scene that was already doing </a:t>
            </a:r>
            <a:r>
              <a:rPr lang="en-US" dirty="0" err="1"/>
              <a:t>hiphop</a:t>
            </a:r>
            <a:r>
              <a:rPr lang="en-US" dirty="0"/>
              <a:t> music before people started calling us Nerdcore, I think...  For me, I did a show with MC </a:t>
            </a:r>
            <a:r>
              <a:rPr lang="en-US" dirty="0" err="1"/>
              <a:t>Frontalot</a:t>
            </a:r>
            <a:r>
              <a:rPr lang="en-US" dirty="0"/>
              <a:t> and we wound up being talked about by some nerdcore blogs...  6 months later everyone was calling us nerdcore and we decided we were okay with that.  </a:t>
            </a:r>
            <a:r>
              <a:rPr lang="en-US" dirty="0" err="1"/>
              <a:t>haha</a:t>
            </a:r>
            <a:r>
              <a:rPr lang="en-US" dirty="0"/>
              <a:t>.  It was not what I expected to happen but it's changed my life immeasurably as a result.  I literally have my day job (I'm a systems administrator for an academic publisher) because a fan of my music knew someone who got me the interview.  Many of my best friends are only in my life because we met through this subgenre.  It's amazing.</a:t>
            </a:r>
          </a:p>
          <a:p>
            <a:r>
              <a:rPr lang="en-US" dirty="0"/>
              <a:t>I hope so.  Most of my music is super personal, honestly a lot of it is about being </a:t>
            </a:r>
            <a:r>
              <a:rPr lang="en-US" dirty="0" err="1"/>
              <a:t>epicly</a:t>
            </a:r>
            <a:r>
              <a:rPr lang="en-US" dirty="0"/>
              <a:t> depressed.  </a:t>
            </a:r>
            <a:r>
              <a:rPr lang="en-US" dirty="0" err="1"/>
              <a:t>haha</a:t>
            </a:r>
            <a:r>
              <a:rPr lang="en-US" dirty="0"/>
              <a:t>.  I think I'm very fortunate that I am in a position where I get to pursue my passions as an artist and my interest in computers in equal measure.  I get to travel and meet new awesome people constantly, I'm always getting to learn new things...  I am always busy it seems like, but I am rarely bored.</a:t>
            </a:r>
          </a:p>
          <a:p>
            <a:endParaRPr lang="en-US" dirty="0"/>
          </a:p>
        </p:txBody>
      </p:sp>
    </p:spTree>
    <p:extLst>
      <p:ext uri="{BB962C8B-B14F-4D97-AF65-F5344CB8AC3E}">
        <p14:creationId xmlns:p14="http://schemas.microsoft.com/office/powerpoint/2010/main" val="125851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7180-77D5-4749-A6FC-ABE2578C9483}"/>
              </a:ext>
            </a:extLst>
          </p:cNvPr>
          <p:cNvSpPr>
            <a:spLocks noGrp="1"/>
          </p:cNvSpPr>
          <p:nvPr>
            <p:ph type="title"/>
          </p:nvPr>
        </p:nvSpPr>
        <p:spPr/>
        <p:txBody>
          <a:bodyPr/>
          <a:lstStyle/>
          <a:p>
            <a:r>
              <a:rPr lang="en-US" dirty="0"/>
              <a:t>About Remo</a:t>
            </a:r>
          </a:p>
        </p:txBody>
      </p:sp>
      <p:sp>
        <p:nvSpPr>
          <p:cNvPr id="5" name="Content Placeholder 4">
            <a:extLst>
              <a:ext uri="{FF2B5EF4-FFF2-40B4-BE49-F238E27FC236}">
                <a16:creationId xmlns:a16="http://schemas.microsoft.com/office/drawing/2014/main" id="{94DDBA64-F399-4046-BA3E-7BFBF266C5B7}"/>
              </a:ext>
            </a:extLst>
          </p:cNvPr>
          <p:cNvSpPr>
            <a:spLocks noGrp="1"/>
          </p:cNvSpPr>
          <p:nvPr>
            <p:ph idx="1"/>
          </p:nvPr>
        </p:nvSpPr>
        <p:spPr/>
        <p:txBody>
          <a:bodyPr>
            <a:normAutofit/>
          </a:bodyPr>
          <a:lstStyle/>
          <a:p>
            <a:r>
              <a:rPr lang="en-US" sz="3000" dirty="0"/>
              <a:t>Twitter @</a:t>
            </a:r>
            <a:r>
              <a:rPr lang="en-US" sz="3000" dirty="0" err="1"/>
              <a:t>RemoKousins</a:t>
            </a:r>
            <a:endParaRPr lang="en-US" sz="3000" dirty="0"/>
          </a:p>
          <a:p>
            <a:r>
              <a:rPr lang="en-US" sz="3000" dirty="0"/>
              <a:t>InfoSec Hobbyist</a:t>
            </a:r>
          </a:p>
          <a:p>
            <a:r>
              <a:rPr lang="en-US" sz="3000" dirty="0"/>
              <a:t>Growth Hacker</a:t>
            </a:r>
          </a:p>
          <a:p>
            <a:endParaRPr lang="en-US" sz="3000" dirty="0"/>
          </a:p>
        </p:txBody>
      </p:sp>
    </p:spTree>
    <p:extLst>
      <p:ext uri="{BB962C8B-B14F-4D97-AF65-F5344CB8AC3E}">
        <p14:creationId xmlns:p14="http://schemas.microsoft.com/office/powerpoint/2010/main" val="358666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C4A5-6FFB-467E-BBB7-BFD0C0EA9A8D}"/>
              </a:ext>
            </a:extLst>
          </p:cNvPr>
          <p:cNvSpPr>
            <a:spLocks noGrp="1"/>
          </p:cNvSpPr>
          <p:nvPr>
            <p:ph type="title"/>
          </p:nvPr>
        </p:nvSpPr>
        <p:spPr/>
        <p:txBody>
          <a:bodyPr>
            <a:normAutofit fontScale="90000"/>
          </a:bodyPr>
          <a:lstStyle/>
          <a:p>
            <a:r>
              <a:rPr lang="en-US" dirty="0"/>
              <a:t>@</a:t>
            </a:r>
            <a:r>
              <a:rPr lang="en-US" dirty="0" err="1"/>
              <a:t>kHillmatic</a:t>
            </a:r>
            <a:r>
              <a:rPr lang="en-US" dirty="0"/>
              <a:t> – Mikal </a:t>
            </a:r>
            <a:r>
              <a:rPr lang="en-US" dirty="0" err="1"/>
              <a:t>kHill</a:t>
            </a:r>
            <a:r>
              <a:rPr lang="en-US" dirty="0"/>
              <a:t> of (</a:t>
            </a:r>
            <a:r>
              <a:rPr lang="en-US" dirty="0" err="1"/>
              <a:t>TroubleShooters</a:t>
            </a:r>
            <a:r>
              <a:rPr lang="en-US" dirty="0"/>
              <a:t> &amp; Solo Albums)</a:t>
            </a:r>
            <a:br>
              <a:rPr lang="en-US" dirty="0"/>
            </a:br>
            <a:endParaRPr lang="en-US" dirty="0"/>
          </a:p>
        </p:txBody>
      </p:sp>
      <p:sp>
        <p:nvSpPr>
          <p:cNvPr id="3" name="Content Placeholder 2">
            <a:extLst>
              <a:ext uri="{FF2B5EF4-FFF2-40B4-BE49-F238E27FC236}">
                <a16:creationId xmlns:a16="http://schemas.microsoft.com/office/drawing/2014/main" id="{D2F64071-06F3-409F-A615-8127659B287D}"/>
              </a:ext>
            </a:extLst>
          </p:cNvPr>
          <p:cNvSpPr>
            <a:spLocks noGrp="1"/>
          </p:cNvSpPr>
          <p:nvPr>
            <p:ph idx="1"/>
          </p:nvPr>
        </p:nvSpPr>
        <p:spPr/>
        <p:txBody>
          <a:bodyPr>
            <a:normAutofit fontScale="77500" lnSpcReduction="20000"/>
          </a:bodyPr>
          <a:lstStyle/>
          <a:p>
            <a:r>
              <a:rPr lang="en-US" dirty="0"/>
              <a:t>Oh, man.  DC is such a whirlwind, it's like... constant activity.  There was one point where we played this hotel room where it was like 110 degrees, so we wound up  shirtless and Int80 and I freestyled over Anti-Up by MOP and it was absolute chaos and it stands out as one of my favorite moments.</a:t>
            </a:r>
          </a:p>
          <a:p>
            <a:r>
              <a:rPr lang="en-US" dirty="0"/>
              <a:t>My process varies a lot.  I produce my solo stuff, and also the stuff I do with Dual Core as The </a:t>
            </a:r>
            <a:r>
              <a:rPr lang="en-US" dirty="0" err="1"/>
              <a:t>TroubleShooters</a:t>
            </a:r>
            <a:r>
              <a:rPr lang="en-US" dirty="0"/>
              <a:t>, so a lot of times I start out with the beats.  The process for me changes all the time or even just from track to track...  generally it starts with the beat, though.  I'll get a melody together, play some drum part on pads or chop up a drum break and then either layer samples I chop from old obscure music from my vinyl collection or just play guitar and bass and keyboards on it and from there I'll start thinking about words.  I treat every song like a problem I need to solve.  I think the most flattering thing anyone's ever said to me was when Int80 watched me speed-run  a beat and said, "You're like a hacker for making beats!"</a:t>
            </a:r>
          </a:p>
          <a:p>
            <a:r>
              <a:rPr lang="en-US" dirty="0"/>
              <a:t>When me and int80 got drunk at my house while recording the </a:t>
            </a:r>
            <a:r>
              <a:rPr lang="en-US" dirty="0" err="1"/>
              <a:t>TroubleShooters</a:t>
            </a:r>
            <a:r>
              <a:rPr lang="en-US" dirty="0"/>
              <a:t> EP we played </a:t>
            </a:r>
            <a:r>
              <a:rPr lang="en-US" dirty="0" err="1"/>
              <a:t>Tecmo</a:t>
            </a:r>
            <a:r>
              <a:rPr lang="en-US" dirty="0"/>
              <a:t> Bowl for Nintendo one night and I was so drunk I couldn't figure out how to pass and he beat me by like 100 points.</a:t>
            </a:r>
          </a:p>
          <a:p>
            <a:endParaRPr lang="en-US" dirty="0"/>
          </a:p>
          <a:p>
            <a:endParaRPr lang="en-US" dirty="0"/>
          </a:p>
        </p:txBody>
      </p:sp>
    </p:spTree>
    <p:extLst>
      <p:ext uri="{BB962C8B-B14F-4D97-AF65-F5344CB8AC3E}">
        <p14:creationId xmlns:p14="http://schemas.microsoft.com/office/powerpoint/2010/main" val="224784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BCCD-2E4C-41C6-96E9-097E7D14A881}"/>
              </a:ext>
            </a:extLst>
          </p:cNvPr>
          <p:cNvSpPr>
            <a:spLocks noGrp="1"/>
          </p:cNvSpPr>
          <p:nvPr>
            <p:ph type="title"/>
          </p:nvPr>
        </p:nvSpPr>
        <p:spPr/>
        <p:txBody>
          <a:bodyPr/>
          <a:lstStyle/>
          <a:p>
            <a:pPr algn="ctr"/>
            <a:r>
              <a:rPr lang="en-US" dirty="0"/>
              <a:t>All Slides and Interviews on </a:t>
            </a:r>
            <a:r>
              <a:rPr lang="en-US" dirty="0" err="1"/>
              <a:t>github</a:t>
            </a:r>
            <a:endParaRPr lang="en-US" dirty="0"/>
          </a:p>
        </p:txBody>
      </p:sp>
      <p:sp>
        <p:nvSpPr>
          <p:cNvPr id="3" name="Content Placeholder 2">
            <a:extLst>
              <a:ext uri="{FF2B5EF4-FFF2-40B4-BE49-F238E27FC236}">
                <a16:creationId xmlns:a16="http://schemas.microsoft.com/office/drawing/2014/main" id="{FE3716A7-81E9-4F3D-8DBE-DCC8AFB99B29}"/>
              </a:ext>
            </a:extLst>
          </p:cNvPr>
          <p:cNvSpPr>
            <a:spLocks noGrp="1"/>
          </p:cNvSpPr>
          <p:nvPr>
            <p:ph idx="1"/>
          </p:nvPr>
        </p:nvSpPr>
        <p:spPr>
          <a:xfrm>
            <a:off x="838200" y="2729947"/>
            <a:ext cx="10515600" cy="3447015"/>
          </a:xfrm>
        </p:spPr>
        <p:txBody>
          <a:bodyPr>
            <a:normAutofit/>
          </a:bodyPr>
          <a:lstStyle/>
          <a:p>
            <a:pPr marL="0" indent="0" algn="ctr">
              <a:buNone/>
            </a:pPr>
            <a:r>
              <a:rPr lang="en-US" sz="4400" dirty="0"/>
              <a:t>https://github.com/Kirball/b-sides-jax-talk</a:t>
            </a:r>
          </a:p>
        </p:txBody>
      </p:sp>
    </p:spTree>
    <p:extLst>
      <p:ext uri="{BB962C8B-B14F-4D97-AF65-F5344CB8AC3E}">
        <p14:creationId xmlns:p14="http://schemas.microsoft.com/office/powerpoint/2010/main" val="326584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B007-61D9-4BAF-B3C8-5FFAD0A0D732}"/>
              </a:ext>
            </a:extLst>
          </p:cNvPr>
          <p:cNvSpPr>
            <a:spLocks noGrp="1"/>
          </p:cNvSpPr>
          <p:nvPr>
            <p:ph type="title"/>
          </p:nvPr>
        </p:nvSpPr>
        <p:spPr/>
        <p:txBody>
          <a:bodyPr/>
          <a:lstStyle/>
          <a:p>
            <a:r>
              <a:rPr lang="en-US" dirty="0">
                <a:solidFill>
                  <a:srgbClr val="58FF00"/>
                </a:solidFill>
              </a:rPr>
              <a:t>What Badge Life </a:t>
            </a:r>
            <a:r>
              <a:rPr lang="en-US" dirty="0"/>
              <a:t>M</a:t>
            </a:r>
            <a:r>
              <a:rPr lang="en-US" dirty="0">
                <a:solidFill>
                  <a:srgbClr val="58FF00"/>
                </a:solidFill>
              </a:rPr>
              <a:t>eans to Us</a:t>
            </a:r>
          </a:p>
        </p:txBody>
      </p:sp>
      <p:sp>
        <p:nvSpPr>
          <p:cNvPr id="3" name="Content Placeholder 2">
            <a:extLst>
              <a:ext uri="{FF2B5EF4-FFF2-40B4-BE49-F238E27FC236}">
                <a16:creationId xmlns:a16="http://schemas.microsoft.com/office/drawing/2014/main" id="{C626F860-D101-4532-9CA2-38EFD389CEB5}"/>
              </a:ext>
            </a:extLst>
          </p:cNvPr>
          <p:cNvSpPr>
            <a:spLocks noGrp="1"/>
          </p:cNvSpPr>
          <p:nvPr>
            <p:ph idx="1"/>
          </p:nvPr>
        </p:nvSpPr>
        <p:spPr/>
        <p:txBody>
          <a:bodyPr/>
          <a:lstStyle/>
          <a:p>
            <a:r>
              <a:rPr lang="en-US" dirty="0"/>
              <a:t>It was a niche that we fully embraced at DC25 that consumed every moment we weren’t at parties.</a:t>
            </a:r>
          </a:p>
        </p:txBody>
      </p:sp>
    </p:spTree>
    <p:extLst>
      <p:ext uri="{BB962C8B-B14F-4D97-AF65-F5344CB8AC3E}">
        <p14:creationId xmlns:p14="http://schemas.microsoft.com/office/powerpoint/2010/main" val="85146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FD54-9939-4F00-B52C-34EF90978FC3}"/>
              </a:ext>
            </a:extLst>
          </p:cNvPr>
          <p:cNvSpPr>
            <a:spLocks noGrp="1"/>
          </p:cNvSpPr>
          <p:nvPr>
            <p:ph type="title"/>
          </p:nvPr>
        </p:nvSpPr>
        <p:spPr/>
        <p:txBody>
          <a:bodyPr/>
          <a:lstStyle/>
          <a:p>
            <a:r>
              <a:rPr lang="en-US" dirty="0"/>
              <a:t>Interview Questions for PCB Creators/Enthusiasts</a:t>
            </a:r>
          </a:p>
        </p:txBody>
      </p:sp>
      <p:sp>
        <p:nvSpPr>
          <p:cNvPr id="3" name="Content Placeholder 2">
            <a:extLst>
              <a:ext uri="{FF2B5EF4-FFF2-40B4-BE49-F238E27FC236}">
                <a16:creationId xmlns:a16="http://schemas.microsoft.com/office/drawing/2014/main" id="{31AD2D99-C33E-4619-BCB6-89E2606EAF18}"/>
              </a:ext>
            </a:extLst>
          </p:cNvPr>
          <p:cNvSpPr>
            <a:spLocks noGrp="1"/>
          </p:cNvSpPr>
          <p:nvPr>
            <p:ph idx="1"/>
          </p:nvPr>
        </p:nvSpPr>
        <p:spPr/>
        <p:txBody>
          <a:bodyPr>
            <a:normAutofit fontScale="55000" lnSpcReduction="20000"/>
          </a:bodyPr>
          <a:lstStyle/>
          <a:p>
            <a:r>
              <a:rPr lang="en-US" dirty="0"/>
              <a:t>Which badge did you create and what was the initial intended purpose behind the badge?</a:t>
            </a:r>
          </a:p>
          <a:p>
            <a:r>
              <a:rPr lang="en-US" dirty="0"/>
              <a:t>What interested you in PCB creation / badge making?</a:t>
            </a:r>
          </a:p>
          <a:p>
            <a:r>
              <a:rPr lang="en-US" dirty="0"/>
              <a:t>Did you have a budget to start with if not how did you get funds?</a:t>
            </a:r>
          </a:p>
          <a:p>
            <a:r>
              <a:rPr lang="en-US" dirty="0"/>
              <a:t>What advice would you give to others interested in making a badge?</a:t>
            </a:r>
          </a:p>
          <a:p>
            <a:r>
              <a:rPr lang="en-US" dirty="0"/>
              <a:t>Did you find having a team of different specializations worked for you or did you prefer to solo you badge creation?</a:t>
            </a:r>
          </a:p>
          <a:p>
            <a:r>
              <a:rPr lang="en-US" dirty="0"/>
              <a:t>Do you feel if badge life / badge makers went away the con would still have the same appeal for you?</a:t>
            </a:r>
          </a:p>
          <a:p>
            <a:r>
              <a:rPr lang="en-US" dirty="0"/>
              <a:t>What was the biggest hardship in the creation of your badge?</a:t>
            </a:r>
          </a:p>
          <a:p>
            <a:r>
              <a:rPr lang="en-US" dirty="0"/>
              <a:t>What was your biggest success?</a:t>
            </a:r>
          </a:p>
          <a:p>
            <a:r>
              <a:rPr lang="en-US" dirty="0"/>
              <a:t>Did you lose money making your badge or did you make a profit?</a:t>
            </a:r>
          </a:p>
          <a:p>
            <a:r>
              <a:rPr lang="en-US" dirty="0"/>
              <a:t>If you did make a profit would you consider it a decent livable wage for the man hours involved amongst all the participants?</a:t>
            </a:r>
          </a:p>
          <a:p>
            <a:r>
              <a:rPr lang="en-US" dirty="0"/>
              <a:t>Do you plan to make a badge for DC25?</a:t>
            </a:r>
          </a:p>
          <a:p>
            <a:r>
              <a:rPr lang="en-US" dirty="0"/>
              <a:t>Would you ever quit making badges?  If so why?</a:t>
            </a:r>
          </a:p>
          <a:p>
            <a:r>
              <a:rPr lang="en-US" dirty="0"/>
              <a:t>Do you have any regrets or things you wish would have been done differently?</a:t>
            </a:r>
          </a:p>
          <a:p>
            <a:r>
              <a:rPr lang="en-US" dirty="0"/>
              <a:t>Are you overall proud of your final result or do you feel you could have done more or less for a better outcome?</a:t>
            </a:r>
          </a:p>
        </p:txBody>
      </p:sp>
    </p:spTree>
    <p:extLst>
      <p:ext uri="{BB962C8B-B14F-4D97-AF65-F5344CB8AC3E}">
        <p14:creationId xmlns:p14="http://schemas.microsoft.com/office/powerpoint/2010/main" val="372242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p:txBody>
          <a:bodyPr/>
          <a:lstStyle/>
          <a:p>
            <a:r>
              <a:rPr lang="en-US" dirty="0"/>
              <a:t>@AND!XOR - @Bender Badge</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rmAutofit fontScale="47500" lnSpcReduction="20000"/>
          </a:bodyPr>
          <a:lstStyle/>
          <a:p>
            <a:r>
              <a:rPr lang="en-US" dirty="0"/>
              <a:t>Created AND!XOR DC24 and DC25 indie badges. Purpose was to learn electronic design.</a:t>
            </a:r>
          </a:p>
          <a:p>
            <a:r>
              <a:rPr lang="en-US" dirty="0"/>
              <a:t>Interest in badge making came from my own obsession with collecting and what seemed like magic.</a:t>
            </a:r>
          </a:p>
          <a:p>
            <a:r>
              <a:rPr lang="en-US" dirty="0"/>
              <a:t>Budget was a cheap as possible to minimize risk if project totally failed. Funds were our own DC25 we had some sponsors and backers.</a:t>
            </a:r>
          </a:p>
          <a:p>
            <a:r>
              <a:rPr lang="en-US" dirty="0"/>
              <a:t>Advice: Start small and build up. Think of what it should do before picking hardware.</a:t>
            </a:r>
          </a:p>
          <a:p>
            <a:r>
              <a:rPr lang="en-US" dirty="0"/>
              <a:t>We had a team already. Had hacked on a few projects for previous DEFCONs. @</a:t>
            </a:r>
            <a:r>
              <a:rPr lang="en-US" dirty="0" err="1"/>
              <a:t>lacosteaef</a:t>
            </a:r>
            <a:r>
              <a:rPr lang="en-US" dirty="0"/>
              <a:t> made @</a:t>
            </a:r>
            <a:r>
              <a:rPr lang="en-US" dirty="0" err="1"/>
              <a:t>CryptoVillage</a:t>
            </a:r>
            <a:r>
              <a:rPr lang="en-US" dirty="0"/>
              <a:t> badge</a:t>
            </a:r>
          </a:p>
          <a:p>
            <a:r>
              <a:rPr lang="en-US" dirty="0"/>
              <a:t>If I went away it would certainly have a different feeling. #</a:t>
            </a:r>
            <a:r>
              <a:rPr lang="en-US" dirty="0" err="1"/>
              <a:t>badgelife</a:t>
            </a:r>
            <a:r>
              <a:rPr lang="en-US" dirty="0"/>
              <a:t> feels unique to DEFCON now and it would be odd without it.</a:t>
            </a:r>
          </a:p>
          <a:p>
            <a:r>
              <a:rPr lang="en-US" dirty="0"/>
              <a:t>Biggest hardship: Oh the fails - so many of them. Mass producing badges with WS2812B LEDs is a terrible idea.</a:t>
            </a:r>
          </a:p>
          <a:p>
            <a:r>
              <a:rPr lang="en-US" dirty="0"/>
              <a:t>Biggest success: Getting 5 hackers to jump in a pool fully clothed. You're welcome DEFCON.</a:t>
            </a:r>
          </a:p>
          <a:p>
            <a:r>
              <a:rPr lang="en-US" dirty="0"/>
              <a:t>Goal is small profit to kickstart following year, we don't pay our labor.</a:t>
            </a:r>
          </a:p>
          <a:p>
            <a:r>
              <a:rPr lang="en-US" dirty="0"/>
              <a:t>Absolutely not. Our DC25 badge was thousands of man hours of work. Free time outside work and family consumed by coding/design.</a:t>
            </a:r>
          </a:p>
          <a:p>
            <a:r>
              <a:rPr lang="en-US" dirty="0"/>
              <a:t>Even spent time on vacations late at night coding.</a:t>
            </a:r>
          </a:p>
          <a:p>
            <a:r>
              <a:rPr lang="en-US" dirty="0"/>
              <a:t>DC26 prototype v1 already in hand with some code written. DC26 badge is go.</a:t>
            </a:r>
          </a:p>
          <a:p>
            <a:r>
              <a:rPr lang="en-US" dirty="0"/>
              <a:t>When it stops being fun and stop learning something new we'll quit. But would love to do this full time too.</a:t>
            </a:r>
          </a:p>
          <a:p>
            <a:r>
              <a:rPr lang="en-US" dirty="0"/>
              <a:t>Lots of regrets. WS2812B LEDs for one. Also wish we were able to test the botnet game more and work out bugs before DC25.</a:t>
            </a:r>
          </a:p>
          <a:p>
            <a:r>
              <a:rPr lang="en-US" dirty="0"/>
              <a:t>Absolutely proud. Hearing people's feedback and reaction to the badges is what motivates us</a:t>
            </a:r>
          </a:p>
          <a:p>
            <a:endParaRPr lang="en-US" dirty="0"/>
          </a:p>
        </p:txBody>
      </p:sp>
    </p:spTree>
    <p:extLst>
      <p:ext uri="{BB962C8B-B14F-4D97-AF65-F5344CB8AC3E}">
        <p14:creationId xmlns:p14="http://schemas.microsoft.com/office/powerpoint/2010/main" val="22576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p:txBody>
          <a:bodyPr/>
          <a:lstStyle/>
          <a:p>
            <a:r>
              <a:rPr lang="en-US" dirty="0"/>
              <a:t>@</a:t>
            </a:r>
            <a:r>
              <a:rPr lang="en-US" dirty="0" err="1"/>
              <a:t>MrRobotBadge</a:t>
            </a:r>
            <a:r>
              <a:rPr lang="en-US" dirty="0"/>
              <a:t> - Mr. Robot Badge</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Autofit/>
          </a:bodyPr>
          <a:lstStyle/>
          <a:p>
            <a:r>
              <a:rPr lang="en-US" sz="1450" dirty="0"/>
              <a:t>The initial idea behind the badge was just to do a badge. The specific idea for the Mr. Robot Badge came from three observations at DC24. The first was the </a:t>
            </a:r>
            <a:r>
              <a:rPr lang="en-US" sz="1450" dirty="0" err="1"/>
              <a:t>incredible†amount</a:t>
            </a:r>
            <a:r>
              <a:rPr lang="en-US" sz="1450" dirty="0"/>
              <a:t> of Mr. Robot promotion at the con. Yeah, DT is an advisor for the show, whatever, I get it. The second was the DC24 </a:t>
            </a:r>
            <a:r>
              <a:rPr lang="en-US" sz="1450" dirty="0" err="1"/>
              <a:t>queercon</a:t>
            </a:r>
            <a:r>
              <a:rPr lang="en-US" sz="1450" dirty="0"/>
              <a:t> badge -- that was the skin tone squid badge, done with clear </a:t>
            </a:r>
            <a:r>
              <a:rPr lang="en-US" sz="1450" dirty="0" err="1"/>
              <a:t>soldermask</a:t>
            </a:r>
            <a:r>
              <a:rPr lang="en-US" sz="1450" dirty="0"/>
              <a:t>. The third was </a:t>
            </a:r>
            <a:r>
              <a:rPr lang="en-US" sz="1450" dirty="0" err="1"/>
              <a:t>And!Xor</a:t>
            </a:r>
            <a:r>
              <a:rPr lang="en-US" sz="1450" dirty="0"/>
              <a:t> tweeting out sales, running up to the 9th floor of Paris, and seeing a line of three hundred people clamoring for 80 badges. It was awesome.</a:t>
            </a:r>
          </a:p>
          <a:p>
            <a:r>
              <a:rPr lang="en-US" sz="1450" dirty="0"/>
              <a:t>So, I had the motivation to build a badge, but what should the badge look like? Well, Mr. Robot has the 'totally not ripped off from V for Vendetta mask' thing, and I </a:t>
            </a:r>
            <a:r>
              <a:rPr lang="en-US" sz="1450" dirty="0" err="1"/>
              <a:t>know†I</a:t>
            </a:r>
            <a:r>
              <a:rPr lang="en-US" sz="1450" dirty="0"/>
              <a:t> can do skin tone solder mask. If a fab house can do one color of silk screen, they can do two, giving me the black and white for the rest of the mask. It was easy after that.</a:t>
            </a:r>
          </a:p>
          <a:p>
            <a:r>
              <a:rPr lang="en-US" sz="1450" dirty="0"/>
              <a:t>PCB art and design, although I'm really enjoying the whole </a:t>
            </a:r>
            <a:r>
              <a:rPr lang="en-US" sz="1450" dirty="0" err="1"/>
              <a:t>entreprenurial</a:t>
            </a:r>
            <a:r>
              <a:rPr lang="en-US" sz="1450" dirty="0"/>
              <a:t> aspect of it</a:t>
            </a:r>
          </a:p>
          <a:p>
            <a:r>
              <a:rPr lang="en-US" sz="1450" dirty="0"/>
              <a:t>The initial budget / plan was to make about 500 badges, and not spend more than $10k. About half the budget came from money I just had sitting around (woo, AMD stock was nuts last year), and the other half was credit cards.†</a:t>
            </a:r>
          </a:p>
          <a:p>
            <a:r>
              <a:rPr lang="en-US" sz="1450" dirty="0"/>
              <a:t>You have </a:t>
            </a:r>
            <a:r>
              <a:rPr lang="en-US" sz="1450" dirty="0" err="1"/>
              <a:t>absoutely</a:t>
            </a:r>
            <a:r>
              <a:rPr lang="en-US" sz="1450" dirty="0"/>
              <a:t> no idea how much time stuff will take. Here's an example. I had panelized, populated boards (two badges per panel), and the only thing I had to do was populate the through-hole battery holders, </a:t>
            </a:r>
            <a:r>
              <a:rPr lang="en-US" sz="1450" dirty="0" err="1"/>
              <a:t>depanelize</a:t>
            </a:r>
            <a:r>
              <a:rPr lang="en-US" sz="1450" dirty="0"/>
              <a:t> the boards, program the badges, and stuff them into bags. This took -- minimum -- forty hours. Figure about two minutes per board to populate and solder the battery holders, times five hundred. two minutes to </a:t>
            </a:r>
            <a:r>
              <a:rPr lang="en-US" sz="1450" dirty="0" err="1"/>
              <a:t>depanelize</a:t>
            </a:r>
            <a:r>
              <a:rPr lang="en-US" sz="1450" dirty="0"/>
              <a:t>, times 250. Programming was, again two minutes times five hundred, and kitting was a minute per badge, times 500. Something around there. I did this while watching Deep Space Nine, and I ran out of episodes. Oh, the </a:t>
            </a:r>
            <a:r>
              <a:rPr lang="en-US" sz="1450" dirty="0" err="1"/>
              <a:t>depanelizing</a:t>
            </a:r>
            <a:r>
              <a:rPr lang="en-US" sz="1450" dirty="0"/>
              <a:t> gave me a few blisters on my hand.</a:t>
            </a:r>
          </a:p>
        </p:txBody>
      </p:sp>
    </p:spTree>
    <p:extLst>
      <p:ext uri="{BB962C8B-B14F-4D97-AF65-F5344CB8AC3E}">
        <p14:creationId xmlns:p14="http://schemas.microsoft.com/office/powerpoint/2010/main" val="86683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p:txBody>
          <a:bodyPr/>
          <a:lstStyle/>
          <a:p>
            <a:r>
              <a:rPr lang="en-US" dirty="0"/>
              <a:t>@</a:t>
            </a:r>
            <a:r>
              <a:rPr lang="en-US" dirty="0" err="1"/>
              <a:t>MrRobotBadge</a:t>
            </a:r>
            <a:r>
              <a:rPr lang="en-US" dirty="0"/>
              <a:t> - Mr. Robot Badge</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Autofit/>
          </a:bodyPr>
          <a:lstStyle/>
          <a:p>
            <a:r>
              <a:rPr lang="en-US" sz="1450" dirty="0"/>
              <a:t>Solo. I had a guy doing the firmware, which wasn't that big of a deal -- most of it relied on pre-existing Arduino libraries. The pick and place was an 'I know a guy' situation, who had some pick and place machines that once made blackberries.</a:t>
            </a:r>
          </a:p>
          <a:p>
            <a:r>
              <a:rPr lang="en-US" sz="1450" dirty="0"/>
              <a:t>Yeah, sure, I'd still go to DC, but I found a neat little niche in </a:t>
            </a:r>
            <a:r>
              <a:rPr lang="en-US" sz="1450" dirty="0" err="1"/>
              <a:t>badgelife</a:t>
            </a:r>
            <a:endParaRPr lang="en-US" sz="1450" dirty="0"/>
          </a:p>
          <a:p>
            <a:r>
              <a:rPr lang="en-US" sz="1450" dirty="0"/>
              <a:t>Run DRC. If you look very closely at a finished Mr. Robot Badge, you'll see a cut in the ground plane. I didn't run DRC after changing something, so I had to take a </a:t>
            </a:r>
            <a:r>
              <a:rPr lang="en-US" sz="1450" dirty="0" err="1"/>
              <a:t>dremel</a:t>
            </a:r>
            <a:r>
              <a:rPr lang="en-US" sz="1450" dirty="0"/>
              <a:t> to each individual badge. It worked, but it was annoying</a:t>
            </a:r>
          </a:p>
          <a:p>
            <a:r>
              <a:rPr lang="en-US" sz="1450" dirty="0"/>
              <a:t>Actually made money. Wouldn't have done it if I wasn't going to at least get my money back. See next answer.</a:t>
            </a:r>
          </a:p>
          <a:p>
            <a:r>
              <a:rPr lang="en-US" sz="1450" dirty="0"/>
              <a:t>Hell fucking no. I did the math on this, and I'm paying myself a dollar or two per hour for a second full-time job for nine months. For small-scale badges (and the Mr. Robot Badge had one of the larger quantities), I don't believe anyone can make a livable wage doing just one badge a year. You might have some success if you're running an engineering firm and this is just a side hustle, but no. You can't make a Living.</a:t>
            </a:r>
          </a:p>
        </p:txBody>
      </p:sp>
    </p:spTree>
    <p:extLst>
      <p:ext uri="{BB962C8B-B14F-4D97-AF65-F5344CB8AC3E}">
        <p14:creationId xmlns:p14="http://schemas.microsoft.com/office/powerpoint/2010/main" val="72989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368-0138-479B-A631-477B19348DC8}"/>
              </a:ext>
            </a:extLst>
          </p:cNvPr>
          <p:cNvSpPr>
            <a:spLocks noGrp="1"/>
          </p:cNvSpPr>
          <p:nvPr>
            <p:ph type="title"/>
          </p:nvPr>
        </p:nvSpPr>
        <p:spPr/>
        <p:txBody>
          <a:bodyPr/>
          <a:lstStyle/>
          <a:p>
            <a:r>
              <a:rPr lang="en-US" dirty="0"/>
              <a:t>@</a:t>
            </a:r>
            <a:r>
              <a:rPr lang="en-US" dirty="0" err="1"/>
              <a:t>MrRobotBadge</a:t>
            </a:r>
            <a:r>
              <a:rPr lang="en-US" dirty="0"/>
              <a:t> - Mr. Robot Badge</a:t>
            </a:r>
          </a:p>
        </p:txBody>
      </p:sp>
      <p:sp>
        <p:nvSpPr>
          <p:cNvPr id="5" name="Content Placeholder 4">
            <a:extLst>
              <a:ext uri="{FF2B5EF4-FFF2-40B4-BE49-F238E27FC236}">
                <a16:creationId xmlns:a16="http://schemas.microsoft.com/office/drawing/2014/main" id="{03AD7E86-8634-47F2-8C87-1DCFCE47C5C8}"/>
              </a:ext>
            </a:extLst>
          </p:cNvPr>
          <p:cNvSpPr>
            <a:spLocks noGrp="1"/>
          </p:cNvSpPr>
          <p:nvPr>
            <p:ph idx="1"/>
          </p:nvPr>
        </p:nvSpPr>
        <p:spPr/>
        <p:txBody>
          <a:bodyPr>
            <a:noAutofit/>
          </a:bodyPr>
          <a:lstStyle/>
          <a:p>
            <a:r>
              <a:rPr lang="en-US" sz="1600" dirty="0"/>
              <a:t>Do you plan to make a badge for DC26?</a:t>
            </a:r>
            <a:br>
              <a:rPr lang="en-US" sz="1600" dirty="0"/>
            </a:br>
            <a:r>
              <a:rPr lang="en-US" sz="1600" dirty="0"/>
              <a:t>Yep</a:t>
            </a:r>
          </a:p>
          <a:p>
            <a:r>
              <a:rPr lang="en-US" sz="1600" dirty="0"/>
              <a:t>Would you ever quit making badges? If so why?</a:t>
            </a:r>
            <a:br>
              <a:rPr lang="en-US" sz="1600" dirty="0"/>
            </a:br>
            <a:r>
              <a:rPr lang="en-US" sz="1600" dirty="0"/>
              <a:t>Nope.</a:t>
            </a:r>
          </a:p>
          <a:p>
            <a:r>
              <a:rPr lang="en-US" sz="1600" dirty="0"/>
              <a:t>I really should have had a prototype sooner, and a prototype that was closer to the finished badge. It's all a matter of managing time. </a:t>
            </a:r>
            <a:r>
              <a:rPr lang="en-US" sz="1600" dirty="0" err="1"/>
              <a:t>Defcon</a:t>
            </a:r>
            <a:r>
              <a:rPr lang="en-US" sz="1600" dirty="0"/>
              <a:t> is a fixed point in time, and if you don't get it done by then, it's not going to happen.</a:t>
            </a:r>
          </a:p>
          <a:p>
            <a:r>
              <a:rPr lang="en-US" sz="1600" dirty="0"/>
              <a:t>I pulled it off, and it was a great learning experience. so I guess I'm proud of that. It's not really a matter of doing more, it's a matter of doing things differently. Although next time I'm going to get a few friends together for the mindless hands-on work like </a:t>
            </a:r>
            <a:r>
              <a:rPr lang="en-US" sz="1600" dirty="0" err="1"/>
              <a:t>depanelizing</a:t>
            </a:r>
            <a:r>
              <a:rPr lang="en-US" sz="1600" dirty="0"/>
              <a:t> and kitting.</a:t>
            </a:r>
            <a:br>
              <a:rPr lang="en-US" sz="1600" dirty="0"/>
            </a:br>
            <a:endParaRPr lang="en-US" sz="1600" dirty="0"/>
          </a:p>
          <a:p>
            <a:pPr marL="0" indent="0">
              <a:buNone/>
            </a:pPr>
            <a:r>
              <a:rPr lang="en-US" sz="1600" dirty="0"/>
              <a:t>The </a:t>
            </a:r>
            <a:r>
              <a:rPr lang="en-US" sz="1600" dirty="0" err="1"/>
              <a:t>Mr</a:t>
            </a:r>
            <a:r>
              <a:rPr lang="en-US" sz="1600" dirty="0"/>
              <a:t> Robot Badge: https://</a:t>
            </a:r>
            <a:r>
              <a:rPr lang="en-US" sz="1600" dirty="0" err="1"/>
              <a:t>hackaday.io</a:t>
            </a:r>
            <a:r>
              <a:rPr lang="en-US" sz="1600" dirty="0"/>
              <a:t>/project/18508-mr-robot-badge</a:t>
            </a:r>
          </a:p>
        </p:txBody>
      </p:sp>
    </p:spTree>
    <p:extLst>
      <p:ext uri="{BB962C8B-B14F-4D97-AF65-F5344CB8AC3E}">
        <p14:creationId xmlns:p14="http://schemas.microsoft.com/office/powerpoint/2010/main" val="156566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5056</Words>
  <Application>Microsoft Office PowerPoint</Application>
  <PresentationFormat>Widescreen</PresentationFormat>
  <Paragraphs>211</Paragraphs>
  <Slides>31</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Comic Book</vt:lpstr>
      <vt:lpstr>Comic Sans MS</vt:lpstr>
      <vt:lpstr>Office Theme</vt:lpstr>
      <vt:lpstr>#BadgeLife, Alternative Currencies, the Barter Economy, the Music and Epic Times at Defcon 25!</vt:lpstr>
      <vt:lpstr>About Brandon </vt:lpstr>
      <vt:lpstr>About Remo</vt:lpstr>
      <vt:lpstr>What Badge Life Means to Us</vt:lpstr>
      <vt:lpstr>Interview Questions for PCB Creators/Enthusiasts</vt:lpstr>
      <vt:lpstr>@AND!XOR - @Bender Badge</vt:lpstr>
      <vt:lpstr>@MrRobotBadge - Mr. Robot Badge</vt:lpstr>
      <vt:lpstr>@MrRobotBadge - Mr. Robot Badge</vt:lpstr>
      <vt:lpstr>@MrRobotBadge - Mr. Robot Badge</vt:lpstr>
      <vt:lpstr>@Jonathansigner - FloridaMan Badge</vt:lpstr>
      <vt:lpstr>@ - Krux</vt:lpstr>
      <vt:lpstr>@ - DCDarkNet</vt:lpstr>
      <vt:lpstr>@Hamster – DC801Badge &amp; DCZIA Badge</vt:lpstr>
      <vt:lpstr>@Hamster – DC801Badge DCZIA</vt:lpstr>
      <vt:lpstr>@Hamster – DC801Badge DCZIA</vt:lpstr>
      <vt:lpstr>What are alternate or crypto currencies </vt:lpstr>
      <vt:lpstr>@d4rkm4tter – Manager of Defcoin</vt:lpstr>
      <vt:lpstr>“If you spike . . . “ </vt:lpstr>
      <vt:lpstr>WTF is Coindroids!?</vt:lpstr>
      <vt:lpstr>@ - Abstract (Creator of Coin Droids)</vt:lpstr>
      <vt:lpstr>@ - Abstract (Creator of Coin Droids)</vt:lpstr>
      <vt:lpstr>@Abstr_ct - Abstrct (Creator of Coin Droids)</vt:lpstr>
      <vt:lpstr>What is a barter economy </vt:lpstr>
      <vt:lpstr>What is different about DC and bartering. </vt:lpstr>
      <vt:lpstr>Social Engineering and the role it played for us. </vt:lpstr>
      <vt:lpstr>Common Misconceptions of #Badgelife</vt:lpstr>
      <vt:lpstr>NERDCORE WTF IS THAT?!?!??!</vt:lpstr>
      <vt:lpstr>@dualcoremusic – int80 from Dual Core</vt:lpstr>
      <vt:lpstr>@kHillmatic – Mikal kHill of (TroubleShooters &amp; Solo Albums) </vt:lpstr>
      <vt:lpstr>@kHillmatic – Mikal kHill of (TroubleShooters &amp; Solo Albums) </vt:lpstr>
      <vt:lpstr>All Slides and Interviews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#BadgeLife, alternative currencies, the barter economy, and epic times at Defcon!</dc:title>
  <dc:creator>Kirby, Albert B.</dc:creator>
  <cp:lastModifiedBy>Kirby, Albert B.</cp:lastModifiedBy>
  <cp:revision>28</cp:revision>
  <dcterms:created xsi:type="dcterms:W3CDTF">2017-10-11T14:12:13Z</dcterms:created>
  <dcterms:modified xsi:type="dcterms:W3CDTF">2017-10-20T23:56:44Z</dcterms:modified>
</cp:coreProperties>
</file>