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1" r:id="rId6"/>
    <p:sldId id="290" r:id="rId7"/>
    <p:sldId id="292" r:id="rId8"/>
    <p:sldId id="283" r:id="rId9"/>
    <p:sldId id="261" r:id="rId10"/>
    <p:sldId id="265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94" autoAdjust="0"/>
  </p:normalViewPr>
  <p:slideViewPr>
    <p:cSldViewPr snapToGrid="0">
      <p:cViewPr varScale="1">
        <p:scale>
          <a:sx n="58" d="100"/>
          <a:sy n="58" d="100"/>
        </p:scale>
        <p:origin x="138" y="1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0E19-CC67-104B-6D79-A127294E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A0D8A-AF97-C69C-993C-A8D3405F7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FF1CF-423B-3558-63FE-C42FAA29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0445F-E518-AD74-0B36-1CBED39B4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3C29-81FF-2274-9427-B64A5AB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C9CE9-19B9-14AC-25C4-6D6FBEB4F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3CCDB-453C-001D-0562-071DD9361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BDF65-9D44-C77B-C401-DC7681441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2" r:id="rId13"/>
    <p:sldLayoutId id="2147483683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1676400"/>
            <a:ext cx="5427584" cy="1952264"/>
          </a:xfrm>
        </p:spPr>
        <p:txBody>
          <a:bodyPr/>
          <a:lstStyle/>
          <a:p>
            <a:r>
              <a:rPr lang="en-US" b="1" dirty="0"/>
              <a:t>Real-Time Stock Market Insights Using Big Data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FC32FA42-623A-0423-3776-00092D4C9A33}"/>
              </a:ext>
            </a:extLst>
          </p:cNvPr>
          <p:cNvSpPr txBox="1">
            <a:spLocks/>
          </p:cNvSpPr>
          <p:nvPr/>
        </p:nvSpPr>
        <p:spPr>
          <a:xfrm>
            <a:off x="857468" y="3628664"/>
            <a:ext cx="5427584" cy="19522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800" b="1" i="0" dirty="0"/>
              <a:t>Colin Kirby</a:t>
            </a:r>
          </a:p>
          <a:p>
            <a:pPr>
              <a:spcAft>
                <a:spcPts val="1200"/>
              </a:spcAft>
            </a:pPr>
            <a:r>
              <a:rPr lang="en-US" sz="2800" b="1" i="0" dirty="0"/>
              <a:t>EEL4798</a:t>
            </a:r>
          </a:p>
          <a:p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9F454-872D-A087-40A5-29629D171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89AF-158C-8B24-2F33-738F5E11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68" y="641289"/>
            <a:ext cx="7067332" cy="656864"/>
          </a:xfrm>
        </p:spPr>
        <p:txBody>
          <a:bodyPr/>
          <a:lstStyle/>
          <a:p>
            <a:r>
              <a:rPr lang="en-US" b="1" dirty="0">
                <a:latin typeface="Tenorite" panose="00000500000000000000" pitchFamily="2" charset="0"/>
              </a:rPr>
              <a:t>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037EE-26C6-B1AC-CDED-D4C6135C6B45}"/>
              </a:ext>
            </a:extLst>
          </p:cNvPr>
          <p:cNvSpPr txBox="1">
            <a:spLocks/>
          </p:cNvSpPr>
          <p:nvPr/>
        </p:nvSpPr>
        <p:spPr>
          <a:xfrm>
            <a:off x="1633319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u="sng" dirty="0">
                <a:latin typeface="Tenorite" panose="00000500000000000000" pitchFamily="2" charset="0"/>
              </a:rPr>
              <a:t>The growing data challenge.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FB8927-5163-BBAC-8DB6-E5F358960E2D}"/>
              </a:ext>
            </a:extLst>
          </p:cNvPr>
          <p:cNvSpPr txBox="1">
            <a:spLocks/>
          </p:cNvSpPr>
          <p:nvPr/>
        </p:nvSpPr>
        <p:spPr>
          <a:xfrm>
            <a:off x="923268" y="2120855"/>
            <a:ext cx="8925362" cy="37807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Stock market Data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Massive amounts of structured data (e.g. prices, volumes).</a:t>
            </a:r>
            <a:endParaRPr lang="en-US" sz="2400" b="1" i="0" dirty="0">
              <a:latin typeface="Tenorite Display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Social media sentiment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Unstructured data (e.g. tweets, reddit posts) influencing decisions.</a:t>
            </a:r>
            <a:endParaRPr lang="en-US" sz="2400" b="1" i="0" dirty="0">
              <a:latin typeface="Tenorite Display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The problem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Real-time processing of these diverse data streams is difficult.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0E3480A-BECC-968C-B222-52976EE0B226}"/>
              </a:ext>
            </a:extLst>
          </p:cNvPr>
          <p:cNvSpPr/>
          <p:nvPr/>
        </p:nvSpPr>
        <p:spPr>
          <a:xfrm rot="19879073">
            <a:off x="1015057" y="1368042"/>
            <a:ext cx="526475" cy="517089"/>
          </a:xfrm>
          <a:prstGeom prst="star5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76016-5D1B-A156-3F97-77717400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10" y="97086"/>
            <a:ext cx="5036654" cy="23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2D7E-2A98-6748-E13B-F2932E2A7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50" y="641289"/>
            <a:ext cx="7067332" cy="656864"/>
          </a:xfrm>
        </p:spPr>
        <p:txBody>
          <a:bodyPr/>
          <a:lstStyle/>
          <a:p>
            <a:r>
              <a:rPr lang="en-US" b="1" dirty="0">
                <a:latin typeface="Tenorite" panose="00000500000000000000" pitchFamily="2" charset="0"/>
              </a:rPr>
              <a:t>Motivation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AAB7A-A04A-167B-7785-39F821EA80D1}"/>
              </a:ext>
            </a:extLst>
          </p:cNvPr>
          <p:cNvSpPr txBox="1">
            <a:spLocks/>
          </p:cNvSpPr>
          <p:nvPr/>
        </p:nvSpPr>
        <p:spPr>
          <a:xfrm>
            <a:off x="1633318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u="sng" dirty="0">
                <a:latin typeface="Tenorite Display" panose="020F0502020204030204" pitchFamily="2" charset="0"/>
              </a:rPr>
              <a:t>Why </a:t>
            </a:r>
            <a:r>
              <a:rPr lang="en-US" sz="2400" b="1" i="0" u="sng" dirty="0">
                <a:latin typeface="Tenorite" panose="00000500000000000000" pitchFamily="2" charset="0"/>
              </a:rPr>
              <a:t>Real-Time</a:t>
            </a:r>
            <a:r>
              <a:rPr lang="en-US" sz="2400" b="1" i="0" u="sng" dirty="0">
                <a:latin typeface="Tenorite Display" panose="020F0502020204030204" pitchFamily="2" charset="0"/>
              </a:rPr>
              <a:t> Stock Market Analysis Matters.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404231-0682-B577-9D20-1684FC9B5BF4}"/>
              </a:ext>
            </a:extLst>
          </p:cNvPr>
          <p:cNvSpPr txBox="1">
            <a:spLocks/>
          </p:cNvSpPr>
          <p:nvPr/>
        </p:nvSpPr>
        <p:spPr>
          <a:xfrm>
            <a:off x="923268" y="2042648"/>
            <a:ext cx="5572903" cy="465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Timely Decisions 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Traders need rapid insights for high-frequency trading.</a:t>
            </a:r>
          </a:p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Social media as a signal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Sentiment can predict market trends early.</a:t>
            </a:r>
          </a:p>
          <a:p>
            <a:pPr>
              <a:spcBef>
                <a:spcPts val="1200"/>
              </a:spcBef>
            </a:pPr>
            <a:r>
              <a:rPr lang="en-US" sz="2400" b="1" i="0" dirty="0">
                <a:latin typeface="Tenorite Display" panose="00000500000000000000" pitchFamily="2" charset="0"/>
              </a:rPr>
              <a:t>Our goal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i="0" dirty="0">
                <a:latin typeface="Tenorite Display" panose="00000500000000000000" pitchFamily="2" charset="0"/>
              </a:rPr>
              <a:t>Build a scalable pipeline for analyzing financial and social media data.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53B97E-B0AD-322D-9892-318E068D1E01}"/>
              </a:ext>
            </a:extLst>
          </p:cNvPr>
          <p:cNvSpPr txBox="1">
            <a:spLocks/>
          </p:cNvSpPr>
          <p:nvPr/>
        </p:nvSpPr>
        <p:spPr>
          <a:xfrm>
            <a:off x="923268" y="641289"/>
            <a:ext cx="7067332" cy="6568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Tenorite" panose="00000500000000000000" pitchFamily="2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9BF8FFE-2AFC-BC40-C3A8-E9A8CB703BB2}"/>
              </a:ext>
            </a:extLst>
          </p:cNvPr>
          <p:cNvSpPr/>
          <p:nvPr/>
        </p:nvSpPr>
        <p:spPr>
          <a:xfrm rot="19879073">
            <a:off x="1015057" y="1368042"/>
            <a:ext cx="526475" cy="517089"/>
          </a:xfrm>
          <a:prstGeom prst="star5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DFD699-85DE-1FB9-93D0-7A28416DEFAE}"/>
              </a:ext>
            </a:extLst>
          </p:cNvPr>
          <p:cNvSpPr txBox="1">
            <a:spLocks/>
          </p:cNvSpPr>
          <p:nvPr/>
        </p:nvSpPr>
        <p:spPr>
          <a:xfrm>
            <a:off x="1633319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i="0" u="sng" dirty="0">
              <a:latin typeface="Tenorite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E0CB1A-11A0-BB2B-19D2-07501327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1052"/>
            <a:ext cx="5294062" cy="2570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7ED6-C893-0509-4834-8685B1EA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1463-2D6F-7F87-2B34-7C3F3D556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04" y="-1519971"/>
            <a:ext cx="10202070" cy="3354992"/>
          </a:xfrm>
          <a:noFill/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enorite" panose="00000500000000000000" pitchFamily="2" charset="0"/>
              </a:rPr>
              <a:t>Understanding current market analysis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AF80B504-2DBF-BD4B-C0FF-6A3330CB9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604" y="2001275"/>
                <a:ext cx="11039300" cy="448265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i="1" kern="1200" cap="all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1200"/>
                  </a:spcBef>
                </a:pPr>
                <a:r>
                  <a:rPr lang="en-US" sz="2200" b="1" i="0" dirty="0">
                    <a:latin typeface="Tenorite Display" panose="00000500000000000000" pitchFamily="2" charset="0"/>
                  </a:rPr>
                  <a:t>Existing Studies focus on batch processing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i="0" dirty="0">
                    <a:latin typeface="Tenorite Display" panose="00000500000000000000" pitchFamily="2" charset="0"/>
                  </a:rPr>
                  <a:t> Too slow for real-time trading.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latin typeface="Tenorite" panose="00000500000000000000" pitchFamily="2" charset="0"/>
                  </a:rPr>
                  <a:t>Source:</a:t>
                </a:r>
                <a:r>
                  <a:rPr lang="en-US" sz="1600" dirty="0">
                    <a:latin typeface="Tenorite" panose="00000500000000000000" pitchFamily="2" charset="0"/>
                  </a:rPr>
                  <a:t> </a:t>
                </a:r>
                <a:r>
                  <a:rPr lang="en-US" sz="1600" i="1" dirty="0">
                    <a:latin typeface="Tenorite" panose="00000500000000000000" pitchFamily="2" charset="0"/>
                  </a:rPr>
                  <a:t>Awan et al. (2021) - "Social Media and Stock Market Prediction: A Big Data Approach"</a:t>
                </a:r>
                <a:r>
                  <a:rPr lang="en-US" sz="1600" dirty="0">
                    <a:latin typeface="Tenorite" panose="00000500000000000000" pitchFamily="2" charset="0"/>
                  </a:rPr>
                  <a:t>​</a:t>
                </a:r>
                <a:endParaRPr lang="en-US" sz="3600" i="0" dirty="0">
                  <a:latin typeface="Tenorite" panose="00000500000000000000" pitchFamily="2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b="1" i="0" dirty="0">
                    <a:latin typeface="Tenorite Display" panose="00000500000000000000" pitchFamily="2" charset="0"/>
                  </a:rPr>
                  <a:t>Social media sentiment analysis is inaccurate</a:t>
                </a:r>
                <a:r>
                  <a:rPr lang="en-US" sz="2200" i="0" dirty="0">
                    <a:latin typeface="Tenorite Display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i="0" dirty="0">
                    <a:latin typeface="Tenorite Display" panose="00000500000000000000" pitchFamily="2" charset="0"/>
                  </a:rPr>
                  <a:t> Struggles with sarcasm, bots, and fake news.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latin typeface="Tenorite" panose="00000500000000000000" pitchFamily="2" charset="0"/>
                  </a:rPr>
                  <a:t>Source:</a:t>
                </a:r>
                <a:r>
                  <a:rPr lang="en-US" sz="1600" dirty="0">
                    <a:latin typeface="Tenorite" panose="00000500000000000000" pitchFamily="2" charset="0"/>
                  </a:rPr>
                  <a:t> </a:t>
                </a:r>
                <a:r>
                  <a:rPr lang="en-US" sz="1600" i="1" dirty="0">
                    <a:latin typeface="Tenorite" panose="00000500000000000000" pitchFamily="2" charset="0"/>
                  </a:rPr>
                  <a:t>Tsui (2016) - "</a:t>
                </a:r>
                <a:r>
                  <a:rPr lang="en-US" sz="1600" i="1" dirty="0" err="1">
                    <a:latin typeface="Tenorite" panose="00000500000000000000" pitchFamily="2" charset="0"/>
                  </a:rPr>
                  <a:t>StockTwits</a:t>
                </a:r>
                <a:r>
                  <a:rPr lang="en-US" sz="1600" i="1" dirty="0">
                    <a:latin typeface="Tenorite" panose="00000500000000000000" pitchFamily="2" charset="0"/>
                  </a:rPr>
                  <a:t> Sentiment Analysis for Market Prediction"</a:t>
                </a:r>
                <a:endParaRPr lang="en-US" sz="3600" i="0" dirty="0">
                  <a:latin typeface="Tenorite" panose="00000500000000000000" pitchFamily="2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b="1" i="0" dirty="0">
                    <a:latin typeface="Tenorite Display" panose="00000500000000000000" pitchFamily="2" charset="0"/>
                  </a:rPr>
                  <a:t>Machine learning models face scalability issues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i="0" dirty="0">
                    <a:latin typeface="Tenorite Display" panose="00000500000000000000" pitchFamily="2" charset="0"/>
                  </a:rPr>
                  <a:t> High data volumes slow down decision-making.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latin typeface="Tenorite" panose="00000500000000000000" pitchFamily="2" charset="0"/>
                  </a:rPr>
                  <a:t>Source:</a:t>
                </a:r>
                <a:r>
                  <a:rPr lang="en-US" sz="1600" dirty="0">
                    <a:latin typeface="Tenorite" panose="00000500000000000000" pitchFamily="2" charset="0"/>
                  </a:rPr>
                  <a:t> </a:t>
                </a:r>
                <a:r>
                  <a:rPr lang="en-US" sz="1600" i="1" dirty="0">
                    <a:latin typeface="Tenorite" panose="00000500000000000000" pitchFamily="2" charset="0"/>
                  </a:rPr>
                  <a:t>Li et al. (2022) - "High-Frequency Trading and Big Data Scalability Challenges”</a:t>
                </a:r>
                <a:endParaRPr lang="en-US" sz="3600" i="0" dirty="0">
                  <a:latin typeface="Tenorite" panose="00000500000000000000" pitchFamily="2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b="1" i="0" dirty="0">
                    <a:latin typeface="Tenorite Display" panose="00000500000000000000" pitchFamily="2" charset="0"/>
                  </a:rPr>
                  <a:t>Financial Data is volatile &amp; Complex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i="0" dirty="0">
                    <a:latin typeface="Tenorite Display" panose="00000500000000000000" pitchFamily="2" charset="0"/>
                  </a:rPr>
                  <a:t> Traditional models fail to adapt to sudden price movements.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1600" b="1" dirty="0">
                    <a:latin typeface="Tenorite" panose="00000500000000000000" pitchFamily="2" charset="0"/>
                  </a:rPr>
                  <a:t>SOURCE: </a:t>
                </a:r>
                <a:r>
                  <a:rPr lang="en-US" sz="1600" dirty="0">
                    <a:latin typeface="Tenorite" panose="00000500000000000000" pitchFamily="2" charset="0"/>
                  </a:rPr>
                  <a:t>Zakaria et al. (2023) – “Machine learning in the financial industry: A bibliometric approach to evidencing applications”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AF80B504-2DBF-BD4B-C0FF-6A3330CB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4" y="2001275"/>
                <a:ext cx="11039300" cy="4482652"/>
              </a:xfrm>
              <a:prstGeom prst="rect">
                <a:avLst/>
              </a:prstGeom>
              <a:blipFill>
                <a:blip r:embed="rId3"/>
                <a:stretch>
                  <a:fillRect l="-718" t="-1630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17" y="-1689072"/>
            <a:ext cx="7679545" cy="3354992"/>
          </a:xfrm>
          <a:noFill/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enorite" panose="00000500000000000000" pitchFamily="2" charset="0"/>
              </a:rPr>
              <a:t>Challenges In Stock Market Analysis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9B253B-FEBD-F4AB-E96D-1725DCFC46BC}"/>
              </a:ext>
            </a:extLst>
          </p:cNvPr>
          <p:cNvSpPr txBox="1">
            <a:spLocks/>
          </p:cNvSpPr>
          <p:nvPr/>
        </p:nvSpPr>
        <p:spPr>
          <a:xfrm>
            <a:off x="781396" y="1815285"/>
            <a:ext cx="7203366" cy="2191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REAL-TIME Processing Bottlenecks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MOST MODELs use batch processing, delaying insights.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Data noise &amp; Social media manipulation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Fake news, bots, spam affect sentiment accuracy.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i="0" dirty="0">
              <a:latin typeface="Tenorite Display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AA51F-856B-AEA9-EDEF-07BAD77CB6D8}"/>
              </a:ext>
            </a:extLst>
          </p:cNvPr>
          <p:cNvSpPr txBox="1"/>
          <p:nvPr/>
        </p:nvSpPr>
        <p:spPr>
          <a:xfrm>
            <a:off x="781396" y="4006735"/>
            <a:ext cx="7897091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b="1" cap="all" dirty="0">
                <a:solidFill>
                  <a:schemeClr val="accent1"/>
                </a:solidFill>
                <a:latin typeface="Tenorite Display" panose="00000500000000000000" pitchFamily="2" charset="0"/>
                <a:ea typeface="+mj-ea"/>
                <a:cs typeface="+mj-cs"/>
              </a:rPr>
              <a:t>Computational Constraints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cap="all" dirty="0">
                <a:solidFill>
                  <a:schemeClr val="accent1"/>
                </a:solidFill>
                <a:latin typeface="Tenorite Display" panose="00000500000000000000" pitchFamily="2" charset="0"/>
                <a:ea typeface="+mj-ea"/>
                <a:cs typeface="+mj-cs"/>
              </a:rPr>
              <a:t>Handling massive data streams requires high PROCESSING power.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b="1" cap="all" dirty="0">
                <a:solidFill>
                  <a:schemeClr val="accent1"/>
                </a:solidFill>
                <a:latin typeface="Tenorite Display" panose="00000500000000000000" pitchFamily="2" charset="0"/>
                <a:ea typeface="+mj-ea"/>
                <a:cs typeface="+mj-cs"/>
              </a:rPr>
              <a:t>LATENCY &amp; SCALABILITY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cap="all" dirty="0">
                <a:solidFill>
                  <a:schemeClr val="accent1"/>
                </a:solidFill>
                <a:latin typeface="Tenorite Display" panose="00000500000000000000" pitchFamily="2" charset="0"/>
                <a:ea typeface="+mj-ea"/>
                <a:cs typeface="+mj-cs"/>
              </a:rPr>
              <a:t>Current data pipelines struggle with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670" y="-543660"/>
            <a:ext cx="6930838" cy="1505493"/>
          </a:xfrm>
          <a:noFill/>
        </p:spPr>
        <p:txBody>
          <a:bodyPr/>
          <a:lstStyle/>
          <a:p>
            <a:pPr algn="ctr"/>
            <a:r>
              <a:rPr lang="en-US" sz="4400" b="1" dirty="0">
                <a:latin typeface="Tenorite" panose="00000500000000000000" pitchFamily="2" charset="0"/>
              </a:rPr>
              <a:t>OUR Solution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-225424" y="-22860"/>
            <a:ext cx="3291840" cy="6903720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56E0FAA7-BC1E-8213-487F-BEF8DB431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6365" y="1099220"/>
                <a:ext cx="6363601" cy="465956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i="1" kern="1200" cap="all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1200"/>
                  </a:spcBef>
                </a:pPr>
                <a:r>
                  <a:rPr lang="en-US" sz="2000" b="1" i="0" dirty="0">
                    <a:latin typeface="Tenorite" panose="00000500000000000000" pitchFamily="2" charset="0"/>
                  </a:rPr>
                  <a:t>Big data Pipeline for real-time insights </a:t>
                </a: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2000" i="0" u="sng" dirty="0">
                    <a:latin typeface="Tenorite" panose="00000500000000000000" pitchFamily="2" charset="0"/>
                  </a:rPr>
                  <a:t>Apache Spark Streaming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i="0" dirty="0">
                    <a:latin typeface="Tenorite" panose="00000500000000000000" pitchFamily="2" charset="0"/>
                  </a:rPr>
                  <a:t> </a:t>
                </a:r>
                <a:r>
                  <a:rPr lang="en-US" sz="2000" i="0" dirty="0">
                    <a:latin typeface="Tenorite" panose="00000500000000000000" pitchFamily="2" charset="0"/>
                  </a:rPr>
                  <a:t>Continuous stock price updates (vs. slow batch processing)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i="0" dirty="0">
                    <a:latin typeface="Tenorite" panose="00000500000000000000" pitchFamily="2" charset="0"/>
                  </a:rPr>
                  <a:t>Social media sentiment analysis </a:t>
                </a: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2000" i="0" u="sng" dirty="0">
                    <a:latin typeface="Tenorite" panose="00000500000000000000" pitchFamily="2" charset="0"/>
                  </a:rPr>
                  <a:t>NLP models (Hugging face)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i="0" dirty="0">
                    <a:latin typeface="Tenorite" panose="00000500000000000000" pitchFamily="2" charset="0"/>
                  </a:rPr>
                  <a:t>Extracting stock-related sentiment from twitter &amp; reddit.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i="0" dirty="0">
                    <a:latin typeface="Tenorite" panose="00000500000000000000" pitchFamily="2" charset="0"/>
                  </a:rPr>
                  <a:t>Financial market data </a:t>
                </a: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2000" i="0" u="sng" dirty="0">
                    <a:latin typeface="Tenorite" panose="00000500000000000000" pitchFamily="2" charset="0"/>
                  </a:rPr>
                  <a:t>Yahoo finance / alpha vantage </a:t>
                </a:r>
                <a:r>
                  <a:rPr lang="en-US" sz="2000" i="0" u="sng" dirty="0" err="1">
                    <a:latin typeface="Tenorite" panose="00000500000000000000" pitchFamily="2" charset="0"/>
                  </a:rPr>
                  <a:t>api</a:t>
                </a:r>
                <a:r>
                  <a:rPr lang="en-US" sz="2000" i="0" u="sng" dirty="0">
                    <a:latin typeface="Tenorite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i="0" dirty="0">
                    <a:latin typeface="Tenorite" panose="00000500000000000000" pitchFamily="2" charset="0"/>
                  </a:rPr>
                  <a:t> </a:t>
                </a:r>
                <a:r>
                  <a:rPr lang="en-US" sz="2000" i="0" dirty="0">
                    <a:latin typeface="Tenorite" panose="00000500000000000000" pitchFamily="2" charset="0"/>
                  </a:rPr>
                  <a:t>Live stock price, volatility, and trends.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i="0" dirty="0">
                    <a:latin typeface="Tenorite" panose="00000500000000000000" pitchFamily="2" charset="0"/>
                  </a:rPr>
                  <a:t>Ai-driven predictions</a:t>
                </a: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en-US" sz="2000" i="0" u="sng" dirty="0">
                    <a:latin typeface="Tenorite" panose="00000500000000000000" pitchFamily="2" charset="0"/>
                  </a:rPr>
                  <a:t>Machine learning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i="0" dirty="0">
                    <a:latin typeface="Tenorite" panose="00000500000000000000" pitchFamily="2" charset="0"/>
                  </a:rPr>
                  <a:t> </a:t>
                </a:r>
                <a:r>
                  <a:rPr lang="en-US" sz="2000" i="0" dirty="0">
                    <a:latin typeface="Tenorite" panose="00000500000000000000" pitchFamily="2" charset="0"/>
                  </a:rPr>
                  <a:t>Correlates sentiment with price movement.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56E0FAA7-BC1E-8213-487F-BEF8DB431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65" y="1099220"/>
                <a:ext cx="6363601" cy="4659560"/>
              </a:xfrm>
              <a:prstGeom prst="rect">
                <a:avLst/>
              </a:prstGeom>
              <a:blipFill>
                <a:blip r:embed="rId4"/>
                <a:stretch>
                  <a:fillRect l="-1054" t="-1307" r="-192" b="-3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13774A0-16D8-25F3-9D8F-CD2565692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045" y="683038"/>
            <a:ext cx="1787208" cy="1787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11D4BB-324C-FF85-ED35-7CBFABD38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915" y="3721359"/>
            <a:ext cx="1588065" cy="683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828947-BB5F-B277-93C7-DC554CD6D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9915" y="2282762"/>
            <a:ext cx="1115805" cy="102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AFA49-7E0F-42BA-A3D0-E44FF7883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5586" y="4062878"/>
            <a:ext cx="3168126" cy="21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9D0978-AD1C-0CBD-75AC-B137ACECFE5C}"/>
              </a:ext>
            </a:extLst>
          </p:cNvPr>
          <p:cNvSpPr txBox="1">
            <a:spLocks/>
          </p:cNvSpPr>
          <p:nvPr/>
        </p:nvSpPr>
        <p:spPr>
          <a:xfrm>
            <a:off x="923268" y="641289"/>
            <a:ext cx="7067332" cy="6568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enorite" panose="00000500000000000000" pitchFamily="2" charset="0"/>
              </a:rPr>
              <a:t>Expected Outcomes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1BF142A-B505-E65F-8618-90F80F34D9AE}"/>
              </a:ext>
            </a:extLst>
          </p:cNvPr>
          <p:cNvSpPr/>
          <p:nvPr/>
        </p:nvSpPr>
        <p:spPr>
          <a:xfrm rot="19879073">
            <a:off x="1015057" y="1368042"/>
            <a:ext cx="526475" cy="517089"/>
          </a:xfrm>
          <a:prstGeom prst="star5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E536F2-E4E5-E0D5-99CE-37CE97932383}"/>
              </a:ext>
            </a:extLst>
          </p:cNvPr>
          <p:cNvSpPr txBox="1">
            <a:spLocks/>
          </p:cNvSpPr>
          <p:nvPr/>
        </p:nvSpPr>
        <p:spPr>
          <a:xfrm>
            <a:off x="1633319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u="sng" dirty="0">
                <a:latin typeface="Tenorite" panose="00000500000000000000" pitchFamily="2" charset="0"/>
              </a:rPr>
              <a:t>Improving market analysis with big data.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25E115-FC06-D918-38F7-BB2648001E8C}"/>
              </a:ext>
            </a:extLst>
          </p:cNvPr>
          <p:cNvSpPr txBox="1">
            <a:spLocks/>
          </p:cNvSpPr>
          <p:nvPr/>
        </p:nvSpPr>
        <p:spPr>
          <a:xfrm>
            <a:off x="923268" y="2042648"/>
            <a:ext cx="7522463" cy="465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Faster decision-making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Real-time insights instead of delayed batch processing.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Improved market predictions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Ai-driven analytics detect stock trends based on sentiment shifts.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Higher accuracy in sentiment analysis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NLP Models filter noise from social media data.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Scalable &amp; Efficient processing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Apache spark handles large-scale market data seamlessly.</a:t>
            </a:r>
          </a:p>
          <a:p>
            <a:pPr>
              <a:spcBef>
                <a:spcPts val="1200"/>
              </a:spcBef>
            </a:pPr>
            <a:endParaRPr lang="en-US" sz="2200" i="0" dirty="0">
              <a:latin typeface="Tenorite Display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17786E-8A7A-8210-35ED-405A1F78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600" y="2042648"/>
            <a:ext cx="3675408" cy="2067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F5944-1BAA-2A8F-84F2-78448E5A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BAB6A3-C92B-AE41-11B1-FA4139F38043}"/>
              </a:ext>
            </a:extLst>
          </p:cNvPr>
          <p:cNvSpPr txBox="1">
            <a:spLocks/>
          </p:cNvSpPr>
          <p:nvPr/>
        </p:nvSpPr>
        <p:spPr>
          <a:xfrm>
            <a:off x="923268" y="641289"/>
            <a:ext cx="9426076" cy="6568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enorite" panose="00000500000000000000" pitchFamily="2" charset="0"/>
              </a:rPr>
              <a:t>Experimental Methodology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63654E9-D27A-E7C4-CE4B-082C8FDFECEA}"/>
              </a:ext>
            </a:extLst>
          </p:cNvPr>
          <p:cNvSpPr/>
          <p:nvPr/>
        </p:nvSpPr>
        <p:spPr>
          <a:xfrm rot="19879073">
            <a:off x="1015057" y="1368042"/>
            <a:ext cx="526475" cy="517089"/>
          </a:xfrm>
          <a:prstGeom prst="star5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46FAE5-6BE4-5FE1-1380-AE03E8366A90}"/>
              </a:ext>
            </a:extLst>
          </p:cNvPr>
          <p:cNvSpPr txBox="1">
            <a:spLocks/>
          </p:cNvSpPr>
          <p:nvPr/>
        </p:nvSpPr>
        <p:spPr>
          <a:xfrm>
            <a:off x="1633319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u="sng" dirty="0">
                <a:latin typeface="Tenorite" panose="00000500000000000000" pitchFamily="2" charset="0"/>
              </a:rPr>
              <a:t>How we test and validate our approach.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5AE847A-240A-D95D-7610-585A9A319C2C}"/>
              </a:ext>
            </a:extLst>
          </p:cNvPr>
          <p:cNvSpPr txBox="1">
            <a:spLocks/>
          </p:cNvSpPr>
          <p:nvPr/>
        </p:nvSpPr>
        <p:spPr>
          <a:xfrm>
            <a:off x="923268" y="2042648"/>
            <a:ext cx="8716025" cy="465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Testing &amp; Evaluation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u="sng" dirty="0">
                <a:latin typeface="Tenorite Display" panose="00000500000000000000" pitchFamily="2" charset="0"/>
              </a:rPr>
              <a:t>SPEED</a:t>
            </a:r>
            <a:r>
              <a:rPr lang="en-US" sz="2200" i="0" dirty="0">
                <a:latin typeface="Tenorite Display" panose="00000500000000000000" pitchFamily="2" charset="0"/>
              </a:rPr>
              <a:t> : Measure latency in processing stock &amp; sentiment data.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u="sng" dirty="0">
                <a:latin typeface="Tenorite Display" panose="00000500000000000000" pitchFamily="2" charset="0"/>
              </a:rPr>
              <a:t>Accuracy</a:t>
            </a:r>
            <a:r>
              <a:rPr lang="en-US" sz="2200" i="0" dirty="0">
                <a:latin typeface="Tenorite Display" panose="00000500000000000000" pitchFamily="2" charset="0"/>
              </a:rPr>
              <a:t> : Compare model predictions vs actual stock trends.</a:t>
            </a:r>
            <a:endParaRPr lang="en-US" sz="2200" b="1" i="0" dirty="0">
              <a:latin typeface="Tenorite Display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Machine learning performance metrics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Train / Test Split (80 / 20) for predictive modeling.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Validate sentiment influence on price movements.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Benchmark &amp; Scalability testing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Stress-test Apache spark under high data loads.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Ensure real-time insights with minimal delay.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AF982-9551-87FF-BDD3-AC7F2673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17" y="3705619"/>
            <a:ext cx="2500799" cy="20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3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687CC-ED1E-403A-580D-AAE99A0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838" y="187654"/>
            <a:ext cx="6930838" cy="1505493"/>
          </a:xfrm>
          <a:noFill/>
        </p:spPr>
        <p:txBody>
          <a:bodyPr/>
          <a:lstStyle/>
          <a:p>
            <a:pPr algn="ctr"/>
            <a:r>
              <a:rPr lang="en-US" sz="4400" b="1" dirty="0">
                <a:latin typeface="Tenorite" panose="00000500000000000000" pitchFamily="2" charset="0"/>
              </a:rPr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2A5521-B41D-4F0C-EC8F-BF32A3D15921}"/>
              </a:ext>
            </a:extLst>
          </p:cNvPr>
          <p:cNvSpPr txBox="1">
            <a:spLocks/>
          </p:cNvSpPr>
          <p:nvPr/>
        </p:nvSpPr>
        <p:spPr>
          <a:xfrm>
            <a:off x="1633319" y="1298153"/>
            <a:ext cx="8716025" cy="6568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u="sng" dirty="0">
                <a:latin typeface="Tenorite" panose="00000500000000000000" pitchFamily="2" charset="0"/>
              </a:rPr>
              <a:t>Final thoughts &amp; Key takeaways.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E0B9EBC-A888-182E-2F42-66042795993A}"/>
              </a:ext>
            </a:extLst>
          </p:cNvPr>
          <p:cNvSpPr/>
          <p:nvPr/>
        </p:nvSpPr>
        <p:spPr>
          <a:xfrm rot="19879073">
            <a:off x="1015057" y="1368042"/>
            <a:ext cx="526475" cy="517089"/>
          </a:xfrm>
          <a:prstGeom prst="star5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E0C2AC-D100-4836-2CCF-3ECA989E6A6C}"/>
              </a:ext>
            </a:extLst>
          </p:cNvPr>
          <p:cNvSpPr txBox="1">
            <a:spLocks/>
          </p:cNvSpPr>
          <p:nvPr/>
        </p:nvSpPr>
        <p:spPr>
          <a:xfrm>
            <a:off x="923268" y="2042648"/>
            <a:ext cx="9733648" cy="465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Real-Time Stock Analysis is essential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High-frequency trading requires fast &amp; accurate insights.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Challenges exist in processing &amp; sentiment accuracy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Existing models struggle with latency, data noise, scalability.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Proposed solution bridges the gap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Apache Spark + NLP + ML Models improve decision making.</a:t>
            </a:r>
          </a:p>
          <a:p>
            <a:pPr>
              <a:spcBef>
                <a:spcPts val="1200"/>
              </a:spcBef>
            </a:pPr>
            <a:r>
              <a:rPr lang="en-US" sz="2200" b="1" i="0" dirty="0">
                <a:latin typeface="Tenorite Display" panose="00000500000000000000" pitchFamily="2" charset="0"/>
              </a:rPr>
              <a:t>Future work &amp; next steps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Test on larger datasets to refine predictions.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200" i="0" dirty="0">
                <a:latin typeface="Tenorite Display" panose="00000500000000000000" pitchFamily="2" charset="0"/>
              </a:rPr>
              <a:t>Explore deep learning models (Stretch goal).</a:t>
            </a:r>
          </a:p>
        </p:txBody>
      </p:sp>
    </p:spTree>
    <p:extLst>
      <p:ext uri="{BB962C8B-B14F-4D97-AF65-F5344CB8AC3E}">
        <p14:creationId xmlns:p14="http://schemas.microsoft.com/office/powerpoint/2010/main" val="12028828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950889-c70a-45f9-b006-fbf6e71000f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F7A00749E3C4FB945F07ED0D8983A" ma:contentTypeVersion="13" ma:contentTypeDescription="Create a new document." ma:contentTypeScope="" ma:versionID="026a78c6e16db68d7085b202119be3c0">
  <xsd:schema xmlns:xsd="http://www.w3.org/2001/XMLSchema" xmlns:xs="http://www.w3.org/2001/XMLSchema" xmlns:p="http://schemas.microsoft.com/office/2006/metadata/properties" xmlns:ns3="14950889-c70a-45f9-b006-fbf6e71000ff" xmlns:ns4="f5a6738c-6330-44a3-8004-a725fdb197cd" targetNamespace="http://schemas.microsoft.com/office/2006/metadata/properties" ma:root="true" ma:fieldsID="2ee9085b12088671819710ec91574f00" ns3:_="" ns4:_="">
    <xsd:import namespace="14950889-c70a-45f9-b006-fbf6e71000ff"/>
    <xsd:import namespace="f5a6738c-6330-44a3-8004-a725fdb197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50889-c70a-45f9-b006-fbf6e71000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6738c-6330-44a3-8004-a725fdb19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f5a6738c-6330-44a3-8004-a725fdb197cd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4950889-c70a-45f9-b006-fbf6e71000f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0DF844-0EC1-4899-B4A6-DA51B90D9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50889-c70a-45f9-b006-fbf6e71000ff"/>
    <ds:schemaRef ds:uri="f5a6738c-6330-44a3-8004-a725fdb19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{12E524D5-F647-4AAD-9865-2D97AB409CFB}tf22797433_win32</Template>
  <TotalTime>476</TotalTime>
  <Words>599</Words>
  <Application>Microsoft Office PowerPoint</Application>
  <PresentationFormat>Widescreen</PresentationFormat>
  <Paragraphs>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Tenorite</vt:lpstr>
      <vt:lpstr>Tenorite Display</vt:lpstr>
      <vt:lpstr>Univers Condensed Light</vt:lpstr>
      <vt:lpstr>Walbaum Display Light</vt:lpstr>
      <vt:lpstr>Wingdings</vt:lpstr>
      <vt:lpstr>AngleLinesVTI</vt:lpstr>
      <vt:lpstr>Real-Time Stock Market Insights Using Big Data</vt:lpstr>
      <vt:lpstr>Context</vt:lpstr>
      <vt:lpstr>Motivation</vt:lpstr>
      <vt:lpstr>Understanding current market analysis challenges</vt:lpstr>
      <vt:lpstr>Challenges In Stock Market Analysis</vt:lpstr>
      <vt:lpstr>OUR Solution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Kirby</dc:creator>
  <cp:lastModifiedBy>Colin Kirby</cp:lastModifiedBy>
  <cp:revision>10</cp:revision>
  <dcterms:created xsi:type="dcterms:W3CDTF">2025-01-28T02:23:15Z</dcterms:created>
  <dcterms:modified xsi:type="dcterms:W3CDTF">2025-01-30T02:29:36Z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0x010100DE7F7A00749E3C4FB945F07ED0D8983A</vt:lpwstr>
  </property>
</Properties>
</file>