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9" r:id="rId10"/>
    <p:sldId id="266" r:id="rId11"/>
    <p:sldId id="267" r:id="rId12"/>
    <p:sldId id="268" r:id="rId13"/>
    <p:sldId id="272" r:id="rId14"/>
    <p:sldId id="271" r:id="rId15"/>
    <p:sldId id="270" r:id="rId16"/>
    <p:sldId id="260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61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75" d="100"/>
          <a:sy n="75" d="100"/>
        </p:scale>
        <p:origin x="1794" y="8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4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8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F035F78-4652-43B8-86AD-7C11A322C41E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08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F035F78-4652-43B8-86AD-7C11A322C41E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6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F035F78-4652-43B8-86AD-7C11A322C41E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53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F035F78-4652-43B8-86AD-7C11A322C41E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88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F035F78-4652-43B8-86AD-7C11A322C41E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81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F035F78-4652-43B8-86AD-7C11A322C41E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25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9F035F78-4652-43B8-86AD-7C11A322C41E}" type="datetimeFigureOut">
              <a:rPr lang="en-PH" smtClean="0"/>
              <a:t>29/02/2024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14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CBDD-6D15-4EAF-8D12-25ED420A0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117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email-etiquette-students-part-1-choosing-right-address-ramees/" TargetMode="External"/><Relationship Id="rId2" Type="http://schemas.openxmlformats.org/officeDocument/2006/relationships/hyperlink" Target="https://www.educba.com/what-is-ema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exel.edu/graduatecollege/professional-development/blog/2018/october/12-tips-for-writing-effective-emails/" TargetMode="External"/><Relationship Id="rId5" Type="http://schemas.openxmlformats.org/officeDocument/2006/relationships/hyperlink" Target="https://uwaterloo.ca/writing-and-communication-centre/resources-writing-professional-emails-workplace" TargetMode="External"/><Relationship Id="rId4" Type="http://schemas.openxmlformats.org/officeDocument/2006/relationships/hyperlink" Target="https://blog.thedigitalgroup.com/to-vs-cc-vs-bcc-how-to-use-them-correctl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Professional Electronic Messaging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Week 4, Unit 4</a:t>
            </a:r>
          </a:p>
          <a:p>
            <a:r>
              <a:rPr lang="en-PH" dirty="0"/>
              <a:t>CC11 Communication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196189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Do’s in Creating Email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Choose the right email domain</a:t>
            </a:r>
          </a:p>
          <a:p>
            <a:pPr lvl="1"/>
            <a:r>
              <a:rPr lang="en-PH" dirty="0"/>
              <a:t>Gmail (@gmail.com)</a:t>
            </a:r>
          </a:p>
          <a:p>
            <a:pPr lvl="1"/>
            <a:r>
              <a:rPr lang="en-PH" dirty="0"/>
              <a:t>Outlook (@outlook.com)</a:t>
            </a:r>
          </a:p>
          <a:p>
            <a:pPr lvl="1"/>
            <a:r>
              <a:rPr lang="en-PH" dirty="0"/>
              <a:t>Yahoo (@yahoo.com) </a:t>
            </a:r>
          </a:p>
          <a:p>
            <a:r>
              <a:rPr lang="en-PH" dirty="0"/>
              <a:t>Use your first and last names on the email address</a:t>
            </a:r>
          </a:p>
          <a:p>
            <a:pPr lvl="1"/>
            <a:r>
              <a:rPr lang="en-PH" dirty="0" err="1"/>
              <a:t>dcmalabanan</a:t>
            </a:r>
            <a:endParaRPr lang="en-PH" dirty="0"/>
          </a:p>
          <a:p>
            <a:pPr lvl="1"/>
            <a:r>
              <a:rPr lang="en-PH" dirty="0" err="1"/>
              <a:t>donmalabanan</a:t>
            </a:r>
            <a:endParaRPr lang="en-PH" dirty="0"/>
          </a:p>
          <a:p>
            <a:pPr lvl="1"/>
            <a:r>
              <a:rPr lang="en-PH" dirty="0" err="1"/>
              <a:t>doncmalabanan</a:t>
            </a:r>
            <a:endParaRPr lang="en-PH" dirty="0"/>
          </a:p>
          <a:p>
            <a:r>
              <a:rPr lang="en-PH" dirty="0"/>
              <a:t>Adding random numbers is acceptable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270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Privacy Emails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53851" cy="1591343"/>
          </a:xfrm>
        </p:spPr>
        <p:txBody>
          <a:bodyPr>
            <a:normAutofit/>
          </a:bodyPr>
          <a:lstStyle/>
          <a:p>
            <a:r>
              <a:rPr lang="en-PH" dirty="0"/>
              <a:t>Type of email domain that focus on security through encryption of emails</a:t>
            </a:r>
          </a:p>
          <a:p>
            <a:r>
              <a:rPr lang="en-PH" dirty="0"/>
              <a:t>Used mostly for personal emails</a:t>
            </a:r>
          </a:p>
        </p:txBody>
      </p:sp>
      <p:pic>
        <p:nvPicPr>
          <p:cNvPr id="1026" name="Picture 2" descr="ProtonMail - Free email account sign u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667" y1="57833" x2="59667" y2="57833"/>
                        <a14:foregroundMark x1="14000" y1="79667" x2="14000" y2="79667"/>
                        <a14:foregroundMark x1="18833" y1="83000" x2="18833" y2="83000"/>
                        <a14:foregroundMark x1="29667" y1="84833" x2="29667" y2="84833"/>
                        <a14:foregroundMark x1="36167" y1="83500" x2="36167" y2="83500"/>
                        <a14:foregroundMark x1="46500" y1="80500" x2="46500" y2="80500"/>
                        <a14:foregroundMark x1="51000" y1="81333" x2="51000" y2="81333"/>
                        <a14:foregroundMark x1="64333" y1="81833" x2="64333" y2="81833"/>
                        <a14:foregroundMark x1="76500" y1="84833" x2="76500" y2="84833"/>
                        <a14:foregroundMark x1="83000" y1="82667" x2="83000" y2="82667"/>
                        <a14:foregroundMark x1="88333" y1="77833" x2="88333" y2="77833"/>
                        <a14:foregroundMark x1="83833" y1="73000" x2="83833" y2="7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86141"/>
            <a:ext cx="3483544" cy="34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anota Premium - Review 2021 - PCMag Asi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243" y="3051208"/>
            <a:ext cx="5667557" cy="318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9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Don’ts in Creating Email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dirty="0"/>
              <a:t>Variations on User’s Name</a:t>
            </a:r>
          </a:p>
          <a:p>
            <a:r>
              <a:rPr lang="en-PH" dirty="0"/>
              <a:t>Use pet / nicknames</a:t>
            </a:r>
          </a:p>
          <a:p>
            <a:r>
              <a:rPr lang="en-PH" dirty="0"/>
              <a:t>Use cutesy prefixes / suffixes</a:t>
            </a:r>
          </a:p>
          <a:p>
            <a:r>
              <a:rPr lang="en-PH" dirty="0"/>
              <a:t>Use full name</a:t>
            </a:r>
          </a:p>
          <a:p>
            <a:r>
              <a:rPr lang="en-PH" dirty="0"/>
              <a:t>Use modified spelling on the name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1571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Don’ts in Creating Email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dirty="0"/>
              <a:t>Numbers in Username</a:t>
            </a:r>
          </a:p>
          <a:p>
            <a:r>
              <a:rPr lang="en-PH" dirty="0"/>
              <a:t>Use any relevant dates</a:t>
            </a:r>
          </a:p>
          <a:p>
            <a:r>
              <a:rPr lang="en-PH" dirty="0"/>
              <a:t>Use any relevant numbers (i.e. mobile numbers)</a:t>
            </a:r>
          </a:p>
          <a:p>
            <a:pPr lvl="1"/>
            <a:r>
              <a:rPr lang="en-PH" dirty="0"/>
              <a:t>Mobile numbers</a:t>
            </a:r>
          </a:p>
          <a:p>
            <a:pPr lvl="1"/>
            <a:r>
              <a:rPr lang="en-PH" dirty="0"/>
              <a:t>Telephone numbers</a:t>
            </a:r>
          </a:p>
          <a:p>
            <a:pPr lvl="1"/>
            <a:r>
              <a:rPr lang="en-PH" dirty="0"/>
              <a:t>Home address numbers</a:t>
            </a:r>
          </a:p>
        </p:txBody>
      </p:sp>
    </p:spTree>
    <p:extLst>
      <p:ext uri="{BB962C8B-B14F-4D97-AF65-F5344CB8AC3E}">
        <p14:creationId xmlns:p14="http://schemas.microsoft.com/office/powerpoint/2010/main" val="107992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Don’ts in Creating Email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b="1" dirty="0"/>
              <a:t>Other Don’ts in Creating Email Addresses</a:t>
            </a:r>
          </a:p>
          <a:p>
            <a:r>
              <a:rPr lang="en-PH" dirty="0"/>
              <a:t>Include references to race, gender, religion, or any discriminatory information</a:t>
            </a:r>
          </a:p>
          <a:p>
            <a:r>
              <a:rPr lang="en-PH" dirty="0"/>
              <a:t>Use university name after graduation</a:t>
            </a:r>
          </a:p>
        </p:txBody>
      </p:sp>
    </p:spTree>
    <p:extLst>
      <p:ext uri="{BB962C8B-B14F-4D97-AF65-F5344CB8AC3E}">
        <p14:creationId xmlns:p14="http://schemas.microsoft.com/office/powerpoint/2010/main" val="247727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Other Best Practices for Using Email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 emails for different purposes</a:t>
            </a:r>
          </a:p>
          <a:p>
            <a:pPr lvl="1"/>
            <a:r>
              <a:rPr lang="en-PH" dirty="0"/>
              <a:t>Use your UC student account as a student in UC</a:t>
            </a:r>
          </a:p>
          <a:p>
            <a:pPr lvl="1"/>
            <a:r>
              <a:rPr lang="en-PH" dirty="0"/>
              <a:t>Create a different email for signups</a:t>
            </a:r>
          </a:p>
          <a:p>
            <a:pPr lvl="1"/>
            <a:r>
              <a:rPr lang="en-PH" dirty="0"/>
              <a:t>Create an overall personal email</a:t>
            </a:r>
          </a:p>
          <a:p>
            <a:r>
              <a:rPr lang="en-PH" dirty="0"/>
              <a:t>Make sure that the username is relatively easy to pronounce</a:t>
            </a:r>
          </a:p>
          <a:p>
            <a:r>
              <a:rPr lang="en-PH" dirty="0"/>
              <a:t>Keep the username as short as possible</a:t>
            </a:r>
          </a:p>
        </p:txBody>
      </p:sp>
    </p:spTree>
    <p:extLst>
      <p:ext uri="{BB962C8B-B14F-4D97-AF65-F5344CB8AC3E}">
        <p14:creationId xmlns:p14="http://schemas.microsoft.com/office/powerpoint/2010/main" val="429290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an Email Message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694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Parts of an Email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Recipients</a:t>
            </a:r>
          </a:p>
          <a:p>
            <a:pPr lvl="1"/>
            <a:r>
              <a:rPr lang="en-PH" dirty="0"/>
              <a:t>To</a:t>
            </a:r>
          </a:p>
          <a:p>
            <a:pPr lvl="1"/>
            <a:r>
              <a:rPr lang="en-PH" dirty="0"/>
              <a:t>CC</a:t>
            </a:r>
          </a:p>
          <a:p>
            <a:pPr lvl="1"/>
            <a:r>
              <a:rPr lang="en-PH" dirty="0"/>
              <a:t>BCC</a:t>
            </a:r>
          </a:p>
          <a:p>
            <a:r>
              <a:rPr lang="en-PH" dirty="0"/>
              <a:t>Subject line</a:t>
            </a:r>
          </a:p>
          <a:p>
            <a:r>
              <a:rPr lang="en-PH" dirty="0"/>
              <a:t>Body of the email</a:t>
            </a:r>
          </a:p>
        </p:txBody>
      </p:sp>
    </p:spTree>
    <p:extLst>
      <p:ext uri="{BB962C8B-B14F-4D97-AF65-F5344CB8AC3E}">
        <p14:creationId xmlns:p14="http://schemas.microsoft.com/office/powerpoint/2010/main" val="113557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Interface for Composing Emails</a:t>
            </a:r>
          </a:p>
        </p:txBody>
      </p:sp>
      <p:pic>
        <p:nvPicPr>
          <p:cNvPr id="2050" name="Picture 2" descr="https://static01.nyt.com/images/2016/10/11/technology/personaltech/11techtipwebART/11techtipwebART-articleLarge.jpg?quality=75&amp;auto=webp&amp;disable=upsca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92"/>
            <a:ext cx="53390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ilestore.community.support.microsoft.com/api/images/feb930ca-f541-4505-97a9-9c851064b7ce?upload=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9"/>
          <a:stretch/>
        </p:blipFill>
        <p:spPr bwMode="auto">
          <a:xfrm>
            <a:off x="6452510" y="1690692"/>
            <a:ext cx="49012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Recipients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Refers to the persons / groups / organizations to which you want to send the email to</a:t>
            </a:r>
          </a:p>
          <a:p>
            <a:r>
              <a:rPr lang="en-PH" dirty="0"/>
              <a:t>Three types of recipients: </a:t>
            </a:r>
          </a:p>
          <a:p>
            <a:pPr lvl="1"/>
            <a:r>
              <a:rPr lang="en-PH" b="1" dirty="0"/>
              <a:t>To – </a:t>
            </a:r>
            <a:r>
              <a:rPr lang="en-PH" dirty="0"/>
              <a:t>main recipients of the email; are required to take action; no set maximum limit</a:t>
            </a:r>
          </a:p>
          <a:p>
            <a:pPr lvl="1"/>
            <a:r>
              <a:rPr lang="en-PH" b="1" dirty="0"/>
              <a:t>CC (carbon copy) – </a:t>
            </a:r>
            <a:r>
              <a:rPr lang="en-PH" dirty="0"/>
              <a:t>secondary recipients of the email; not required to take action; usually used for heads of the TO recipients; limit to around 5 recipients</a:t>
            </a:r>
          </a:p>
          <a:p>
            <a:pPr lvl="1"/>
            <a:r>
              <a:rPr lang="en-PH" b="1" dirty="0"/>
              <a:t>BCC (blind carbon copy) – </a:t>
            </a:r>
            <a:r>
              <a:rPr lang="en-PH" dirty="0"/>
              <a:t>sending emails to recipients but do not want anyone else to know you sent it to them; mostly used for mailing lists</a:t>
            </a:r>
          </a:p>
        </p:txBody>
      </p:sp>
    </p:spTree>
    <p:extLst>
      <p:ext uri="{BB962C8B-B14F-4D97-AF65-F5344CB8AC3E}">
        <p14:creationId xmlns:p14="http://schemas.microsoft.com/office/powerpoint/2010/main" val="308898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Emails for business communication</a:t>
            </a:r>
          </a:p>
          <a:p>
            <a:r>
              <a:rPr lang="en-PH" dirty="0"/>
              <a:t>Creating a professional email address</a:t>
            </a:r>
          </a:p>
          <a:p>
            <a:r>
              <a:rPr lang="en-PH" dirty="0"/>
              <a:t>Parts of an email</a:t>
            </a:r>
          </a:p>
          <a:p>
            <a:r>
              <a:rPr lang="en-PH" dirty="0"/>
              <a:t>Best practices for constructing business emails</a:t>
            </a:r>
          </a:p>
        </p:txBody>
      </p:sp>
    </p:spTree>
    <p:extLst>
      <p:ext uri="{BB962C8B-B14F-4D97-AF65-F5344CB8AC3E}">
        <p14:creationId xmlns:p14="http://schemas.microsoft.com/office/powerpoint/2010/main" val="14193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Subject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First message seen when sending an email to an inbox</a:t>
            </a:r>
          </a:p>
          <a:p>
            <a:r>
              <a:rPr lang="en-PH" dirty="0"/>
              <a:t>Gives the subject of what the email is about</a:t>
            </a:r>
          </a:p>
          <a:p>
            <a:r>
              <a:rPr lang="en-PH" dirty="0"/>
              <a:t>Helps filter out the nature of the messages and what needs to be prioritized by the recipient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343651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Subject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b="1" dirty="0"/>
              <a:t>Tips in Creating a Subject Line</a:t>
            </a:r>
          </a:p>
          <a:p>
            <a:r>
              <a:rPr lang="en-PH" dirty="0"/>
              <a:t>Keep it short (around 10 words)</a:t>
            </a:r>
          </a:p>
          <a:p>
            <a:r>
              <a:rPr lang="en-PH" dirty="0"/>
              <a:t>Remove filler words</a:t>
            </a:r>
          </a:p>
          <a:p>
            <a:r>
              <a:rPr lang="en-PH" dirty="0"/>
              <a:t>Add nature of the email in the first words</a:t>
            </a:r>
          </a:p>
          <a:p>
            <a:r>
              <a:rPr lang="en-PH" dirty="0"/>
              <a:t>Include a call to action</a:t>
            </a:r>
          </a:p>
          <a:p>
            <a:r>
              <a:rPr lang="en-PH" dirty="0"/>
              <a:t>Prevent using promotional words</a:t>
            </a:r>
          </a:p>
          <a:p>
            <a:r>
              <a:rPr lang="en-PH" dirty="0"/>
              <a:t>Personalize the subject line</a:t>
            </a:r>
          </a:p>
          <a:p>
            <a:r>
              <a:rPr lang="en-PH" dirty="0"/>
              <a:t>Prevent using all caps</a:t>
            </a:r>
          </a:p>
          <a:p>
            <a:r>
              <a:rPr lang="en-PH" dirty="0"/>
              <a:t>Use capital letters on the first letters of the word</a:t>
            </a:r>
          </a:p>
        </p:txBody>
      </p:sp>
    </p:spTree>
    <p:extLst>
      <p:ext uri="{BB962C8B-B14F-4D97-AF65-F5344CB8AC3E}">
        <p14:creationId xmlns:p14="http://schemas.microsoft.com/office/powerpoint/2010/main" val="182207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Subject Line –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67256"/>
              </p:ext>
            </p:extLst>
          </p:nvPr>
        </p:nvGraphicFramePr>
        <p:xfrm>
          <a:off x="838200" y="1825625"/>
          <a:ext cx="105156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168">
                  <a:extLst>
                    <a:ext uri="{9D8B030D-6E8A-4147-A177-3AD203B41FA5}">
                      <a16:colId xmlns:a16="http://schemas.microsoft.com/office/drawing/2014/main" val="2333895818"/>
                    </a:ext>
                  </a:extLst>
                </a:gridCol>
                <a:gridCol w="7022432">
                  <a:extLst>
                    <a:ext uri="{9D8B030D-6E8A-4147-A177-3AD203B41FA5}">
                      <a16:colId xmlns:a16="http://schemas.microsoft.com/office/drawing/2014/main" val="41937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>
                          <a:latin typeface="Century Gothic" panose="020B0502020202020204" pitchFamily="34" charset="0"/>
                        </a:rPr>
                        <a:t>Sample</a:t>
                      </a:r>
                      <a:r>
                        <a:rPr lang="en-PH" sz="2800" b="1" baseline="0" dirty="0">
                          <a:latin typeface="Century Gothic" panose="020B0502020202020204" pitchFamily="34" charset="0"/>
                        </a:rPr>
                        <a:t> Situation</a:t>
                      </a:r>
                      <a:endParaRPr lang="en-PH" sz="28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>
                          <a:latin typeface="Century Gothic" panose="020B0502020202020204" pitchFamily="34" charset="0"/>
                        </a:rPr>
                        <a:t>Sample Subject</a:t>
                      </a:r>
                      <a:r>
                        <a:rPr lang="en-PH" sz="2800" b="1" baseline="0" dirty="0">
                          <a:latin typeface="Century Gothic" panose="020B0502020202020204" pitchFamily="34" charset="0"/>
                        </a:rPr>
                        <a:t> Line</a:t>
                      </a:r>
                      <a:endParaRPr lang="en-PH" sz="2800" b="1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0263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PH" sz="2800" dirty="0">
                          <a:latin typeface="Century Gothic" panose="020B0502020202020204" pitchFamily="34" charset="0"/>
                        </a:rPr>
                        <a:t>Memorandum</a:t>
                      </a:r>
                      <a:r>
                        <a:rPr lang="en-PH" sz="2800" baseline="0" dirty="0">
                          <a:latin typeface="Century Gothic" panose="020B0502020202020204" pitchFamily="34" charset="0"/>
                        </a:rPr>
                        <a:t> on in-house vaccination</a:t>
                      </a:r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>
                          <a:latin typeface="Century Gothic" panose="020B0502020202020204" pitchFamily="34" charset="0"/>
                        </a:rPr>
                        <a:t>[Memo] Vaccination on Feb.</a:t>
                      </a:r>
                      <a:r>
                        <a:rPr lang="en-PH" sz="2800" baseline="0" dirty="0">
                          <a:latin typeface="Century Gothic" panose="020B0502020202020204" pitchFamily="34" charset="0"/>
                        </a:rPr>
                        <a:t> 3, 2022</a:t>
                      </a:r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42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>
                          <a:latin typeface="Century Gothic" panose="020B0502020202020204" pitchFamily="34" charset="0"/>
                        </a:rPr>
                        <a:t>Memo on Vaccination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511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>
                          <a:latin typeface="Century Gothic" panose="020B0502020202020204" pitchFamily="34" charset="0"/>
                        </a:rPr>
                        <a:t>Vaccination Schedule for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645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PH" sz="2800" dirty="0">
                          <a:latin typeface="Century Gothic" panose="020B0502020202020204" pitchFamily="34" charset="0"/>
                        </a:rPr>
                        <a:t>Submission of risk assessment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>
                          <a:latin typeface="Century Gothic" panose="020B0502020202020204" pitchFamily="34" charset="0"/>
                        </a:rPr>
                        <a:t>URGENT: Risk</a:t>
                      </a:r>
                      <a:r>
                        <a:rPr lang="en-PH" sz="2800" baseline="0" dirty="0">
                          <a:latin typeface="Century Gothic" panose="020B0502020202020204" pitchFamily="34" charset="0"/>
                        </a:rPr>
                        <a:t> Assessment Document</a:t>
                      </a:r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619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>
                          <a:latin typeface="Century Gothic" panose="020B0502020202020204" pitchFamily="34" charset="0"/>
                        </a:rPr>
                        <a:t>Urgent</a:t>
                      </a:r>
                      <a:r>
                        <a:rPr lang="en-PH" sz="2800" baseline="0" dirty="0">
                          <a:latin typeface="Century Gothic" panose="020B0502020202020204" pitchFamily="34" charset="0"/>
                        </a:rPr>
                        <a:t> Submission on Risk Assessment Document</a:t>
                      </a:r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433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2800" dirty="0">
                          <a:latin typeface="Century Gothic" panose="020B0502020202020204" pitchFamily="34" charset="0"/>
                        </a:rPr>
                        <a:t>Reminder:</a:t>
                      </a:r>
                      <a:r>
                        <a:rPr lang="en-PH" sz="2800" baseline="0" dirty="0">
                          <a:latin typeface="Century Gothic" panose="020B0502020202020204" pitchFamily="34" charset="0"/>
                        </a:rPr>
                        <a:t> Submission of Risk Assessment Document on Feb. 3, 2022</a:t>
                      </a:r>
                      <a:endParaRPr lang="en-PH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9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6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Body of the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Includes all parts of the email</a:t>
            </a:r>
          </a:p>
          <a:p>
            <a:r>
              <a:rPr lang="en-PH" dirty="0"/>
              <a:t>Follows similar construction to that of a letter:</a:t>
            </a:r>
          </a:p>
          <a:p>
            <a:pPr lvl="1"/>
            <a:r>
              <a:rPr lang="en-PH" dirty="0"/>
              <a:t>Salutations / greetings</a:t>
            </a:r>
          </a:p>
          <a:p>
            <a:pPr lvl="1"/>
            <a:r>
              <a:rPr lang="en-PH" dirty="0"/>
              <a:t>Body of the letter</a:t>
            </a:r>
          </a:p>
          <a:p>
            <a:pPr lvl="1"/>
            <a:r>
              <a:rPr lang="en-PH" dirty="0"/>
              <a:t>Closing remarks</a:t>
            </a:r>
          </a:p>
          <a:p>
            <a:pPr lvl="1"/>
            <a:r>
              <a:rPr lang="en-PH" dirty="0"/>
              <a:t>Name of sender</a:t>
            </a:r>
          </a:p>
        </p:txBody>
      </p:sp>
    </p:spTree>
    <p:extLst>
      <p:ext uri="{BB962C8B-B14F-4D97-AF65-F5344CB8AC3E}">
        <p14:creationId xmlns:p14="http://schemas.microsoft.com/office/powerpoint/2010/main" val="19740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Body of the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Specialized Email Functions</a:t>
            </a:r>
          </a:p>
          <a:p>
            <a:r>
              <a:rPr lang="en-PH" dirty="0"/>
              <a:t>Bullet points</a:t>
            </a:r>
          </a:p>
          <a:p>
            <a:r>
              <a:rPr lang="en-PH" dirty="0"/>
              <a:t>File attachments</a:t>
            </a:r>
          </a:p>
          <a:p>
            <a:r>
              <a:rPr lang="en-PH" dirty="0"/>
              <a:t>Signature</a:t>
            </a:r>
          </a:p>
          <a:p>
            <a:r>
              <a:rPr lang="en-PH" dirty="0"/>
              <a:t>Delayed sending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2253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Body of the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Specialized Email Functions – Bullet Points</a:t>
            </a:r>
          </a:p>
          <a:p>
            <a:r>
              <a:rPr lang="en-PH" dirty="0"/>
              <a:t>Though can be done in letters, it is mostly seen in emails</a:t>
            </a:r>
          </a:p>
          <a:p>
            <a:r>
              <a:rPr lang="en-PH" dirty="0"/>
              <a:t>Highlight / list down points of action using bullet points</a:t>
            </a:r>
          </a:p>
          <a:p>
            <a:r>
              <a:rPr lang="en-PH" dirty="0"/>
              <a:t>Types of bullet points:</a:t>
            </a:r>
          </a:p>
          <a:p>
            <a:pPr lvl="1"/>
            <a:r>
              <a:rPr lang="en-PH" dirty="0"/>
              <a:t>Unordered bullets (black circle)</a:t>
            </a:r>
          </a:p>
          <a:p>
            <a:pPr lvl="1"/>
            <a:r>
              <a:rPr lang="en-PH" dirty="0"/>
              <a:t>Ordered bullets (1, 2, 3…)</a:t>
            </a:r>
          </a:p>
          <a:p>
            <a:pPr lvl="1"/>
            <a:r>
              <a:rPr lang="en-PH" dirty="0"/>
              <a:t>Quotations (used to refer to previous statements on another email)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8878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Body of the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Specialized Email Functions – File Attachments</a:t>
            </a:r>
          </a:p>
          <a:p>
            <a:r>
              <a:rPr lang="en-PH" dirty="0"/>
              <a:t>Attach anything (usually PDFs, word documents, spreadsheets, presentations, images, etc.) with the email</a:t>
            </a:r>
          </a:p>
          <a:p>
            <a:r>
              <a:rPr lang="en-PH" dirty="0"/>
              <a:t>For signed documents, use PDF</a:t>
            </a:r>
          </a:p>
          <a:p>
            <a:r>
              <a:rPr lang="en-PH" dirty="0"/>
              <a:t>When doing so, include a statement to this email:</a:t>
            </a:r>
          </a:p>
          <a:p>
            <a:pPr lvl="1"/>
            <a:r>
              <a:rPr lang="en-PH" i="1" dirty="0"/>
              <a:t>Example: Attaching a risk assessment document (in PDF)</a:t>
            </a:r>
          </a:p>
          <a:p>
            <a:pPr lvl="1"/>
            <a:r>
              <a:rPr lang="en-PH" dirty="0"/>
              <a:t>Attached to this email is the requested risk assessment document.</a:t>
            </a:r>
          </a:p>
          <a:p>
            <a:pPr lvl="1"/>
            <a:r>
              <a:rPr lang="en-PH" dirty="0"/>
              <a:t>Below is the attached document.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253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Body of the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b="1" dirty="0"/>
              <a:t>Specialized Email Functions – Signature</a:t>
            </a:r>
          </a:p>
          <a:p>
            <a:r>
              <a:rPr lang="en-PH" dirty="0"/>
              <a:t>Automatically add a signature at the end of the email</a:t>
            </a:r>
          </a:p>
          <a:p>
            <a:r>
              <a:rPr lang="en-PH" dirty="0"/>
              <a:t>Can include the following:</a:t>
            </a:r>
          </a:p>
          <a:p>
            <a:pPr lvl="1"/>
            <a:r>
              <a:rPr lang="en-PH" dirty="0"/>
              <a:t>Closing remarks</a:t>
            </a:r>
          </a:p>
          <a:p>
            <a:pPr lvl="1"/>
            <a:r>
              <a:rPr lang="en-PH" dirty="0"/>
              <a:t>Name and position</a:t>
            </a:r>
          </a:p>
          <a:p>
            <a:pPr lvl="1"/>
            <a:r>
              <a:rPr lang="en-PH" dirty="0"/>
              <a:t>Name and logo of the institution</a:t>
            </a:r>
          </a:p>
          <a:p>
            <a:pPr lvl="1"/>
            <a:r>
              <a:rPr lang="en-PH" dirty="0"/>
              <a:t>Disclaimer policies</a:t>
            </a:r>
          </a:p>
          <a:p>
            <a:r>
              <a:rPr lang="en-PH" dirty="0"/>
              <a:t>Prevent the following:</a:t>
            </a:r>
          </a:p>
          <a:p>
            <a:pPr lvl="1"/>
            <a:r>
              <a:rPr lang="en-PH" dirty="0"/>
              <a:t>Quotations</a:t>
            </a:r>
          </a:p>
          <a:p>
            <a:pPr lvl="1"/>
            <a:r>
              <a:rPr lang="en-PH" dirty="0"/>
              <a:t>Unnecessary logos and designs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095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Body of the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b="1" dirty="0"/>
              <a:t>Specialized Email Functions – Signature</a:t>
            </a:r>
          </a:p>
          <a:p>
            <a:r>
              <a:rPr lang="en-PH" dirty="0"/>
              <a:t>Tips in creating a specialized signature:</a:t>
            </a:r>
          </a:p>
          <a:p>
            <a:pPr lvl="1"/>
            <a:r>
              <a:rPr lang="en-PH" dirty="0"/>
              <a:t>Create different signatures for different occasions</a:t>
            </a:r>
          </a:p>
          <a:p>
            <a:pPr lvl="1"/>
            <a:r>
              <a:rPr lang="en-PH" dirty="0"/>
              <a:t>Match the formatting with the formatting in the email</a:t>
            </a:r>
          </a:p>
          <a:p>
            <a:pPr lvl="1"/>
            <a:r>
              <a:rPr lang="en-PH" dirty="0"/>
              <a:t>The most important parts must be in bigger fonts; the disclaimer policies may be placed smaller</a:t>
            </a:r>
          </a:p>
          <a:p>
            <a:pPr lvl="1"/>
            <a:r>
              <a:rPr lang="en-PH" dirty="0"/>
              <a:t>For the images, use a very small size file and ensure that it is in JPEG format</a:t>
            </a:r>
          </a:p>
          <a:p>
            <a:pPr lvl="1"/>
            <a:r>
              <a:rPr lang="en-PH" dirty="0"/>
              <a:t>Maintain professionalism in the creation of the signature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2352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Body of the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054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b="1" dirty="0"/>
              <a:t>Specialized Email Functions – Delayed Sending</a:t>
            </a:r>
          </a:p>
          <a:p>
            <a:r>
              <a:rPr lang="en-PH" dirty="0"/>
              <a:t>Send a message within a given time and date</a:t>
            </a:r>
          </a:p>
          <a:p>
            <a:r>
              <a:rPr lang="en-PH" dirty="0"/>
              <a:t>This is especially useful when responding to recipients with a strict set of office hours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3074" name="Picture 2" descr="https://cdn.vox-cdn.com/thumbor/tUIlJvvIm8iT__g8y5K0NZQHMqg=/0x0:1920x968/1200x0/filters:focal(0x0:1920x968):no_upscale()/cdn.vox-cdn.com/uploads/chorus_asset/file/20019563/Screenshot__164_.jpe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1" r="10613"/>
          <a:stretch/>
        </p:blipFill>
        <p:spPr bwMode="auto">
          <a:xfrm>
            <a:off x="5043638" y="1825625"/>
            <a:ext cx="6466236" cy="41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7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Email for Business 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096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Best Practices for Constructing Business Emails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7108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Best Practices in Email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 the same tips when creating business emails</a:t>
            </a:r>
          </a:p>
          <a:p>
            <a:pPr lvl="1"/>
            <a:r>
              <a:rPr lang="en-PH" dirty="0"/>
              <a:t>Maintain a professional tone</a:t>
            </a:r>
          </a:p>
          <a:p>
            <a:pPr lvl="1"/>
            <a:r>
              <a:rPr lang="en-PH" dirty="0"/>
              <a:t>Formal / informal greetings and closing remarks are to be used accordingly</a:t>
            </a:r>
          </a:p>
          <a:p>
            <a:pPr lvl="1"/>
            <a:r>
              <a:rPr lang="en-PH" dirty="0"/>
              <a:t>Keep it short and simple</a:t>
            </a:r>
          </a:p>
          <a:p>
            <a:pPr lvl="1"/>
            <a:r>
              <a:rPr lang="en-PH" dirty="0"/>
              <a:t>Have a call to action</a:t>
            </a:r>
          </a:p>
          <a:p>
            <a:r>
              <a:rPr lang="en-PH" dirty="0"/>
              <a:t>Choose and maintain a specific font style, size, and color</a:t>
            </a:r>
          </a:p>
          <a:p>
            <a:pPr lvl="1"/>
            <a:r>
              <a:rPr lang="en-PH" dirty="0"/>
              <a:t>Dependent on the grounds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39405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3301"/>
          </a:xfrm>
        </p:spPr>
        <p:txBody>
          <a:bodyPr>
            <a:normAutofit/>
          </a:bodyPr>
          <a:lstStyle/>
          <a:p>
            <a:r>
              <a:rPr lang="en-PH" dirty="0">
                <a:hlinkClick r:id="rId2"/>
              </a:rPr>
              <a:t>https://www.educba.com/what-is-email/</a:t>
            </a:r>
            <a:endParaRPr lang="en-PH" dirty="0"/>
          </a:p>
          <a:p>
            <a:r>
              <a:rPr lang="en-PH" dirty="0">
                <a:hlinkClick r:id="rId3"/>
              </a:rPr>
              <a:t>https://www.linkedin.com/pulse/email-etiquette-students-part-1-choosing-right-address-ramees/</a:t>
            </a:r>
            <a:endParaRPr lang="en-PH" dirty="0"/>
          </a:p>
          <a:p>
            <a:r>
              <a:rPr lang="en-PH" dirty="0">
                <a:hlinkClick r:id="rId4"/>
              </a:rPr>
              <a:t>https://blog.thedigitalgroup.com/to-vs-cc-vs-bcc-how-to-use-them-correctly</a:t>
            </a:r>
            <a:endParaRPr lang="en-PH" dirty="0"/>
          </a:p>
          <a:p>
            <a:r>
              <a:rPr lang="en-PH" dirty="0">
                <a:hlinkClick r:id="rId5"/>
              </a:rPr>
              <a:t>https://uwaterloo.ca/writing-and-communication-centre/resources-writing-professional-emails-workplace</a:t>
            </a:r>
            <a:endParaRPr lang="en-PH" dirty="0"/>
          </a:p>
          <a:p>
            <a:r>
              <a:rPr lang="en-PH" dirty="0">
                <a:hlinkClick r:id="rId6"/>
              </a:rPr>
              <a:t>https://drexel.edu/graduatecollege/professional-development/blog/2018/october/12-tips-for-writing-effective-emails/</a:t>
            </a: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230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 to the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dirty="0"/>
              <a:t>Electronic Mail</a:t>
            </a:r>
          </a:p>
          <a:p>
            <a:r>
              <a:rPr lang="en-PH" dirty="0"/>
              <a:t>AKA email or e-mail,</a:t>
            </a:r>
          </a:p>
          <a:p>
            <a:r>
              <a:rPr lang="en-PH" dirty="0"/>
              <a:t>Exchanging messages (mail) through digital computers in a network</a:t>
            </a:r>
          </a:p>
          <a:p>
            <a:r>
              <a:rPr lang="en-PH" dirty="0"/>
              <a:t>One of the most commonly used digital means of communication</a:t>
            </a:r>
          </a:p>
          <a:p>
            <a:r>
              <a:rPr lang="en-PH" dirty="0"/>
              <a:t>Mostly used in professional settings (workplaces, industries, academe, etc.)</a:t>
            </a:r>
          </a:p>
        </p:txBody>
      </p:sp>
    </p:spTree>
    <p:extLst>
      <p:ext uri="{BB962C8B-B14F-4D97-AF65-F5344CB8AC3E}">
        <p14:creationId xmlns:p14="http://schemas.microsoft.com/office/powerpoint/2010/main" val="34917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Advantages for Email in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More reliable security issues</a:t>
            </a:r>
          </a:p>
          <a:p>
            <a:r>
              <a:rPr lang="en-PH" dirty="0"/>
              <a:t>Access contacts very easily</a:t>
            </a:r>
          </a:p>
          <a:p>
            <a:r>
              <a:rPr lang="en-PH" dirty="0"/>
              <a:t>Can be tracked if using a business email</a:t>
            </a:r>
          </a:p>
          <a:p>
            <a:r>
              <a:rPr lang="en-PH" dirty="0"/>
              <a:t>Filter out emails (type, nature of email, user, attachments)</a:t>
            </a:r>
          </a:p>
          <a:p>
            <a:r>
              <a:rPr lang="en-PH" dirty="0"/>
              <a:t>Attach links and attachments with a huge size</a:t>
            </a:r>
          </a:p>
          <a:p>
            <a:r>
              <a:rPr lang="en-PH" dirty="0"/>
              <a:t>Can be used for both formal and informal conversation</a:t>
            </a:r>
          </a:p>
          <a:p>
            <a:r>
              <a:rPr lang="en-PH" dirty="0"/>
              <a:t>Has a subject line; can identify the matter at hand</a:t>
            </a:r>
          </a:p>
        </p:txBody>
      </p:sp>
    </p:spTree>
    <p:extLst>
      <p:ext uri="{BB962C8B-B14F-4D97-AF65-F5344CB8AC3E}">
        <p14:creationId xmlns:p14="http://schemas.microsoft.com/office/powerpoint/2010/main" val="300615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Uses for Email in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Sending company memos</a:t>
            </a:r>
          </a:p>
          <a:p>
            <a:r>
              <a:rPr lang="en-PH" dirty="0"/>
              <a:t>Collaborating with other entities inside / outside of the company</a:t>
            </a:r>
          </a:p>
          <a:p>
            <a:r>
              <a:rPr lang="en-PH" dirty="0"/>
              <a:t>Sending files that have a huge file size</a:t>
            </a:r>
          </a:p>
          <a:p>
            <a:r>
              <a:rPr lang="en-PH" dirty="0"/>
              <a:t>Informal communication with other members of the team</a:t>
            </a:r>
          </a:p>
          <a:p>
            <a:r>
              <a:rPr lang="en-PH" dirty="0"/>
              <a:t>Requesting and acquiring information from outside companies</a:t>
            </a:r>
          </a:p>
          <a:p>
            <a:r>
              <a:rPr lang="en-PH" dirty="0"/>
              <a:t>Applying for jobs, internships, admissions, and scholarships</a:t>
            </a:r>
          </a:p>
        </p:txBody>
      </p:sp>
    </p:spTree>
    <p:extLst>
      <p:ext uri="{BB962C8B-B14F-4D97-AF65-F5344CB8AC3E}">
        <p14:creationId xmlns:p14="http://schemas.microsoft.com/office/powerpoint/2010/main" val="235552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Professional Email Address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666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Company Email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Type of email address that is associated with a company</a:t>
            </a:r>
          </a:p>
          <a:p>
            <a:r>
              <a:rPr lang="en-PH" dirty="0"/>
              <a:t>Formatted with the company name at the end</a:t>
            </a:r>
          </a:p>
          <a:p>
            <a:r>
              <a:rPr lang="en-PH" dirty="0"/>
              <a:t>Created by the company themselves</a:t>
            </a:r>
          </a:p>
          <a:p>
            <a:pPr lvl="1"/>
            <a:r>
              <a:rPr lang="en-PH" dirty="0"/>
              <a:t>dcmalabanan@uc-bcf.edu.ph</a:t>
            </a:r>
          </a:p>
          <a:p>
            <a:pPr lvl="1"/>
            <a:r>
              <a:rPr lang="en-PH" dirty="0"/>
              <a:t>dcmalabanan@dost.gov.ph</a:t>
            </a:r>
          </a:p>
          <a:p>
            <a:pPr lvl="1"/>
            <a:r>
              <a:rPr lang="en-PH" dirty="0"/>
              <a:t>dcmalabanan@ph.fujitsu.com</a:t>
            </a:r>
          </a:p>
        </p:txBody>
      </p:sp>
    </p:spTree>
    <p:extLst>
      <p:ext uri="{BB962C8B-B14F-4D97-AF65-F5344CB8AC3E}">
        <p14:creationId xmlns:p14="http://schemas.microsoft.com/office/powerpoint/2010/main" val="60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Personal Email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Types of email addresses that is created by the user with an existing email domain</a:t>
            </a:r>
          </a:p>
          <a:p>
            <a:r>
              <a:rPr lang="en-PH" dirty="0"/>
              <a:t>Used for all types of purposes, mostly personal</a:t>
            </a:r>
          </a:p>
          <a:p>
            <a:pPr lvl="1"/>
            <a:r>
              <a:rPr lang="en-PH" dirty="0"/>
              <a:t>dcmalabanan@gmail.com</a:t>
            </a:r>
          </a:p>
          <a:p>
            <a:pPr lvl="1"/>
            <a:r>
              <a:rPr lang="en-PH" dirty="0"/>
              <a:t>dcmalabanan@outlook.com</a:t>
            </a:r>
          </a:p>
          <a:p>
            <a:pPr lvl="1"/>
            <a:r>
              <a:rPr lang="en-PH" dirty="0"/>
              <a:t>dcmalabanan@yahoo.com</a:t>
            </a:r>
          </a:p>
          <a:p>
            <a:pPr lvl="1"/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01139458"/>
      </p:ext>
    </p:extLst>
  </p:cSld>
  <p:clrMapOvr>
    <a:masterClrMapping/>
  </p:clrMapOvr>
</p:sld>
</file>

<file path=ppt/theme/theme1.xml><?xml version="1.0" encoding="utf-8"?>
<a:theme xmlns:a="http://schemas.openxmlformats.org/drawingml/2006/main" name="CITC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empus Sans ITC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" id="{916430C6-41E0-4D82-B0BE-D66985E7922F}" vid="{8FA9DD44-9CB5-44BF-90D8-F33C253727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</Template>
  <TotalTime>354</TotalTime>
  <Words>1241</Words>
  <Application>Microsoft Office PowerPoint</Application>
  <PresentationFormat>Widescreen</PresentationFormat>
  <Paragraphs>188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Poppins</vt:lpstr>
      <vt:lpstr>Tw Cen MT</vt:lpstr>
      <vt:lpstr>CITCS</vt:lpstr>
      <vt:lpstr>Professional Electronic Messaging</vt:lpstr>
      <vt:lpstr>Table of Contents</vt:lpstr>
      <vt:lpstr>Email for Business Communication</vt:lpstr>
      <vt:lpstr>Introduction to the Email</vt:lpstr>
      <vt:lpstr>Advantages for Email in Business</vt:lpstr>
      <vt:lpstr>Common Uses for Email in Business</vt:lpstr>
      <vt:lpstr>Creating a Professional Email Address</vt:lpstr>
      <vt:lpstr>Company Email Addresses</vt:lpstr>
      <vt:lpstr>Personal Email Addresses</vt:lpstr>
      <vt:lpstr>Do’s in Creating Email Addresses</vt:lpstr>
      <vt:lpstr>Privacy Emails</vt:lpstr>
      <vt:lpstr>Don’ts in Creating Email Addresses</vt:lpstr>
      <vt:lpstr>Don’ts in Creating Email Addresses</vt:lpstr>
      <vt:lpstr>Don’ts in Creating Email Addresses</vt:lpstr>
      <vt:lpstr>Other Best Practices for Using Email Addresses</vt:lpstr>
      <vt:lpstr>Parts of an Email Message</vt:lpstr>
      <vt:lpstr>Parts of an Email Message</vt:lpstr>
      <vt:lpstr>Interface for Composing Emails</vt:lpstr>
      <vt:lpstr>Recipients</vt:lpstr>
      <vt:lpstr>Subject Line</vt:lpstr>
      <vt:lpstr>Subject Line</vt:lpstr>
      <vt:lpstr>Subject Line – Examples</vt:lpstr>
      <vt:lpstr>Body of the Email</vt:lpstr>
      <vt:lpstr>Body of the Email</vt:lpstr>
      <vt:lpstr>Body of the Email</vt:lpstr>
      <vt:lpstr>Body of the Email</vt:lpstr>
      <vt:lpstr>Body of the Email</vt:lpstr>
      <vt:lpstr>Body of the Email</vt:lpstr>
      <vt:lpstr>Body of the Email</vt:lpstr>
      <vt:lpstr>Best Practices for Constructing Business Emails</vt:lpstr>
      <vt:lpstr>Best Practices in Email Construction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Electronic Messaging</dc:title>
  <dc:creator>Lovely Jenn Reformado</dc:creator>
  <cp:lastModifiedBy>don malabanan</cp:lastModifiedBy>
  <cp:revision>18</cp:revision>
  <dcterms:created xsi:type="dcterms:W3CDTF">2022-02-03T03:43:21Z</dcterms:created>
  <dcterms:modified xsi:type="dcterms:W3CDTF">2024-02-29T14:25:30Z</dcterms:modified>
</cp:coreProperties>
</file>