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sldIdLst>
    <p:sldId id="280" r:id="rId2"/>
    <p:sldId id="281" r:id="rId3"/>
    <p:sldId id="293" r:id="rId4"/>
    <p:sldId id="298" r:id="rId5"/>
    <p:sldId id="297" r:id="rId6"/>
    <p:sldId id="307" r:id="rId7"/>
    <p:sldId id="302" r:id="rId8"/>
    <p:sldId id="312" r:id="rId9"/>
    <p:sldId id="308" r:id="rId10"/>
    <p:sldId id="301" r:id="rId11"/>
    <p:sldId id="309" r:id="rId12"/>
    <p:sldId id="310" r:id="rId13"/>
    <p:sldId id="311" r:id="rId14"/>
    <p:sldId id="275" r:id="rId15"/>
    <p:sldId id="313" r:id="rId16"/>
    <p:sldId id="315" r:id="rId17"/>
    <p:sldId id="314" r:id="rId18"/>
    <p:sldId id="316" r:id="rId19"/>
    <p:sldId id="304" r:id="rId20"/>
    <p:sldId id="317" r:id="rId21"/>
    <p:sldId id="319" r:id="rId22"/>
    <p:sldId id="320" r:id="rId23"/>
    <p:sldId id="305" r:id="rId24"/>
    <p:sldId id="321" r:id="rId25"/>
    <p:sldId id="276" r:id="rId26"/>
    <p:sldId id="277" r:id="rId27"/>
    <p:sldId id="278" r:id="rId28"/>
    <p:sldId id="324" r:id="rId29"/>
    <p:sldId id="323" r:id="rId30"/>
    <p:sldId id="326" r:id="rId31"/>
    <p:sldId id="327" r:id="rId32"/>
    <p:sldId id="328" r:id="rId33"/>
    <p:sldId id="329" r:id="rId34"/>
    <p:sldId id="330" r:id="rId35"/>
    <p:sldId id="331" r:id="rId36"/>
    <p:sldId id="332" r:id="rId37"/>
    <p:sldId id="306" r:id="rId38"/>
    <p:sldId id="322" r:id="rId39"/>
    <p:sldId id="299" r:id="rId40"/>
    <p:sldId id="333" r:id="rId4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92564-9A3E-44B4-B931-E64AFBF6F1FA}" v="400" dt="2021-05-06T10:35:32.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1206" autoAdjust="0"/>
  </p:normalViewPr>
  <p:slideViewPr>
    <p:cSldViewPr snapToGrid="0">
      <p:cViewPr varScale="1">
        <p:scale>
          <a:sx n="66" d="100"/>
          <a:sy n="66" d="100"/>
        </p:scale>
        <p:origin x="1304"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6C5B91-F1E8-47BD-96A0-FC3EC9710C9B}" type="datetimeFigureOut">
              <a:rPr lang="en-US" smtClean="0"/>
              <a:pPr/>
              <a:t>6/5/2024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E568EF9-0F8A-4F1B-9F05-3F79D5DED50E}" type="slidenum">
              <a:rPr lang="en-US" smtClean="0"/>
              <a:pPr/>
              <a:t>‹#›</a:t>
            </a:fld>
            <a:endParaRPr lang="en-US"/>
          </a:p>
        </p:txBody>
      </p:sp>
    </p:spTree>
    <p:extLst>
      <p:ext uri="{BB962C8B-B14F-4D97-AF65-F5344CB8AC3E}">
        <p14:creationId xmlns:p14="http://schemas.microsoft.com/office/powerpoint/2010/main" val="296966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Version#d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4620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Version#d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69194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Version#d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11274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974850" y="6292850"/>
            <a:ext cx="4248150" cy="365125"/>
          </a:xfrm>
        </p:spPr>
        <p:txBody>
          <a:bodyPr/>
          <a:lstStyle>
            <a:lvl1pPr>
              <a:defRPr/>
            </a:lvl1pPr>
          </a:lstStyle>
          <a:p>
            <a:r>
              <a:rPr lang="en-US"/>
              <a:t>Version#d</a:t>
            </a:r>
            <a:endParaRPr lang="en-US" dirty="0"/>
          </a:p>
        </p:txBody>
      </p:sp>
      <p:sp>
        <p:nvSpPr>
          <p:cNvPr id="6" name="Slide Number Placeholder 5"/>
          <p:cNvSpPr>
            <a:spLocks noGrp="1"/>
          </p:cNvSpPr>
          <p:nvPr>
            <p:ph type="sldNum" sz="quarter" idx="12"/>
          </p:nvPr>
        </p:nvSpPr>
        <p:spPr>
          <a:xfrm>
            <a:off x="6457950" y="6318251"/>
            <a:ext cx="2057400" cy="365125"/>
          </a:xfrm>
        </p:spPr>
        <p:txBody>
          <a:bodyPr/>
          <a:lstStyle/>
          <a:p>
            <a:fld id="{891E4FCB-58FB-4857-9DDA-84040ED6B7E7}" type="slidenum">
              <a:rPr lang="en-US" smtClean="0"/>
              <a:pPr/>
              <a:t>‹#›</a:t>
            </a:fld>
            <a:endParaRPr lang="en-US" dirty="0"/>
          </a:p>
        </p:txBody>
      </p:sp>
    </p:spTree>
    <p:extLst>
      <p:ext uri="{BB962C8B-B14F-4D97-AF65-F5344CB8AC3E}">
        <p14:creationId xmlns:p14="http://schemas.microsoft.com/office/powerpoint/2010/main" val="230473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Version#d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169781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Version#d</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76520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Version#d</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91827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Version#d</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38446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Version#d</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197604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Version#d</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166836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Version#d</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264169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Version#d</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E4FCB-58FB-4857-9DDA-84040ED6B7E7}" type="slidenum">
              <a:rPr lang="en-US" smtClean="0"/>
              <a:pPr/>
              <a:t>‹#›</a:t>
            </a:fld>
            <a:endParaRPr lang="en-US"/>
          </a:p>
        </p:txBody>
      </p:sp>
    </p:spTree>
    <p:extLst>
      <p:ext uri="{BB962C8B-B14F-4D97-AF65-F5344CB8AC3E}">
        <p14:creationId xmlns:p14="http://schemas.microsoft.com/office/powerpoint/2010/main" val="635483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66850"/>
            <a:ext cx="7634068" cy="1934718"/>
          </a:xfrm>
        </p:spPr>
        <p:txBody>
          <a:bodyPr>
            <a:normAutofit/>
          </a:bodyPr>
          <a:lstStyle/>
          <a:p>
            <a:pPr algn="ctr"/>
            <a:r>
              <a:rPr lang="en-US" b="1" dirty="0">
                <a:solidFill>
                  <a:srgbClr val="C00000"/>
                </a:solidFill>
              </a:rPr>
              <a:t>L</a:t>
            </a:r>
            <a:r>
              <a:rPr lang="en-PH" b="1" dirty="0" err="1">
                <a:solidFill>
                  <a:srgbClr val="C00000"/>
                </a:solidFill>
              </a:rPr>
              <a:t>esson</a:t>
            </a:r>
            <a:r>
              <a:rPr lang="en-PH" b="1" dirty="0">
                <a:solidFill>
                  <a:srgbClr val="C00000"/>
                </a:solidFill>
              </a:rPr>
              <a:t> 1</a:t>
            </a:r>
          </a:p>
        </p:txBody>
      </p:sp>
      <p:sp>
        <p:nvSpPr>
          <p:cNvPr id="3" name="Subtitle 2"/>
          <p:cNvSpPr>
            <a:spLocks noGrp="1"/>
          </p:cNvSpPr>
          <p:nvPr>
            <p:ph type="subTitle" idx="1"/>
          </p:nvPr>
        </p:nvSpPr>
        <p:spPr>
          <a:xfrm>
            <a:off x="754966" y="3661413"/>
            <a:ext cx="7634067" cy="1368973"/>
          </a:xfrm>
        </p:spPr>
        <p:txBody>
          <a:bodyPr>
            <a:normAutofit/>
          </a:bodyPr>
          <a:lstStyle/>
          <a:p>
            <a:pPr algn="ctr"/>
            <a:r>
              <a:rPr lang="en-US" sz="3500" b="1" dirty="0">
                <a:ea typeface="Calibri" panose="020F0502020204030204" pitchFamily="34" charset="0"/>
                <a:cs typeface="Calibri" panose="020F0502020204030204" pitchFamily="34" charset="0"/>
              </a:rPr>
              <a:t>Steps In Performing A Significance Test</a:t>
            </a:r>
            <a:endParaRPr lang="en-PH" sz="3500" b="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815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Formulation of Hypotheses</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lnSpcReduction="10000"/>
          </a:bodyPr>
          <a:lstStyle/>
          <a:p>
            <a:r>
              <a:rPr lang="en-US" dirty="0">
                <a:latin typeface="Century Gothic" panose="020B0502020202020204" pitchFamily="34" charset="0"/>
              </a:rPr>
              <a:t>A </a:t>
            </a:r>
            <a:r>
              <a:rPr lang="en-US" b="1" dirty="0">
                <a:latin typeface="Century Gothic" panose="020B0502020202020204" pitchFamily="34" charset="0"/>
              </a:rPr>
              <a:t>hypothesis</a:t>
            </a:r>
            <a:r>
              <a:rPr lang="en-US" dirty="0">
                <a:latin typeface="Century Gothic" panose="020B0502020202020204" pitchFamily="34" charset="0"/>
              </a:rPr>
              <a:t> is a statement about a </a:t>
            </a:r>
            <a:r>
              <a:rPr lang="en-US" u="sng" dirty="0">
                <a:latin typeface="Century Gothic" panose="020B0502020202020204" pitchFamily="34" charset="0"/>
              </a:rPr>
              <a:t>population</a:t>
            </a:r>
            <a:r>
              <a:rPr lang="en-US" dirty="0">
                <a:latin typeface="Century Gothic" panose="020B0502020202020204" pitchFamily="34" charset="0"/>
              </a:rPr>
              <a:t>, usually claiming that a parameter takes a particular numerical value or falls in a certain range of values.</a:t>
            </a:r>
          </a:p>
          <a:p>
            <a:pPr lvl="1"/>
            <a:r>
              <a:rPr lang="en-US" dirty="0">
                <a:latin typeface="Century Gothic" panose="020B0502020202020204" pitchFamily="34" charset="0"/>
              </a:rPr>
              <a:t>For a categorical variable the parameter is a proportion, </a:t>
            </a:r>
            <a:r>
              <a:rPr lang="el-GR" b="1" dirty="0">
                <a:latin typeface="Century Gothic" panose="020B0502020202020204" pitchFamily="34" charset="0"/>
              </a:rPr>
              <a:t>ρ</a:t>
            </a:r>
            <a:endParaRPr lang="en-US" b="1" dirty="0">
              <a:latin typeface="Century Gothic" panose="020B0502020202020204" pitchFamily="34" charset="0"/>
            </a:endParaRPr>
          </a:p>
          <a:p>
            <a:pPr lvl="1"/>
            <a:r>
              <a:rPr lang="en-US" dirty="0">
                <a:latin typeface="Century Gothic" panose="020B0502020202020204" pitchFamily="34" charset="0"/>
              </a:rPr>
              <a:t>For a quantitative variable the parameter is a mean, </a:t>
            </a:r>
            <a:r>
              <a:rPr lang="el-GR" b="1" dirty="0">
                <a:latin typeface="Century Gothic" panose="020B0502020202020204" pitchFamily="34" charset="0"/>
              </a:rPr>
              <a:t>μ</a:t>
            </a:r>
            <a:endParaRPr lang="en-US" b="1" dirty="0">
              <a:latin typeface="Century Gothic" panose="020B0502020202020204" pitchFamily="34" charset="0"/>
            </a:endParaRPr>
          </a:p>
          <a:p>
            <a:r>
              <a:rPr lang="en-US" dirty="0">
                <a:latin typeface="Century Gothic" panose="020B0502020202020204" pitchFamily="34" charset="0"/>
              </a:rPr>
              <a:t>The two types of hypothesis:</a:t>
            </a:r>
          </a:p>
          <a:p>
            <a:pPr lvl="1"/>
            <a:r>
              <a:rPr lang="en-US" dirty="0">
                <a:latin typeface="Century Gothic" panose="020B0502020202020204" pitchFamily="34" charset="0"/>
              </a:rPr>
              <a:t>Null</a:t>
            </a:r>
          </a:p>
          <a:p>
            <a:pPr lvl="1"/>
            <a:r>
              <a:rPr lang="en-US" dirty="0">
                <a:latin typeface="Century Gothic" panose="020B0502020202020204" pitchFamily="34" charset="0"/>
              </a:rPr>
              <a:t>Alternative</a:t>
            </a:r>
          </a:p>
        </p:txBody>
      </p:sp>
    </p:spTree>
    <p:extLst>
      <p:ext uri="{BB962C8B-B14F-4D97-AF65-F5344CB8AC3E}">
        <p14:creationId xmlns:p14="http://schemas.microsoft.com/office/powerpoint/2010/main" val="80669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Null Hypothesis</a:t>
            </a:r>
            <a:endParaRPr lang="en-PH"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fontScale="92500" lnSpcReduction="10000"/>
              </a:bodyPr>
              <a:lstStyle/>
              <a:p>
                <a:pPr>
                  <a:lnSpc>
                    <a:spcPct val="110000"/>
                  </a:lnSpc>
                </a:pP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dirty="0">
                    <a:latin typeface="Century Gothic" panose="020B0502020202020204" pitchFamily="34" charset="0"/>
                  </a:rPr>
                  <a:t> is the hypothesis to be tested.</a:t>
                </a:r>
              </a:p>
              <a:p>
                <a:pPr>
                  <a:lnSpc>
                    <a:spcPct val="110000"/>
                  </a:lnSpc>
                </a:pPr>
                <a:r>
                  <a:rPr lang="en-US" dirty="0">
                    <a:latin typeface="Century Gothic" panose="020B0502020202020204" pitchFamily="34" charset="0"/>
                  </a:rPr>
                  <a:t>It is a statement that either a parameter takes on a particular value, or that there is no difference between parameters (i.e., there is no effect). </a:t>
                </a:r>
              </a:p>
              <a:p>
                <a:pPr lvl="1">
                  <a:lnSpc>
                    <a:spcPct val="110000"/>
                  </a:lnSpc>
                </a:pPr>
                <a:r>
                  <a:rPr lang="en-US" dirty="0">
                    <a:latin typeface="Century Gothic" panose="020B0502020202020204" pitchFamily="34" charset="0"/>
                  </a:rPr>
                  <a:t>Examples</a:t>
                </a:r>
              </a:p>
              <a:p>
                <a:pPr lvl="2">
                  <a:lnSpc>
                    <a:spcPct val="110000"/>
                  </a:lnSpc>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latin typeface="Century Gothic" panose="020B0502020202020204" pitchFamily="34" charset="0"/>
                  </a:rPr>
                  <a:t>: The probability of guessing the correct hand is 50% (</a:t>
                </a:r>
                <a:r>
                  <a:rPr lang="el-GR" dirty="0">
                    <a:latin typeface="Century Gothic" panose="020B0502020202020204" pitchFamily="34" charset="0"/>
                  </a:rPr>
                  <a:t>ρ</a:t>
                </a:r>
                <a:r>
                  <a:rPr lang="en-US" dirty="0">
                    <a:latin typeface="Century Gothic" panose="020B0502020202020204" pitchFamily="34" charset="0"/>
                  </a:rPr>
                  <a:t> = 50%).</a:t>
                </a:r>
              </a:p>
              <a:p>
                <a:pPr lvl="2">
                  <a:lnSpc>
                    <a:spcPct val="110000"/>
                  </a:lnSpc>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latin typeface="Century Gothic" panose="020B0502020202020204" pitchFamily="34" charset="0"/>
                  </a:rPr>
                  <a:t>: The mean IQ of UC students is 110. (</a:t>
                </a:r>
                <a:r>
                  <a:rPr lang="el-GR" dirty="0">
                    <a:latin typeface="Century Gothic" panose="020B0502020202020204" pitchFamily="34" charset="0"/>
                  </a:rPr>
                  <a:t>μ</a:t>
                </a:r>
                <a:r>
                  <a:rPr lang="en-US" dirty="0">
                    <a:latin typeface="Century Gothic" panose="020B0502020202020204" pitchFamily="34" charset="0"/>
                  </a:rPr>
                  <a:t> = 110 )</a:t>
                </a:r>
              </a:p>
              <a:p>
                <a:pPr lvl="1">
                  <a:lnSpc>
                    <a:spcPct val="110000"/>
                  </a:lnSpc>
                </a:pPr>
                <a:r>
                  <a:rPr lang="en-US" dirty="0">
                    <a:latin typeface="Century Gothic" panose="020B0502020202020204" pitchFamily="34" charset="0"/>
                  </a:rPr>
                  <a:t>Symbols: </a:t>
                </a:r>
                <a14:m>
                  <m:oMath xmlns:m="http://schemas.openxmlformats.org/officeDocument/2006/math">
                    <m:r>
                      <a:rPr lang="en-US" b="0" i="1" smtClean="0">
                        <a:latin typeface="Cambria Math" panose="02040503050406030204" pitchFamily="18" charset="0"/>
                      </a:rPr>
                      <m:t>≥,  ≤,</m:t>
                    </m:r>
                  </m:oMath>
                </a14:m>
                <a:r>
                  <a:rPr lang="en-US" dirty="0">
                    <a:latin typeface="Century Gothic" panose="020B0502020202020204" pitchFamily="34" charset="0"/>
                  </a:rPr>
                  <a:t> or just =</a:t>
                </a: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628650" y="1825625"/>
                <a:ext cx="7886700" cy="4194175"/>
              </a:xfrm>
              <a:blipFill>
                <a:blip r:embed="rId2"/>
                <a:stretch>
                  <a:fillRect l="-1159" t="-1306" r="-618"/>
                </a:stretch>
              </a:blipFill>
            </p:spPr>
            <p:txBody>
              <a:bodyPr/>
              <a:lstStyle/>
              <a:p>
                <a:r>
                  <a:rPr lang="en-PH">
                    <a:noFill/>
                  </a:rPr>
                  <a:t> </a:t>
                </a:r>
              </a:p>
            </p:txBody>
          </p:sp>
        </mc:Fallback>
      </mc:AlternateContent>
    </p:spTree>
    <p:extLst>
      <p:ext uri="{BB962C8B-B14F-4D97-AF65-F5344CB8AC3E}">
        <p14:creationId xmlns:p14="http://schemas.microsoft.com/office/powerpoint/2010/main" val="324510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Alternative Hypothesis</a:t>
            </a:r>
            <a:endParaRPr lang="en-PH"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fontScale="77500" lnSpcReduction="20000"/>
              </a:bodyPr>
              <a:lstStyle/>
              <a:p>
                <a:pPr>
                  <a:lnSpc>
                    <a:spcPct val="120000"/>
                  </a:lnSpc>
                </a:pP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𝒂</m:t>
                        </m:r>
                      </m:sub>
                    </m:sSub>
                  </m:oMath>
                </a14:m>
                <a:r>
                  <a:rPr lang="en-US" b="1" dirty="0"/>
                  <a:t> or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𝑯</m:t>
                        </m:r>
                      </m:e>
                      <m:sub>
                        <m:r>
                          <a:rPr lang="en-US" b="1" i="1" smtClean="0">
                            <a:latin typeface="Cambria Math" panose="02040503050406030204" pitchFamily="18" charset="0"/>
                          </a:rPr>
                          <m:t>𝟏</m:t>
                        </m:r>
                      </m:sub>
                    </m:sSub>
                  </m:oMath>
                </a14:m>
                <a:r>
                  <a:rPr lang="en-US" b="1" dirty="0">
                    <a:latin typeface="Century Gothic" panose="020B0502020202020204" pitchFamily="34" charset="0"/>
                  </a:rPr>
                  <a:t> </a:t>
                </a:r>
                <a:r>
                  <a:rPr lang="en-US" dirty="0">
                    <a:latin typeface="Century Gothic" panose="020B0502020202020204" pitchFamily="34" charset="0"/>
                  </a:rPr>
                  <a:t>states that either the parameter falls within an alternative range of values, or that there is a difference between parameters (i.e., there is an effect).</a:t>
                </a:r>
              </a:p>
              <a:p>
                <a:pPr>
                  <a:lnSpc>
                    <a:spcPct val="120000"/>
                  </a:lnSpc>
                </a:pPr>
                <a:r>
                  <a:rPr lang="en-US" dirty="0">
                    <a:latin typeface="Century Gothic" panose="020B0502020202020204" pitchFamily="34" charset="0"/>
                  </a:rPr>
                  <a:t>It is a statement of what we believe is true if our sample data cause us to reject the null hypothesis.</a:t>
                </a:r>
              </a:p>
              <a:p>
                <a:pPr lvl="1">
                  <a:lnSpc>
                    <a:spcPct val="120000"/>
                  </a:lnSpc>
                </a:pPr>
                <a:r>
                  <a:rPr lang="en-US" dirty="0">
                    <a:latin typeface="Century Gothic" panose="020B0502020202020204" pitchFamily="34" charset="0"/>
                  </a:rPr>
                  <a:t>Examples</a:t>
                </a:r>
              </a:p>
              <a:p>
                <a:pPr lvl="2">
                  <a:lnSpc>
                    <a:spcPct val="120000"/>
                  </a:lnSpc>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latin typeface="Century Gothic" panose="020B0502020202020204" pitchFamily="34" charset="0"/>
                  </a:rPr>
                  <a:t>: The probability of guessing the correct hand is larger than 50% (</a:t>
                </a:r>
                <a:r>
                  <a:rPr lang="el-GR" dirty="0">
                    <a:latin typeface="Century Gothic" panose="020B0502020202020204" pitchFamily="34" charset="0"/>
                  </a:rPr>
                  <a:t>ρ</a:t>
                </a:r>
                <a:r>
                  <a:rPr lang="en-US" dirty="0">
                    <a:latin typeface="Century Gothic" panose="020B0502020202020204" pitchFamily="34" charset="0"/>
                  </a:rPr>
                  <a:t> &gt; 50%).</a:t>
                </a:r>
              </a:p>
              <a:p>
                <a:pPr lvl="2">
                  <a:lnSpc>
                    <a:spcPct val="120000"/>
                  </a:lnSpc>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latin typeface="Century Gothic" panose="020B0502020202020204" pitchFamily="34" charset="0"/>
                  </a:rPr>
                  <a:t>: The probability of guessing the correct hand is less than 50% (</a:t>
                </a:r>
                <a:r>
                  <a:rPr lang="el-GR" dirty="0">
                    <a:latin typeface="Century Gothic" panose="020B0502020202020204" pitchFamily="34" charset="0"/>
                  </a:rPr>
                  <a:t>ρ</a:t>
                </a:r>
                <a:r>
                  <a:rPr lang="en-US" dirty="0">
                    <a:latin typeface="Century Gothic" panose="020B0502020202020204" pitchFamily="34" charset="0"/>
                  </a:rPr>
                  <a:t> &lt; 50%).</a:t>
                </a:r>
              </a:p>
              <a:p>
                <a:pPr lvl="2">
                  <a:lnSpc>
                    <a:spcPct val="120000"/>
                  </a:lnSpc>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latin typeface="Century Gothic" panose="020B0502020202020204" pitchFamily="34" charset="0"/>
                  </a:rPr>
                  <a:t>: The mean IQ of UC students differs from 110. (</a:t>
                </a:r>
                <a:r>
                  <a:rPr lang="el-GR" dirty="0">
                    <a:latin typeface="Century Gothic" panose="020B0502020202020204" pitchFamily="34" charset="0"/>
                  </a:rPr>
                  <a:t>μ</a:t>
                </a:r>
                <a:r>
                  <a:rPr lang="en-US" dirty="0">
                    <a:latin typeface="Century Gothic" panose="020B0502020202020204" pitchFamily="34" charset="0"/>
                  </a:rPr>
                  <a:t> ≠ 110 ).</a:t>
                </a:r>
              </a:p>
              <a:p>
                <a:pPr lvl="1">
                  <a:lnSpc>
                    <a:spcPct val="120000"/>
                  </a:lnSpc>
                </a:pPr>
                <a:r>
                  <a:rPr lang="en-US" dirty="0">
                    <a:latin typeface="Century Gothic" panose="020B0502020202020204" pitchFamily="34" charset="0"/>
                  </a:rPr>
                  <a:t>Symbols: </a:t>
                </a:r>
                <a14:m>
                  <m:oMath xmlns:m="http://schemas.openxmlformats.org/officeDocument/2006/math">
                    <m:r>
                      <a:rPr lang="en-US" i="1">
                        <a:latin typeface="Cambria Math" panose="02040503050406030204" pitchFamily="18" charset="0"/>
                      </a:rPr>
                      <m:t>&gt;</m:t>
                    </m:r>
                    <m:r>
                      <a:rPr lang="en-US" b="0" i="1" smtClean="0">
                        <a:latin typeface="Cambria Math" panose="02040503050406030204" pitchFamily="18" charset="0"/>
                      </a:rPr>
                      <m:t>,  &lt;,</m:t>
                    </m:r>
                  </m:oMath>
                </a14:m>
                <a:r>
                  <a:rPr lang="en-US" dirty="0">
                    <a:latin typeface="Century Gothic" panose="020B0502020202020204" pitchFamily="34" charset="0"/>
                  </a:rPr>
                  <a:t> or ≠</a:t>
                </a: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628650" y="1825625"/>
                <a:ext cx="7886700" cy="4194175"/>
              </a:xfrm>
              <a:blipFill>
                <a:blip r:embed="rId2"/>
                <a:stretch>
                  <a:fillRect l="-850" t="-1161" r="-1777"/>
                </a:stretch>
              </a:blipFill>
            </p:spPr>
            <p:txBody>
              <a:bodyPr/>
              <a:lstStyle/>
              <a:p>
                <a:r>
                  <a:rPr lang="en-PH">
                    <a:noFill/>
                  </a:rPr>
                  <a:t> </a:t>
                </a:r>
              </a:p>
            </p:txBody>
          </p:sp>
        </mc:Fallback>
      </mc:AlternateContent>
    </p:spTree>
    <p:extLst>
      <p:ext uri="{BB962C8B-B14F-4D97-AF65-F5344CB8AC3E}">
        <p14:creationId xmlns:p14="http://schemas.microsoft.com/office/powerpoint/2010/main" val="397239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Type of Test</a:t>
            </a:r>
            <a:endParaRPr lang="en-PH"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4381499" y="1895408"/>
                <a:ext cx="4300487" cy="4194175"/>
              </a:xfrm>
            </p:spPr>
            <p:txBody>
              <a:bodyPr>
                <a:normAutofit lnSpcReduction="10000"/>
              </a:bodyPr>
              <a:lstStyle/>
              <a:p>
                <a:r>
                  <a:rPr lang="en-US" dirty="0">
                    <a:latin typeface="Century Gothic" panose="020B0502020202020204" pitchFamily="34" charset="0"/>
                  </a:rPr>
                  <a:t>The alternative hypothesis determines the type of test to be made</a:t>
                </a:r>
              </a:p>
              <a:p>
                <a:pPr lvl="1"/>
                <a:r>
                  <a:rPr lang="en-US" b="1" dirty="0">
                    <a:latin typeface="Century Gothic" panose="020B0502020202020204" pitchFamily="34" charset="0"/>
                  </a:rPr>
                  <a:t>One-sided alternative hypotheses</a:t>
                </a:r>
              </a:p>
              <a:p>
                <a:pPr lvl="2"/>
                <a:r>
                  <a:rPr lang="en-US" dirty="0">
                    <a:latin typeface="Century Gothic" panose="020B0502020202020204" pitchFamily="34" charset="0"/>
                  </a:rPr>
                  <a:t>Ha: </a:t>
                </a:r>
                <a:r>
                  <a:rPr lang="el-GR" dirty="0">
                    <a:latin typeface="Century Gothic" panose="020B0502020202020204" pitchFamily="34" charset="0"/>
                  </a:rPr>
                  <a:t>ρ</a:t>
                </a:r>
                <a:r>
                  <a:rPr lang="en-US" dirty="0">
                    <a:latin typeface="Century Gothic" panose="020B0502020202020204" pitchFamily="34" charset="0"/>
                  </a:rPr>
                  <a:t> &gt; </a:t>
                </a:r>
                <a14:m>
                  <m:oMath xmlns:m="http://schemas.openxmlformats.org/officeDocument/2006/math">
                    <m:sSub>
                      <m:sSubPr>
                        <m:ctrlPr>
                          <a:rPr lang="en-US" b="0" i="1" dirty="0" smtClean="0">
                            <a:latin typeface="Cambria Math" panose="02040503050406030204" pitchFamily="18" charset="0"/>
                          </a:rPr>
                        </m:ctrlPr>
                      </m:sSubPr>
                      <m:e>
                        <m:r>
                          <m:rPr>
                            <m:nor/>
                          </m:rPr>
                          <a:rPr lang="el-GR" dirty="0">
                            <a:latin typeface="Century Gothic" panose="020B0502020202020204" pitchFamily="34" charset="0"/>
                          </a:rPr>
                          <m:t>ρ</m:t>
                        </m:r>
                      </m:e>
                      <m:sub>
                        <m:r>
                          <a:rPr lang="en-US" b="0" i="1" dirty="0" smtClean="0">
                            <a:latin typeface="Cambria Math" panose="02040503050406030204" pitchFamily="18" charset="0"/>
                          </a:rPr>
                          <m:t>0</m:t>
                        </m:r>
                      </m:sub>
                    </m:sSub>
                  </m:oMath>
                </a14:m>
                <a:r>
                  <a:rPr lang="en-US" dirty="0">
                    <a:latin typeface="Century Gothic" panose="020B0502020202020204" pitchFamily="34" charset="0"/>
                  </a:rPr>
                  <a:t>.</a:t>
                </a:r>
              </a:p>
              <a:p>
                <a:pPr marL="0" indent="0">
                  <a:buNone/>
                </a:pPr>
                <a:endParaRPr lang="en-US" dirty="0">
                  <a:latin typeface="Century Gothic" panose="020B0502020202020204" pitchFamily="34" charset="0"/>
                </a:endParaRPr>
              </a:p>
              <a:p>
                <a:pPr lvl="1"/>
                <a:r>
                  <a:rPr lang="en-US" b="1" dirty="0">
                    <a:latin typeface="Century Gothic" panose="020B0502020202020204" pitchFamily="34" charset="0"/>
                  </a:rPr>
                  <a:t>Two-sided alternative hypotheses</a:t>
                </a:r>
              </a:p>
              <a:p>
                <a:pPr lvl="2"/>
                <a:r>
                  <a:rPr lang="en-US" dirty="0">
                    <a:latin typeface="Century Gothic" panose="020B0502020202020204" pitchFamily="34" charset="0"/>
                  </a:rPr>
                  <a:t>Ha: p ≠ </a:t>
                </a:r>
                <a14:m>
                  <m:oMath xmlns:m="http://schemas.openxmlformats.org/officeDocument/2006/math">
                    <m:sSub>
                      <m:sSubPr>
                        <m:ctrlPr>
                          <a:rPr lang="en-US" b="0" i="1" dirty="0" smtClean="0">
                            <a:latin typeface="Cambria Math" panose="02040503050406030204" pitchFamily="18" charset="0"/>
                          </a:rPr>
                        </m:ctrlPr>
                      </m:sSubPr>
                      <m:e>
                        <m:r>
                          <m:rPr>
                            <m:nor/>
                          </m:rPr>
                          <a:rPr lang="el-GR" dirty="0">
                            <a:latin typeface="Century Gothic" panose="020B0502020202020204" pitchFamily="34" charset="0"/>
                          </a:rPr>
                          <m:t>ρ</m:t>
                        </m:r>
                      </m:e>
                      <m:sub>
                        <m:r>
                          <a:rPr lang="en-US" b="0" i="1" dirty="0" smtClean="0">
                            <a:latin typeface="Cambria Math" panose="02040503050406030204" pitchFamily="18" charset="0"/>
                          </a:rPr>
                          <m:t>0</m:t>
                        </m:r>
                      </m:sub>
                    </m:sSub>
                  </m:oMath>
                </a14:m>
                <a:r>
                  <a:rPr lang="en-US" dirty="0">
                    <a:latin typeface="Century Gothic" panose="020B0502020202020204" pitchFamily="34" charset="0"/>
                  </a:rPr>
                  <a:t>.</a:t>
                </a: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4381499" y="1895408"/>
                <a:ext cx="4300487" cy="4194175"/>
              </a:xfrm>
              <a:blipFill>
                <a:blip r:embed="rId2"/>
                <a:stretch>
                  <a:fillRect l="-2553" t="-3634" r="-3830"/>
                </a:stretch>
              </a:blipFill>
            </p:spPr>
            <p:txBody>
              <a:bodyPr/>
              <a:lstStyle/>
              <a:p>
                <a:r>
                  <a:rPr lang="en-PH">
                    <a:noFill/>
                  </a:rPr>
                  <a:t> </a:t>
                </a:r>
              </a:p>
            </p:txBody>
          </p:sp>
        </mc:Fallback>
      </mc:AlternateContent>
      <p:pic>
        <p:nvPicPr>
          <p:cNvPr id="4" name="Picture 3">
            <a:extLst>
              <a:ext uri="{FF2B5EF4-FFF2-40B4-BE49-F238E27FC236}">
                <a16:creationId xmlns:a16="http://schemas.microsoft.com/office/drawing/2014/main" id="{9658A9EA-5C36-C6F0-AABF-FC5F37FA71D9}"/>
              </a:ext>
            </a:extLst>
          </p:cNvPr>
          <p:cNvPicPr>
            <a:picLocks noChangeAspect="1"/>
          </p:cNvPicPr>
          <p:nvPr/>
        </p:nvPicPr>
        <p:blipFill>
          <a:blip r:embed="rId3"/>
          <a:stretch>
            <a:fillRect/>
          </a:stretch>
        </p:blipFill>
        <p:spPr>
          <a:xfrm>
            <a:off x="628650" y="1895408"/>
            <a:ext cx="3733800" cy="1555750"/>
          </a:xfrm>
          <a:prstGeom prst="rect">
            <a:avLst/>
          </a:prstGeom>
        </p:spPr>
      </p:pic>
      <p:pic>
        <p:nvPicPr>
          <p:cNvPr id="5" name="Picture 4">
            <a:extLst>
              <a:ext uri="{FF2B5EF4-FFF2-40B4-BE49-F238E27FC236}">
                <a16:creationId xmlns:a16="http://schemas.microsoft.com/office/drawing/2014/main" id="{04F82FB1-4EA7-9CEA-1145-0861FDD3A5D4}"/>
              </a:ext>
            </a:extLst>
          </p:cNvPr>
          <p:cNvPicPr>
            <a:picLocks noChangeAspect="1"/>
          </p:cNvPicPr>
          <p:nvPr/>
        </p:nvPicPr>
        <p:blipFill>
          <a:blip r:embed="rId4"/>
          <a:stretch>
            <a:fillRect/>
          </a:stretch>
        </p:blipFill>
        <p:spPr>
          <a:xfrm>
            <a:off x="644602" y="3992495"/>
            <a:ext cx="3736898" cy="1677791"/>
          </a:xfrm>
          <a:prstGeom prst="rect">
            <a:avLst/>
          </a:prstGeom>
        </p:spPr>
      </p:pic>
    </p:spTree>
    <p:extLst>
      <p:ext uri="{BB962C8B-B14F-4D97-AF65-F5344CB8AC3E}">
        <p14:creationId xmlns:p14="http://schemas.microsoft.com/office/powerpoint/2010/main" val="285419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0520-0E9C-4315-8E35-904B688218F6}"/>
              </a:ext>
            </a:extLst>
          </p:cNvPr>
          <p:cNvSpPr>
            <a:spLocks noGrp="1"/>
          </p:cNvSpPr>
          <p:nvPr>
            <p:ph type="title"/>
          </p:nvPr>
        </p:nvSpPr>
        <p:spPr/>
        <p:txBody>
          <a:bodyPr/>
          <a:lstStyle/>
          <a:p>
            <a:r>
              <a:rPr lang="en-US" b="1" dirty="0">
                <a:solidFill>
                  <a:srgbClr val="C00000"/>
                </a:solidFill>
              </a:rPr>
              <a:t>Type of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425CCB-5705-4E0B-A3D7-012F07BA261C}"/>
                  </a:ext>
                </a:extLst>
              </p:cNvPr>
              <p:cNvSpPr>
                <a:spLocks noGrp="1"/>
              </p:cNvSpPr>
              <p:nvPr>
                <p:ph idx="1"/>
              </p:nvPr>
            </p:nvSpPr>
            <p:spPr/>
            <p:txBody>
              <a:bodyPr/>
              <a:lstStyle/>
              <a:p>
                <a:r>
                  <a:rPr lang="en-US" dirty="0">
                    <a:latin typeface="Century Gothic" panose="020B0502020202020204" pitchFamily="34" charset="0"/>
                  </a:rPr>
                  <a:t>Two – tailed test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a14:m>
                <a:endParaRPr lang="en-US" dirty="0">
                  <a:latin typeface="Century Gothic" panose="020B0502020202020204" pitchFamily="34" charset="0"/>
                </a:endParaRPr>
              </a:p>
              <a:p>
                <a:pPr marL="0" indent="0">
                  <a:buNone/>
                </a:pPr>
                <a:endParaRPr lang="en-US" dirty="0">
                  <a:latin typeface="Century Gothic" panose="020B0502020202020204" pitchFamily="34" charset="0"/>
                </a:endParaRPr>
              </a:p>
              <a:p>
                <a:r>
                  <a:rPr lang="en-US" dirty="0">
                    <a:latin typeface="Century Gothic" panose="020B0502020202020204" pitchFamily="34" charset="0"/>
                  </a:rPr>
                  <a:t>One – tailed test</a:t>
                </a:r>
              </a:p>
              <a:p>
                <a:pPr lvl="1"/>
                <a:r>
                  <a:rPr lang="en-US" dirty="0">
                    <a:latin typeface="Century Gothic" panose="020B0502020202020204" pitchFamily="34" charset="0"/>
                  </a:rPr>
                  <a:t>Left – tailed test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:&lt;)</m:t>
                    </m:r>
                  </m:oMath>
                </a14:m>
                <a:endParaRPr lang="en-US" b="0" dirty="0">
                  <a:latin typeface="Century Gothic" panose="020B0502020202020204" pitchFamily="34" charset="0"/>
                </a:endParaRPr>
              </a:p>
              <a:p>
                <a:pPr lvl="1"/>
                <a:endParaRPr lang="en-US" dirty="0">
                  <a:latin typeface="Century Gothic" panose="020B0502020202020204" pitchFamily="34" charset="0"/>
                </a:endParaRPr>
              </a:p>
              <a:p>
                <a:pPr lvl="1"/>
                <a:endParaRPr lang="en-US" b="0" dirty="0">
                  <a:latin typeface="Century Gothic" panose="020B0502020202020204" pitchFamily="34" charset="0"/>
                </a:endParaRPr>
              </a:p>
              <a:p>
                <a:pPr lvl="1"/>
                <a:endParaRPr lang="en-US" b="0" dirty="0">
                  <a:latin typeface="Century Gothic" panose="020B0502020202020204" pitchFamily="34" charset="0"/>
                </a:endParaRPr>
              </a:p>
              <a:p>
                <a:pPr lvl="1"/>
                <a:r>
                  <a:rPr lang="en-US" dirty="0">
                    <a:latin typeface="Century Gothic" panose="020B0502020202020204" pitchFamily="34" charset="0"/>
                  </a:rPr>
                  <a:t>Right – tailed test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:&gt;)</m:t>
                    </m:r>
                  </m:oMath>
                </a14:m>
                <a:endParaRPr lang="en-US" dirty="0">
                  <a:latin typeface="Century Gothic" panose="020B0502020202020204" pitchFamily="34" charset="0"/>
                </a:endParaRPr>
              </a:p>
            </p:txBody>
          </p:sp>
        </mc:Choice>
        <mc:Fallback xmlns="">
          <p:sp>
            <p:nvSpPr>
              <p:cNvPr id="3" name="Content Placeholder 2">
                <a:extLst>
                  <a:ext uri="{FF2B5EF4-FFF2-40B4-BE49-F238E27FC236}">
                    <a16:creationId xmlns:a16="http://schemas.microsoft.com/office/drawing/2014/main" id="{46425CCB-5705-4E0B-A3D7-012F07BA261C}"/>
                  </a:ext>
                </a:extLst>
              </p:cNvPr>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en-PH">
                    <a:noFill/>
                  </a:rPr>
                  <a:t> </a:t>
                </a:r>
              </a:p>
            </p:txBody>
          </p:sp>
        </mc:Fallback>
      </mc:AlternateContent>
      <p:sp>
        <p:nvSpPr>
          <p:cNvPr id="4" name="Date Placeholder 3">
            <a:extLst>
              <a:ext uri="{FF2B5EF4-FFF2-40B4-BE49-F238E27FC236}">
                <a16:creationId xmlns:a16="http://schemas.microsoft.com/office/drawing/2014/main" id="{39525219-8A8D-46D8-B461-A525FAD44CDA}"/>
              </a:ext>
            </a:extLst>
          </p:cNvPr>
          <p:cNvSpPr>
            <a:spLocks noGrp="1"/>
          </p:cNvSpPr>
          <p:nvPr>
            <p:ph type="dt" sz="half" idx="10"/>
          </p:nvPr>
        </p:nvSpPr>
        <p:spPr/>
        <p:txBody>
          <a:bodyPr/>
          <a:lstStyle/>
          <a:p>
            <a:r>
              <a:rPr lang="en-US"/>
              <a:t>Version#d</a:t>
            </a:r>
            <a:endParaRPr lang="en-US" dirty="0"/>
          </a:p>
        </p:txBody>
      </p:sp>
      <p:pic>
        <p:nvPicPr>
          <p:cNvPr id="6" name="Picture 5">
            <a:extLst>
              <a:ext uri="{FF2B5EF4-FFF2-40B4-BE49-F238E27FC236}">
                <a16:creationId xmlns:a16="http://schemas.microsoft.com/office/drawing/2014/main" id="{1E11E110-1D00-41F9-B9AE-2CD4503DBE9D}"/>
              </a:ext>
            </a:extLst>
          </p:cNvPr>
          <p:cNvPicPr>
            <a:picLocks noChangeAspect="1"/>
          </p:cNvPicPr>
          <p:nvPr/>
        </p:nvPicPr>
        <p:blipFill>
          <a:blip r:embed="rId3"/>
          <a:stretch>
            <a:fillRect/>
          </a:stretch>
        </p:blipFill>
        <p:spPr>
          <a:xfrm>
            <a:off x="5342659" y="1384848"/>
            <a:ext cx="2781300" cy="1228725"/>
          </a:xfrm>
          <a:prstGeom prst="rect">
            <a:avLst/>
          </a:prstGeom>
        </p:spPr>
      </p:pic>
      <p:pic>
        <p:nvPicPr>
          <p:cNvPr id="8" name="Picture 7">
            <a:extLst>
              <a:ext uri="{FF2B5EF4-FFF2-40B4-BE49-F238E27FC236}">
                <a16:creationId xmlns:a16="http://schemas.microsoft.com/office/drawing/2014/main" id="{3256C900-A00E-4C4B-A284-401D1597735A}"/>
              </a:ext>
            </a:extLst>
          </p:cNvPr>
          <p:cNvPicPr>
            <a:picLocks noChangeAspect="1"/>
          </p:cNvPicPr>
          <p:nvPr/>
        </p:nvPicPr>
        <p:blipFill>
          <a:blip r:embed="rId4"/>
          <a:stretch>
            <a:fillRect/>
          </a:stretch>
        </p:blipFill>
        <p:spPr>
          <a:xfrm>
            <a:off x="5409334" y="3206203"/>
            <a:ext cx="2714625" cy="1038225"/>
          </a:xfrm>
          <a:prstGeom prst="rect">
            <a:avLst/>
          </a:prstGeom>
        </p:spPr>
      </p:pic>
      <p:pic>
        <p:nvPicPr>
          <p:cNvPr id="10" name="Picture 9">
            <a:extLst>
              <a:ext uri="{FF2B5EF4-FFF2-40B4-BE49-F238E27FC236}">
                <a16:creationId xmlns:a16="http://schemas.microsoft.com/office/drawing/2014/main" id="{EBBAD7E2-F9CA-4A3F-BB3B-DCAA612C6C68}"/>
              </a:ext>
            </a:extLst>
          </p:cNvPr>
          <p:cNvPicPr>
            <a:picLocks noChangeAspect="1"/>
          </p:cNvPicPr>
          <p:nvPr/>
        </p:nvPicPr>
        <p:blipFill>
          <a:blip r:embed="rId5"/>
          <a:stretch>
            <a:fillRect/>
          </a:stretch>
        </p:blipFill>
        <p:spPr>
          <a:xfrm>
            <a:off x="5409334" y="4837058"/>
            <a:ext cx="2752725" cy="1143000"/>
          </a:xfrm>
          <a:prstGeom prst="rect">
            <a:avLst/>
          </a:prstGeom>
        </p:spPr>
      </p:pic>
    </p:spTree>
    <p:extLst>
      <p:ext uri="{BB962C8B-B14F-4D97-AF65-F5344CB8AC3E}">
        <p14:creationId xmlns:p14="http://schemas.microsoft.com/office/powerpoint/2010/main" val="89352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t>Example</a:t>
            </a:r>
            <a:endParaRPr lang="en-PH"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lnSpcReduction="10000"/>
              </a:bodyPr>
              <a:lstStyle/>
              <a:p>
                <a:pPr>
                  <a:lnSpc>
                    <a:spcPct val="120000"/>
                  </a:lnSpc>
                </a:pPr>
                <a:r>
                  <a:rPr lang="en-US" dirty="0">
                    <a:latin typeface="Century Gothic" panose="020B0502020202020204" pitchFamily="34" charset="0"/>
                  </a:rPr>
                  <a:t>Provide the null and alternative hypotheses for the following statement:</a:t>
                </a:r>
              </a:p>
              <a:p>
                <a:pPr lvl="1">
                  <a:lnSpc>
                    <a:spcPct val="120000"/>
                  </a:lnSpc>
                </a:pPr>
                <a:r>
                  <a:rPr lang="en-US" dirty="0">
                    <a:latin typeface="Century Gothic" panose="020B0502020202020204" pitchFamily="34" charset="0"/>
                  </a:rPr>
                  <a:t>Based on any person’s horoscope, the probability p that an astrologer can correctly predict which of three personality charts applies to that person equals 1/3.</a:t>
                </a:r>
              </a:p>
              <a:p>
                <a:pPr lvl="1">
                  <a:lnSpc>
                    <a:spcPct val="12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latin typeface="Century Gothic" panose="020B0502020202020204" pitchFamily="34" charset="0"/>
                  </a:rPr>
                  <a:t>: </a:t>
                </a:r>
                <a:r>
                  <a:rPr lang="el-GR" dirty="0">
                    <a:latin typeface="Century Gothic" panose="020B0502020202020204" pitchFamily="34" charset="0"/>
                  </a:rPr>
                  <a:t>ρ</a:t>
                </a:r>
                <a:r>
                  <a:rPr lang="en-US" dirty="0">
                    <a:latin typeface="Century Gothic" panose="020B0502020202020204" pitchFamily="34" charset="0"/>
                  </a:rPr>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endParaRPr lang="en-US" dirty="0">
                  <a:latin typeface="Century Gothic" panose="020B0502020202020204" pitchFamily="34" charset="0"/>
                </a:endParaRPr>
              </a:p>
              <a:p>
                <a:pPr lvl="1">
                  <a:lnSpc>
                    <a:spcPct val="12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oMath>
                </a14:m>
                <a:r>
                  <a:rPr lang="en-US" dirty="0">
                    <a:latin typeface="Century Gothic" panose="020B0502020202020204" pitchFamily="34" charset="0"/>
                  </a:rPr>
                  <a:t>: </a:t>
                </a:r>
                <a:r>
                  <a:rPr lang="el-GR" dirty="0">
                    <a:latin typeface="Century Gothic" panose="020B0502020202020204" pitchFamily="34" charset="0"/>
                  </a:rPr>
                  <a:t>ρ</a:t>
                </a:r>
                <a:r>
                  <a:rPr lang="en-US" dirty="0">
                    <a:latin typeface="Century Gothic" panose="020B0502020202020204" pitchFamily="34" charset="0"/>
                  </a:rPr>
                  <a:t> ≠</a:t>
                </a: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oMath>
                </a14:m>
                <a:endParaRPr lang="en-US" dirty="0">
                  <a:latin typeface="Century Gothic" panose="020B0502020202020204" pitchFamily="34" charset="0"/>
                </a:endParaRP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628650" y="1825625"/>
                <a:ext cx="7886700" cy="4194175"/>
              </a:xfrm>
              <a:blipFill>
                <a:blip r:embed="rId2"/>
                <a:stretch>
                  <a:fillRect l="-1391" t="-1306" r="-2628"/>
                </a:stretch>
              </a:blipFill>
            </p:spPr>
            <p:txBody>
              <a:bodyPr/>
              <a:lstStyle/>
              <a:p>
                <a:r>
                  <a:rPr lang="en-PH">
                    <a:noFill/>
                  </a:rPr>
                  <a:t> </a:t>
                </a:r>
              </a:p>
            </p:txBody>
          </p:sp>
        </mc:Fallback>
      </mc:AlternateContent>
    </p:spTree>
    <p:extLst>
      <p:ext uri="{BB962C8B-B14F-4D97-AF65-F5344CB8AC3E}">
        <p14:creationId xmlns:p14="http://schemas.microsoft.com/office/powerpoint/2010/main" val="2707425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t>Example</a:t>
            </a:r>
            <a:endParaRPr lang="en-PH"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a:bodyPr>
              <a:lstStyle/>
              <a:p>
                <a:pPr>
                  <a:lnSpc>
                    <a:spcPct val="120000"/>
                  </a:lnSpc>
                </a:pPr>
                <a:r>
                  <a:rPr lang="en-US" dirty="0">
                    <a:latin typeface="Century Gothic" panose="020B0502020202020204" pitchFamily="34" charset="0"/>
                  </a:rPr>
                  <a:t>Provide the null and alternative hypotheses for the following statement:</a:t>
                </a:r>
              </a:p>
              <a:p>
                <a:pPr lvl="1">
                  <a:lnSpc>
                    <a:spcPct val="120000"/>
                  </a:lnSpc>
                </a:pPr>
                <a:r>
                  <a:rPr lang="en-US" dirty="0">
                    <a:latin typeface="Century Gothic" panose="020B0502020202020204" pitchFamily="34" charset="0"/>
                  </a:rPr>
                  <a:t>We want to test if college students take less than five years to graduate from college, on the average.</a:t>
                </a:r>
              </a:p>
              <a:p>
                <a:pPr lvl="1">
                  <a:lnSpc>
                    <a:spcPct val="12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latin typeface="Century Gothic" panose="020B0502020202020204" pitchFamily="34" charset="0"/>
                  </a:rPr>
                  <a:t>: </a:t>
                </a:r>
                <a:r>
                  <a:rPr lang="el-GR" dirty="0">
                    <a:latin typeface="Century Gothic" panose="020B0502020202020204" pitchFamily="34" charset="0"/>
                  </a:rPr>
                  <a:t>μ</a:t>
                </a:r>
                <a:r>
                  <a:rPr lang="en-US" dirty="0">
                    <a:latin typeface="Century Gothic" panose="020B0502020202020204" pitchFamily="34" charset="0"/>
                  </a:rPr>
                  <a:t> ≥ 5</a:t>
                </a:r>
              </a:p>
              <a:p>
                <a:pPr lvl="1">
                  <a:lnSpc>
                    <a:spcPct val="12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oMath>
                </a14:m>
                <a:r>
                  <a:rPr lang="en-US" dirty="0">
                    <a:latin typeface="Century Gothic" panose="020B0502020202020204" pitchFamily="34" charset="0"/>
                  </a:rPr>
                  <a:t>: </a:t>
                </a:r>
                <a:r>
                  <a:rPr lang="el-GR" dirty="0">
                    <a:latin typeface="Century Gothic" panose="020B0502020202020204" pitchFamily="34" charset="0"/>
                  </a:rPr>
                  <a:t>μ</a:t>
                </a:r>
                <a:r>
                  <a:rPr lang="en-US" dirty="0">
                    <a:latin typeface="Century Gothic" panose="020B0502020202020204" pitchFamily="34" charset="0"/>
                  </a:rPr>
                  <a:t> &lt; 5</a:t>
                </a: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628650" y="1825625"/>
                <a:ext cx="7886700" cy="4194175"/>
              </a:xfrm>
              <a:blipFill>
                <a:blip r:embed="rId2"/>
                <a:stretch>
                  <a:fillRect l="-1391" t="-581" r="-2628"/>
                </a:stretch>
              </a:blipFill>
            </p:spPr>
            <p:txBody>
              <a:bodyPr/>
              <a:lstStyle/>
              <a:p>
                <a:r>
                  <a:rPr lang="en-PH">
                    <a:noFill/>
                  </a:rPr>
                  <a:t> </a:t>
                </a:r>
              </a:p>
            </p:txBody>
          </p:sp>
        </mc:Fallback>
      </mc:AlternateContent>
    </p:spTree>
    <p:extLst>
      <p:ext uri="{BB962C8B-B14F-4D97-AF65-F5344CB8AC3E}">
        <p14:creationId xmlns:p14="http://schemas.microsoft.com/office/powerpoint/2010/main" val="103851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t>Example</a:t>
            </a:r>
            <a:endParaRPr lang="en-PH" b="1" dirty="0"/>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fontScale="92500" lnSpcReduction="10000"/>
          </a:bodyPr>
          <a:lstStyle/>
          <a:p>
            <a:pPr>
              <a:lnSpc>
                <a:spcPct val="120000"/>
              </a:lnSpc>
            </a:pPr>
            <a:r>
              <a:rPr lang="en-US" dirty="0">
                <a:latin typeface="Century Gothic" panose="020B0502020202020204" pitchFamily="34" charset="0"/>
              </a:rPr>
              <a:t>Identify whether the following statements are null or alternative hypotheses:</a:t>
            </a:r>
          </a:p>
          <a:p>
            <a:pPr lvl="1">
              <a:lnSpc>
                <a:spcPct val="120000"/>
              </a:lnSpc>
            </a:pPr>
            <a:r>
              <a:rPr lang="en-US" dirty="0">
                <a:latin typeface="Century Gothic" panose="020B0502020202020204" pitchFamily="34" charset="0"/>
              </a:rPr>
              <a:t>In Canada, the proportion of adults who favor legalized gambling is 0.50.</a:t>
            </a:r>
          </a:p>
          <a:p>
            <a:pPr lvl="1">
              <a:lnSpc>
                <a:spcPct val="120000"/>
              </a:lnSpc>
            </a:pPr>
            <a:r>
              <a:rPr lang="en-US" dirty="0">
                <a:latin typeface="Century Gothic" panose="020B0502020202020204" pitchFamily="34" charset="0"/>
              </a:rPr>
              <a:t>The proportion of all Canadian college students who are regular smokers is less than 0.24, the value it was 10 years ago. </a:t>
            </a:r>
          </a:p>
          <a:p>
            <a:pPr lvl="1">
              <a:lnSpc>
                <a:spcPct val="120000"/>
              </a:lnSpc>
            </a:pPr>
            <a:r>
              <a:rPr lang="en-US" dirty="0">
                <a:latin typeface="Century Gothic" panose="020B0502020202020204" pitchFamily="34" charset="0"/>
              </a:rPr>
              <a:t>The mean IQ of all students at UC is larger than 100.</a:t>
            </a:r>
          </a:p>
          <a:p>
            <a:pPr lvl="1">
              <a:lnSpc>
                <a:spcPct val="120000"/>
              </a:lnSpc>
            </a:pPr>
            <a:r>
              <a:rPr lang="en-US" dirty="0">
                <a:latin typeface="Century Gothic" panose="020B0502020202020204" pitchFamily="34" charset="0"/>
              </a:rPr>
              <a:t>The mean working hours for the working population differs from 40 hours.</a:t>
            </a:r>
          </a:p>
        </p:txBody>
      </p:sp>
    </p:spTree>
    <p:extLst>
      <p:ext uri="{BB962C8B-B14F-4D97-AF65-F5344CB8AC3E}">
        <p14:creationId xmlns:p14="http://schemas.microsoft.com/office/powerpoint/2010/main" val="56335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66850"/>
            <a:ext cx="7634068" cy="1934718"/>
          </a:xfrm>
        </p:spPr>
        <p:txBody>
          <a:bodyPr>
            <a:normAutofit/>
          </a:bodyPr>
          <a:lstStyle/>
          <a:p>
            <a:pPr algn="ctr"/>
            <a:r>
              <a:rPr lang="en-US" b="1" dirty="0">
                <a:solidFill>
                  <a:srgbClr val="C00000"/>
                </a:solidFill>
              </a:rPr>
              <a:t>Step 3</a:t>
            </a:r>
            <a:endParaRPr lang="en-PH" b="1" dirty="0">
              <a:solidFill>
                <a:srgbClr val="C00000"/>
              </a:solidFill>
            </a:endParaRPr>
          </a:p>
        </p:txBody>
      </p:sp>
      <p:sp>
        <p:nvSpPr>
          <p:cNvPr id="3" name="Subtitle 2"/>
          <p:cNvSpPr>
            <a:spLocks noGrp="1"/>
          </p:cNvSpPr>
          <p:nvPr>
            <p:ph type="subTitle" idx="1"/>
          </p:nvPr>
        </p:nvSpPr>
        <p:spPr>
          <a:xfrm>
            <a:off x="754966" y="3661413"/>
            <a:ext cx="7634067" cy="1368973"/>
          </a:xfrm>
        </p:spPr>
        <p:txBody>
          <a:bodyPr>
            <a:normAutofit/>
          </a:bodyPr>
          <a:lstStyle/>
          <a:p>
            <a:pPr algn="ctr"/>
            <a:r>
              <a:rPr lang="en-US" sz="3500" b="1" dirty="0">
                <a:ea typeface="Calibri" panose="020F0502020204030204" pitchFamily="34" charset="0"/>
                <a:cs typeface="Calibri" panose="020F0502020204030204" pitchFamily="34" charset="0"/>
              </a:rPr>
              <a:t>Compute the test statistic</a:t>
            </a:r>
            <a:endParaRPr lang="en-PH" sz="3500" b="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5593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Test Statistic</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a:bodyPr>
          <a:lstStyle/>
          <a:p>
            <a:r>
              <a:rPr lang="en-US" dirty="0">
                <a:latin typeface="Century Gothic" panose="020B0502020202020204" pitchFamily="34" charset="0"/>
              </a:rPr>
              <a:t>A </a:t>
            </a:r>
            <a:r>
              <a:rPr lang="en-US" b="1" dirty="0">
                <a:latin typeface="Century Gothic" panose="020B0502020202020204" pitchFamily="34" charset="0"/>
              </a:rPr>
              <a:t>test statistic</a:t>
            </a:r>
            <a:r>
              <a:rPr lang="en-US" dirty="0">
                <a:latin typeface="Century Gothic" panose="020B0502020202020204" pitchFamily="34" charset="0"/>
              </a:rPr>
              <a:t> describes how far that point estimate falls from the parameter value given in the null hypothesis.</a:t>
            </a:r>
          </a:p>
          <a:p>
            <a:r>
              <a:rPr lang="en-US" dirty="0">
                <a:latin typeface="Century Gothic" panose="020B0502020202020204" pitchFamily="34" charset="0"/>
              </a:rPr>
              <a:t>It shows how closely the observed data match the distribution expected under the null hypothesis of that statistical test.</a:t>
            </a:r>
          </a:p>
        </p:txBody>
      </p:sp>
    </p:spTree>
    <p:extLst>
      <p:ext uri="{BB962C8B-B14F-4D97-AF65-F5344CB8AC3E}">
        <p14:creationId xmlns:p14="http://schemas.microsoft.com/office/powerpoint/2010/main" val="14124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lstStyle/>
          <a:p>
            <a:r>
              <a:rPr lang="en-US" b="1" dirty="0">
                <a:solidFill>
                  <a:srgbClr val="C00000"/>
                </a:solidFill>
              </a:rPr>
              <a:t>Lesson Contents</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p:txBody>
          <a:bodyPr/>
          <a:lstStyle/>
          <a:p>
            <a:r>
              <a:rPr lang="en-US" dirty="0">
                <a:latin typeface="Century Gothic" panose="020B0502020202020204" pitchFamily="34" charset="0"/>
              </a:rPr>
              <a:t>Steps in significance testing</a:t>
            </a:r>
          </a:p>
          <a:p>
            <a:r>
              <a:rPr lang="en-PH" dirty="0">
                <a:latin typeface="Century Gothic" panose="020B0502020202020204" pitchFamily="34" charset="0"/>
              </a:rPr>
              <a:t>Interpreting the p-value</a:t>
            </a:r>
          </a:p>
        </p:txBody>
      </p:sp>
    </p:spTree>
    <p:extLst>
      <p:ext uri="{BB962C8B-B14F-4D97-AF65-F5344CB8AC3E}">
        <p14:creationId xmlns:p14="http://schemas.microsoft.com/office/powerpoint/2010/main" val="421070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Interpreting the test statistic</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a:bodyPr>
          <a:lstStyle/>
          <a:p>
            <a:r>
              <a:rPr lang="en-US" dirty="0">
                <a:latin typeface="Century Gothic" panose="020B0502020202020204" pitchFamily="34" charset="0"/>
              </a:rPr>
              <a:t>A </a:t>
            </a:r>
            <a:r>
              <a:rPr lang="en-US" b="1" dirty="0">
                <a:latin typeface="Century Gothic" panose="020B0502020202020204" pitchFamily="34" charset="0"/>
              </a:rPr>
              <a:t>test statistic</a:t>
            </a:r>
            <a:r>
              <a:rPr lang="en-US" dirty="0">
                <a:latin typeface="Century Gothic" panose="020B0502020202020204" pitchFamily="34" charset="0"/>
              </a:rPr>
              <a:t> describes how far that point estimate falls from the parameter value given in the null hypothesis.</a:t>
            </a:r>
          </a:p>
          <a:p>
            <a:r>
              <a:rPr lang="en-US" dirty="0">
                <a:latin typeface="Century Gothic" panose="020B0502020202020204" pitchFamily="34" charset="0"/>
              </a:rPr>
              <a:t>It shows how closely the observed data match the distribution expected under the null hypothesis of that statistical test.</a:t>
            </a:r>
          </a:p>
        </p:txBody>
      </p:sp>
    </p:spTree>
    <p:extLst>
      <p:ext uri="{BB962C8B-B14F-4D97-AF65-F5344CB8AC3E}">
        <p14:creationId xmlns:p14="http://schemas.microsoft.com/office/powerpoint/2010/main" val="563395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Interpreting the test statistic</a:t>
            </a:r>
            <a:endParaRPr lang="en-PH"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3943350" cy="4194175"/>
              </a:xfrm>
            </p:spPr>
            <p:txBody>
              <a:bodyPr>
                <a:normAutofit/>
              </a:bodyPr>
              <a:lstStyle/>
              <a:p>
                <a:r>
                  <a:rPr lang="en-US" b="1" dirty="0">
                    <a:latin typeface="Century Gothic" panose="020B0502020202020204" pitchFamily="34" charset="0"/>
                  </a:rPr>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latin typeface="Century Gothic" panose="020B0502020202020204" pitchFamily="34" charset="0"/>
                  </a:rPr>
                  <a:t>:</a:t>
                </a:r>
                <a:r>
                  <a:rPr lang="en-US" dirty="0">
                    <a:latin typeface="Century Gothic" panose="020B0502020202020204" pitchFamily="34" charset="0"/>
                  </a:rPr>
                  <a:t> When the test statistic falls within the critical region.</a:t>
                </a:r>
              </a:p>
              <a:p>
                <a:pPr marL="0" indent="0">
                  <a:buNone/>
                </a:pPr>
                <a:endParaRPr lang="en-US" dirty="0">
                  <a:latin typeface="Century Gothic" panose="020B0502020202020204" pitchFamily="34" charset="0"/>
                </a:endParaRPr>
              </a:p>
              <a:p>
                <a:r>
                  <a:rPr lang="en-US" b="1" dirty="0">
                    <a:latin typeface="Century Gothic" panose="020B0502020202020204" pitchFamily="34" charset="0"/>
                  </a:rPr>
                  <a:t>Fail to 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latin typeface="Century Gothic" panose="020B0502020202020204" pitchFamily="34" charset="0"/>
                  </a:rPr>
                  <a:t>:</a:t>
                </a:r>
                <a:r>
                  <a:rPr lang="en-US" dirty="0">
                    <a:latin typeface="Century Gothic" panose="020B0502020202020204" pitchFamily="34" charset="0"/>
                  </a:rPr>
                  <a:t> When the test statistic does not fall within the critical region.</a:t>
                </a: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628650" y="1825625"/>
                <a:ext cx="3943350" cy="4194175"/>
              </a:xfrm>
              <a:blipFill>
                <a:blip r:embed="rId2"/>
                <a:stretch>
                  <a:fillRect l="-2782" t="-2467" r="-5255" b="-3774"/>
                </a:stretch>
              </a:blipFill>
            </p:spPr>
            <p:txBody>
              <a:bodyPr/>
              <a:lstStyle/>
              <a:p>
                <a:r>
                  <a:rPr lang="en-PH">
                    <a:noFill/>
                  </a:rPr>
                  <a:t> </a:t>
                </a:r>
              </a:p>
            </p:txBody>
          </p:sp>
        </mc:Fallback>
      </mc:AlternateContent>
      <p:pic>
        <p:nvPicPr>
          <p:cNvPr id="1030" name="Picture 6">
            <a:extLst>
              <a:ext uri="{FF2B5EF4-FFF2-40B4-BE49-F238E27FC236}">
                <a16:creationId xmlns:a16="http://schemas.microsoft.com/office/drawing/2014/main" id="{D5835699-053B-3589-3649-261664A9A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325" y="4003639"/>
            <a:ext cx="2749447" cy="21510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C06EEC8-B410-C7D0-DD19-FB73DF5686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5325" y="1771616"/>
            <a:ext cx="2749447" cy="215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264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66850"/>
            <a:ext cx="7634068" cy="1934718"/>
          </a:xfrm>
        </p:spPr>
        <p:txBody>
          <a:bodyPr>
            <a:normAutofit/>
          </a:bodyPr>
          <a:lstStyle/>
          <a:p>
            <a:pPr algn="ctr"/>
            <a:r>
              <a:rPr lang="en-US" b="1" dirty="0">
                <a:solidFill>
                  <a:srgbClr val="C00000"/>
                </a:solidFill>
              </a:rPr>
              <a:t>Step 4</a:t>
            </a:r>
            <a:endParaRPr lang="en-PH" b="1" dirty="0">
              <a:solidFill>
                <a:srgbClr val="C00000"/>
              </a:solidFill>
            </a:endParaRPr>
          </a:p>
        </p:txBody>
      </p:sp>
      <p:sp>
        <p:nvSpPr>
          <p:cNvPr id="3" name="Subtitle 2"/>
          <p:cNvSpPr>
            <a:spLocks noGrp="1"/>
          </p:cNvSpPr>
          <p:nvPr>
            <p:ph type="subTitle" idx="1"/>
          </p:nvPr>
        </p:nvSpPr>
        <p:spPr>
          <a:xfrm>
            <a:off x="754966" y="3661413"/>
            <a:ext cx="7634067" cy="1368973"/>
          </a:xfrm>
        </p:spPr>
        <p:txBody>
          <a:bodyPr>
            <a:normAutofit/>
          </a:bodyPr>
          <a:lstStyle/>
          <a:p>
            <a:pPr algn="ctr"/>
            <a:r>
              <a:rPr lang="en-US" sz="3500" b="1" dirty="0">
                <a:ea typeface="Calibri" panose="020F0502020204030204" pitchFamily="34" charset="0"/>
                <a:cs typeface="Calibri" panose="020F0502020204030204" pitchFamily="34" charset="0"/>
              </a:rPr>
              <a:t>Interpret the p-value</a:t>
            </a:r>
            <a:endParaRPr lang="en-PH" sz="3500" b="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458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P-value</a:t>
            </a:r>
            <a:endParaRPr lang="en-PH"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a:bodyPr>
              <a:lstStyle/>
              <a:p>
                <a:r>
                  <a:rPr lang="en-US" dirty="0">
                    <a:latin typeface="Century Gothic" panose="020B0502020202020204" pitchFamily="34" charset="0"/>
                  </a:rPr>
                  <a:t>The </a:t>
                </a:r>
                <a:r>
                  <a:rPr lang="en-US" b="1" dirty="0">
                    <a:latin typeface="Century Gothic" panose="020B0502020202020204" pitchFamily="34" charset="0"/>
                  </a:rPr>
                  <a:t>p-value</a:t>
                </a:r>
                <a:r>
                  <a:rPr lang="en-US" dirty="0">
                    <a:latin typeface="Century Gothic" panose="020B0502020202020204" pitchFamily="34" charset="0"/>
                  </a:rPr>
                  <a:t> is the probability of obtaining the observed value of the test statistic, or a more extreme value, assuming that the null hypothesis is true.</a:t>
                </a:r>
              </a:p>
              <a:p>
                <a:r>
                  <a:rPr lang="en-US" dirty="0">
                    <a:latin typeface="Century Gothic" panose="020B0502020202020204" pitchFamily="34" charset="0"/>
                  </a:rPr>
                  <a:t>It helps determine the strength of evidence against the null hypothesis</a:t>
                </a:r>
              </a:p>
              <a:p>
                <a:pPr lvl="1"/>
                <a:r>
                  <a:rPr lang="en-US" dirty="0">
                    <a:latin typeface="Century Gothic" panose="020B0502020202020204" pitchFamily="34" charset="0"/>
                  </a:rPr>
                  <a:t>Smaller p – values represent stronger evidence against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latin typeface="Century Gothic" panose="020B0502020202020204" pitchFamily="34" charset="0"/>
                  </a:rPr>
                  <a:t>.</a:t>
                </a: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628650" y="1825625"/>
                <a:ext cx="7886700" cy="4194175"/>
              </a:xfrm>
              <a:blipFill>
                <a:blip r:embed="rId2"/>
                <a:stretch>
                  <a:fillRect l="-1391" t="-2467" r="-2473"/>
                </a:stretch>
              </a:blipFill>
            </p:spPr>
            <p:txBody>
              <a:bodyPr/>
              <a:lstStyle/>
              <a:p>
                <a:r>
                  <a:rPr lang="en-PH">
                    <a:noFill/>
                  </a:rPr>
                  <a:t> </a:t>
                </a:r>
              </a:p>
            </p:txBody>
          </p:sp>
        </mc:Fallback>
      </mc:AlternateContent>
    </p:spTree>
    <p:extLst>
      <p:ext uri="{BB962C8B-B14F-4D97-AF65-F5344CB8AC3E}">
        <p14:creationId xmlns:p14="http://schemas.microsoft.com/office/powerpoint/2010/main" val="3471187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Visualizing the p-value</a:t>
            </a:r>
            <a:endParaRPr lang="en-PH" b="1" dirty="0">
              <a:solidFill>
                <a:srgbClr val="C00000"/>
              </a:solidFill>
            </a:endParaRPr>
          </a:p>
        </p:txBody>
      </p:sp>
      <p:pic>
        <p:nvPicPr>
          <p:cNvPr id="4" name="Picture 3">
            <a:extLst>
              <a:ext uri="{FF2B5EF4-FFF2-40B4-BE49-F238E27FC236}">
                <a16:creationId xmlns:a16="http://schemas.microsoft.com/office/drawing/2014/main" id="{116D654E-9149-970D-C80B-5CF43CF96363}"/>
              </a:ext>
            </a:extLst>
          </p:cNvPr>
          <p:cNvPicPr>
            <a:picLocks noChangeAspect="1"/>
          </p:cNvPicPr>
          <p:nvPr/>
        </p:nvPicPr>
        <p:blipFill>
          <a:blip r:embed="rId2"/>
          <a:stretch>
            <a:fillRect/>
          </a:stretch>
        </p:blipFill>
        <p:spPr>
          <a:xfrm>
            <a:off x="1562100" y="1690689"/>
            <a:ext cx="6019800" cy="1444752"/>
          </a:xfrm>
          <a:prstGeom prst="rect">
            <a:avLst/>
          </a:prstGeom>
        </p:spPr>
      </p:pic>
      <p:pic>
        <p:nvPicPr>
          <p:cNvPr id="7" name="Picture 6">
            <a:extLst>
              <a:ext uri="{FF2B5EF4-FFF2-40B4-BE49-F238E27FC236}">
                <a16:creationId xmlns:a16="http://schemas.microsoft.com/office/drawing/2014/main" id="{8AACE322-A592-F0AF-3849-883C06D0CE48}"/>
              </a:ext>
            </a:extLst>
          </p:cNvPr>
          <p:cNvPicPr>
            <a:picLocks noChangeAspect="1"/>
          </p:cNvPicPr>
          <p:nvPr/>
        </p:nvPicPr>
        <p:blipFill>
          <a:blip r:embed="rId3"/>
          <a:stretch>
            <a:fillRect/>
          </a:stretch>
        </p:blipFill>
        <p:spPr>
          <a:xfrm>
            <a:off x="520938" y="3314635"/>
            <a:ext cx="8102124" cy="2825144"/>
          </a:xfrm>
          <a:prstGeom prst="rect">
            <a:avLst/>
          </a:prstGeom>
        </p:spPr>
      </p:pic>
    </p:spTree>
    <p:extLst>
      <p:ext uri="{BB962C8B-B14F-4D97-AF65-F5344CB8AC3E}">
        <p14:creationId xmlns:p14="http://schemas.microsoft.com/office/powerpoint/2010/main" val="3996127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DE8A77A-908A-4843-8A9C-73CAF67230B1}"/>
                  </a:ext>
                </a:extLst>
              </p:cNvPr>
              <p:cNvSpPr>
                <a:spLocks noGrp="1"/>
              </p:cNvSpPr>
              <p:nvPr>
                <p:ph type="title"/>
              </p:nvPr>
            </p:nvSpPr>
            <p:spPr/>
            <p:txBody>
              <a:bodyPr>
                <a:normAutofit/>
              </a:bodyPr>
              <a:lstStyle/>
              <a:p>
                <a:r>
                  <a:rPr lang="en-US" b="1" dirty="0">
                    <a:solidFill>
                      <a:srgbClr val="C00000"/>
                    </a:solidFill>
                  </a:rPr>
                  <a:t>Confidence Level and Significance Level (</a:t>
                </a:r>
                <a14:m>
                  <m:oMath xmlns:m="http://schemas.openxmlformats.org/officeDocument/2006/math">
                    <m:r>
                      <a:rPr lang="en-US" b="1" i="1" smtClean="0">
                        <a:solidFill>
                          <a:srgbClr val="C00000"/>
                        </a:solidFill>
                        <a:latin typeface="Cambria Math" panose="02040503050406030204" pitchFamily="18" charset="0"/>
                      </a:rPr>
                      <m:t>𝜶</m:t>
                    </m:r>
                  </m:oMath>
                </a14:m>
                <a:r>
                  <a:rPr lang="en-US" b="1" dirty="0">
                    <a:solidFill>
                      <a:srgbClr val="C00000"/>
                    </a:solidFill>
                  </a:rPr>
                  <a:t>)</a:t>
                </a:r>
              </a:p>
            </p:txBody>
          </p:sp>
        </mc:Choice>
        <mc:Fallback xmlns="">
          <p:sp>
            <p:nvSpPr>
              <p:cNvPr id="2" name="Title 1">
                <a:extLst>
                  <a:ext uri="{FF2B5EF4-FFF2-40B4-BE49-F238E27FC236}">
                    <a16:creationId xmlns:a16="http://schemas.microsoft.com/office/drawing/2014/main" id="{FDE8A77A-908A-4843-8A9C-73CAF67230B1}"/>
                  </a:ext>
                </a:extLst>
              </p:cNvPr>
              <p:cNvSpPr>
                <a:spLocks noGrp="1" noRot="1" noChangeAspect="1" noMove="1" noResize="1" noEditPoints="1" noAdjustHandles="1" noChangeArrowheads="1" noChangeShapeType="1" noTextEdit="1"/>
              </p:cNvSpPr>
              <p:nvPr>
                <p:ph type="title"/>
              </p:nvPr>
            </p:nvSpPr>
            <p:spPr>
              <a:blipFill>
                <a:blip r:embed="rId2"/>
                <a:stretch>
                  <a:fillRect l="-3091" t="-13364" b="-21198"/>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3DBFCF-1EA6-42C1-B19F-9AA2325553C7}"/>
                  </a:ext>
                </a:extLst>
              </p:cNvPr>
              <p:cNvSpPr>
                <a:spLocks noGrp="1"/>
              </p:cNvSpPr>
              <p:nvPr>
                <p:ph idx="1"/>
              </p:nvPr>
            </p:nvSpPr>
            <p:spPr/>
            <p:txBody>
              <a:bodyPr/>
              <a:lstStyle/>
              <a:p>
                <a:r>
                  <a:rPr lang="en-US" b="0" i="0" dirty="0">
                    <a:solidFill>
                      <a:srgbClr val="000000"/>
                    </a:solidFill>
                    <a:effectLst/>
                    <a:latin typeface="Century Gothic" panose="020B0502020202020204" pitchFamily="34" charset="0"/>
                  </a:rPr>
                  <a:t>A </a:t>
                </a:r>
                <a:r>
                  <a:rPr lang="en-US" b="1" i="0" dirty="0">
                    <a:solidFill>
                      <a:srgbClr val="000000"/>
                    </a:solidFill>
                    <a:effectLst/>
                    <a:latin typeface="Century Gothic" panose="020B0502020202020204" pitchFamily="34" charset="0"/>
                  </a:rPr>
                  <a:t>confidence level</a:t>
                </a:r>
                <a:r>
                  <a:rPr lang="en-US" b="0" i="0" dirty="0">
                    <a:solidFill>
                      <a:srgbClr val="000000"/>
                    </a:solidFill>
                    <a:effectLst/>
                    <a:latin typeface="Century Gothic" panose="020B0502020202020204" pitchFamily="34" charset="0"/>
                  </a:rPr>
                  <a:t> refers to the percentage of all possible samples that can be expected to include the true population parameter.</a:t>
                </a:r>
              </a:p>
              <a:p>
                <a:r>
                  <a:rPr lang="en-US" dirty="0">
                    <a:solidFill>
                      <a:srgbClr val="000000"/>
                    </a:solidFill>
                    <a:latin typeface="Century Gothic" panose="020B0502020202020204" pitchFamily="34" charset="0"/>
                  </a:rPr>
                  <a:t>This is also </a:t>
                </a:r>
                <a14:m>
                  <m:oMath xmlns:m="http://schemas.openxmlformats.org/officeDocument/2006/math">
                    <m:r>
                      <a:rPr lang="en-US" b="0" i="1"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𝛼</m:t>
                    </m:r>
                  </m:oMath>
                </a14:m>
                <a:endParaRPr lang="en-US" dirty="0">
                  <a:latin typeface="Century Gothic" panose="020B0502020202020204" pitchFamily="34" charset="0"/>
                </a:endParaRPr>
              </a:p>
              <a:p>
                <a:r>
                  <a:rPr lang="en-US" dirty="0">
                    <a:latin typeface="Century Gothic" panose="020B0502020202020204" pitchFamily="34" charset="0"/>
                  </a:rPr>
                  <a:t>Indicates where the </a:t>
                </a:r>
                <a:r>
                  <a:rPr lang="en-US" b="1" i="1" dirty="0">
                    <a:latin typeface="Century Gothic" panose="020B0502020202020204" pitchFamily="34" charset="0"/>
                  </a:rPr>
                  <a:t>fail to reject region </a:t>
                </a:r>
                <a:r>
                  <a:rPr lang="en-US" dirty="0">
                    <a:latin typeface="Century Gothic" panose="020B0502020202020204" pitchFamily="34" charset="0"/>
                  </a:rPr>
                  <a:t>lie</a:t>
                </a:r>
              </a:p>
              <a:p>
                <a:r>
                  <a:rPr lang="en-US" dirty="0">
                    <a:latin typeface="Century Gothic" panose="020B0502020202020204" pitchFamily="34" charset="0"/>
                  </a:rPr>
                  <a:t>Usually has the value 90%, 95% and 99%</a:t>
                </a:r>
              </a:p>
            </p:txBody>
          </p:sp>
        </mc:Choice>
        <mc:Fallback xmlns="">
          <p:sp>
            <p:nvSpPr>
              <p:cNvPr id="3" name="Content Placeholder 2">
                <a:extLst>
                  <a:ext uri="{FF2B5EF4-FFF2-40B4-BE49-F238E27FC236}">
                    <a16:creationId xmlns:a16="http://schemas.microsoft.com/office/drawing/2014/main" id="{DA3DBFCF-1EA6-42C1-B19F-9AA2325553C7}"/>
                  </a:ext>
                </a:extLst>
              </p:cNvPr>
              <p:cNvSpPr>
                <a:spLocks noGrp="1" noRot="1" noChangeAspect="1" noMove="1" noResize="1" noEditPoints="1" noAdjustHandles="1" noChangeArrowheads="1" noChangeShapeType="1" noTextEdit="1"/>
              </p:cNvSpPr>
              <p:nvPr>
                <p:ph idx="1"/>
              </p:nvPr>
            </p:nvSpPr>
            <p:spPr>
              <a:blipFill>
                <a:blip r:embed="rId3"/>
                <a:stretch>
                  <a:fillRect l="-1391" t="-2381"/>
                </a:stretch>
              </a:blipFill>
            </p:spPr>
            <p:txBody>
              <a:bodyPr/>
              <a:lstStyle/>
              <a:p>
                <a:r>
                  <a:rPr lang="en-PH">
                    <a:noFill/>
                  </a:rPr>
                  <a:t> </a:t>
                </a:r>
              </a:p>
            </p:txBody>
          </p:sp>
        </mc:Fallback>
      </mc:AlternateContent>
      <p:sp>
        <p:nvSpPr>
          <p:cNvPr id="4" name="Date Placeholder 3">
            <a:extLst>
              <a:ext uri="{FF2B5EF4-FFF2-40B4-BE49-F238E27FC236}">
                <a16:creationId xmlns:a16="http://schemas.microsoft.com/office/drawing/2014/main" id="{B115196E-ED54-4F39-8E7C-DBFE96061CD7}"/>
              </a:ext>
            </a:extLst>
          </p:cNvPr>
          <p:cNvSpPr>
            <a:spLocks noGrp="1"/>
          </p:cNvSpPr>
          <p:nvPr>
            <p:ph type="dt" sz="half" idx="10"/>
          </p:nvPr>
        </p:nvSpPr>
        <p:spPr/>
        <p:txBody>
          <a:bodyPr/>
          <a:lstStyle/>
          <a:p>
            <a:r>
              <a:rPr lang="en-US"/>
              <a:t>Version#d</a:t>
            </a:r>
            <a:endParaRPr lang="en-US" dirty="0"/>
          </a:p>
        </p:txBody>
      </p:sp>
    </p:spTree>
    <p:extLst>
      <p:ext uri="{BB962C8B-B14F-4D97-AF65-F5344CB8AC3E}">
        <p14:creationId xmlns:p14="http://schemas.microsoft.com/office/powerpoint/2010/main" val="1576612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1851C69-D67A-49AD-B5A9-652F91C87F47}"/>
                  </a:ext>
                </a:extLst>
              </p:cNvPr>
              <p:cNvSpPr>
                <a:spLocks noGrp="1"/>
              </p:cNvSpPr>
              <p:nvPr>
                <p:ph type="title"/>
              </p:nvPr>
            </p:nvSpPr>
            <p:spPr/>
            <p:txBody>
              <a:bodyPr/>
              <a:lstStyle/>
              <a:p>
                <a:r>
                  <a:rPr lang="en-US" b="1" dirty="0">
                    <a:solidFill>
                      <a:srgbClr val="C00000"/>
                    </a:solidFill>
                  </a:rPr>
                  <a:t>Confidence Level and Significance Level (</a:t>
                </a:r>
                <a14:m>
                  <m:oMath xmlns:m="http://schemas.openxmlformats.org/officeDocument/2006/math">
                    <m:r>
                      <a:rPr lang="en-US" b="1" i="1" smtClean="0">
                        <a:solidFill>
                          <a:srgbClr val="C00000"/>
                        </a:solidFill>
                        <a:latin typeface="Cambria Math" panose="02040503050406030204" pitchFamily="18" charset="0"/>
                      </a:rPr>
                      <m:t>𝜶</m:t>
                    </m:r>
                  </m:oMath>
                </a14:m>
                <a:r>
                  <a:rPr lang="en-US" b="1" dirty="0">
                    <a:solidFill>
                      <a:srgbClr val="C00000"/>
                    </a:solidFill>
                  </a:rPr>
                  <a:t>)</a:t>
                </a:r>
              </a:p>
            </p:txBody>
          </p:sp>
        </mc:Choice>
        <mc:Fallback xmlns="">
          <p:sp>
            <p:nvSpPr>
              <p:cNvPr id="2" name="Title 1">
                <a:extLst>
                  <a:ext uri="{FF2B5EF4-FFF2-40B4-BE49-F238E27FC236}">
                    <a16:creationId xmlns:a16="http://schemas.microsoft.com/office/drawing/2014/main" id="{31851C69-D67A-49AD-B5A9-652F91C87F47}"/>
                  </a:ext>
                </a:extLst>
              </p:cNvPr>
              <p:cNvSpPr>
                <a:spLocks noGrp="1" noRot="1" noChangeAspect="1" noMove="1" noResize="1" noEditPoints="1" noAdjustHandles="1" noChangeArrowheads="1" noChangeShapeType="1" noTextEdit="1"/>
              </p:cNvSpPr>
              <p:nvPr>
                <p:ph type="title"/>
              </p:nvPr>
            </p:nvSpPr>
            <p:spPr>
              <a:blipFill>
                <a:blip r:embed="rId2"/>
                <a:stretch>
                  <a:fillRect l="-3091" t="-13364" b="-21198"/>
                </a:stretch>
              </a:blipFill>
            </p:spPr>
            <p:txBody>
              <a:bodyPr/>
              <a:lstStyle/>
              <a:p>
                <a:r>
                  <a:rPr lang="en-PH">
                    <a:noFill/>
                  </a:rPr>
                  <a:t> </a:t>
                </a:r>
              </a:p>
            </p:txBody>
          </p:sp>
        </mc:Fallback>
      </mc:AlternateContent>
      <p:sp>
        <p:nvSpPr>
          <p:cNvPr id="4" name="Date Placeholder 3">
            <a:extLst>
              <a:ext uri="{FF2B5EF4-FFF2-40B4-BE49-F238E27FC236}">
                <a16:creationId xmlns:a16="http://schemas.microsoft.com/office/drawing/2014/main" id="{0A8B2667-D00C-4BF1-9919-B1155EBB8519}"/>
              </a:ext>
            </a:extLst>
          </p:cNvPr>
          <p:cNvSpPr>
            <a:spLocks noGrp="1"/>
          </p:cNvSpPr>
          <p:nvPr>
            <p:ph type="dt" sz="half" idx="10"/>
          </p:nvPr>
        </p:nvSpPr>
        <p:spPr/>
        <p:txBody>
          <a:bodyPr/>
          <a:lstStyle/>
          <a:p>
            <a:r>
              <a:rPr lang="en-US"/>
              <a:t>Version#d</a:t>
            </a: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D43DBD01-E2D5-4180-8BE2-0FAB3576A3B7}"/>
                  </a:ext>
                </a:extLst>
              </p:cNvPr>
              <p:cNvSpPr>
                <a:spLocks noGrp="1"/>
              </p:cNvSpPr>
              <p:nvPr>
                <p:ph idx="1"/>
              </p:nvPr>
            </p:nvSpPr>
            <p:spPr/>
            <p:txBody>
              <a:bodyPr/>
              <a:lstStyle/>
              <a:p>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latin typeface="Century Gothic" panose="020B0502020202020204" pitchFamily="34" charset="0"/>
                </a:endParaRPr>
              </a:p>
              <a:p>
                <a:r>
                  <a:rPr lang="en-US" dirty="0">
                    <a:latin typeface="Century Gothic" panose="020B0502020202020204" pitchFamily="34" charset="0"/>
                  </a:rPr>
                  <a:t>Confidence Level: 90%</a:t>
                </a:r>
              </a:p>
              <a:p>
                <a:r>
                  <a:rPr lang="en-US" dirty="0">
                    <a:latin typeface="Century Gothic" panose="020B0502020202020204" pitchFamily="34" charset="0"/>
                  </a:rPr>
                  <a:t>Significance Level: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=0.1</m:t>
                    </m:r>
                  </m:oMath>
                </a14:m>
                <a:endParaRPr lang="en-US" dirty="0">
                  <a:latin typeface="Century Gothic" panose="020B0502020202020204" pitchFamily="34" charset="0"/>
                </a:endParaRPr>
              </a:p>
              <a:p>
                <a:r>
                  <a:rPr lang="en-US" dirty="0">
                    <a:latin typeface="Century Gothic" panose="020B0502020202020204" pitchFamily="34" charset="0"/>
                  </a:rPr>
                  <a:t>Critical z – scores: - 1.645 and 1.645</a:t>
                </a:r>
              </a:p>
            </p:txBody>
          </p:sp>
        </mc:Choice>
        <mc:Fallback xmlns="">
          <p:sp>
            <p:nvSpPr>
              <p:cNvPr id="8" name="Content Placeholder 7">
                <a:extLst>
                  <a:ext uri="{FF2B5EF4-FFF2-40B4-BE49-F238E27FC236}">
                    <a16:creationId xmlns:a16="http://schemas.microsoft.com/office/drawing/2014/main" id="{D43DBD01-E2D5-4180-8BE2-0FAB3576A3B7}"/>
                  </a:ext>
                </a:extLst>
              </p:cNvPr>
              <p:cNvSpPr>
                <a:spLocks noGrp="1" noRot="1" noChangeAspect="1" noMove="1" noResize="1" noEditPoints="1" noAdjustHandles="1" noChangeArrowheads="1" noChangeShapeType="1" noTextEdit="1"/>
              </p:cNvSpPr>
              <p:nvPr>
                <p:ph idx="1"/>
              </p:nvPr>
            </p:nvSpPr>
            <p:spPr>
              <a:blipFill>
                <a:blip r:embed="rId3"/>
                <a:stretch>
                  <a:fillRect l="-1391"/>
                </a:stretch>
              </a:blipFill>
            </p:spPr>
            <p:txBody>
              <a:bodyPr/>
              <a:lstStyle/>
              <a:p>
                <a:r>
                  <a:rPr lang="en-PH">
                    <a:noFill/>
                  </a:rPr>
                  <a:t> </a:t>
                </a:r>
              </a:p>
            </p:txBody>
          </p:sp>
        </mc:Fallback>
      </mc:AlternateContent>
      <p:pic>
        <p:nvPicPr>
          <p:cNvPr id="9" name="Content Placeholder 5">
            <a:extLst>
              <a:ext uri="{FF2B5EF4-FFF2-40B4-BE49-F238E27FC236}">
                <a16:creationId xmlns:a16="http://schemas.microsoft.com/office/drawing/2014/main" id="{0CBCA4B0-708E-4A58-B07C-5E7D80E9E1E1}"/>
              </a:ext>
            </a:extLst>
          </p:cNvPr>
          <p:cNvPicPr>
            <a:picLocks noChangeAspect="1"/>
          </p:cNvPicPr>
          <p:nvPr/>
        </p:nvPicPr>
        <p:blipFill>
          <a:blip r:embed="rId4"/>
          <a:stretch>
            <a:fillRect/>
          </a:stretch>
        </p:blipFill>
        <p:spPr>
          <a:xfrm>
            <a:off x="1431326" y="1690689"/>
            <a:ext cx="5335198" cy="2597400"/>
          </a:xfrm>
          <a:prstGeom prst="rect">
            <a:avLst/>
          </a:prstGeom>
        </p:spPr>
      </p:pic>
    </p:spTree>
    <p:extLst>
      <p:ext uri="{BB962C8B-B14F-4D97-AF65-F5344CB8AC3E}">
        <p14:creationId xmlns:p14="http://schemas.microsoft.com/office/powerpoint/2010/main" val="2380313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CC5E118-A91B-4EBF-9979-BE828F683003}"/>
                  </a:ext>
                </a:extLst>
              </p:cNvPr>
              <p:cNvSpPr>
                <a:spLocks noGrp="1"/>
              </p:cNvSpPr>
              <p:nvPr>
                <p:ph type="title"/>
              </p:nvPr>
            </p:nvSpPr>
            <p:spPr/>
            <p:txBody>
              <a:bodyPr/>
              <a:lstStyle/>
              <a:p>
                <a:r>
                  <a:rPr lang="en-US" b="1" dirty="0">
                    <a:solidFill>
                      <a:srgbClr val="C00000"/>
                    </a:solidFill>
                  </a:rPr>
                  <a:t>Confidence Level and Significance Level (</a:t>
                </a:r>
                <a14:m>
                  <m:oMath xmlns:m="http://schemas.openxmlformats.org/officeDocument/2006/math">
                    <m:r>
                      <a:rPr lang="en-US" b="1" i="1" smtClean="0">
                        <a:solidFill>
                          <a:srgbClr val="C00000"/>
                        </a:solidFill>
                        <a:latin typeface="Cambria Math" panose="02040503050406030204" pitchFamily="18" charset="0"/>
                      </a:rPr>
                      <m:t>𝜶</m:t>
                    </m:r>
                  </m:oMath>
                </a14:m>
                <a:r>
                  <a:rPr lang="en-US" b="1" dirty="0">
                    <a:solidFill>
                      <a:srgbClr val="C00000"/>
                    </a:solidFill>
                  </a:rPr>
                  <a:t>)</a:t>
                </a:r>
              </a:p>
            </p:txBody>
          </p:sp>
        </mc:Choice>
        <mc:Fallback xmlns="">
          <p:sp>
            <p:nvSpPr>
              <p:cNvPr id="2" name="Title 1">
                <a:extLst>
                  <a:ext uri="{FF2B5EF4-FFF2-40B4-BE49-F238E27FC236}">
                    <a16:creationId xmlns:a16="http://schemas.microsoft.com/office/drawing/2014/main" id="{BCC5E118-A91B-4EBF-9979-BE828F683003}"/>
                  </a:ext>
                </a:extLst>
              </p:cNvPr>
              <p:cNvSpPr>
                <a:spLocks noGrp="1" noRot="1" noChangeAspect="1" noMove="1" noResize="1" noEditPoints="1" noAdjustHandles="1" noChangeArrowheads="1" noChangeShapeType="1" noTextEdit="1"/>
              </p:cNvSpPr>
              <p:nvPr>
                <p:ph type="title"/>
              </p:nvPr>
            </p:nvSpPr>
            <p:spPr>
              <a:blipFill>
                <a:blip r:embed="rId2"/>
                <a:stretch>
                  <a:fillRect l="-3091" t="-13364" b="-21198"/>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78ECCD-536E-49A8-8E49-84A24DFDF74F}"/>
                  </a:ext>
                </a:extLst>
              </p:cNvPr>
              <p:cNvSpPr>
                <a:spLocks noGrp="1"/>
              </p:cNvSpPr>
              <p:nvPr>
                <p:ph idx="1"/>
              </p:nvPr>
            </p:nvSpPr>
            <p:spPr/>
            <p:txBody>
              <a:bodyPr/>
              <a:lstStyle/>
              <a:p>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latin typeface="Century Gothic" panose="020B0502020202020204" pitchFamily="34" charset="0"/>
                </a:endParaRPr>
              </a:p>
              <a:p>
                <a:r>
                  <a:rPr lang="en-US" dirty="0">
                    <a:latin typeface="Century Gothic" panose="020B0502020202020204" pitchFamily="34" charset="0"/>
                  </a:rPr>
                  <a:t>Confidence Level: 95%</a:t>
                </a:r>
              </a:p>
              <a:p>
                <a:r>
                  <a:rPr lang="en-US" dirty="0">
                    <a:latin typeface="Century Gothic" panose="020B0502020202020204" pitchFamily="34" charset="0"/>
                  </a:rPr>
                  <a:t>Significance Level: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endParaRPr lang="en-US" dirty="0">
                  <a:latin typeface="Century Gothic" panose="020B0502020202020204" pitchFamily="34" charset="0"/>
                </a:endParaRPr>
              </a:p>
              <a:p>
                <a:r>
                  <a:rPr lang="en-US" dirty="0">
                    <a:latin typeface="Century Gothic" panose="020B0502020202020204" pitchFamily="34" charset="0"/>
                  </a:rPr>
                  <a:t>Critical z – score: 1.645</a:t>
                </a:r>
              </a:p>
            </p:txBody>
          </p:sp>
        </mc:Choice>
        <mc:Fallback xmlns="">
          <p:sp>
            <p:nvSpPr>
              <p:cNvPr id="3" name="Content Placeholder 2">
                <a:extLst>
                  <a:ext uri="{FF2B5EF4-FFF2-40B4-BE49-F238E27FC236}">
                    <a16:creationId xmlns:a16="http://schemas.microsoft.com/office/drawing/2014/main" id="{4978ECCD-536E-49A8-8E49-84A24DFDF74F}"/>
                  </a:ext>
                </a:extLst>
              </p:cNvPr>
              <p:cNvSpPr>
                <a:spLocks noGrp="1" noRot="1" noChangeAspect="1" noMove="1" noResize="1" noEditPoints="1" noAdjustHandles="1" noChangeArrowheads="1" noChangeShapeType="1" noTextEdit="1"/>
              </p:cNvSpPr>
              <p:nvPr>
                <p:ph idx="1"/>
              </p:nvPr>
            </p:nvSpPr>
            <p:spPr>
              <a:blipFill>
                <a:blip r:embed="rId3"/>
                <a:stretch>
                  <a:fillRect l="-1391"/>
                </a:stretch>
              </a:blipFill>
            </p:spPr>
            <p:txBody>
              <a:bodyPr/>
              <a:lstStyle/>
              <a:p>
                <a:r>
                  <a:rPr lang="en-PH">
                    <a:noFill/>
                  </a:rPr>
                  <a:t> </a:t>
                </a:r>
              </a:p>
            </p:txBody>
          </p:sp>
        </mc:Fallback>
      </mc:AlternateContent>
      <p:sp>
        <p:nvSpPr>
          <p:cNvPr id="4" name="Date Placeholder 3">
            <a:extLst>
              <a:ext uri="{FF2B5EF4-FFF2-40B4-BE49-F238E27FC236}">
                <a16:creationId xmlns:a16="http://schemas.microsoft.com/office/drawing/2014/main" id="{FC013FB7-C9A3-436F-8F72-70113DFE67E2}"/>
              </a:ext>
            </a:extLst>
          </p:cNvPr>
          <p:cNvSpPr>
            <a:spLocks noGrp="1"/>
          </p:cNvSpPr>
          <p:nvPr>
            <p:ph type="dt" sz="half" idx="10"/>
          </p:nvPr>
        </p:nvSpPr>
        <p:spPr/>
        <p:txBody>
          <a:bodyPr/>
          <a:lstStyle/>
          <a:p>
            <a:r>
              <a:rPr lang="en-US"/>
              <a:t>Version#d</a:t>
            </a:r>
            <a:endParaRPr lang="en-US" dirty="0"/>
          </a:p>
        </p:txBody>
      </p:sp>
      <p:pic>
        <p:nvPicPr>
          <p:cNvPr id="6" name="Picture 5">
            <a:extLst>
              <a:ext uri="{FF2B5EF4-FFF2-40B4-BE49-F238E27FC236}">
                <a16:creationId xmlns:a16="http://schemas.microsoft.com/office/drawing/2014/main" id="{CB66E21F-A584-4C41-A2C6-F1D9A9479728}"/>
              </a:ext>
            </a:extLst>
          </p:cNvPr>
          <p:cNvPicPr>
            <a:picLocks noChangeAspect="1"/>
          </p:cNvPicPr>
          <p:nvPr/>
        </p:nvPicPr>
        <p:blipFill>
          <a:blip r:embed="rId4"/>
          <a:stretch>
            <a:fillRect/>
          </a:stretch>
        </p:blipFill>
        <p:spPr>
          <a:xfrm>
            <a:off x="2395537" y="1690689"/>
            <a:ext cx="4352925" cy="2619375"/>
          </a:xfrm>
          <a:prstGeom prst="rect">
            <a:avLst/>
          </a:prstGeom>
        </p:spPr>
      </p:pic>
    </p:spTree>
    <p:extLst>
      <p:ext uri="{BB962C8B-B14F-4D97-AF65-F5344CB8AC3E}">
        <p14:creationId xmlns:p14="http://schemas.microsoft.com/office/powerpoint/2010/main" val="1136703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Calculating the p-value</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a:bodyPr>
          <a:lstStyle/>
          <a:p>
            <a:r>
              <a:rPr lang="en-US" dirty="0">
                <a:latin typeface="Century Gothic" panose="020B0502020202020204" pitchFamily="34" charset="0"/>
                <a:sym typeface="Symbol" panose="05050102010706020507" pitchFamily="18" charset="2"/>
              </a:rPr>
              <a:t>Calculating p-value depends on the alternative hypothesis, H</a:t>
            </a:r>
            <a:r>
              <a:rPr lang="en-US" baseline="-25000" dirty="0">
                <a:latin typeface="Century Gothic" panose="020B0502020202020204" pitchFamily="34" charset="0"/>
                <a:sym typeface="Symbol" panose="05050102010706020507" pitchFamily="18" charset="2"/>
              </a:rPr>
              <a:t>A</a:t>
            </a:r>
            <a:r>
              <a:rPr lang="en-US" dirty="0">
                <a:latin typeface="Century Gothic" panose="020B0502020202020204" pitchFamily="34" charset="0"/>
                <a:sym typeface="Symbol" panose="05050102010706020507" pitchFamily="18" charset="2"/>
              </a:rPr>
              <a:t>. </a:t>
            </a:r>
          </a:p>
          <a:p>
            <a:r>
              <a:rPr lang="en-US" dirty="0">
                <a:latin typeface="Century Gothic" panose="020B0502020202020204" pitchFamily="34" charset="0"/>
                <a:sym typeface="Symbol" panose="05050102010706020507" pitchFamily="18" charset="2"/>
              </a:rPr>
              <a:t>Suppose, we compute z-statistic, </a:t>
            </a:r>
            <a:r>
              <a:rPr lang="en-US" dirty="0" err="1">
                <a:latin typeface="Century Gothic" panose="020B0502020202020204" pitchFamily="34" charset="0"/>
                <a:sym typeface="Symbol" panose="05050102010706020507" pitchFamily="18" charset="2"/>
              </a:rPr>
              <a:t>z</a:t>
            </a:r>
            <a:r>
              <a:rPr lang="en-US" baseline="-25000" dirty="0" err="1">
                <a:latin typeface="Century Gothic" panose="020B0502020202020204" pitchFamily="34" charset="0"/>
                <a:sym typeface="Symbol" panose="05050102010706020507" pitchFamily="18" charset="2"/>
              </a:rPr>
              <a:t>c</a:t>
            </a:r>
            <a:r>
              <a:rPr lang="en-US" dirty="0">
                <a:latin typeface="Century Gothic" panose="020B0502020202020204" pitchFamily="34" charset="0"/>
                <a:sym typeface="Symbol" panose="05050102010706020507" pitchFamily="18" charset="2"/>
              </a:rPr>
              <a:t>, we compute the p-value using the following:</a:t>
            </a:r>
          </a:p>
        </p:txBody>
      </p:sp>
      <p:pic>
        <p:nvPicPr>
          <p:cNvPr id="4" name="Picture 3">
            <a:extLst>
              <a:ext uri="{FF2B5EF4-FFF2-40B4-BE49-F238E27FC236}">
                <a16:creationId xmlns:a16="http://schemas.microsoft.com/office/drawing/2014/main" id="{BDBE08E1-5F6C-341E-FD01-E9EF5DD4E7EC}"/>
              </a:ext>
            </a:extLst>
          </p:cNvPr>
          <p:cNvPicPr>
            <a:picLocks noChangeAspect="1"/>
          </p:cNvPicPr>
          <p:nvPr/>
        </p:nvPicPr>
        <p:blipFill>
          <a:blip r:embed="rId2"/>
          <a:stretch>
            <a:fillRect/>
          </a:stretch>
        </p:blipFill>
        <p:spPr>
          <a:xfrm>
            <a:off x="967110" y="3527781"/>
            <a:ext cx="7209780" cy="1676400"/>
          </a:xfrm>
          <a:prstGeom prst="rect">
            <a:avLst/>
          </a:prstGeom>
        </p:spPr>
      </p:pic>
    </p:spTree>
    <p:extLst>
      <p:ext uri="{BB962C8B-B14F-4D97-AF65-F5344CB8AC3E}">
        <p14:creationId xmlns:p14="http://schemas.microsoft.com/office/powerpoint/2010/main" val="492520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Interpreting the p-value</a:t>
            </a:r>
            <a:endParaRPr lang="en-PH"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a:bodyPr>
              <a:lstStyle/>
              <a:p>
                <a:r>
                  <a:rPr lang="en-US" dirty="0">
                    <a:latin typeface="Century Gothic" panose="020B0502020202020204" pitchFamily="34" charset="0"/>
                  </a:rPr>
                  <a:t>The </a:t>
                </a:r>
                <a:r>
                  <a:rPr lang="en-US" b="1" dirty="0">
                    <a:latin typeface="Century Gothic" panose="020B0502020202020204" pitchFamily="34" charset="0"/>
                  </a:rPr>
                  <a:t>significance level (</a:t>
                </a:r>
                <a:r>
                  <a:rPr lang="en-US" b="1" dirty="0">
                    <a:latin typeface="Century Gothic" panose="020B0502020202020204" pitchFamily="34" charset="0"/>
                    <a:sym typeface="Symbol" panose="05050102010706020507" pitchFamily="18" charset="2"/>
                  </a:rPr>
                  <a:t>) </a:t>
                </a:r>
                <a:r>
                  <a:rPr lang="en-US" dirty="0">
                    <a:latin typeface="Century Gothic" panose="020B0502020202020204" pitchFamily="34" charset="0"/>
                    <a:sym typeface="Symbol" panose="05050102010706020507" pitchFamily="18" charset="2"/>
                  </a:rPr>
                  <a:t>is the probability of rejecting a null hypothesis.</a:t>
                </a:r>
              </a:p>
              <a:p>
                <a:pPr lvl="1"/>
                <a:r>
                  <a:rPr lang="en-US" dirty="0">
                    <a:latin typeface="Century Gothic" panose="020B0502020202020204" pitchFamily="34" charset="0"/>
                  </a:rPr>
                  <a:t>In practice, the most common significance level is 0.05.</a:t>
                </a:r>
              </a:p>
              <a:p>
                <a:r>
                  <a:rPr lang="en-US" dirty="0">
                    <a:latin typeface="Century Gothic" panose="020B0502020202020204" pitchFamily="34" charset="0"/>
                  </a:rPr>
                  <a:t>It is a number such that we reject </a:t>
                </a:r>
                <a14:m>
                  <m:oMath xmlns:m="http://schemas.openxmlformats.org/officeDocument/2006/math">
                    <m:sSub>
                      <m:sSubPr>
                        <m:ctrlPr>
                          <a:rPr lang="en-US" i="1" dirty="0" smtClean="0">
                            <a:latin typeface="Cambria Math" panose="02040503050406030204" pitchFamily="18" charset="0"/>
                          </a:rPr>
                        </m:ctrlPr>
                      </m:sSubPr>
                      <m:e>
                        <m:r>
                          <a:rPr lang="en-PH" b="0" i="1" dirty="0" smtClean="0">
                            <a:latin typeface="Cambria Math" panose="02040503050406030204" pitchFamily="18" charset="0"/>
                          </a:rPr>
                          <m:t>𝐻</m:t>
                        </m:r>
                      </m:e>
                      <m:sub>
                        <m:r>
                          <a:rPr lang="en-PH" b="0" i="1" dirty="0" smtClean="0">
                            <a:latin typeface="Cambria Math" panose="02040503050406030204" pitchFamily="18" charset="0"/>
                          </a:rPr>
                          <m:t>0</m:t>
                        </m:r>
                      </m:sub>
                    </m:sSub>
                  </m:oMath>
                </a14:m>
                <a:r>
                  <a:rPr lang="en-US" dirty="0">
                    <a:latin typeface="Century Gothic" panose="020B0502020202020204" pitchFamily="34" charset="0"/>
                  </a:rPr>
                  <a:t> if the P-value is less than or equal to that number.</a:t>
                </a: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628650" y="1825625"/>
                <a:ext cx="7886700" cy="4194175"/>
              </a:xfrm>
              <a:blipFill>
                <a:blip r:embed="rId2"/>
                <a:stretch>
                  <a:fillRect l="-1391" t="-2467" r="-773"/>
                </a:stretch>
              </a:blipFill>
            </p:spPr>
            <p:txBody>
              <a:bodyPr/>
              <a:lstStyle/>
              <a:p>
                <a:r>
                  <a:rPr lang="en-PH">
                    <a:noFill/>
                  </a:rPr>
                  <a:t> </a:t>
                </a:r>
              </a:p>
            </p:txBody>
          </p:sp>
        </mc:Fallback>
      </mc:AlternateContent>
      <p:pic>
        <p:nvPicPr>
          <p:cNvPr id="4" name="Picture 3">
            <a:extLst>
              <a:ext uri="{FF2B5EF4-FFF2-40B4-BE49-F238E27FC236}">
                <a16:creationId xmlns:a16="http://schemas.microsoft.com/office/drawing/2014/main" id="{5DD2396D-D2FE-60AE-8A3C-B0582DC98165}"/>
              </a:ext>
            </a:extLst>
          </p:cNvPr>
          <p:cNvPicPr>
            <a:picLocks noChangeAspect="1"/>
          </p:cNvPicPr>
          <p:nvPr/>
        </p:nvPicPr>
        <p:blipFill>
          <a:blip r:embed="rId3"/>
          <a:stretch>
            <a:fillRect/>
          </a:stretch>
        </p:blipFill>
        <p:spPr>
          <a:xfrm>
            <a:off x="894601" y="4746626"/>
            <a:ext cx="7354798" cy="1273174"/>
          </a:xfrm>
          <a:prstGeom prst="rect">
            <a:avLst/>
          </a:prstGeom>
        </p:spPr>
      </p:pic>
    </p:spTree>
    <p:extLst>
      <p:ext uri="{BB962C8B-B14F-4D97-AF65-F5344CB8AC3E}">
        <p14:creationId xmlns:p14="http://schemas.microsoft.com/office/powerpoint/2010/main" val="427403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lstStyle/>
          <a:p>
            <a:r>
              <a:rPr lang="en-US" b="1" dirty="0">
                <a:solidFill>
                  <a:srgbClr val="C00000"/>
                </a:solidFill>
              </a:rPr>
              <a:t>Significance Testing</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832350"/>
          </a:xfrm>
        </p:spPr>
        <p:txBody>
          <a:bodyPr>
            <a:normAutofit/>
          </a:bodyPr>
          <a:lstStyle/>
          <a:p>
            <a:r>
              <a:rPr lang="en-US" dirty="0">
                <a:latin typeface="Century Gothic" panose="020B0502020202020204" pitchFamily="34" charset="0"/>
              </a:rPr>
              <a:t>Also called “Hypothesis Testing”.</a:t>
            </a:r>
          </a:p>
          <a:p>
            <a:r>
              <a:rPr lang="en-US" dirty="0">
                <a:latin typeface="Century Gothic" panose="020B0502020202020204" pitchFamily="34" charset="0"/>
              </a:rPr>
              <a:t>Uses probability to provide a way to quantify how plausible a parameter is while controlling the chance of an incorrect inference.</a:t>
            </a:r>
          </a:p>
          <a:p>
            <a:r>
              <a:rPr lang="en-US" dirty="0">
                <a:latin typeface="Century Gothic" panose="020B0502020202020204" pitchFamily="34" charset="0"/>
              </a:rPr>
              <a:t>Method for using data to summarize the evidence about a hypothesis.</a:t>
            </a:r>
          </a:p>
          <a:p>
            <a:r>
              <a:rPr lang="en-US" dirty="0">
                <a:latin typeface="Century Gothic" panose="020B0502020202020204" pitchFamily="34" charset="0"/>
              </a:rPr>
              <a:t>Determine whether there is enough evidence in favor of certain belief, or </a:t>
            </a:r>
            <a:r>
              <a:rPr lang="en-US" b="1" dirty="0">
                <a:latin typeface="Century Gothic" panose="020B0502020202020204" pitchFamily="34" charset="0"/>
              </a:rPr>
              <a:t>hypothesis</a:t>
            </a:r>
            <a:r>
              <a:rPr lang="en-US" dirty="0">
                <a:latin typeface="Century Gothic" panose="020B0502020202020204" pitchFamily="34" charset="0"/>
              </a:rPr>
              <a:t>, about a parameter.</a:t>
            </a:r>
          </a:p>
        </p:txBody>
      </p:sp>
    </p:spTree>
    <p:extLst>
      <p:ext uri="{BB962C8B-B14F-4D97-AF65-F5344CB8AC3E}">
        <p14:creationId xmlns:p14="http://schemas.microsoft.com/office/powerpoint/2010/main" val="3475826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Calculating the p-value: </a:t>
            </a:r>
            <a:r>
              <a:rPr lang="en-US" b="1" dirty="0"/>
              <a:t>Example 1</a:t>
            </a:r>
            <a:endParaRPr lang="en-PH"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3943350" cy="4194175"/>
              </a:xfrm>
            </p:spPr>
            <p:txBody>
              <a:bodyPr>
                <a:normAutofit fontScale="92500"/>
              </a:bodyPr>
              <a:lstStyle/>
              <a:p>
                <a:pPr>
                  <a:lnSpc>
                    <a:spcPct val="100000"/>
                  </a:lnSpc>
                </a:pPr>
                <a:r>
                  <a:rPr lang="en-US" dirty="0">
                    <a:latin typeface="Century Gothic" panose="020B0502020202020204" pitchFamily="34" charset="0"/>
                    <a:sym typeface="Symbol" panose="05050102010706020507" pitchFamily="18" charset="2"/>
                  </a:rPr>
                  <a:t>Computed z-score, </a:t>
                </a:r>
                <a:r>
                  <a:rPr lang="en-US" dirty="0" err="1">
                    <a:latin typeface="Century Gothic" panose="020B0502020202020204" pitchFamily="34" charset="0"/>
                    <a:sym typeface="Symbol" panose="05050102010706020507" pitchFamily="18" charset="2"/>
                  </a:rPr>
                  <a:t>z</a:t>
                </a:r>
                <a:r>
                  <a:rPr lang="en-US" baseline="-25000" dirty="0" err="1">
                    <a:latin typeface="Century Gothic" panose="020B0502020202020204" pitchFamily="34" charset="0"/>
                    <a:sym typeface="Symbol" panose="05050102010706020507" pitchFamily="18" charset="2"/>
                  </a:rPr>
                  <a:t>c</a:t>
                </a:r>
                <a:r>
                  <a:rPr lang="en-US" dirty="0">
                    <a:latin typeface="Century Gothic" panose="020B0502020202020204" pitchFamily="34" charset="0"/>
                    <a:sym typeface="Symbol" panose="05050102010706020507" pitchFamily="18" charset="2"/>
                  </a:rPr>
                  <a:t> = 2.02</a:t>
                </a:r>
              </a:p>
              <a:p>
                <a:pPr>
                  <a:lnSpc>
                    <a:spcPct val="100000"/>
                  </a:lnSpc>
                </a:pPr>
                <a:r>
                  <a:rPr lang="en-US" dirty="0">
                    <a:latin typeface="Century Gothic" panose="020B0502020202020204" pitchFamily="34" charset="0"/>
                    <a:sym typeface="Symbol" panose="05050102010706020507" pitchFamily="18" charset="2"/>
                  </a:rPr>
                  <a:t>Alternative hypothesis, H</a:t>
                </a:r>
                <a:r>
                  <a:rPr lang="en-US" baseline="-25000" dirty="0">
                    <a:latin typeface="Century Gothic" panose="020B0502020202020204" pitchFamily="34" charset="0"/>
                    <a:sym typeface="Symbol" panose="05050102010706020507" pitchFamily="18" charset="2"/>
                  </a:rPr>
                  <a:t>A:</a:t>
                </a:r>
                <a:r>
                  <a:rPr lang="en-US" dirty="0">
                    <a:latin typeface="Century Gothic" panose="020B0502020202020204" pitchFamily="34" charset="0"/>
                    <a:sym typeface="Symbol" panose="05050102010706020507" pitchFamily="18" charset="2"/>
                  </a:rPr>
                  <a:t>  &gt; 70.</a:t>
                </a:r>
                <a:endParaRPr lang="en-PH" b="0" dirty="0">
                  <a:latin typeface="Century Gothic" panose="020B0502020202020204" pitchFamily="34" charset="0"/>
                  <a:sym typeface="Symbol" panose="05050102010706020507" pitchFamily="18" charset="2"/>
                </a:endParaRPr>
              </a:p>
              <a:p>
                <a:pPr>
                  <a:lnSpc>
                    <a:spcPct val="100000"/>
                  </a:lnSpc>
                </a:pPr>
                <a:r>
                  <a:rPr lang="en-PH" b="0" dirty="0">
                    <a:latin typeface="Century Gothic" panose="020B0502020202020204" pitchFamily="34" charset="0"/>
                    <a:sym typeface="Symbol" panose="05050102010706020507" pitchFamily="18" charset="2"/>
                  </a:rPr>
                  <a:t>Area between 0 and 2.02 is 0.4873</a:t>
                </a:r>
              </a:p>
              <a:p>
                <a:pPr>
                  <a:lnSpc>
                    <a:spcPct val="100000"/>
                  </a:lnSpc>
                </a:pPr>
                <a:r>
                  <a:rPr lang="en-PH" dirty="0">
                    <a:latin typeface="Century Gothic" panose="020B0502020202020204" pitchFamily="34" charset="0"/>
                    <a:sym typeface="Symbol" panose="05050102010706020507" pitchFamily="18" charset="2"/>
                  </a:rPr>
                  <a:t>P-value = P(</a:t>
                </a:r>
                <a14:m>
                  <m:oMath xmlns:m="http://schemas.openxmlformats.org/officeDocument/2006/math">
                    <m:sSub>
                      <m:sSubPr>
                        <m:ctrlPr>
                          <a:rPr lang="en-PH" i="1">
                            <a:latin typeface="Cambria Math" panose="02040503050406030204" pitchFamily="18" charset="0"/>
                            <a:sym typeface="Symbol" panose="05050102010706020507" pitchFamily="18" charset="2"/>
                          </a:rPr>
                        </m:ctrlPr>
                      </m:sSubPr>
                      <m:e>
                        <m:r>
                          <a:rPr lang="en-PH" b="0" i="1" smtClean="0">
                            <a:latin typeface="Cambria Math" panose="02040503050406030204" pitchFamily="18" charset="0"/>
                            <a:sym typeface="Symbol" panose="05050102010706020507" pitchFamily="18" charset="2"/>
                          </a:rPr>
                          <m:t>𝑝</m:t>
                        </m:r>
                      </m:e>
                      <m:sub>
                        <m:r>
                          <a:rPr lang="en-PH" b="0" i="1" smtClean="0">
                            <a:latin typeface="Cambria Math" panose="02040503050406030204" pitchFamily="18" charset="0"/>
                            <a:sym typeface="Symbol" panose="05050102010706020507" pitchFamily="18" charset="2"/>
                          </a:rPr>
                          <m:t>0</m:t>
                        </m:r>
                      </m:sub>
                    </m:sSub>
                  </m:oMath>
                </a14:m>
                <a:r>
                  <a:rPr lang="en-PH" dirty="0">
                    <a:latin typeface="Century Gothic" panose="020B0502020202020204" pitchFamily="34" charset="0"/>
                    <a:sym typeface="Symbol" panose="05050102010706020507" pitchFamily="18" charset="2"/>
                  </a:rPr>
                  <a:t> &gt; </a:t>
                </a:r>
                <a14:m>
                  <m:oMath xmlns:m="http://schemas.openxmlformats.org/officeDocument/2006/math">
                    <m:sSub>
                      <m:sSubPr>
                        <m:ctrlPr>
                          <a:rPr lang="en-PH" b="0" i="1" smtClean="0">
                            <a:latin typeface="Cambria Math" panose="02040503050406030204" pitchFamily="18" charset="0"/>
                            <a:sym typeface="Symbol" panose="05050102010706020507" pitchFamily="18" charset="2"/>
                          </a:rPr>
                        </m:ctrlPr>
                      </m:sSubPr>
                      <m:e>
                        <m:r>
                          <a:rPr lang="en-PH" b="0" i="1" smtClean="0">
                            <a:latin typeface="Cambria Math" panose="02040503050406030204" pitchFamily="18" charset="0"/>
                            <a:sym typeface="Symbol" panose="05050102010706020507" pitchFamily="18" charset="2"/>
                          </a:rPr>
                          <m:t>𝑧</m:t>
                        </m:r>
                      </m:e>
                      <m:sub>
                        <m:r>
                          <a:rPr lang="en-PH" b="0" i="1" smtClean="0">
                            <a:latin typeface="Cambria Math" panose="02040503050406030204" pitchFamily="18" charset="0"/>
                            <a:sym typeface="Symbol" panose="05050102010706020507" pitchFamily="18" charset="2"/>
                          </a:rPr>
                          <m:t>𝑐</m:t>
                        </m:r>
                      </m:sub>
                    </m:sSub>
                  </m:oMath>
                </a14:m>
                <a:r>
                  <a:rPr lang="en-US" dirty="0">
                    <a:latin typeface="Century Gothic" panose="020B0502020202020204" pitchFamily="34" charset="0"/>
                    <a:sym typeface="Symbol" panose="05050102010706020507" pitchFamily="18" charset="2"/>
                  </a:rPr>
                  <a:t>) = 0.0217</a:t>
                </a:r>
              </a:p>
              <a:p>
                <a:pPr>
                  <a:lnSpc>
                    <a:spcPct val="100000"/>
                  </a:lnSpc>
                </a:pPr>
                <a14:m>
                  <m:oMath xmlns:m="http://schemas.openxmlformats.org/officeDocument/2006/math">
                    <m:r>
                      <a:rPr lang="en-US" b="0" i="1" smtClean="0">
                        <a:solidFill>
                          <a:schemeClr val="tx1"/>
                        </a:solidFill>
                        <a:latin typeface="Cambria Math" panose="02040503050406030204" pitchFamily="18" charset="0"/>
                      </a:rPr>
                      <m:t>𝛼</m:t>
                    </m:r>
                    <m:r>
                      <a:rPr lang="en-PH" b="0" i="0" smtClean="0">
                        <a:solidFill>
                          <a:schemeClr val="tx1"/>
                        </a:solidFill>
                        <a:latin typeface="Cambria Math" panose="02040503050406030204" pitchFamily="18" charset="0"/>
                      </a:rPr>
                      <m:t>=0.05</m:t>
                    </m:r>
                  </m:oMath>
                </a14:m>
                <a:endParaRPr lang="en-US" dirty="0">
                  <a:solidFill>
                    <a:schemeClr val="tx1"/>
                  </a:solidFill>
                  <a:latin typeface="Century Gothic" panose="020B0502020202020204" pitchFamily="34" charset="0"/>
                  <a:sym typeface="Symbol" panose="05050102010706020507" pitchFamily="18" charset="2"/>
                </a:endParaRP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628650" y="1825625"/>
                <a:ext cx="3943350" cy="4194175"/>
              </a:xfrm>
              <a:blipFill>
                <a:blip r:embed="rId2"/>
                <a:stretch>
                  <a:fillRect l="-2318" t="-1306" r="-3091"/>
                </a:stretch>
              </a:blipFill>
            </p:spPr>
            <p:txBody>
              <a:bodyPr/>
              <a:lstStyle/>
              <a:p>
                <a:r>
                  <a:rPr lang="en-PH">
                    <a:noFill/>
                  </a:rPr>
                  <a:t> </a:t>
                </a:r>
              </a:p>
            </p:txBody>
          </p:sp>
        </mc:Fallback>
      </mc:AlternateContent>
      <p:pic>
        <p:nvPicPr>
          <p:cNvPr id="4102" name="Picture 6">
            <a:extLst>
              <a:ext uri="{FF2B5EF4-FFF2-40B4-BE49-F238E27FC236}">
                <a16:creationId xmlns:a16="http://schemas.microsoft.com/office/drawing/2014/main" id="{30128169-9F1E-B34C-A779-7E3D71B32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944" y="2206532"/>
            <a:ext cx="4620803" cy="3432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93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Interpreting the p-value: </a:t>
            </a:r>
            <a:r>
              <a:rPr lang="en-US" b="1" dirty="0"/>
              <a:t>Example 1</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a:bodyPr>
          <a:lstStyle/>
          <a:p>
            <a:pPr>
              <a:lnSpc>
                <a:spcPct val="100000"/>
              </a:lnSpc>
            </a:pPr>
            <a:r>
              <a:rPr lang="en-US" sz="2400" dirty="0">
                <a:latin typeface="Century Gothic" panose="020B0502020202020204" pitchFamily="34" charset="0"/>
                <a:sym typeface="Symbol" panose="05050102010706020507" pitchFamily="18" charset="2"/>
              </a:rPr>
              <a:t>Decision:</a:t>
            </a:r>
          </a:p>
          <a:p>
            <a:pPr lvl="1">
              <a:lnSpc>
                <a:spcPct val="100000"/>
              </a:lnSpc>
            </a:pPr>
            <a:r>
              <a:rPr lang="en-US" sz="2000" dirty="0">
                <a:latin typeface="Century Gothic" panose="020B0502020202020204" pitchFamily="34" charset="0"/>
                <a:sym typeface="Symbol" panose="05050102010706020507" pitchFamily="18" charset="2"/>
              </a:rPr>
              <a:t>Since p-value &lt; , that is,  0.0217 &lt; 0.05, we </a:t>
            </a:r>
            <a:r>
              <a:rPr lang="en-US" sz="2000" b="1" dirty="0">
                <a:latin typeface="Century Gothic" panose="020B0502020202020204" pitchFamily="34" charset="0"/>
                <a:sym typeface="Symbol" panose="05050102010706020507" pitchFamily="18" charset="2"/>
              </a:rPr>
              <a:t>reject the null hypothesis</a:t>
            </a:r>
            <a:r>
              <a:rPr lang="en-US" sz="2000" dirty="0">
                <a:latin typeface="Century Gothic" panose="020B0502020202020204" pitchFamily="34" charset="0"/>
                <a:sym typeface="Symbol" panose="05050102010706020507" pitchFamily="18" charset="2"/>
              </a:rPr>
              <a:t> and thus, accept the alternative hypothesis.</a:t>
            </a:r>
          </a:p>
        </p:txBody>
      </p:sp>
      <p:pic>
        <p:nvPicPr>
          <p:cNvPr id="3076" name="Picture 4">
            <a:extLst>
              <a:ext uri="{FF2B5EF4-FFF2-40B4-BE49-F238E27FC236}">
                <a16:creationId xmlns:a16="http://schemas.microsoft.com/office/drawing/2014/main" id="{F1751696-6E4B-0BFF-A6F8-69CF76C6A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370" y="2981926"/>
            <a:ext cx="4823259" cy="358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706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Calculating the p-value: </a:t>
            </a:r>
            <a:r>
              <a:rPr lang="en-US" b="1" dirty="0"/>
              <a:t>Example 2</a:t>
            </a:r>
            <a:endParaRPr lang="en-PH"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3943350" cy="4194175"/>
              </a:xfrm>
            </p:spPr>
            <p:txBody>
              <a:bodyPr>
                <a:normAutofit fontScale="92500"/>
              </a:bodyPr>
              <a:lstStyle/>
              <a:p>
                <a:pPr>
                  <a:lnSpc>
                    <a:spcPct val="100000"/>
                  </a:lnSpc>
                </a:pPr>
                <a:r>
                  <a:rPr lang="en-US" dirty="0">
                    <a:latin typeface="Century Gothic" panose="020B0502020202020204" pitchFamily="34" charset="0"/>
                    <a:sym typeface="Symbol" panose="05050102010706020507" pitchFamily="18" charset="2"/>
                  </a:rPr>
                  <a:t>Computed z-score, </a:t>
                </a:r>
                <a:r>
                  <a:rPr lang="en-US" dirty="0" err="1">
                    <a:latin typeface="Century Gothic" panose="020B0502020202020204" pitchFamily="34" charset="0"/>
                    <a:sym typeface="Symbol" panose="05050102010706020507" pitchFamily="18" charset="2"/>
                  </a:rPr>
                  <a:t>z</a:t>
                </a:r>
                <a:r>
                  <a:rPr lang="en-US" baseline="-25000" dirty="0" err="1">
                    <a:latin typeface="Century Gothic" panose="020B0502020202020204" pitchFamily="34" charset="0"/>
                    <a:sym typeface="Symbol" panose="05050102010706020507" pitchFamily="18" charset="2"/>
                  </a:rPr>
                  <a:t>c</a:t>
                </a:r>
                <a:r>
                  <a:rPr lang="en-US" dirty="0">
                    <a:latin typeface="Century Gothic" panose="020B0502020202020204" pitchFamily="34" charset="0"/>
                    <a:sym typeface="Symbol" panose="05050102010706020507" pitchFamily="18" charset="2"/>
                  </a:rPr>
                  <a:t> = -1.45</a:t>
                </a:r>
              </a:p>
              <a:p>
                <a:pPr>
                  <a:lnSpc>
                    <a:spcPct val="100000"/>
                  </a:lnSpc>
                </a:pPr>
                <a:r>
                  <a:rPr lang="en-US" dirty="0">
                    <a:latin typeface="Century Gothic" panose="020B0502020202020204" pitchFamily="34" charset="0"/>
                    <a:sym typeface="Symbol" panose="05050102010706020507" pitchFamily="18" charset="2"/>
                  </a:rPr>
                  <a:t>Alternative hypothesis, H</a:t>
                </a:r>
                <a:r>
                  <a:rPr lang="en-US" baseline="-25000" dirty="0">
                    <a:latin typeface="Century Gothic" panose="020B0502020202020204" pitchFamily="34" charset="0"/>
                    <a:sym typeface="Symbol" panose="05050102010706020507" pitchFamily="18" charset="2"/>
                  </a:rPr>
                  <a:t>A:</a:t>
                </a:r>
                <a:r>
                  <a:rPr lang="en-US" dirty="0">
                    <a:latin typeface="Century Gothic" panose="020B0502020202020204" pitchFamily="34" charset="0"/>
                    <a:sym typeface="Symbol" panose="05050102010706020507" pitchFamily="18" charset="2"/>
                  </a:rPr>
                  <a:t>  &lt; 70.</a:t>
                </a:r>
                <a:endParaRPr lang="en-PH" b="0" dirty="0">
                  <a:latin typeface="Century Gothic" panose="020B0502020202020204" pitchFamily="34" charset="0"/>
                  <a:sym typeface="Symbol" panose="05050102010706020507" pitchFamily="18" charset="2"/>
                </a:endParaRPr>
              </a:p>
              <a:p>
                <a:pPr>
                  <a:lnSpc>
                    <a:spcPct val="100000"/>
                  </a:lnSpc>
                </a:pPr>
                <a:r>
                  <a:rPr lang="en-PH" b="0" dirty="0">
                    <a:latin typeface="Century Gothic" panose="020B0502020202020204" pitchFamily="34" charset="0"/>
                    <a:sym typeface="Symbol" panose="05050102010706020507" pitchFamily="18" charset="2"/>
                  </a:rPr>
                  <a:t>Area between 0 and </a:t>
                </a:r>
                <a:r>
                  <a:rPr lang="en-PH" dirty="0">
                    <a:latin typeface="Century Gothic" panose="020B0502020202020204" pitchFamily="34" charset="0"/>
                    <a:sym typeface="Symbol" panose="05050102010706020507" pitchFamily="18" charset="2"/>
                  </a:rPr>
                  <a:t>-1.45</a:t>
                </a:r>
                <a:r>
                  <a:rPr lang="en-PH" b="0" dirty="0">
                    <a:latin typeface="Century Gothic" panose="020B0502020202020204" pitchFamily="34" charset="0"/>
                    <a:sym typeface="Symbol" panose="05050102010706020507" pitchFamily="18" charset="2"/>
                  </a:rPr>
                  <a:t> is 0.4265</a:t>
                </a:r>
              </a:p>
              <a:p>
                <a:pPr>
                  <a:lnSpc>
                    <a:spcPct val="100000"/>
                  </a:lnSpc>
                </a:pPr>
                <a:r>
                  <a:rPr lang="en-PH" dirty="0">
                    <a:latin typeface="Century Gothic" panose="020B0502020202020204" pitchFamily="34" charset="0"/>
                    <a:sym typeface="Symbol" panose="05050102010706020507" pitchFamily="18" charset="2"/>
                  </a:rPr>
                  <a:t>P-value = P(</a:t>
                </a:r>
                <a14:m>
                  <m:oMath xmlns:m="http://schemas.openxmlformats.org/officeDocument/2006/math">
                    <m:sSub>
                      <m:sSubPr>
                        <m:ctrlPr>
                          <a:rPr lang="en-PH" i="1">
                            <a:latin typeface="Cambria Math" panose="02040503050406030204" pitchFamily="18" charset="0"/>
                            <a:sym typeface="Symbol" panose="05050102010706020507" pitchFamily="18" charset="2"/>
                          </a:rPr>
                        </m:ctrlPr>
                      </m:sSubPr>
                      <m:e>
                        <m:r>
                          <a:rPr lang="en-PH" b="0" i="1" smtClean="0">
                            <a:latin typeface="Cambria Math" panose="02040503050406030204" pitchFamily="18" charset="0"/>
                            <a:sym typeface="Symbol" panose="05050102010706020507" pitchFamily="18" charset="2"/>
                          </a:rPr>
                          <m:t>𝑝</m:t>
                        </m:r>
                      </m:e>
                      <m:sub>
                        <m:r>
                          <a:rPr lang="en-PH" b="0" i="1" smtClean="0">
                            <a:latin typeface="Cambria Math" panose="02040503050406030204" pitchFamily="18" charset="0"/>
                            <a:sym typeface="Symbol" panose="05050102010706020507" pitchFamily="18" charset="2"/>
                          </a:rPr>
                          <m:t>0</m:t>
                        </m:r>
                      </m:sub>
                    </m:sSub>
                  </m:oMath>
                </a14:m>
                <a:r>
                  <a:rPr lang="en-PH" dirty="0">
                    <a:latin typeface="Century Gothic" panose="020B0502020202020204" pitchFamily="34" charset="0"/>
                    <a:sym typeface="Symbol" panose="05050102010706020507" pitchFamily="18" charset="2"/>
                  </a:rPr>
                  <a:t> &lt; </a:t>
                </a:r>
                <a14:m>
                  <m:oMath xmlns:m="http://schemas.openxmlformats.org/officeDocument/2006/math">
                    <m:sSub>
                      <m:sSubPr>
                        <m:ctrlPr>
                          <a:rPr lang="en-PH" b="0" i="1" smtClean="0">
                            <a:latin typeface="Cambria Math" panose="02040503050406030204" pitchFamily="18" charset="0"/>
                            <a:sym typeface="Symbol" panose="05050102010706020507" pitchFamily="18" charset="2"/>
                          </a:rPr>
                        </m:ctrlPr>
                      </m:sSubPr>
                      <m:e>
                        <m:r>
                          <a:rPr lang="en-PH" b="0" i="1" smtClean="0">
                            <a:latin typeface="Cambria Math" panose="02040503050406030204" pitchFamily="18" charset="0"/>
                            <a:sym typeface="Symbol" panose="05050102010706020507" pitchFamily="18" charset="2"/>
                          </a:rPr>
                          <m:t>𝑧</m:t>
                        </m:r>
                      </m:e>
                      <m:sub>
                        <m:r>
                          <a:rPr lang="en-PH" b="0" i="1" smtClean="0">
                            <a:latin typeface="Cambria Math" panose="02040503050406030204" pitchFamily="18" charset="0"/>
                            <a:sym typeface="Symbol" panose="05050102010706020507" pitchFamily="18" charset="2"/>
                          </a:rPr>
                          <m:t>𝑐</m:t>
                        </m:r>
                      </m:sub>
                    </m:sSub>
                  </m:oMath>
                </a14:m>
                <a:r>
                  <a:rPr lang="en-US" dirty="0">
                    <a:latin typeface="Century Gothic" panose="020B0502020202020204" pitchFamily="34" charset="0"/>
                    <a:sym typeface="Symbol" panose="05050102010706020507" pitchFamily="18" charset="2"/>
                  </a:rPr>
                  <a:t>) = 0.0735</a:t>
                </a:r>
              </a:p>
              <a:p>
                <a:pPr>
                  <a:lnSpc>
                    <a:spcPct val="100000"/>
                  </a:lnSpc>
                </a:pPr>
                <a14:m>
                  <m:oMath xmlns:m="http://schemas.openxmlformats.org/officeDocument/2006/math">
                    <m:r>
                      <a:rPr lang="en-US" b="0" i="1" smtClean="0">
                        <a:solidFill>
                          <a:schemeClr val="tx1"/>
                        </a:solidFill>
                        <a:latin typeface="Cambria Math" panose="02040503050406030204" pitchFamily="18" charset="0"/>
                      </a:rPr>
                      <m:t>𝛼</m:t>
                    </m:r>
                    <m:r>
                      <a:rPr lang="en-PH" b="0" i="0" smtClean="0">
                        <a:solidFill>
                          <a:schemeClr val="tx1"/>
                        </a:solidFill>
                        <a:latin typeface="Cambria Math" panose="02040503050406030204" pitchFamily="18" charset="0"/>
                      </a:rPr>
                      <m:t>=0.05</m:t>
                    </m:r>
                  </m:oMath>
                </a14:m>
                <a:endParaRPr lang="en-US" dirty="0">
                  <a:solidFill>
                    <a:schemeClr val="tx1"/>
                  </a:solidFill>
                  <a:latin typeface="Century Gothic" panose="020B0502020202020204" pitchFamily="34" charset="0"/>
                  <a:sym typeface="Symbol" panose="05050102010706020507" pitchFamily="18" charset="2"/>
                </a:endParaRP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628650" y="1825625"/>
                <a:ext cx="3943350" cy="4194175"/>
              </a:xfrm>
              <a:blipFill>
                <a:blip r:embed="rId2"/>
                <a:stretch>
                  <a:fillRect l="-2318" t="-1306" r="-3091"/>
                </a:stretch>
              </a:blipFill>
            </p:spPr>
            <p:txBody>
              <a:bodyPr/>
              <a:lstStyle/>
              <a:p>
                <a:r>
                  <a:rPr lang="en-PH">
                    <a:noFill/>
                  </a:rPr>
                  <a:t> </a:t>
                </a:r>
              </a:p>
            </p:txBody>
          </p:sp>
        </mc:Fallback>
      </mc:AlternateContent>
      <p:pic>
        <p:nvPicPr>
          <p:cNvPr id="5130" name="Picture 10">
            <a:extLst>
              <a:ext uri="{FF2B5EF4-FFF2-40B4-BE49-F238E27FC236}">
                <a16:creationId xmlns:a16="http://schemas.microsoft.com/office/drawing/2014/main" id="{6BA9DF44-06DA-50BE-9CCF-011128BF3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878" y="2346809"/>
            <a:ext cx="4243107" cy="3151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51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Interpreting the p-value: </a:t>
            </a:r>
            <a:r>
              <a:rPr lang="en-US" b="1" dirty="0"/>
              <a:t>Example 2</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a:bodyPr>
          <a:lstStyle/>
          <a:p>
            <a:pPr>
              <a:lnSpc>
                <a:spcPct val="100000"/>
              </a:lnSpc>
            </a:pPr>
            <a:r>
              <a:rPr lang="en-US" sz="2400" dirty="0">
                <a:latin typeface="Century Gothic" panose="020B0502020202020204" pitchFamily="34" charset="0"/>
                <a:sym typeface="Symbol" panose="05050102010706020507" pitchFamily="18" charset="2"/>
              </a:rPr>
              <a:t>Decision:</a:t>
            </a:r>
          </a:p>
          <a:p>
            <a:pPr lvl="1">
              <a:lnSpc>
                <a:spcPct val="100000"/>
              </a:lnSpc>
            </a:pPr>
            <a:r>
              <a:rPr lang="en-US" sz="2000" dirty="0">
                <a:latin typeface="Century Gothic" panose="020B0502020202020204" pitchFamily="34" charset="0"/>
                <a:sym typeface="Symbol" panose="05050102010706020507" pitchFamily="18" charset="2"/>
              </a:rPr>
              <a:t>Since p-value &gt; , that is, 0.0735 &gt; 0.05, we </a:t>
            </a:r>
            <a:r>
              <a:rPr lang="en-US" sz="2000" b="1" dirty="0">
                <a:latin typeface="Century Gothic" panose="020B0502020202020204" pitchFamily="34" charset="0"/>
                <a:sym typeface="Symbol" panose="05050102010706020507" pitchFamily="18" charset="2"/>
              </a:rPr>
              <a:t>fail to reject the null hypothesis</a:t>
            </a:r>
            <a:r>
              <a:rPr lang="en-US" sz="2000" dirty="0">
                <a:latin typeface="Century Gothic" panose="020B0502020202020204" pitchFamily="34" charset="0"/>
                <a:sym typeface="Symbol" panose="05050102010706020507" pitchFamily="18" charset="2"/>
              </a:rPr>
              <a:t>, in other words, accept the null hypothesis.</a:t>
            </a:r>
          </a:p>
        </p:txBody>
      </p:sp>
      <p:pic>
        <p:nvPicPr>
          <p:cNvPr id="6152" name="Picture 8">
            <a:extLst>
              <a:ext uri="{FF2B5EF4-FFF2-40B4-BE49-F238E27FC236}">
                <a16:creationId xmlns:a16="http://schemas.microsoft.com/office/drawing/2014/main" id="{8DA383E3-0469-46EA-F4A8-070A402C1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498" y="3222558"/>
            <a:ext cx="4573003" cy="3396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46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Calculating the p-value: </a:t>
            </a:r>
            <a:r>
              <a:rPr lang="en-US" b="1" dirty="0"/>
              <a:t>Example 3</a:t>
            </a:r>
            <a:endParaRPr lang="en-PH"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3943350" cy="4194175"/>
              </a:xfrm>
            </p:spPr>
            <p:txBody>
              <a:bodyPr>
                <a:normAutofit fontScale="92500" lnSpcReduction="10000"/>
              </a:bodyPr>
              <a:lstStyle/>
              <a:p>
                <a:pPr>
                  <a:lnSpc>
                    <a:spcPct val="100000"/>
                  </a:lnSpc>
                </a:pPr>
                <a:r>
                  <a:rPr lang="en-US" dirty="0">
                    <a:latin typeface="Century Gothic" panose="020B0502020202020204" pitchFamily="34" charset="0"/>
                    <a:sym typeface="Symbol" panose="05050102010706020507" pitchFamily="18" charset="2"/>
                  </a:rPr>
                  <a:t>Computed z-score, </a:t>
                </a:r>
                <a:r>
                  <a:rPr lang="en-US" dirty="0" err="1">
                    <a:latin typeface="Century Gothic" panose="020B0502020202020204" pitchFamily="34" charset="0"/>
                    <a:sym typeface="Symbol" panose="05050102010706020507" pitchFamily="18" charset="2"/>
                  </a:rPr>
                  <a:t>z</a:t>
                </a:r>
                <a:r>
                  <a:rPr lang="en-US" baseline="-25000" dirty="0" err="1">
                    <a:latin typeface="Century Gothic" panose="020B0502020202020204" pitchFamily="34" charset="0"/>
                    <a:sym typeface="Symbol" panose="05050102010706020507" pitchFamily="18" charset="2"/>
                  </a:rPr>
                  <a:t>c</a:t>
                </a:r>
                <a:r>
                  <a:rPr lang="en-US" dirty="0">
                    <a:latin typeface="Century Gothic" panose="020B0502020202020204" pitchFamily="34" charset="0"/>
                    <a:sym typeface="Symbol" panose="05050102010706020507" pitchFamily="18" charset="2"/>
                  </a:rPr>
                  <a:t> = 2.63</a:t>
                </a:r>
              </a:p>
              <a:p>
                <a:pPr>
                  <a:lnSpc>
                    <a:spcPct val="100000"/>
                  </a:lnSpc>
                </a:pPr>
                <a:r>
                  <a:rPr lang="en-US" dirty="0">
                    <a:latin typeface="Century Gothic" panose="020B0502020202020204" pitchFamily="34" charset="0"/>
                    <a:sym typeface="Symbol" panose="05050102010706020507" pitchFamily="18" charset="2"/>
                  </a:rPr>
                  <a:t>Alternative hypothesis, H</a:t>
                </a:r>
                <a:r>
                  <a:rPr lang="en-US" baseline="-25000" dirty="0">
                    <a:latin typeface="Century Gothic" panose="020B0502020202020204" pitchFamily="34" charset="0"/>
                    <a:sym typeface="Symbol" panose="05050102010706020507" pitchFamily="18" charset="2"/>
                  </a:rPr>
                  <a:t>A:</a:t>
                </a:r>
                <a:r>
                  <a:rPr lang="en-US" dirty="0">
                    <a:latin typeface="Century Gothic" panose="020B0502020202020204" pitchFamily="34" charset="0"/>
                    <a:sym typeface="Symbol" panose="05050102010706020507" pitchFamily="18" charset="2"/>
                  </a:rPr>
                  <a:t>   70</a:t>
                </a:r>
                <a:endParaRPr lang="en-PH" b="0" dirty="0">
                  <a:latin typeface="Century Gothic" panose="020B0502020202020204" pitchFamily="34" charset="0"/>
                  <a:sym typeface="Symbol" panose="05050102010706020507" pitchFamily="18" charset="2"/>
                </a:endParaRPr>
              </a:p>
              <a:p>
                <a:pPr>
                  <a:lnSpc>
                    <a:spcPct val="100000"/>
                  </a:lnSpc>
                </a:pPr>
                <a:r>
                  <a:rPr lang="en-PH" b="0" dirty="0">
                    <a:latin typeface="Century Gothic" panose="020B0502020202020204" pitchFamily="34" charset="0"/>
                    <a:sym typeface="Symbol" panose="05050102010706020507" pitchFamily="18" charset="2"/>
                  </a:rPr>
                  <a:t>Area between 0 and ±</a:t>
                </a:r>
                <a:r>
                  <a:rPr lang="en-PH" dirty="0">
                    <a:latin typeface="Century Gothic" panose="020B0502020202020204" pitchFamily="34" charset="0"/>
                    <a:sym typeface="Symbol" panose="05050102010706020507" pitchFamily="18" charset="2"/>
                  </a:rPr>
                  <a:t> 2.63 </a:t>
                </a:r>
                <a:r>
                  <a:rPr lang="en-PH" b="0" dirty="0">
                    <a:latin typeface="Century Gothic" panose="020B0502020202020204" pitchFamily="34" charset="0"/>
                    <a:sym typeface="Symbol" panose="05050102010706020507" pitchFamily="18" charset="2"/>
                  </a:rPr>
                  <a:t>is 0.4957</a:t>
                </a:r>
              </a:p>
              <a:p>
                <a:pPr>
                  <a:lnSpc>
                    <a:spcPct val="100000"/>
                  </a:lnSpc>
                </a:pPr>
                <a:r>
                  <a:rPr lang="en-PH" dirty="0">
                    <a:latin typeface="Century Gothic" panose="020B0502020202020204" pitchFamily="34" charset="0"/>
                    <a:sym typeface="Symbol" panose="05050102010706020507" pitchFamily="18" charset="2"/>
                  </a:rPr>
                  <a:t>P-value = P(</a:t>
                </a:r>
                <a14:m>
                  <m:oMath xmlns:m="http://schemas.openxmlformats.org/officeDocument/2006/math">
                    <m:sSub>
                      <m:sSubPr>
                        <m:ctrlPr>
                          <a:rPr lang="en-PH" i="1">
                            <a:latin typeface="Cambria Math" panose="02040503050406030204" pitchFamily="18" charset="0"/>
                            <a:sym typeface="Symbol" panose="05050102010706020507" pitchFamily="18" charset="2"/>
                          </a:rPr>
                        </m:ctrlPr>
                      </m:sSubPr>
                      <m:e>
                        <m:r>
                          <a:rPr lang="en-PH" b="0" i="1" smtClean="0">
                            <a:latin typeface="Cambria Math" panose="02040503050406030204" pitchFamily="18" charset="0"/>
                            <a:sym typeface="Symbol" panose="05050102010706020507" pitchFamily="18" charset="2"/>
                          </a:rPr>
                          <m:t>𝑝</m:t>
                        </m:r>
                      </m:e>
                      <m:sub>
                        <m:r>
                          <a:rPr lang="en-PH" b="0" i="1" smtClean="0">
                            <a:latin typeface="Cambria Math" panose="02040503050406030204" pitchFamily="18" charset="0"/>
                            <a:sym typeface="Symbol" panose="05050102010706020507" pitchFamily="18" charset="2"/>
                          </a:rPr>
                          <m:t>0</m:t>
                        </m:r>
                      </m:sub>
                    </m:sSub>
                  </m:oMath>
                </a14:m>
                <a:r>
                  <a:rPr lang="en-PH" dirty="0">
                    <a:latin typeface="Century Gothic" panose="020B0502020202020204" pitchFamily="34" charset="0"/>
                    <a:sym typeface="Symbol" panose="05050102010706020507" pitchFamily="18" charset="2"/>
                  </a:rPr>
                  <a:t> </a:t>
                </a:r>
                <a:r>
                  <a:rPr lang="en-US" dirty="0">
                    <a:latin typeface="Century Gothic" panose="020B0502020202020204" pitchFamily="34" charset="0"/>
                    <a:sym typeface="Symbol" panose="05050102010706020507" pitchFamily="18" charset="2"/>
                  </a:rPr>
                  <a:t></a:t>
                </a:r>
                <a:r>
                  <a:rPr lang="en-PH" dirty="0">
                    <a:latin typeface="Century Gothic" panose="020B0502020202020204" pitchFamily="34" charset="0"/>
                    <a:sym typeface="Symbol" panose="05050102010706020507" pitchFamily="18" charset="2"/>
                  </a:rPr>
                  <a:t> ± </a:t>
                </a:r>
                <a14:m>
                  <m:oMath xmlns:m="http://schemas.openxmlformats.org/officeDocument/2006/math">
                    <m:sSub>
                      <m:sSubPr>
                        <m:ctrlPr>
                          <a:rPr lang="en-PH" b="0" i="1" smtClean="0">
                            <a:latin typeface="Cambria Math" panose="02040503050406030204" pitchFamily="18" charset="0"/>
                            <a:sym typeface="Symbol" panose="05050102010706020507" pitchFamily="18" charset="2"/>
                          </a:rPr>
                        </m:ctrlPr>
                      </m:sSubPr>
                      <m:e>
                        <m:r>
                          <a:rPr lang="en-PH" b="0" i="1" smtClean="0">
                            <a:latin typeface="Cambria Math" panose="02040503050406030204" pitchFamily="18" charset="0"/>
                            <a:sym typeface="Symbol" panose="05050102010706020507" pitchFamily="18" charset="2"/>
                          </a:rPr>
                          <m:t>𝑧</m:t>
                        </m:r>
                      </m:e>
                      <m:sub>
                        <m:r>
                          <a:rPr lang="en-PH" b="0" i="1" smtClean="0">
                            <a:latin typeface="Cambria Math" panose="02040503050406030204" pitchFamily="18" charset="0"/>
                            <a:sym typeface="Symbol" panose="05050102010706020507" pitchFamily="18" charset="2"/>
                          </a:rPr>
                          <m:t>𝑐</m:t>
                        </m:r>
                      </m:sub>
                    </m:sSub>
                  </m:oMath>
                </a14:m>
                <a:r>
                  <a:rPr lang="en-US" dirty="0">
                    <a:latin typeface="Century Gothic" panose="020B0502020202020204" pitchFamily="34" charset="0"/>
                    <a:sym typeface="Symbol" panose="05050102010706020507" pitchFamily="18" charset="2"/>
                  </a:rPr>
                  <a:t>) = </a:t>
                </a:r>
                <a14:m>
                  <m:oMath xmlns:m="http://schemas.openxmlformats.org/officeDocument/2006/math">
                    <m:f>
                      <m:fPr>
                        <m:ctrlPr>
                          <a:rPr lang="en-US" i="1" dirty="0" smtClean="0">
                            <a:latin typeface="Cambria Math" panose="02040503050406030204" pitchFamily="18" charset="0"/>
                            <a:sym typeface="Symbol" panose="05050102010706020507" pitchFamily="18" charset="2"/>
                          </a:rPr>
                        </m:ctrlPr>
                      </m:fPr>
                      <m:num>
                        <m:r>
                          <a:rPr lang="en-US" i="1" dirty="0" smtClean="0">
                            <a:latin typeface="Cambria Math" panose="02040503050406030204" pitchFamily="18" charset="0"/>
                            <a:sym typeface="Symbol" panose="05050102010706020507" pitchFamily="18" charset="2"/>
                          </a:rPr>
                          <m:t>0.0086</m:t>
                        </m:r>
                      </m:num>
                      <m:den>
                        <m:r>
                          <a:rPr lang="en-US" i="1" dirty="0" smtClean="0">
                            <a:latin typeface="Cambria Math" panose="02040503050406030204" pitchFamily="18" charset="0"/>
                            <a:sym typeface="Symbol" panose="05050102010706020507" pitchFamily="18" charset="2"/>
                          </a:rPr>
                          <m:t>2</m:t>
                        </m:r>
                      </m:den>
                    </m:f>
                  </m:oMath>
                </a14:m>
                <a:r>
                  <a:rPr lang="en-US" dirty="0">
                    <a:latin typeface="Century Gothic" panose="020B0502020202020204" pitchFamily="34" charset="0"/>
                    <a:sym typeface="Symbol" panose="05050102010706020507" pitchFamily="18" charset="2"/>
                  </a:rPr>
                  <a:t> = 0.0043</a:t>
                </a:r>
              </a:p>
              <a:p>
                <a:pPr>
                  <a:lnSpc>
                    <a:spcPct val="100000"/>
                  </a:lnSpc>
                </a:pPr>
                <a14:m>
                  <m:oMath xmlns:m="http://schemas.openxmlformats.org/officeDocument/2006/math">
                    <m:r>
                      <a:rPr lang="en-US" b="0" i="1" smtClean="0">
                        <a:solidFill>
                          <a:schemeClr val="tx1"/>
                        </a:solidFill>
                        <a:latin typeface="Cambria Math" panose="02040503050406030204" pitchFamily="18" charset="0"/>
                      </a:rPr>
                      <m:t>𝛼</m:t>
                    </m:r>
                    <m:r>
                      <a:rPr lang="en-PH" b="0" i="0" smtClean="0">
                        <a:solidFill>
                          <a:schemeClr val="tx1"/>
                        </a:solidFill>
                        <a:latin typeface="Cambria Math" panose="02040503050406030204" pitchFamily="18" charset="0"/>
                      </a:rPr>
                      <m:t>=0.05</m:t>
                    </m:r>
                  </m:oMath>
                </a14:m>
                <a:r>
                  <a:rPr lang="en-US" dirty="0">
                    <a:solidFill>
                      <a:schemeClr val="tx1"/>
                    </a:solidFill>
                    <a:latin typeface="Century Gothic" panose="020B0502020202020204" pitchFamily="34" charset="0"/>
                    <a:sym typeface="Symbol" panose="05050102010706020507" pitchFamily="18" charset="2"/>
                  </a:rPr>
                  <a:t>/2 = 0.025</a:t>
                </a: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628650" y="1825625"/>
                <a:ext cx="3943350" cy="4194175"/>
              </a:xfrm>
              <a:blipFill>
                <a:blip r:embed="rId2"/>
                <a:stretch>
                  <a:fillRect l="-2318" t="-2322" r="-618"/>
                </a:stretch>
              </a:blipFill>
            </p:spPr>
            <p:txBody>
              <a:bodyPr/>
              <a:lstStyle/>
              <a:p>
                <a:r>
                  <a:rPr lang="en-PH">
                    <a:noFill/>
                  </a:rPr>
                  <a:t> </a:t>
                </a:r>
              </a:p>
            </p:txBody>
          </p:sp>
        </mc:Fallback>
      </mc:AlternateContent>
      <p:pic>
        <p:nvPicPr>
          <p:cNvPr id="7170" name="Picture 2">
            <a:extLst>
              <a:ext uri="{FF2B5EF4-FFF2-40B4-BE49-F238E27FC236}">
                <a16:creationId xmlns:a16="http://schemas.microsoft.com/office/drawing/2014/main" id="{304883B3-92FC-B31E-6074-51011340E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565" y="2270048"/>
            <a:ext cx="4633435" cy="3441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78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Interpreting the p-value: </a:t>
            </a:r>
            <a:r>
              <a:rPr lang="en-US" b="1" dirty="0"/>
              <a:t>Example 3</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a:bodyPr>
          <a:lstStyle/>
          <a:p>
            <a:pPr>
              <a:lnSpc>
                <a:spcPct val="100000"/>
              </a:lnSpc>
            </a:pPr>
            <a:r>
              <a:rPr lang="en-US" sz="2400" dirty="0">
                <a:latin typeface="Century Gothic" panose="020B0502020202020204" pitchFamily="34" charset="0"/>
                <a:sym typeface="Symbol" panose="05050102010706020507" pitchFamily="18" charset="2"/>
              </a:rPr>
              <a:t>Decision:</a:t>
            </a:r>
          </a:p>
          <a:p>
            <a:pPr lvl="1">
              <a:lnSpc>
                <a:spcPct val="100000"/>
              </a:lnSpc>
            </a:pPr>
            <a:r>
              <a:rPr lang="en-US" sz="2000" dirty="0">
                <a:latin typeface="Century Gothic" panose="020B0502020202020204" pitchFamily="34" charset="0"/>
                <a:sym typeface="Symbol" panose="05050102010706020507" pitchFamily="18" charset="2"/>
              </a:rPr>
              <a:t>Since p-value &lt; , that is, 0.0043 &lt; 0.05, we </a:t>
            </a:r>
            <a:r>
              <a:rPr lang="en-US" sz="2000" b="1" dirty="0">
                <a:latin typeface="Century Gothic" panose="020B0502020202020204" pitchFamily="34" charset="0"/>
                <a:sym typeface="Symbol" panose="05050102010706020507" pitchFamily="18" charset="2"/>
              </a:rPr>
              <a:t>reject the null hypothesis</a:t>
            </a:r>
            <a:r>
              <a:rPr lang="en-US" sz="2000" dirty="0">
                <a:latin typeface="Century Gothic" panose="020B0502020202020204" pitchFamily="34" charset="0"/>
                <a:sym typeface="Symbol" panose="05050102010706020507" pitchFamily="18" charset="2"/>
              </a:rPr>
              <a:t>, in other words, accept the null hypothesis.</a:t>
            </a:r>
          </a:p>
        </p:txBody>
      </p:sp>
      <p:pic>
        <p:nvPicPr>
          <p:cNvPr id="1026" name="Picture 2">
            <a:extLst>
              <a:ext uri="{FF2B5EF4-FFF2-40B4-BE49-F238E27FC236}">
                <a16:creationId xmlns:a16="http://schemas.microsoft.com/office/drawing/2014/main" id="{1CA98075-B3A8-4180-52ED-60D8D42A2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313" y="3205941"/>
            <a:ext cx="4409373" cy="344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765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66850"/>
            <a:ext cx="7634068" cy="1934718"/>
          </a:xfrm>
        </p:spPr>
        <p:txBody>
          <a:bodyPr>
            <a:normAutofit/>
          </a:bodyPr>
          <a:lstStyle/>
          <a:p>
            <a:pPr algn="ctr"/>
            <a:r>
              <a:rPr lang="en-US" b="1" dirty="0">
                <a:solidFill>
                  <a:srgbClr val="C00000"/>
                </a:solidFill>
              </a:rPr>
              <a:t>Step 5</a:t>
            </a:r>
            <a:endParaRPr lang="en-PH" b="1" dirty="0">
              <a:solidFill>
                <a:srgbClr val="C00000"/>
              </a:solidFill>
            </a:endParaRPr>
          </a:p>
        </p:txBody>
      </p:sp>
      <p:sp>
        <p:nvSpPr>
          <p:cNvPr id="3" name="Subtitle 2"/>
          <p:cNvSpPr>
            <a:spLocks noGrp="1"/>
          </p:cNvSpPr>
          <p:nvPr>
            <p:ph type="subTitle" idx="1"/>
          </p:nvPr>
        </p:nvSpPr>
        <p:spPr>
          <a:xfrm>
            <a:off x="754966" y="3661413"/>
            <a:ext cx="7634067" cy="1368973"/>
          </a:xfrm>
        </p:spPr>
        <p:txBody>
          <a:bodyPr>
            <a:normAutofit/>
          </a:bodyPr>
          <a:lstStyle/>
          <a:p>
            <a:pPr algn="ctr"/>
            <a:r>
              <a:rPr lang="en-US" sz="3500" b="1" dirty="0">
                <a:ea typeface="Calibri" panose="020F0502020204030204" pitchFamily="34" charset="0"/>
                <a:cs typeface="Calibri" panose="020F0502020204030204" pitchFamily="34" charset="0"/>
              </a:rPr>
              <a:t>Make a conclusion</a:t>
            </a:r>
            <a:endParaRPr lang="en-PH" sz="3500" b="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863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Conclusion</a:t>
            </a:r>
            <a:endParaRPr lang="en-PH"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fontScale="70000" lnSpcReduction="20000"/>
              </a:bodyPr>
              <a:lstStyle/>
              <a:p>
                <a:pPr>
                  <a:lnSpc>
                    <a:spcPct val="120000"/>
                  </a:lnSpc>
                </a:pPr>
                <a:r>
                  <a:rPr lang="en-US" dirty="0">
                    <a:latin typeface="Century Gothic" panose="020B0502020202020204" pitchFamily="34" charset="0"/>
                  </a:rPr>
                  <a:t>The </a:t>
                </a:r>
                <a:r>
                  <a:rPr lang="en-US" b="1" dirty="0">
                    <a:latin typeface="Century Gothic" panose="020B0502020202020204" pitchFamily="34" charset="0"/>
                  </a:rPr>
                  <a:t>conclusion</a:t>
                </a:r>
                <a:r>
                  <a:rPr lang="en-US" dirty="0">
                    <a:latin typeface="Century Gothic" panose="020B0502020202020204" pitchFamily="34" charset="0"/>
                  </a:rPr>
                  <a:t> determines whether there is sufficient evidence to reject the null hypothesis and supports decision-making based on the statistical analysis.</a:t>
                </a:r>
              </a:p>
              <a:p>
                <a:pPr>
                  <a:lnSpc>
                    <a:spcPct val="120000"/>
                  </a:lnSpc>
                </a:pPr>
                <a:r>
                  <a:rPr lang="en-US" b="1" dirty="0">
                    <a:latin typeface="Century Gothic" panose="020B0502020202020204" pitchFamily="34" charset="0"/>
                  </a:rPr>
                  <a:t>Evidence</a:t>
                </a:r>
                <a:r>
                  <a:rPr lang="en-US" dirty="0">
                    <a:latin typeface="Century Gothic" panose="020B0502020202020204" pitchFamily="34" charset="0"/>
                  </a:rPr>
                  <a:t> refers to the data and results from the experiment or study that support or contradict the null hypothesis. In significance testing, this data determines whether the data supports rejecting or failing to reject the null hypothesis.</a:t>
                </a:r>
              </a:p>
              <a:p>
                <a:pPr lvl="1">
                  <a:lnSpc>
                    <a:spcPct val="120000"/>
                  </a:lnSpc>
                </a:pPr>
                <a:r>
                  <a:rPr lang="en-US" b="1" dirty="0">
                    <a:latin typeface="Century Gothic" panose="020B0502020202020204" pitchFamily="34" charset="0"/>
                  </a:rPr>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latin typeface="Century Gothic" panose="020B0502020202020204" pitchFamily="34" charset="0"/>
                  </a:rPr>
                  <a:t>:</a:t>
                </a:r>
                <a:r>
                  <a:rPr lang="en-US" dirty="0">
                    <a:latin typeface="Century Gothic" panose="020B0502020202020204" pitchFamily="34" charset="0"/>
                  </a:rPr>
                  <a:t> There is not enough evidence to support the null hypothesis, but there is enough evidence to support the alternative hypothesis.</a:t>
                </a:r>
              </a:p>
              <a:p>
                <a:pPr lvl="1">
                  <a:lnSpc>
                    <a:spcPct val="120000"/>
                  </a:lnSpc>
                </a:pPr>
                <a:r>
                  <a:rPr lang="en-US" b="1" dirty="0">
                    <a:latin typeface="Century Gothic" panose="020B0502020202020204" pitchFamily="34" charset="0"/>
                  </a:rPr>
                  <a:t>Fail to 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latin typeface="Century Gothic" panose="020B0502020202020204" pitchFamily="34" charset="0"/>
                  </a:rPr>
                  <a:t>:</a:t>
                </a:r>
                <a:r>
                  <a:rPr lang="en-US" dirty="0">
                    <a:latin typeface="Century Gothic" panose="020B0502020202020204" pitchFamily="34" charset="0"/>
                  </a:rPr>
                  <a:t> There is not enough evidence to support the alternative hypothesis, but there is enough evidence to maintain the null hypothesis.</a:t>
                </a:r>
              </a:p>
            </p:txBody>
          </p:sp>
        </mc:Choice>
        <mc:Fallback xmlns="">
          <p:sp>
            <p:nvSpPr>
              <p:cNvPr id="3" name="Content Placeholder 2">
                <a:extLst>
                  <a:ext uri="{FF2B5EF4-FFF2-40B4-BE49-F238E27FC236}">
                    <a16:creationId xmlns:a16="http://schemas.microsoft.com/office/drawing/2014/main" id="{F864E955-96F1-B343-D6EA-531BE0999C48}"/>
                  </a:ext>
                </a:extLst>
              </p:cNvPr>
              <p:cNvSpPr>
                <a:spLocks noGrp="1" noRot="1" noChangeAspect="1" noMove="1" noResize="1" noEditPoints="1" noAdjustHandles="1" noChangeArrowheads="1" noChangeShapeType="1" noTextEdit="1"/>
              </p:cNvSpPr>
              <p:nvPr>
                <p:ph idx="1"/>
              </p:nvPr>
            </p:nvSpPr>
            <p:spPr>
              <a:xfrm>
                <a:off x="628650" y="1825625"/>
                <a:ext cx="7886700" cy="4194175"/>
              </a:xfrm>
              <a:blipFill>
                <a:blip r:embed="rId2"/>
                <a:stretch>
                  <a:fillRect l="-696" t="-726" r="-696"/>
                </a:stretch>
              </a:blipFill>
            </p:spPr>
            <p:txBody>
              <a:bodyPr/>
              <a:lstStyle/>
              <a:p>
                <a:r>
                  <a:rPr lang="en-PH">
                    <a:noFill/>
                  </a:rPr>
                  <a:t> </a:t>
                </a:r>
              </a:p>
            </p:txBody>
          </p:sp>
        </mc:Fallback>
      </mc:AlternateContent>
    </p:spTree>
    <p:extLst>
      <p:ext uri="{BB962C8B-B14F-4D97-AF65-F5344CB8AC3E}">
        <p14:creationId xmlns:p14="http://schemas.microsoft.com/office/powerpoint/2010/main" val="4059529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Null Hypothesis Cases</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2576511"/>
          </a:xfrm>
        </p:spPr>
        <p:txBody>
          <a:bodyPr>
            <a:normAutofit fontScale="55000" lnSpcReduction="20000"/>
          </a:bodyPr>
          <a:lstStyle/>
          <a:p>
            <a:pPr>
              <a:lnSpc>
                <a:spcPct val="120000"/>
              </a:lnSpc>
            </a:pPr>
            <a:r>
              <a:rPr lang="en-US" b="1" dirty="0">
                <a:latin typeface="Century Gothic" panose="020B0502020202020204" pitchFamily="34" charset="0"/>
              </a:rPr>
              <a:t>True Positive (Correct Rejection):</a:t>
            </a:r>
            <a:r>
              <a:rPr lang="en-US" dirty="0">
                <a:latin typeface="Century Gothic" panose="020B0502020202020204" pitchFamily="34" charset="0"/>
              </a:rPr>
              <a:t> This occurs when we reject the null hypothesis when it is actually false. It's the correct decision.</a:t>
            </a:r>
          </a:p>
          <a:p>
            <a:pPr>
              <a:lnSpc>
                <a:spcPct val="120000"/>
              </a:lnSpc>
            </a:pPr>
            <a:r>
              <a:rPr lang="en-US" b="1" dirty="0">
                <a:latin typeface="Century Gothic" panose="020B0502020202020204" pitchFamily="34" charset="0"/>
              </a:rPr>
              <a:t>False Positive (Type I Error):</a:t>
            </a:r>
            <a:r>
              <a:rPr lang="en-US" dirty="0">
                <a:latin typeface="Century Gothic" panose="020B0502020202020204" pitchFamily="34" charset="0"/>
              </a:rPr>
              <a:t> This occurs when we reject the null hypothesis when it is actually true. It's an incorrect decision, also known as a Type I error.</a:t>
            </a:r>
          </a:p>
          <a:p>
            <a:pPr>
              <a:lnSpc>
                <a:spcPct val="120000"/>
              </a:lnSpc>
            </a:pPr>
            <a:r>
              <a:rPr lang="en-US" b="1" dirty="0">
                <a:latin typeface="Century Gothic" panose="020B0502020202020204" pitchFamily="34" charset="0"/>
              </a:rPr>
              <a:t>False Negative (Type II Error):</a:t>
            </a:r>
            <a:r>
              <a:rPr lang="en-US" dirty="0">
                <a:latin typeface="Century Gothic" panose="020B0502020202020204" pitchFamily="34" charset="0"/>
              </a:rPr>
              <a:t> This occurs when we fail to reject the null hypothesis when it is actually false. It's an incorrect decision, also known as a Type II error.</a:t>
            </a:r>
          </a:p>
          <a:p>
            <a:pPr>
              <a:lnSpc>
                <a:spcPct val="120000"/>
              </a:lnSpc>
            </a:pPr>
            <a:r>
              <a:rPr lang="en-US" b="1" dirty="0">
                <a:latin typeface="Century Gothic" panose="020B0502020202020204" pitchFamily="34" charset="0"/>
              </a:rPr>
              <a:t>True Negative (Correct Non-rejection):</a:t>
            </a:r>
            <a:r>
              <a:rPr lang="en-US" dirty="0">
                <a:latin typeface="Century Gothic" panose="020B0502020202020204" pitchFamily="34" charset="0"/>
              </a:rPr>
              <a:t> This occurs when we fail to reject the null hypothesis when it is actually true. It's the correct decision.</a:t>
            </a:r>
          </a:p>
        </p:txBody>
      </p:sp>
      <p:pic>
        <p:nvPicPr>
          <p:cNvPr id="4" name="Picture 3">
            <a:extLst>
              <a:ext uri="{FF2B5EF4-FFF2-40B4-BE49-F238E27FC236}">
                <a16:creationId xmlns:a16="http://schemas.microsoft.com/office/drawing/2014/main" id="{F9B0D4E8-88F2-995D-F109-0EB1ABF7E89D}"/>
              </a:ext>
            </a:extLst>
          </p:cNvPr>
          <p:cNvPicPr>
            <a:picLocks noChangeAspect="1"/>
          </p:cNvPicPr>
          <p:nvPr/>
        </p:nvPicPr>
        <p:blipFill>
          <a:blip r:embed="rId2"/>
          <a:stretch>
            <a:fillRect/>
          </a:stretch>
        </p:blipFill>
        <p:spPr>
          <a:xfrm>
            <a:off x="1066800" y="4402136"/>
            <a:ext cx="7010400" cy="1696427"/>
          </a:xfrm>
          <a:prstGeom prst="rect">
            <a:avLst/>
          </a:prstGeom>
        </p:spPr>
      </p:pic>
    </p:spTree>
    <p:extLst>
      <p:ext uri="{BB962C8B-B14F-4D97-AF65-F5344CB8AC3E}">
        <p14:creationId xmlns:p14="http://schemas.microsoft.com/office/powerpoint/2010/main" val="1176726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In summary…</a:t>
            </a:r>
            <a:endParaRPr lang="en-PH" b="1" dirty="0">
              <a:solidFill>
                <a:srgbClr val="C00000"/>
              </a:solidFill>
            </a:endParaRPr>
          </a:p>
        </p:txBody>
      </p:sp>
      <p:pic>
        <p:nvPicPr>
          <p:cNvPr id="6" name="Content Placeholder 5">
            <a:extLst>
              <a:ext uri="{FF2B5EF4-FFF2-40B4-BE49-F238E27FC236}">
                <a16:creationId xmlns:a16="http://schemas.microsoft.com/office/drawing/2014/main" id="{97215C10-B9EF-D490-2DB4-E44DDCC112FE}"/>
              </a:ext>
            </a:extLst>
          </p:cNvPr>
          <p:cNvPicPr>
            <a:picLocks noGrp="1" noChangeAspect="1"/>
          </p:cNvPicPr>
          <p:nvPr>
            <p:ph idx="1"/>
          </p:nvPr>
        </p:nvPicPr>
        <p:blipFill>
          <a:blip r:embed="rId2"/>
          <a:stretch>
            <a:fillRect/>
          </a:stretch>
        </p:blipFill>
        <p:spPr>
          <a:xfrm>
            <a:off x="1238250" y="1690689"/>
            <a:ext cx="6667500" cy="4353400"/>
          </a:xfrm>
          <a:prstGeom prst="rect">
            <a:avLst/>
          </a:prstGeom>
        </p:spPr>
      </p:pic>
    </p:spTree>
    <p:extLst>
      <p:ext uri="{BB962C8B-B14F-4D97-AF65-F5344CB8AC3E}">
        <p14:creationId xmlns:p14="http://schemas.microsoft.com/office/powerpoint/2010/main" val="250537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lstStyle/>
          <a:p>
            <a:r>
              <a:rPr lang="en-US" b="1" dirty="0">
                <a:solidFill>
                  <a:srgbClr val="C00000"/>
                </a:solidFill>
              </a:rPr>
              <a:t>Significance Testing</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832350"/>
          </a:xfrm>
        </p:spPr>
        <p:txBody>
          <a:bodyPr>
            <a:normAutofit/>
          </a:bodyPr>
          <a:lstStyle/>
          <a:p>
            <a:r>
              <a:rPr lang="en-US" dirty="0">
                <a:latin typeface="Century Gothic" panose="020B0502020202020204" pitchFamily="34" charset="0"/>
              </a:rPr>
              <a:t>Questions about the parameter.</a:t>
            </a:r>
          </a:p>
          <a:p>
            <a:pPr marL="971550" lvl="1" indent="-514350">
              <a:buFont typeface="+mj-lt"/>
              <a:buAutoNum type="arabicPeriod"/>
            </a:pPr>
            <a:r>
              <a:rPr lang="en-US" dirty="0">
                <a:latin typeface="Century Gothic" panose="020B0502020202020204" pitchFamily="34" charset="0"/>
              </a:rPr>
              <a:t>Is there statistical evidence, from a random sample of potential customers, to support the hypothesis that more than 10% of the potential customers will purchase a new product when seen in Facebook?</a:t>
            </a:r>
          </a:p>
          <a:p>
            <a:pPr marL="971550" lvl="1" indent="-514350">
              <a:buFont typeface="+mj-lt"/>
              <a:buAutoNum type="arabicPeriod"/>
            </a:pPr>
            <a:r>
              <a:rPr lang="en-US" dirty="0">
                <a:latin typeface="Century Gothic" panose="020B0502020202020204" pitchFamily="34" charset="0"/>
              </a:rPr>
              <a:t>Is a new drug effective in curing a certain disease? A sample of patients is randomly selected. Half of them are given the drug while the other half are given a placebo. The conditions of the patients are then measured and compared.</a:t>
            </a:r>
          </a:p>
        </p:txBody>
      </p:sp>
    </p:spTree>
    <p:extLst>
      <p:ext uri="{BB962C8B-B14F-4D97-AF65-F5344CB8AC3E}">
        <p14:creationId xmlns:p14="http://schemas.microsoft.com/office/powerpoint/2010/main" val="3781247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966" y="2936186"/>
            <a:ext cx="7634068" cy="985627"/>
          </a:xfrm>
        </p:spPr>
        <p:txBody>
          <a:bodyPr>
            <a:normAutofit/>
          </a:bodyPr>
          <a:lstStyle/>
          <a:p>
            <a:pPr algn="ctr"/>
            <a:r>
              <a:rPr lang="en-US" b="1" dirty="0">
                <a:solidFill>
                  <a:srgbClr val="C00000"/>
                </a:solidFill>
              </a:rPr>
              <a:t>END</a:t>
            </a:r>
            <a:endParaRPr lang="en-PH" b="1" dirty="0">
              <a:solidFill>
                <a:srgbClr val="C00000"/>
              </a:solidFill>
            </a:endParaRPr>
          </a:p>
        </p:txBody>
      </p:sp>
    </p:spTree>
    <p:extLst>
      <p:ext uri="{BB962C8B-B14F-4D97-AF65-F5344CB8AC3E}">
        <p14:creationId xmlns:p14="http://schemas.microsoft.com/office/powerpoint/2010/main" val="373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Steps in Conducting a Significance Test</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a:bodyPr>
          <a:lstStyle/>
          <a:p>
            <a:pPr marL="514350" indent="-514350">
              <a:buFont typeface="+mj-lt"/>
              <a:buAutoNum type="arabicPeriod"/>
            </a:pPr>
            <a:r>
              <a:rPr lang="en-US" dirty="0">
                <a:latin typeface="Century Gothic" panose="020B0502020202020204" pitchFamily="34" charset="0"/>
              </a:rPr>
              <a:t>Assumptions</a:t>
            </a:r>
          </a:p>
          <a:p>
            <a:pPr marL="514350" indent="-514350">
              <a:buFont typeface="+mj-lt"/>
              <a:buAutoNum type="arabicPeriod"/>
            </a:pPr>
            <a:r>
              <a:rPr lang="en-US" dirty="0">
                <a:latin typeface="Century Gothic" panose="020B0502020202020204" pitchFamily="34" charset="0"/>
              </a:rPr>
              <a:t>State the hypotheses</a:t>
            </a:r>
          </a:p>
          <a:p>
            <a:pPr marL="514350" indent="-514350">
              <a:buFont typeface="+mj-lt"/>
              <a:buAutoNum type="arabicPeriod"/>
            </a:pPr>
            <a:r>
              <a:rPr lang="en-US" dirty="0">
                <a:latin typeface="Century Gothic" panose="020B0502020202020204" pitchFamily="34" charset="0"/>
              </a:rPr>
              <a:t>Compute for the Test Statistic</a:t>
            </a:r>
          </a:p>
          <a:p>
            <a:pPr marL="514350" indent="-514350">
              <a:buFont typeface="+mj-lt"/>
              <a:buAutoNum type="arabicPeriod"/>
            </a:pPr>
            <a:r>
              <a:rPr lang="en-US" dirty="0">
                <a:latin typeface="Century Gothic" panose="020B0502020202020204" pitchFamily="34" charset="0"/>
              </a:rPr>
              <a:t>Interpret the P-value</a:t>
            </a:r>
          </a:p>
          <a:p>
            <a:pPr marL="514350" indent="-514350">
              <a:buFont typeface="+mj-lt"/>
              <a:buAutoNum type="arabicPeriod"/>
            </a:pPr>
            <a:r>
              <a:rPr lang="en-US" dirty="0">
                <a:latin typeface="Century Gothic" panose="020B0502020202020204" pitchFamily="34" charset="0"/>
              </a:rPr>
              <a:t>Make a conclusion</a:t>
            </a:r>
          </a:p>
        </p:txBody>
      </p:sp>
    </p:spTree>
    <p:extLst>
      <p:ext uri="{BB962C8B-B14F-4D97-AF65-F5344CB8AC3E}">
        <p14:creationId xmlns:p14="http://schemas.microsoft.com/office/powerpoint/2010/main" val="80721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66850"/>
            <a:ext cx="7634068" cy="1934718"/>
          </a:xfrm>
        </p:spPr>
        <p:txBody>
          <a:bodyPr>
            <a:normAutofit/>
          </a:bodyPr>
          <a:lstStyle/>
          <a:p>
            <a:pPr algn="ctr"/>
            <a:r>
              <a:rPr lang="en-US" b="1" dirty="0">
                <a:solidFill>
                  <a:srgbClr val="C00000"/>
                </a:solidFill>
              </a:rPr>
              <a:t>Step 1</a:t>
            </a:r>
            <a:endParaRPr lang="en-PH" b="1" dirty="0">
              <a:solidFill>
                <a:srgbClr val="C00000"/>
              </a:solidFill>
            </a:endParaRPr>
          </a:p>
        </p:txBody>
      </p:sp>
      <p:sp>
        <p:nvSpPr>
          <p:cNvPr id="3" name="Subtitle 2"/>
          <p:cNvSpPr>
            <a:spLocks noGrp="1"/>
          </p:cNvSpPr>
          <p:nvPr>
            <p:ph type="subTitle" idx="1"/>
          </p:nvPr>
        </p:nvSpPr>
        <p:spPr>
          <a:xfrm>
            <a:off x="754966" y="3661413"/>
            <a:ext cx="7634067" cy="1368973"/>
          </a:xfrm>
        </p:spPr>
        <p:txBody>
          <a:bodyPr>
            <a:normAutofit/>
          </a:bodyPr>
          <a:lstStyle/>
          <a:p>
            <a:pPr algn="ctr"/>
            <a:r>
              <a:rPr lang="en-US" sz="3500" b="1" dirty="0">
                <a:ea typeface="Calibri" panose="020F0502020204030204" pitchFamily="34" charset="0"/>
                <a:cs typeface="Calibri" panose="020F0502020204030204" pitchFamily="34" charset="0"/>
              </a:rPr>
              <a:t>Assumptions</a:t>
            </a:r>
            <a:endParaRPr lang="en-PH" sz="3500" b="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3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Assumptions</a:t>
            </a:r>
            <a:endParaRPr lang="en-PH" b="1" dirty="0">
              <a:solidFill>
                <a:srgbClr val="C00000"/>
              </a:solidFill>
            </a:endParaRPr>
          </a:p>
        </p:txBody>
      </p:sp>
      <p:sp>
        <p:nvSpPr>
          <p:cNvPr id="3" name="Content Placeholder 2">
            <a:extLst>
              <a:ext uri="{FF2B5EF4-FFF2-40B4-BE49-F238E27FC236}">
                <a16:creationId xmlns:a16="http://schemas.microsoft.com/office/drawing/2014/main" id="{F864E955-96F1-B343-D6EA-531BE0999C48}"/>
              </a:ext>
            </a:extLst>
          </p:cNvPr>
          <p:cNvSpPr>
            <a:spLocks noGrp="1"/>
          </p:cNvSpPr>
          <p:nvPr>
            <p:ph idx="1"/>
          </p:nvPr>
        </p:nvSpPr>
        <p:spPr>
          <a:xfrm>
            <a:off x="628650" y="1825625"/>
            <a:ext cx="7886700" cy="4194175"/>
          </a:xfrm>
        </p:spPr>
        <p:txBody>
          <a:bodyPr>
            <a:normAutofit/>
          </a:bodyPr>
          <a:lstStyle/>
          <a:p>
            <a:r>
              <a:rPr lang="en-US" dirty="0">
                <a:latin typeface="Century Gothic" panose="020B0502020202020204" pitchFamily="34" charset="0"/>
              </a:rPr>
              <a:t>Each significance test makes certain assumptions or has certain conditions under which it applies.</a:t>
            </a:r>
          </a:p>
          <a:p>
            <a:r>
              <a:rPr lang="en-US" dirty="0">
                <a:latin typeface="Century Gothic" panose="020B0502020202020204" pitchFamily="34" charset="0"/>
              </a:rPr>
              <a:t>Assumptions may be about the sample size or about the shape of the population distribution.</a:t>
            </a:r>
          </a:p>
        </p:txBody>
      </p:sp>
    </p:spTree>
    <p:extLst>
      <p:ext uri="{BB962C8B-B14F-4D97-AF65-F5344CB8AC3E}">
        <p14:creationId xmlns:p14="http://schemas.microsoft.com/office/powerpoint/2010/main" val="263013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E534-756E-7D21-50E9-50A5542DEFB6}"/>
              </a:ext>
            </a:extLst>
          </p:cNvPr>
          <p:cNvSpPr>
            <a:spLocks noGrp="1"/>
          </p:cNvSpPr>
          <p:nvPr>
            <p:ph type="title"/>
          </p:nvPr>
        </p:nvSpPr>
        <p:spPr/>
        <p:txBody>
          <a:bodyPr>
            <a:normAutofit/>
          </a:bodyPr>
          <a:lstStyle/>
          <a:p>
            <a:r>
              <a:rPr lang="en-US" b="1" dirty="0">
                <a:solidFill>
                  <a:srgbClr val="C00000"/>
                </a:solidFill>
              </a:rPr>
              <a:t>Assumptions</a:t>
            </a:r>
            <a:endParaRPr lang="en-PH" b="1" dirty="0">
              <a:solidFill>
                <a:srgbClr val="C00000"/>
              </a:solidFill>
            </a:endParaRPr>
          </a:p>
        </p:txBody>
      </p:sp>
      <p:pic>
        <p:nvPicPr>
          <p:cNvPr id="5" name="Content Placeholder 4">
            <a:extLst>
              <a:ext uri="{FF2B5EF4-FFF2-40B4-BE49-F238E27FC236}">
                <a16:creationId xmlns:a16="http://schemas.microsoft.com/office/drawing/2014/main" id="{A5C1645D-6D97-7A1F-4A44-6A5602040B10}"/>
              </a:ext>
            </a:extLst>
          </p:cNvPr>
          <p:cNvPicPr>
            <a:picLocks noGrp="1" noChangeAspect="1"/>
          </p:cNvPicPr>
          <p:nvPr>
            <p:ph idx="1"/>
          </p:nvPr>
        </p:nvPicPr>
        <p:blipFill rotWithShape="1">
          <a:blip r:embed="rId2"/>
          <a:srcRect l="12564" t="48957" r="51549" b="25799"/>
          <a:stretch/>
        </p:blipFill>
        <p:spPr>
          <a:xfrm>
            <a:off x="529697" y="1829527"/>
            <a:ext cx="8084606" cy="3198945"/>
          </a:xfrm>
        </p:spPr>
      </p:pic>
    </p:spTree>
    <p:extLst>
      <p:ext uri="{BB962C8B-B14F-4D97-AF65-F5344CB8AC3E}">
        <p14:creationId xmlns:p14="http://schemas.microsoft.com/office/powerpoint/2010/main" val="35543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66850"/>
            <a:ext cx="7634068" cy="1934718"/>
          </a:xfrm>
        </p:spPr>
        <p:txBody>
          <a:bodyPr>
            <a:normAutofit/>
          </a:bodyPr>
          <a:lstStyle/>
          <a:p>
            <a:pPr algn="ctr"/>
            <a:r>
              <a:rPr lang="en-US" b="1" dirty="0">
                <a:solidFill>
                  <a:srgbClr val="C00000"/>
                </a:solidFill>
              </a:rPr>
              <a:t>Step 2</a:t>
            </a:r>
            <a:endParaRPr lang="en-PH" b="1" dirty="0">
              <a:solidFill>
                <a:srgbClr val="C00000"/>
              </a:solidFill>
            </a:endParaRPr>
          </a:p>
        </p:txBody>
      </p:sp>
      <p:sp>
        <p:nvSpPr>
          <p:cNvPr id="3" name="Subtitle 2"/>
          <p:cNvSpPr>
            <a:spLocks noGrp="1"/>
          </p:cNvSpPr>
          <p:nvPr>
            <p:ph type="subTitle" idx="1"/>
          </p:nvPr>
        </p:nvSpPr>
        <p:spPr>
          <a:xfrm>
            <a:off x="754966" y="3661413"/>
            <a:ext cx="7634067" cy="1368973"/>
          </a:xfrm>
        </p:spPr>
        <p:txBody>
          <a:bodyPr>
            <a:normAutofit/>
          </a:bodyPr>
          <a:lstStyle/>
          <a:p>
            <a:pPr algn="ctr"/>
            <a:r>
              <a:rPr lang="en-US" sz="3500" b="1" dirty="0">
                <a:ea typeface="Calibri" panose="020F0502020204030204" pitchFamily="34" charset="0"/>
                <a:cs typeface="Calibri" panose="020F0502020204030204" pitchFamily="34" charset="0"/>
              </a:rPr>
              <a:t>Hypotheses</a:t>
            </a:r>
            <a:endParaRPr lang="en-PH" sz="3500" b="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06299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6">
      <a:majorFont>
        <a:latin typeface="Trebuchet MS"/>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31254</TotalTime>
  <Words>1593</Words>
  <Application>Microsoft Office PowerPoint</Application>
  <PresentationFormat>On-screen Show (4:3)</PresentationFormat>
  <Paragraphs>176</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 Math</vt:lpstr>
      <vt:lpstr>Century Gothic</vt:lpstr>
      <vt:lpstr>Corbel</vt:lpstr>
      <vt:lpstr>Trebuchet MS</vt:lpstr>
      <vt:lpstr>Office Theme</vt:lpstr>
      <vt:lpstr>Lesson 1</vt:lpstr>
      <vt:lpstr>Lesson Contents</vt:lpstr>
      <vt:lpstr>Significance Testing</vt:lpstr>
      <vt:lpstr>Significance Testing</vt:lpstr>
      <vt:lpstr>Steps in Conducting a Significance Test</vt:lpstr>
      <vt:lpstr>Step 1</vt:lpstr>
      <vt:lpstr>Assumptions</vt:lpstr>
      <vt:lpstr>Assumptions</vt:lpstr>
      <vt:lpstr>Step 2</vt:lpstr>
      <vt:lpstr>Formulation of Hypotheses</vt:lpstr>
      <vt:lpstr>Null Hypothesis</vt:lpstr>
      <vt:lpstr>Alternative Hypothesis</vt:lpstr>
      <vt:lpstr>Type of Test</vt:lpstr>
      <vt:lpstr>Type of Test</vt:lpstr>
      <vt:lpstr>Example</vt:lpstr>
      <vt:lpstr>Example</vt:lpstr>
      <vt:lpstr>Example</vt:lpstr>
      <vt:lpstr>Step 3</vt:lpstr>
      <vt:lpstr>Test Statistic</vt:lpstr>
      <vt:lpstr>Interpreting the test statistic</vt:lpstr>
      <vt:lpstr>Interpreting the test statistic</vt:lpstr>
      <vt:lpstr>Step 4</vt:lpstr>
      <vt:lpstr>P-value</vt:lpstr>
      <vt:lpstr>Visualizing the p-value</vt:lpstr>
      <vt:lpstr>Confidence Level and Significance Level (α)</vt:lpstr>
      <vt:lpstr>Confidence Level and Significance Level (α)</vt:lpstr>
      <vt:lpstr>Confidence Level and Significance Level (α)</vt:lpstr>
      <vt:lpstr>Calculating the p-value</vt:lpstr>
      <vt:lpstr>Interpreting the p-value</vt:lpstr>
      <vt:lpstr>Calculating the p-value: Example 1</vt:lpstr>
      <vt:lpstr>Interpreting the p-value: Example 1</vt:lpstr>
      <vt:lpstr>Calculating the p-value: Example 2</vt:lpstr>
      <vt:lpstr>Interpreting the p-value: Example 2</vt:lpstr>
      <vt:lpstr>Calculating the p-value: Example 3</vt:lpstr>
      <vt:lpstr>Interpreting the p-value: Example 3</vt:lpstr>
      <vt:lpstr>Step 5</vt:lpstr>
      <vt:lpstr>Conclusion</vt:lpstr>
      <vt:lpstr>Null Hypothesis Cases</vt:lpstr>
      <vt:lpstr>In summary…</vt:lpstr>
      <vt:lpstr>END</vt:lpstr>
    </vt:vector>
  </TitlesOfParts>
  <Company>Project-os.org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Primus</dc:creator>
  <cp:lastModifiedBy>JUAN FRANCISCO P. PARAYNO</cp:lastModifiedBy>
  <cp:revision>86</cp:revision>
  <cp:lastPrinted>2020-02-06T00:04:29Z</cp:lastPrinted>
  <dcterms:created xsi:type="dcterms:W3CDTF">2013-08-15T03:20:50Z</dcterms:created>
  <dcterms:modified xsi:type="dcterms:W3CDTF">2024-06-05T02:46:36Z</dcterms:modified>
</cp:coreProperties>
</file>