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009A-DD7D-46B7-BFE9-82ECC9E75E83}" type="datetimeFigureOut">
              <a:rPr lang="en-PH" smtClean="0"/>
              <a:t>08/04/2024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8379-EE40-457B-9725-2137CDAE66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483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009A-DD7D-46B7-BFE9-82ECC9E75E83}" type="datetimeFigureOut">
              <a:rPr lang="en-PH" smtClean="0"/>
              <a:t>08/04/2024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8379-EE40-457B-9725-2137CDAE66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560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009A-DD7D-46B7-BFE9-82ECC9E75E83}" type="datetimeFigureOut">
              <a:rPr lang="en-PH" smtClean="0"/>
              <a:t>08/04/2024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8379-EE40-457B-9725-2137CDAE66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3816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1" y="2362201"/>
            <a:ext cx="5027084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362201"/>
            <a:ext cx="502708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51201" y="624840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fld id="{D759009A-DD7D-46B7-BFE9-82ECC9E75E83}" type="datetimeFigureOut">
              <a:rPr lang="en-PH" smtClean="0"/>
              <a:t>08/04/2024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21600" y="6248401"/>
            <a:ext cx="3862917" cy="474663"/>
          </a:xfrm>
        </p:spPr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84" y="6242050"/>
            <a:ext cx="783167" cy="488950"/>
          </a:xfrm>
        </p:spPr>
        <p:txBody>
          <a:bodyPr/>
          <a:lstStyle>
            <a:lvl1pPr>
              <a:defRPr/>
            </a:lvl1pPr>
          </a:lstStyle>
          <a:p>
            <a:fld id="{73608379-EE40-457B-9725-2137CDAE66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594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33133" y="6292851"/>
            <a:ext cx="5664200" cy="365125"/>
          </a:xfrm>
        </p:spPr>
        <p:txBody>
          <a:bodyPr/>
          <a:lstStyle>
            <a:lvl1pPr>
              <a:defRPr/>
            </a:lvl1pPr>
          </a:lstStyle>
          <a:p>
            <a:fld id="{D759009A-DD7D-46B7-BFE9-82ECC9E75E83}" type="datetimeFigureOut">
              <a:rPr lang="en-PH" smtClean="0"/>
              <a:t>08/04/2024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18252"/>
            <a:ext cx="2743200" cy="365125"/>
          </a:xfrm>
        </p:spPr>
        <p:txBody>
          <a:bodyPr/>
          <a:lstStyle/>
          <a:p>
            <a:fld id="{73608379-EE40-457B-9725-2137CDAE66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97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009A-DD7D-46B7-BFE9-82ECC9E75E83}" type="datetimeFigureOut">
              <a:rPr lang="en-PH" smtClean="0"/>
              <a:t>08/04/2024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8379-EE40-457B-9725-2137CDAE66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248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009A-DD7D-46B7-BFE9-82ECC9E75E83}" type="datetimeFigureOut">
              <a:rPr lang="en-PH" smtClean="0"/>
              <a:t>08/04/2024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8379-EE40-457B-9725-2137CDAE66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255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009A-DD7D-46B7-BFE9-82ECC9E75E83}" type="datetimeFigureOut">
              <a:rPr lang="en-PH" smtClean="0"/>
              <a:t>08/04/2024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8379-EE40-457B-9725-2137CDAE66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69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009A-DD7D-46B7-BFE9-82ECC9E75E83}" type="datetimeFigureOut">
              <a:rPr lang="en-PH" smtClean="0"/>
              <a:t>08/04/2024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8379-EE40-457B-9725-2137CDAE66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23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009A-DD7D-46B7-BFE9-82ECC9E75E83}" type="datetimeFigureOut">
              <a:rPr lang="en-PH" smtClean="0"/>
              <a:t>08/04/2024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8379-EE40-457B-9725-2137CDAE66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11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009A-DD7D-46B7-BFE9-82ECC9E75E83}" type="datetimeFigureOut">
              <a:rPr lang="en-PH" smtClean="0"/>
              <a:t>08/04/2024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8379-EE40-457B-9725-2137CDAE66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186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009A-DD7D-46B7-BFE9-82ECC9E75E83}" type="datetimeFigureOut">
              <a:rPr lang="en-PH" smtClean="0"/>
              <a:t>08/04/2024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8379-EE40-457B-9725-2137CDAE66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421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009A-DD7D-46B7-BFE9-82ECC9E75E83}" type="datetimeFigureOut">
              <a:rPr lang="en-PH" smtClean="0"/>
              <a:t>08/04/2024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08379-EE40-457B-9725-2137CDAE66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963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6151-2CB5-5604-0207-EB12AB431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Abstraction and Overriding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3796C-2534-A089-3F5D-FBEC9ED69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108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4F0E0-00DC-4B16-0724-D78532DCA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4D55-70CB-4F30-2175-41C3E314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>
                <a:latin typeface="Century Gothic" panose="020B0502020202020204" pitchFamily="34" charset="0"/>
              </a:rPr>
              <a:t>Overriding Methods Example</a:t>
            </a:r>
            <a:endParaRPr lang="en-PH" dirty="0">
              <a:latin typeface="Century Gothic" panose="020B0502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58274-0460-2D97-81EF-365CCAA60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539" y="1825625"/>
            <a:ext cx="8839200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054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D63D0-B924-D0D2-F054-5279DE6F5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C346-021E-FAB2-2BD3-4C01A011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Implementing Override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17E2-9465-4CDD-E33A-7F9BB18D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To implement </a:t>
            </a:r>
            <a:r>
              <a:rPr lang="en-PH" dirty="0" err="1">
                <a:latin typeface="Century Gothic" panose="020B0502020202020204" pitchFamily="34" charset="0"/>
              </a:rPr>
              <a:t>DiscMag</a:t>
            </a:r>
            <a:r>
              <a:rPr lang="en-PH" dirty="0">
                <a:latin typeface="Century Gothic" panose="020B0502020202020204" pitchFamily="34" charset="0"/>
              </a:rPr>
              <a:t> we must create a subclass of Magazine.</a:t>
            </a:r>
          </a:p>
          <a:p>
            <a:r>
              <a:rPr lang="en-PH" dirty="0">
                <a:latin typeface="Century Gothic" panose="020B0502020202020204" pitchFamily="34" charset="0"/>
              </a:rPr>
              <a:t>No additional instance or methods are required though it is possible to create some if needed</a:t>
            </a:r>
          </a:p>
          <a:p>
            <a:r>
              <a:rPr lang="en-PH" dirty="0">
                <a:latin typeface="Century Gothic" panose="020B0502020202020204" pitchFamily="34" charset="0"/>
              </a:rPr>
              <a:t>The constructor for </a:t>
            </a:r>
            <a:r>
              <a:rPr lang="en-PH" dirty="0" err="1">
                <a:latin typeface="Century Gothic" panose="020B0502020202020204" pitchFamily="34" charset="0"/>
              </a:rPr>
              <a:t>DiscMag</a:t>
            </a:r>
            <a:r>
              <a:rPr lang="en-PH" dirty="0">
                <a:latin typeface="Century Gothic" panose="020B0502020202020204" pitchFamily="34" charset="0"/>
              </a:rPr>
              <a:t> simple passes ALL its parameters directly on to the superclass</a:t>
            </a:r>
          </a:p>
          <a:p>
            <a:r>
              <a:rPr lang="en-PH" dirty="0">
                <a:latin typeface="Century Gothic" panose="020B0502020202020204" pitchFamily="34" charset="0"/>
              </a:rPr>
              <a:t>A version of </a:t>
            </a:r>
            <a:r>
              <a:rPr lang="en-PH" dirty="0" err="1">
                <a:latin typeface="Century Gothic" panose="020B0502020202020204" pitchFamily="34" charset="0"/>
              </a:rPr>
              <a:t>RecNewIssue</a:t>
            </a:r>
            <a:r>
              <a:rPr lang="en-PH" dirty="0">
                <a:latin typeface="Century Gothic" panose="020B0502020202020204" pitchFamily="34" charset="0"/>
              </a:rPr>
              <a:t>() is defined in </a:t>
            </a:r>
            <a:r>
              <a:rPr lang="en-PH" dirty="0" err="1">
                <a:latin typeface="Century Gothic" panose="020B0502020202020204" pitchFamily="34" charset="0"/>
              </a:rPr>
              <a:t>DiscMag</a:t>
            </a:r>
            <a:r>
              <a:rPr lang="en-PH" dirty="0">
                <a:latin typeface="Century Gothic" panose="020B0502020202020204" pitchFamily="34" charset="0"/>
              </a:rPr>
              <a:t> to override the one inherited from Magazine</a:t>
            </a:r>
          </a:p>
        </p:txBody>
      </p:sp>
    </p:spTree>
    <p:extLst>
      <p:ext uri="{BB962C8B-B14F-4D97-AF65-F5344CB8AC3E}">
        <p14:creationId xmlns:p14="http://schemas.microsoft.com/office/powerpoint/2010/main" val="391742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C6F8-5401-1873-DC30-7D4FE24E9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CFA6-C2B8-31F2-F50F-15629A58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/>
              <a:t>Implementing Override Method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5476DE4-23B8-DBD2-8491-1024B1B51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9364"/>
            <a:ext cx="10515600" cy="3443860"/>
          </a:xfrm>
          <a:noFill/>
        </p:spPr>
      </p:pic>
    </p:spTree>
    <p:extLst>
      <p:ext uri="{BB962C8B-B14F-4D97-AF65-F5344CB8AC3E}">
        <p14:creationId xmlns:p14="http://schemas.microsoft.com/office/powerpoint/2010/main" val="170593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5B3AB-B0E3-5141-6692-371523AE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9EC6-5A30-6A35-A596-DA904C39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/>
              <a:t>Implementing Override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6BE3D-F921-AA0C-97BC-44C72FCB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3757353"/>
            <a:ext cx="10760359" cy="186715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BA14-AD23-489E-864C-37D4E079E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1690690"/>
            <a:ext cx="10335694" cy="1867157"/>
          </a:xfrm>
        </p:spPr>
        <p:txBody>
          <a:bodyPr>
            <a:normAutofit lnSpcReduction="10000"/>
          </a:bodyPr>
          <a:lstStyle/>
          <a:p>
            <a:r>
              <a:rPr lang="en-PH" dirty="0"/>
              <a:t>One final change is required</a:t>
            </a:r>
          </a:p>
          <a:p>
            <a:r>
              <a:rPr lang="en-PH" dirty="0"/>
              <a:t>Before a method can be overridden, permission for this must be granted by the author of the superclass</a:t>
            </a:r>
          </a:p>
          <a:p>
            <a:r>
              <a:rPr lang="en-PH" dirty="0"/>
              <a:t>This can be done using the keyword </a:t>
            </a:r>
            <a:r>
              <a:rPr lang="en-PH" b="1" dirty="0"/>
              <a:t>virtual</a:t>
            </a:r>
          </a:p>
          <a:p>
            <a:pPr marL="0" indent="0">
              <a:buNone/>
            </a:pP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407821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41DE6-2F12-7974-A122-F5A359012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53C0-C4CD-CD8B-AF0D-65B0FFBE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E86F-214A-53B4-4555-A1F292E6B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1690690"/>
            <a:ext cx="10335694" cy="4078343"/>
          </a:xfrm>
        </p:spPr>
        <p:txBody>
          <a:bodyPr>
            <a:normAutofit/>
          </a:bodyPr>
          <a:lstStyle/>
          <a:p>
            <a:r>
              <a:rPr lang="en-PH" dirty="0"/>
              <a:t>Create the code for the following:</a:t>
            </a:r>
            <a:endParaRPr lang="en-PH" b="1" dirty="0"/>
          </a:p>
          <a:p>
            <a:pPr marL="0" indent="0">
              <a:buNone/>
            </a:pPr>
            <a:endParaRPr lang="en-PH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CB5EA6-4566-1D19-FED1-4D16EE5E8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98801"/>
              </p:ext>
            </p:extLst>
          </p:nvPr>
        </p:nvGraphicFramePr>
        <p:xfrm>
          <a:off x="4118943" y="3547262"/>
          <a:ext cx="1965037" cy="2164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037">
                  <a:extLst>
                    <a:ext uri="{9D8B030D-6E8A-4147-A177-3AD203B41FA5}">
                      <a16:colId xmlns:a16="http://schemas.microsoft.com/office/drawing/2014/main" val="1364194013"/>
                    </a:ext>
                  </a:extLst>
                </a:gridCol>
              </a:tblGrid>
              <a:tr h="71484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Century Gothic" panose="020B0502020202020204" pitchFamily="34" charset="0"/>
                        </a:rPr>
                        <a:t>Human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871974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13409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Run(int legs)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4091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BE6998-447B-7149-D7DA-9AD6EC46D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50205"/>
              </p:ext>
            </p:extLst>
          </p:nvPr>
        </p:nvGraphicFramePr>
        <p:xfrm>
          <a:off x="6559652" y="1748073"/>
          <a:ext cx="1965037" cy="2164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037">
                  <a:extLst>
                    <a:ext uri="{9D8B030D-6E8A-4147-A177-3AD203B41FA5}">
                      <a16:colId xmlns:a16="http://schemas.microsoft.com/office/drawing/2014/main" val="1977609631"/>
                    </a:ext>
                  </a:extLst>
                </a:gridCol>
              </a:tblGrid>
              <a:tr h="714844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Animal</a:t>
                      </a:r>
                      <a:endParaRPr lang="en-PH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76661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Species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15276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Run(int legs)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5347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05DFC9-4B41-B32D-EEF6-279A32D84BC0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flipV="1">
            <a:off x="5101461" y="2830267"/>
            <a:ext cx="1458191" cy="7169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4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7EEB1-5E79-073D-CBA4-39342F1D7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F4A1-EF58-92FD-16D9-CE0C829E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/>
              <a:t>Exercise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F6CF-6BCB-7AA3-8E9F-0C5F02C8E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1690690"/>
            <a:ext cx="10335694" cy="4078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public abstract class Animal {</a:t>
            </a:r>
          </a:p>
          <a:p>
            <a:pPr marL="0" indent="0">
              <a:buNone/>
            </a:pPr>
            <a:r>
              <a:rPr lang="en-PH" dirty="0"/>
              <a:t>	string Species;</a:t>
            </a:r>
          </a:p>
          <a:p>
            <a:pPr marL="0" indent="0">
              <a:buNone/>
            </a:pPr>
            <a:r>
              <a:rPr lang="en-PH" dirty="0"/>
              <a:t>	public Animal (string Species){</a:t>
            </a:r>
          </a:p>
          <a:p>
            <a:pPr marL="0" indent="0">
              <a:buNone/>
            </a:pPr>
            <a:r>
              <a:rPr lang="en-PH" dirty="0"/>
              <a:t>		</a:t>
            </a:r>
            <a:r>
              <a:rPr lang="en-PH" dirty="0" err="1"/>
              <a:t>this.Species</a:t>
            </a:r>
            <a:r>
              <a:rPr lang="en-PH" dirty="0"/>
              <a:t> = Species;</a:t>
            </a:r>
          </a:p>
          <a:p>
            <a:pPr marL="0" indent="0">
              <a:buNone/>
            </a:pPr>
            <a:r>
              <a:rPr lang="en-PH" dirty="0"/>
              <a:t>	}</a:t>
            </a:r>
          </a:p>
          <a:p>
            <a:pPr marL="0" indent="0">
              <a:buNone/>
            </a:pPr>
            <a:r>
              <a:rPr lang="en-PH" dirty="0"/>
              <a:t>	public </a:t>
            </a:r>
            <a:r>
              <a:rPr lang="en-PH" b="1" dirty="0"/>
              <a:t>virtual</a:t>
            </a:r>
            <a:r>
              <a:rPr lang="en-PH" dirty="0"/>
              <a:t> void Run(int Legs){</a:t>
            </a:r>
          </a:p>
          <a:p>
            <a:pPr marL="0" indent="0">
              <a:buNone/>
            </a:pPr>
            <a:r>
              <a:rPr lang="en-PH" dirty="0"/>
              <a:t>	}</a:t>
            </a:r>
          </a:p>
          <a:p>
            <a:pPr marL="0" indent="0">
              <a:buNone/>
            </a:pPr>
            <a:r>
              <a:rPr lang="en-P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59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F5C5-F366-4455-0D83-4F43DFDC9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8516-8083-83BD-A420-FEC1D19B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/>
              <a:t>Exercise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0F3B8-2507-595D-BC1C-B436DB46D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1690690"/>
            <a:ext cx="10335694" cy="40783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dirty="0"/>
              <a:t>public class </a:t>
            </a:r>
            <a:r>
              <a:rPr lang="en-PH" dirty="0" err="1"/>
              <a:t>Human:Animal</a:t>
            </a:r>
            <a:r>
              <a:rPr lang="en-PH" dirty="0"/>
              <a:t> {</a:t>
            </a:r>
          </a:p>
          <a:p>
            <a:pPr marL="0" indent="0">
              <a:buNone/>
            </a:pPr>
            <a:r>
              <a:rPr lang="en-PH" dirty="0"/>
              <a:t>	string Name;</a:t>
            </a:r>
          </a:p>
          <a:p>
            <a:pPr marL="0" indent="0">
              <a:buNone/>
            </a:pPr>
            <a:r>
              <a:rPr lang="en-PH" dirty="0"/>
              <a:t>	public Human (string Species, string Name) : base (Species){</a:t>
            </a:r>
          </a:p>
          <a:p>
            <a:pPr marL="0" indent="0">
              <a:buNone/>
            </a:pPr>
            <a:r>
              <a:rPr lang="en-PH" dirty="0"/>
              <a:t>		</a:t>
            </a:r>
            <a:r>
              <a:rPr lang="en-PH" dirty="0" err="1"/>
              <a:t>this.Name</a:t>
            </a:r>
            <a:r>
              <a:rPr lang="en-PH" dirty="0"/>
              <a:t> = Name;</a:t>
            </a:r>
          </a:p>
          <a:p>
            <a:pPr marL="0" indent="0">
              <a:buNone/>
            </a:pPr>
            <a:r>
              <a:rPr lang="en-PH" dirty="0"/>
              <a:t>	}</a:t>
            </a:r>
          </a:p>
          <a:p>
            <a:pPr marL="0" indent="0">
              <a:buNone/>
            </a:pPr>
            <a:r>
              <a:rPr lang="en-PH" dirty="0"/>
              <a:t>	public </a:t>
            </a:r>
            <a:r>
              <a:rPr lang="en-PH" b="1" dirty="0"/>
              <a:t>override</a:t>
            </a:r>
            <a:r>
              <a:rPr lang="en-PH" dirty="0"/>
              <a:t> void Run(int Legs){</a:t>
            </a:r>
          </a:p>
          <a:p>
            <a:pPr marL="0" indent="0">
              <a:buNone/>
            </a:pPr>
            <a:r>
              <a:rPr lang="en-PH" dirty="0"/>
              <a:t>		</a:t>
            </a:r>
            <a:r>
              <a:rPr lang="en-PH" dirty="0" err="1"/>
              <a:t>base.Run</a:t>
            </a:r>
            <a:r>
              <a:rPr lang="en-PH" dirty="0"/>
              <a:t>(Legs);</a:t>
            </a:r>
          </a:p>
          <a:p>
            <a:pPr marL="0" indent="0">
              <a:buNone/>
            </a:pPr>
            <a:r>
              <a:rPr lang="en-PH" dirty="0"/>
              <a:t>	}</a:t>
            </a:r>
          </a:p>
          <a:p>
            <a:pPr marL="0" indent="0">
              <a:buNone/>
            </a:pPr>
            <a:r>
              <a:rPr lang="en-P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50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4DA8B-8523-DE17-E47D-103BF9260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55D4-4020-6B35-4174-60E046B8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8F89-C818-5DB6-2A6D-1CF1BDC95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6612" y="1690690"/>
            <a:ext cx="10335694" cy="4078343"/>
          </a:xfrm>
        </p:spPr>
        <p:txBody>
          <a:bodyPr>
            <a:normAutofit/>
          </a:bodyPr>
          <a:lstStyle/>
          <a:p>
            <a:r>
              <a:rPr lang="en-PH" dirty="0"/>
              <a:t>Create the code for the following:</a:t>
            </a:r>
            <a:endParaRPr lang="en-PH" b="1" dirty="0"/>
          </a:p>
          <a:p>
            <a:pPr marL="0" indent="0">
              <a:buNone/>
            </a:pPr>
            <a:endParaRPr lang="en-PH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8E85D4-6358-69BE-3C2C-AE892136F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72802"/>
              </p:ext>
            </p:extLst>
          </p:nvPr>
        </p:nvGraphicFramePr>
        <p:xfrm>
          <a:off x="1224994" y="3764152"/>
          <a:ext cx="2991645" cy="2164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645">
                  <a:extLst>
                    <a:ext uri="{9D8B030D-6E8A-4147-A177-3AD203B41FA5}">
                      <a16:colId xmlns:a16="http://schemas.microsoft.com/office/drawing/2014/main" val="1364194013"/>
                    </a:ext>
                  </a:extLst>
                </a:gridCol>
              </a:tblGrid>
              <a:tr h="71484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Century Gothic" panose="020B0502020202020204" pitchFamily="34" charset="0"/>
                        </a:rPr>
                        <a:t>Student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871974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Student_ID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13409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Talk(String Sentence)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4091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E9C114-9152-72E9-C6C6-143DB214F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02330"/>
              </p:ext>
            </p:extLst>
          </p:nvPr>
        </p:nvGraphicFramePr>
        <p:xfrm>
          <a:off x="5103329" y="2346806"/>
          <a:ext cx="2872034" cy="2164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2034">
                  <a:extLst>
                    <a:ext uri="{9D8B030D-6E8A-4147-A177-3AD203B41FA5}">
                      <a16:colId xmlns:a16="http://schemas.microsoft.com/office/drawing/2014/main" val="1977609631"/>
                    </a:ext>
                  </a:extLst>
                </a:gridCol>
              </a:tblGrid>
              <a:tr h="714844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Human</a:t>
                      </a:r>
                      <a:endParaRPr lang="en-PH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76661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Name</a:t>
                      </a:r>
                    </a:p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15276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Talk(string Sentence)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5347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DBBD23-1554-EB43-D826-431E44A47024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flipV="1">
            <a:off x="2720816" y="3429000"/>
            <a:ext cx="2382513" cy="3351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6727A5-8CCD-3DF6-772D-2C14E42E3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36374"/>
              </p:ext>
            </p:extLst>
          </p:nvPr>
        </p:nvGraphicFramePr>
        <p:xfrm>
          <a:off x="8862053" y="3923658"/>
          <a:ext cx="2992832" cy="2164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832">
                  <a:extLst>
                    <a:ext uri="{9D8B030D-6E8A-4147-A177-3AD203B41FA5}">
                      <a16:colId xmlns:a16="http://schemas.microsoft.com/office/drawing/2014/main" val="1977609631"/>
                    </a:ext>
                  </a:extLst>
                </a:gridCol>
              </a:tblGrid>
              <a:tr h="71484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Century Gothic" panose="020B0502020202020204" pitchFamily="34" charset="0"/>
                        </a:rPr>
                        <a:t>Instructor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76661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Faculty_ID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15276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Talk(string Sentence)</a:t>
                      </a:r>
                    </a:p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Teach(string 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5347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C91BF1-0A77-2EDE-DED8-0C8B5B48658B}"/>
              </a:ext>
            </a:extLst>
          </p:cNvPr>
          <p:cNvCxnSpPr>
            <a:cxnSpLocks/>
            <a:stCxn id="4" idx="0"/>
            <a:endCxn id="12" idx="3"/>
          </p:cNvCxnSpPr>
          <p:nvPr/>
        </p:nvCxnSpPr>
        <p:spPr>
          <a:xfrm flipH="1" flipV="1">
            <a:off x="7975363" y="3429000"/>
            <a:ext cx="2383106" cy="4946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5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531D0-D6C3-9489-D3D9-D59B1471E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8B08-F6AA-0E4D-D329-883C7D7A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CED22-9A48-9E3F-A03A-E4F0C9294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One of the 4 pillars of OOP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process of </a:t>
            </a:r>
            <a:r>
              <a:rPr lang="en-US" b="1" dirty="0">
                <a:latin typeface="Century Gothic" panose="020B0502020202020204" pitchFamily="34" charset="0"/>
              </a:rPr>
              <a:t>simplifying complex systems </a:t>
            </a:r>
            <a:r>
              <a:rPr lang="en-US" dirty="0">
                <a:latin typeface="Century Gothic" panose="020B0502020202020204" pitchFamily="34" charset="0"/>
              </a:rPr>
              <a:t>by focusing on essential properties while </a:t>
            </a:r>
            <a:r>
              <a:rPr lang="en-US" b="1" dirty="0">
                <a:latin typeface="Century Gothic" panose="020B0502020202020204" pitchFamily="34" charset="0"/>
              </a:rPr>
              <a:t>hiding unnecessary details</a:t>
            </a:r>
            <a:r>
              <a:rPr lang="en-US" dirty="0">
                <a:latin typeface="Century Gothic" panose="020B0502020202020204" pitchFamily="34" charset="0"/>
              </a:rPr>
              <a:t>. </a:t>
            </a:r>
          </a:p>
          <a:p>
            <a:r>
              <a:rPr lang="en-US" dirty="0">
                <a:latin typeface="Century Gothic" panose="020B0502020202020204" pitchFamily="34" charset="0"/>
              </a:rPr>
              <a:t>It involves creating models or representations of real-world entities or systems that capture only the relevant characteristics needed for a particular purpose.</a:t>
            </a:r>
            <a:endParaRPr lang="en-PH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8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0C14-6FD9-CEB7-A292-2B5C4842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Abstract 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5CEC0A-28D5-6B1C-F004-D9DA17FD6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20437"/>
              </p:ext>
            </p:extLst>
          </p:nvPr>
        </p:nvGraphicFramePr>
        <p:xfrm>
          <a:off x="1463051" y="3848958"/>
          <a:ext cx="1965037" cy="2164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037">
                  <a:extLst>
                    <a:ext uri="{9D8B030D-6E8A-4147-A177-3AD203B41FA5}">
                      <a16:colId xmlns:a16="http://schemas.microsoft.com/office/drawing/2014/main" val="1364194013"/>
                    </a:ext>
                  </a:extLst>
                </a:gridCol>
              </a:tblGrid>
              <a:tr h="71484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Century Gothic" panose="020B0502020202020204" pitchFamily="34" charset="0"/>
                        </a:rPr>
                        <a:t>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871974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>
                          <a:latin typeface="Century Gothic" panose="020B0502020202020204" pitchFamily="34" charset="0"/>
                        </a:rPr>
                        <a:t>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13409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OrderCopies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409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546E12-3113-9075-4623-7CFBAFA6C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3966"/>
              </p:ext>
            </p:extLst>
          </p:nvPr>
        </p:nvGraphicFramePr>
        <p:xfrm>
          <a:off x="7940421" y="3671541"/>
          <a:ext cx="1965036" cy="2182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036">
                  <a:extLst>
                    <a:ext uri="{9D8B030D-6E8A-4147-A177-3AD203B41FA5}">
                      <a16:colId xmlns:a16="http://schemas.microsoft.com/office/drawing/2014/main" val="1364194013"/>
                    </a:ext>
                  </a:extLst>
                </a:gridCol>
              </a:tblGrid>
              <a:tr h="732547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latin typeface="Century Gothic" panose="020B0502020202020204" pitchFamily="34" charset="0"/>
                        </a:rPr>
                        <a:t>Magazine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871974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OrderQty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CurrIssue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13409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AdjustQty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PH" dirty="0" err="1">
                          <a:latin typeface="Century Gothic" panose="020B0502020202020204" pitchFamily="34" charset="0"/>
                        </a:rPr>
                        <a:t>RecNewIssue</a:t>
                      </a:r>
                      <a:r>
                        <a:rPr lang="en-PH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409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5412AB-47CE-6D8D-67D9-D6E51CB5B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8386"/>
              </p:ext>
            </p:extLst>
          </p:nvPr>
        </p:nvGraphicFramePr>
        <p:xfrm>
          <a:off x="4802819" y="1690690"/>
          <a:ext cx="1508991" cy="2354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991">
                  <a:extLst>
                    <a:ext uri="{9D8B030D-6E8A-4147-A177-3AD203B41FA5}">
                      <a16:colId xmlns:a16="http://schemas.microsoft.com/office/drawing/2014/main" val="1977609631"/>
                    </a:ext>
                  </a:extLst>
                </a:gridCol>
              </a:tblGrid>
              <a:tr h="714844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Publication</a:t>
                      </a:r>
                      <a:endParaRPr lang="en-PH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76661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/>
                        <a:t>Title</a:t>
                      </a:r>
                    </a:p>
                    <a:p>
                      <a:pPr algn="l"/>
                      <a:r>
                        <a:rPr lang="en-PH" dirty="0"/>
                        <a:t>Price</a:t>
                      </a:r>
                    </a:p>
                    <a:p>
                      <a:pPr algn="l"/>
                      <a:r>
                        <a:rPr lang="en-PH" dirty="0"/>
                        <a:t>Copies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15276"/>
                  </a:ext>
                </a:extLst>
              </a:tr>
              <a:tr h="724772">
                <a:tc>
                  <a:txBody>
                    <a:bodyPr/>
                    <a:lstStyle/>
                    <a:p>
                      <a:pPr algn="l"/>
                      <a:r>
                        <a:rPr lang="en-PH" dirty="0" err="1"/>
                        <a:t>SellCopy</a:t>
                      </a:r>
                      <a:r>
                        <a:rPr lang="en-PH" dirty="0"/>
                        <a:t>()</a:t>
                      </a:r>
                      <a:endParaRPr lang="en-PH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5347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6A83B8-6FF6-C8EE-3106-92F0EC51523E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H="1" flipV="1">
            <a:off x="6311810" y="2867698"/>
            <a:ext cx="2611129" cy="80384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63CFDD-E128-15CA-EA97-BDB3531FA4F6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2445569" y="2867698"/>
            <a:ext cx="2357250" cy="9812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9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04AD9-9606-1181-F0DD-93955E0FA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3D47-12CA-D5FA-08AD-72E74224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90E9-E6A5-1D20-70F1-89807228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If we want to deal with a new type of Publication which is genuinely neither Book nor Magazine such a Newspaper, it will naturally become another new subclass of Publication</a:t>
            </a:r>
          </a:p>
          <a:p>
            <a:r>
              <a:rPr lang="en-PH" dirty="0">
                <a:latin typeface="Century Gothic" panose="020B0502020202020204" pitchFamily="34" charset="0"/>
              </a:rPr>
              <a:t>As Publication will </a:t>
            </a:r>
            <a:r>
              <a:rPr lang="en-PH" b="1" dirty="0">
                <a:latin typeface="Century Gothic" panose="020B0502020202020204" pitchFamily="34" charset="0"/>
              </a:rPr>
              <a:t>never be instantiated</a:t>
            </a:r>
            <a:r>
              <a:rPr lang="en-PH" dirty="0">
                <a:latin typeface="Century Gothic" panose="020B0502020202020204" pitchFamily="34" charset="0"/>
              </a:rPr>
              <a:t>, the only purpose of why the class exists is to gather together the generalized features for inheritance</a:t>
            </a:r>
          </a:p>
        </p:txBody>
      </p:sp>
    </p:spTree>
    <p:extLst>
      <p:ext uri="{BB962C8B-B14F-4D97-AF65-F5344CB8AC3E}">
        <p14:creationId xmlns:p14="http://schemas.microsoft.com/office/powerpoint/2010/main" val="79731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D257A-7A7D-40BC-EEF5-5CF1C41E0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FB65-0210-6C2A-5650-60DBC2C3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AAED-ECCB-69C9-9629-36F4C2DD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We can enforce the fact the Publication is non-instantiable by declaring it “abstract”</a:t>
            </a:r>
          </a:p>
          <a:p>
            <a:endParaRPr lang="en-PH" dirty="0">
              <a:latin typeface="Century Gothic" panose="020B0502020202020204" pitchFamily="34" charset="0"/>
            </a:endParaRPr>
          </a:p>
          <a:p>
            <a:endParaRPr lang="en-PH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56025-D2EF-D3DB-87D0-2711A445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1" y="2914605"/>
            <a:ext cx="9733665" cy="19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7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8340D-5E77-86F5-A1FA-8AB628C89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1AF0-F572-C6B8-EC38-5ACA08D3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Importance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EDF6-1AAE-878B-5454-29454615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>
                <a:latin typeface="Century Gothic" panose="020B0502020202020204" pitchFamily="34" charset="0"/>
              </a:rPr>
              <a:t>Modularity</a:t>
            </a:r>
            <a:r>
              <a:rPr lang="en-PH" dirty="0">
                <a:latin typeface="Century Gothic" panose="020B0502020202020204" pitchFamily="34" charset="0"/>
              </a:rPr>
              <a:t> – breaks down a system into smaller, more manageable components</a:t>
            </a:r>
          </a:p>
          <a:p>
            <a:r>
              <a:rPr lang="en-PH" b="1" dirty="0">
                <a:latin typeface="Century Gothic" panose="020B0502020202020204" pitchFamily="34" charset="0"/>
              </a:rPr>
              <a:t>Code</a:t>
            </a:r>
            <a:r>
              <a:rPr lang="en-PH" dirty="0">
                <a:latin typeface="Century Gothic" panose="020B0502020202020204" pitchFamily="34" charset="0"/>
              </a:rPr>
              <a:t> </a:t>
            </a:r>
            <a:r>
              <a:rPr lang="en-PH" b="1" dirty="0">
                <a:latin typeface="Century Gothic" panose="020B0502020202020204" pitchFamily="34" charset="0"/>
              </a:rPr>
              <a:t>reusability</a:t>
            </a:r>
            <a:r>
              <a:rPr lang="en-PH" dirty="0">
                <a:latin typeface="Century Gothic" panose="020B0502020202020204" pitchFamily="34" charset="0"/>
              </a:rPr>
              <a:t> – defines reusable templates that can be instantiated multiple times</a:t>
            </a:r>
          </a:p>
          <a:p>
            <a:r>
              <a:rPr lang="en-PH" b="1" dirty="0">
                <a:latin typeface="Century Gothic" panose="020B0502020202020204" pitchFamily="34" charset="0"/>
              </a:rPr>
              <a:t>Information</a:t>
            </a:r>
            <a:r>
              <a:rPr lang="en-PH" dirty="0">
                <a:latin typeface="Century Gothic" panose="020B0502020202020204" pitchFamily="34" charset="0"/>
              </a:rPr>
              <a:t> </a:t>
            </a:r>
            <a:r>
              <a:rPr lang="en-PH" b="1" dirty="0">
                <a:latin typeface="Century Gothic" panose="020B0502020202020204" pitchFamily="34" charset="0"/>
              </a:rPr>
              <a:t>hiding</a:t>
            </a:r>
            <a:r>
              <a:rPr lang="en-PH" dirty="0">
                <a:latin typeface="Century Gothic" panose="020B0502020202020204" pitchFamily="34" charset="0"/>
              </a:rPr>
              <a:t> – separates the external interface of an object from its internal implementation details. Allows developers to modify the internal implementation without affecting other parts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60677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701DC-0ABB-C84A-7EDF-875C3849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1481-DE3F-8C8C-B7FD-A50DD598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9059-9852-9DDB-6444-FCC31A57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A subclass inherits the methods of its superclass and must therefore always provide at least that set of methods</a:t>
            </a:r>
          </a:p>
          <a:p>
            <a:r>
              <a:rPr lang="en-PH" dirty="0">
                <a:latin typeface="Century Gothic" panose="020B0502020202020204" pitchFamily="34" charset="0"/>
              </a:rPr>
              <a:t>This implementation of a method can be changed in a subclass called the overriding method</a:t>
            </a:r>
          </a:p>
          <a:p>
            <a:r>
              <a:rPr lang="en-PH" dirty="0">
                <a:latin typeface="Century Gothic" panose="020B0502020202020204" pitchFamily="34" charset="0"/>
              </a:rPr>
              <a:t>To do this, write a new version in the subclass which replaces the inherited attribute/method</a:t>
            </a:r>
          </a:p>
        </p:txBody>
      </p:sp>
    </p:spTree>
    <p:extLst>
      <p:ext uri="{BB962C8B-B14F-4D97-AF65-F5344CB8AC3E}">
        <p14:creationId xmlns:p14="http://schemas.microsoft.com/office/powerpoint/2010/main" val="355507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BC02F-9FD8-9C73-FFF9-90EA31F15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AC55-6E34-8939-5572-E70A8275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Overriding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C582-C68C-85B7-3D07-7B00A50A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The new method should essentially perform the same functionality as the method that it is replacing. </a:t>
            </a:r>
          </a:p>
          <a:p>
            <a:r>
              <a:rPr lang="en-PH" dirty="0">
                <a:latin typeface="Century Gothic" panose="020B0502020202020204" pitchFamily="34" charset="0"/>
              </a:rPr>
              <a:t>This can help improve the method and make the function more appropriate to a specific subclass</a:t>
            </a:r>
          </a:p>
        </p:txBody>
      </p:sp>
    </p:spTree>
    <p:extLst>
      <p:ext uri="{BB962C8B-B14F-4D97-AF65-F5344CB8AC3E}">
        <p14:creationId xmlns:p14="http://schemas.microsoft.com/office/powerpoint/2010/main" val="136580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43921-742A-13E3-163F-CBC78F4FA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C948-A5D7-905B-8230-F024C866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Overriding Methods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B7B3-A376-01DE-AAB0-0D0128B4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Imagine a special category of magazine which has a disc attached to each copy called </a:t>
            </a:r>
            <a:r>
              <a:rPr lang="en-PH" dirty="0" err="1">
                <a:latin typeface="Century Gothic" panose="020B0502020202020204" pitchFamily="34" charset="0"/>
              </a:rPr>
              <a:t>DiscMag</a:t>
            </a:r>
            <a:endParaRPr lang="en-PH" dirty="0">
              <a:latin typeface="Century Gothic" panose="020B0502020202020204" pitchFamily="34" charset="0"/>
            </a:endParaRPr>
          </a:p>
          <a:p>
            <a:r>
              <a:rPr lang="en-PH" dirty="0">
                <a:latin typeface="Century Gothic" panose="020B0502020202020204" pitchFamily="34" charset="0"/>
              </a:rPr>
              <a:t>Create a subclass of Magazine to deal with </a:t>
            </a:r>
            <a:r>
              <a:rPr lang="en-PH" dirty="0" err="1">
                <a:latin typeface="Century Gothic" panose="020B0502020202020204" pitchFamily="34" charset="0"/>
              </a:rPr>
              <a:t>DiscMags</a:t>
            </a:r>
            <a:endParaRPr lang="en-PH" dirty="0">
              <a:latin typeface="Century Gothic" panose="020B0502020202020204" pitchFamily="34" charset="0"/>
            </a:endParaRPr>
          </a:p>
          <a:p>
            <a:r>
              <a:rPr lang="en-PH" dirty="0">
                <a:latin typeface="Century Gothic" panose="020B0502020202020204" pitchFamily="34" charset="0"/>
              </a:rPr>
              <a:t>When a new issues of a </a:t>
            </a:r>
            <a:r>
              <a:rPr lang="en-PH" dirty="0" err="1">
                <a:latin typeface="Century Gothic" panose="020B0502020202020204" pitchFamily="34" charset="0"/>
              </a:rPr>
              <a:t>DiscMag</a:t>
            </a:r>
            <a:r>
              <a:rPr lang="en-PH" dirty="0">
                <a:latin typeface="Century Gothic" panose="020B0502020202020204" pitchFamily="34" charset="0"/>
              </a:rPr>
              <a:t> arrives, not only do we want to update the current stock, but we want to check that the disks are correctly attached.</a:t>
            </a:r>
          </a:p>
          <a:p>
            <a:r>
              <a:rPr lang="en-PH" dirty="0" err="1">
                <a:latin typeface="Century Gothic" panose="020B0502020202020204" pitchFamily="34" charset="0"/>
              </a:rPr>
              <a:t>DiscMag</a:t>
            </a:r>
            <a:r>
              <a:rPr lang="en-PH" dirty="0">
                <a:latin typeface="Century Gothic" panose="020B0502020202020204" pitchFamily="34" charset="0"/>
              </a:rPr>
              <a:t> needs additional functionality in the </a:t>
            </a:r>
            <a:r>
              <a:rPr lang="en-PH" dirty="0" err="1">
                <a:latin typeface="Century Gothic" panose="020B0502020202020204" pitchFamily="34" charset="0"/>
              </a:rPr>
              <a:t>RecNewIssue</a:t>
            </a:r>
            <a:r>
              <a:rPr lang="en-PH" dirty="0">
                <a:latin typeface="Century Gothic" panose="020B0502020202020204" pitchFamily="34" charset="0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4108922717"/>
      </p:ext>
    </p:extLst>
  </p:cSld>
  <p:clrMapOvr>
    <a:masterClrMapping/>
  </p:clrMapOvr>
</p:sld>
</file>

<file path=ppt/theme/theme1.xml><?xml version="1.0" encoding="utf-8"?>
<a:theme xmlns:a="http://schemas.openxmlformats.org/drawingml/2006/main" name="CITC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CS" id="{81CE9BAC-EEBD-4D36-BA62-C4060C197633}" vid="{6BE61391-6EEA-4FF8-9F45-EEC561A2EF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CITCS</Template>
  <TotalTime>151</TotalTime>
  <Words>619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CITCS</vt:lpstr>
      <vt:lpstr>Abstraction and Overriding Methods</vt:lpstr>
      <vt:lpstr>Abstract Classes</vt:lpstr>
      <vt:lpstr>Abstract Classes</vt:lpstr>
      <vt:lpstr>Abstract Classes</vt:lpstr>
      <vt:lpstr>Abstract Classes</vt:lpstr>
      <vt:lpstr>Importance of Abstraction</vt:lpstr>
      <vt:lpstr>Overriding Methods</vt:lpstr>
      <vt:lpstr>Overriding Methods</vt:lpstr>
      <vt:lpstr>Overriding Methods Example</vt:lpstr>
      <vt:lpstr>Overriding Methods Example</vt:lpstr>
      <vt:lpstr>Implementing Override Method</vt:lpstr>
      <vt:lpstr>Implementing Override Method</vt:lpstr>
      <vt:lpstr>Implementing Override Method</vt:lpstr>
      <vt:lpstr>Exercise</vt:lpstr>
      <vt:lpstr>Exercise Answer</vt:lpstr>
      <vt:lpstr>Exercise Answer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 and Overriding</dc:title>
  <dc:creator>don malabanan</dc:creator>
  <cp:lastModifiedBy>Jessie Martirez</cp:lastModifiedBy>
  <cp:revision>9</cp:revision>
  <dcterms:created xsi:type="dcterms:W3CDTF">2024-03-21T01:13:28Z</dcterms:created>
  <dcterms:modified xsi:type="dcterms:W3CDTF">2024-04-07T22:29:47Z</dcterms:modified>
</cp:coreProperties>
</file>