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67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B89ED-EEEA-4CF5-880B-23729D7CD3DF}" v="13" dt="2024-03-05T02:01:14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B17C6-C641-4E25-BDB2-078DA7D2DB9E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49587-AA27-4363-9B2C-553B5F6D8D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204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9587-AA27-4363-9B2C-553B5F6D8DDE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5745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505A7-A0F4-CA0D-96EA-F4FC89152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71BD1-EEAE-1DF3-AB65-6351A5DFDD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7C62E7-E596-E7F1-C888-F090388AC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09A3-5FCA-9159-E72F-FCC77B096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9587-AA27-4363-9B2C-553B5F6D8DDE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0643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74EC9-C110-09C8-9C89-98697AC2B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67268-7158-952E-DC8F-E6BB287EC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36871-A21A-3762-D84C-F798629A3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3373C-CD98-DC6E-28B7-9B38D0C3F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9587-AA27-4363-9B2C-553B5F6D8DDE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581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A74F4-3A96-15D0-6324-01EA1AF7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03E6C7-0AB0-AA7E-ACD8-5F8524992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D212C8-E286-39A1-2DBA-0A08E46D2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850E-0DA2-2DEB-5188-FF5440D08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9587-AA27-4363-9B2C-553B5F6D8DDE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140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2F156-6D48-E382-04E5-E547477B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FAB514-F1E7-4379-5167-4739E64DE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E393C-766F-CD9C-DF92-9B5FE8AAA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E109D-9877-A6CC-4A42-3D1D1A2C3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9587-AA27-4363-9B2C-553B5F6D8DDE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22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89145-96DE-08C9-5C2F-B434A880B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D7E53-9ED4-0A86-F32B-7A7AD9056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0A8E6-3691-D84A-4AB7-D19E1CEB5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A7D5A-0006-5438-1A54-7E82B3615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9587-AA27-4363-9B2C-553B5F6D8DDE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044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A255D-9257-E690-FC17-A51F03BC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559C2-BD5E-DF16-9CDB-D9AB271F8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C2B94-225B-F8FA-4645-C53C51188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9884E-BD40-615E-F680-ACDB90FFA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9587-AA27-4363-9B2C-553B5F6D8DDE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514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18247-5BA3-EF90-A9BD-E6590E362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1BBC20-9A00-7801-A1A3-8A4FA7270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CD9A6A-5DC0-AE91-848D-53DF9B563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64C94-BC8F-2138-9D5C-E748353D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9587-AA27-4363-9B2C-553B5F6D8DDE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27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E03D1-B29E-991D-1ED0-5EB61BF33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0DAC8-3913-AA7D-BB2E-AE41ED24B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781145-2045-BAA4-7CE6-ED0D2CFFF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12A45-E4FE-3F2B-E443-2640759B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9587-AA27-4363-9B2C-553B5F6D8DDE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40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B085A-8E03-7FE9-3F19-6E910ED98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5B2C58-F425-8B39-AC84-EB565B111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AC144D-D9B3-F79B-93F6-7B1EF5970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0F258-FC0F-EF92-6203-D8DDAE406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9587-AA27-4363-9B2C-553B5F6D8DDE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257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501F1-79A5-245E-5D2D-D4BBEC75D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AF39E-26BA-998D-8D46-139209D15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548BB-5C0A-3A76-ADB0-66B577BF5E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C6BDF-437F-01C4-F7E9-24B650D59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9587-AA27-4363-9B2C-553B5F6D8DDE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284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05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26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0485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1" y="2362201"/>
            <a:ext cx="5027084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362201"/>
            <a:ext cx="502708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51201" y="624840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6248401"/>
            <a:ext cx="3862917" cy="474663"/>
          </a:xfrm>
        </p:spPr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84" y="6242050"/>
            <a:ext cx="783167" cy="488950"/>
          </a:xfrm>
        </p:spPr>
        <p:txBody>
          <a:bodyPr/>
          <a:lstStyle>
            <a:lvl1pPr>
              <a:defRPr/>
            </a:lvl1pPr>
          </a:lstStyle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54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3133" y="6292851"/>
            <a:ext cx="5664200" cy="365125"/>
          </a:xfrm>
        </p:spPr>
        <p:txBody>
          <a:bodyPr/>
          <a:lstStyle>
            <a:lvl1pPr>
              <a:defRPr/>
            </a:lvl1pPr>
          </a:lstStyle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18252"/>
            <a:ext cx="2743200" cy="365125"/>
          </a:xfrm>
        </p:spPr>
        <p:txBody>
          <a:bodyPr/>
          <a:lstStyle/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378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03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13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771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778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508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21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28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3150-BE3C-43E2-BCE8-4449D5D298C6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D9BB-8623-4223-BAF6-149AA4532A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990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E761-14C6-41B3-35B5-DCF592902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Inheritance in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503B8-A4F0-EC4D-238B-E613C56BD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6960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770E0-5A54-19F6-F079-608E1BD2C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B656-8A13-EEE3-E44C-92B45DF9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Practice activity 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E6D4872-3368-AB55-DB9A-CA062663F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Arrange the following classes into a suitable hierarchy and draw these on a class diagram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current account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deposit account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bank account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Simon’s deposit account</a:t>
            </a:r>
          </a:p>
        </p:txBody>
      </p:sp>
    </p:spTree>
    <p:extLst>
      <p:ext uri="{BB962C8B-B14F-4D97-AF65-F5344CB8AC3E}">
        <p14:creationId xmlns:p14="http://schemas.microsoft.com/office/powerpoint/2010/main" val="123277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14A30-72B8-AC54-28DA-89120DBF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1E33-4805-CD8F-CDCD-610B3391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Practice activity 1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29E95DA-30F2-4238-13D3-E8A94E151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Simon’s deposit account should NOT be shown on a class diagram as this is a specific instance of a class (object)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4641AA-9989-1639-36E7-0207FD534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18269"/>
              </p:ext>
            </p:extLst>
          </p:nvPr>
        </p:nvGraphicFramePr>
        <p:xfrm>
          <a:off x="2301009" y="1942885"/>
          <a:ext cx="1874751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751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437801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Bank Account</a:t>
                      </a:r>
                      <a:endParaRPr lang="en-PH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BB1F9C-79FD-EAD6-8755-E61AD5377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61881"/>
              </p:ext>
            </p:extLst>
          </p:nvPr>
        </p:nvGraphicFramePr>
        <p:xfrm>
          <a:off x="3769360" y="4001294"/>
          <a:ext cx="1874751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751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437801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Current Account</a:t>
                      </a:r>
                      <a:endParaRPr lang="en-PH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B38DD8-7704-E77A-3525-F9FE714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78439"/>
              </p:ext>
            </p:extLst>
          </p:nvPr>
        </p:nvGraphicFramePr>
        <p:xfrm>
          <a:off x="685569" y="4001294"/>
          <a:ext cx="1874751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751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437801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Deposit Account</a:t>
                      </a:r>
                      <a:endParaRPr lang="en-PH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490228-572F-8CED-B8A0-462AB672735C}"/>
              </a:ext>
            </a:extLst>
          </p:cNvPr>
          <p:cNvCxnSpPr>
            <a:cxnSpLocks/>
            <a:stCxn id="7" idx="0"/>
            <a:endCxn id="3" idx="1"/>
          </p:cNvCxnSpPr>
          <p:nvPr/>
        </p:nvCxnSpPr>
        <p:spPr>
          <a:xfrm flipV="1">
            <a:off x="1622944" y="2605666"/>
            <a:ext cx="678065" cy="13956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F097CF-07F6-39DF-C0E0-64E46E015323}"/>
              </a:ext>
            </a:extLst>
          </p:cNvPr>
          <p:cNvCxnSpPr>
            <a:cxnSpLocks/>
            <a:stCxn id="6" idx="0"/>
            <a:endCxn id="3" idx="3"/>
          </p:cNvCxnSpPr>
          <p:nvPr/>
        </p:nvCxnSpPr>
        <p:spPr>
          <a:xfrm flipH="1" flipV="1">
            <a:off x="4175760" y="2605666"/>
            <a:ext cx="530975" cy="13956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8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1E145-2355-FBFD-9995-CC2568B58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A102-8B6D-3DCC-F389-33FBE48C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Practice activity 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2D51C5-0250-D93F-8E62-4FB005FF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Arrange the following classes into a suitable hierarchy and draw these on a class diagram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building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house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car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tire</a:t>
            </a:r>
          </a:p>
        </p:txBody>
      </p:sp>
    </p:spTree>
    <p:extLst>
      <p:ext uri="{BB962C8B-B14F-4D97-AF65-F5344CB8AC3E}">
        <p14:creationId xmlns:p14="http://schemas.microsoft.com/office/powerpoint/2010/main" val="35664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FD01-D01D-110C-EAA4-F8A2C7256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F6EC-7391-222F-DF04-E7BADE2E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Practice activity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8315740-3B50-0FE4-25E5-1FE74EB3E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A house is a type of building and can inherit the attributes of building. However, this is not true of a car.</a:t>
            </a:r>
          </a:p>
          <a:p>
            <a:r>
              <a:rPr lang="en-US" dirty="0"/>
              <a:t>A car HAS A tire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F502A-1B0D-19AC-FE9D-730F99125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15896"/>
              </p:ext>
            </p:extLst>
          </p:nvPr>
        </p:nvGraphicFramePr>
        <p:xfrm>
          <a:off x="2301009" y="1942885"/>
          <a:ext cx="1874751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751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437801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Building</a:t>
                      </a:r>
                      <a:endParaRPr lang="en-PH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D45DB2-94B3-CCE3-D47F-EE337BAA3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70694"/>
              </p:ext>
            </p:extLst>
          </p:nvPr>
        </p:nvGraphicFramePr>
        <p:xfrm>
          <a:off x="3769360" y="4001294"/>
          <a:ext cx="1874751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751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437801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Car</a:t>
                      </a:r>
                      <a:endParaRPr lang="en-PH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C0F81C-A40E-4E9F-3269-CAD06FBB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28931"/>
              </p:ext>
            </p:extLst>
          </p:nvPr>
        </p:nvGraphicFramePr>
        <p:xfrm>
          <a:off x="685569" y="4001294"/>
          <a:ext cx="1874751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751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437801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CEB507-5B62-995F-6E1E-0F9D47F3840A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1622944" y="2605666"/>
            <a:ext cx="678065" cy="13956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88562E-68B7-3B0C-0910-6C8322608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20554"/>
              </p:ext>
            </p:extLst>
          </p:nvPr>
        </p:nvGraphicFramePr>
        <p:xfrm>
          <a:off x="6685280" y="4642009"/>
          <a:ext cx="1874751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751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437801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Tire</a:t>
                      </a:r>
                      <a:endParaRPr lang="en-PH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l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41BC76-B3D3-2C95-8A53-B94E34653E1E}"/>
              </a:ext>
            </a:extLst>
          </p:cNvPr>
          <p:cNvSpPr/>
          <p:nvPr/>
        </p:nvSpPr>
        <p:spPr>
          <a:xfrm rot="2010356">
            <a:off x="5651615" y="4992675"/>
            <a:ext cx="1041169" cy="30480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811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32445-81B1-2A60-D2D3-1C01431CB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C2C7-A80E-2301-F562-1446C0C2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Quiz on Inheritance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AC34625-DA4E-335F-0D74-8A13912C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Arrange the following classes into a suitable hierarchy and draw these on a class diagram with their corresponding attributes/methods: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Building (3 attributes, 2 methods)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University of the Cordilleras (4 attributes, 3 methods)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school (4 attributes, 2 methods)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student (3 attributes, 1 method)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human (2 attributes, 1 method)</a:t>
            </a:r>
          </a:p>
        </p:txBody>
      </p:sp>
    </p:spTree>
    <p:extLst>
      <p:ext uri="{BB962C8B-B14F-4D97-AF65-F5344CB8AC3E}">
        <p14:creationId xmlns:p14="http://schemas.microsoft.com/office/powerpoint/2010/main" val="412418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C8795-9CE2-A973-7BD5-2275DAE5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C85E-994B-D57A-74BB-194499DB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References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CDCCC68-3DDC-3194-F8B7-6722B026A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Object Oriented Programming using C# by Simon Kendal (2011) ISBN 978-87-7681-814-2</a:t>
            </a:r>
          </a:p>
        </p:txBody>
      </p:sp>
    </p:spTree>
    <p:extLst>
      <p:ext uri="{BB962C8B-B14F-4D97-AF65-F5344CB8AC3E}">
        <p14:creationId xmlns:p14="http://schemas.microsoft.com/office/powerpoint/2010/main" val="405913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20BE-C108-0B10-79E0-B8DCD7C2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Generalization and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CF3D-5A9A-5564-C959-74C0CDA7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Classes are a generalized form from which objects with differing details can be created. Objects are thus “instances” of their class.</a:t>
            </a:r>
          </a:p>
          <a:p>
            <a:r>
              <a:rPr lang="en-PH" dirty="0">
                <a:latin typeface="Century Gothic" panose="020B0502020202020204" pitchFamily="34" charset="0"/>
              </a:rPr>
              <a:t>For example, Student 55 is an instance of class Student. More concisely, 55</a:t>
            </a:r>
            <a:r>
              <a:rPr lang="en-PH" b="1" dirty="0">
                <a:latin typeface="Century Gothic" panose="020B0502020202020204" pitchFamily="34" charset="0"/>
              </a:rPr>
              <a:t> is a </a:t>
            </a:r>
            <a:r>
              <a:rPr lang="en-PH">
                <a:latin typeface="Century Gothic" panose="020B0502020202020204" pitchFamily="34" charset="0"/>
              </a:rPr>
              <a:t>Student.</a:t>
            </a:r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0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BD9D0-DEBB-F8C4-3CE2-B7D6A0C9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105F-27BF-FB01-B3E9-3CEBC8D9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Generalization and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A4B3-76A1-44F3-07A6-9F012A72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One hierarchy that we all have some familiarity with is the animal kingdom.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Kingdom	- animals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Phylum		- vertebrates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Class		- mammal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Order		- carnivore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Family		- cat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Genus		- </a:t>
            </a:r>
            <a:r>
              <a:rPr lang="en-PH" dirty="0" err="1">
                <a:latin typeface="Century Gothic" panose="020B0502020202020204" pitchFamily="34" charset="0"/>
              </a:rPr>
              <a:t>felix</a:t>
            </a:r>
            <a:endParaRPr lang="en-PH" dirty="0">
              <a:latin typeface="Century Gothic" panose="020B0502020202020204" pitchFamily="34" charset="0"/>
            </a:endParaRP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Species		- </a:t>
            </a:r>
            <a:r>
              <a:rPr lang="en-PH" dirty="0" err="1">
                <a:latin typeface="Century Gothic" panose="020B0502020202020204" pitchFamily="34" charset="0"/>
              </a:rPr>
              <a:t>felix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  <a:r>
              <a:rPr lang="en-PH" dirty="0" err="1">
                <a:latin typeface="Century Gothic" panose="020B0502020202020204" pitchFamily="34" charset="0"/>
              </a:rPr>
              <a:t>leo</a:t>
            </a:r>
            <a:endParaRPr lang="en-PH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E232E-7694-A242-265E-09ADED20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76" y="2563924"/>
            <a:ext cx="4660766" cy="3613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95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2A43C-641C-575A-63D9-039132450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2C2A-76C8-7E26-D101-6AF7C3B2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Generalization and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5965-1FB4-B6B8-F6FE-84E236B5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Fred </a:t>
            </a:r>
            <a:r>
              <a:rPr lang="en-PH" b="1" dirty="0">
                <a:latin typeface="Century Gothic" panose="020B0502020202020204" pitchFamily="34" charset="0"/>
              </a:rPr>
              <a:t>is a </a:t>
            </a:r>
            <a:r>
              <a:rPr lang="en-PH" dirty="0" err="1">
                <a:latin typeface="Century Gothic" panose="020B0502020202020204" pitchFamily="34" charset="0"/>
              </a:rPr>
              <a:t>felix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  <a:r>
              <a:rPr lang="en-PH" dirty="0" err="1">
                <a:latin typeface="Century Gothic" panose="020B0502020202020204" pitchFamily="34" charset="0"/>
              </a:rPr>
              <a:t>leo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  <a:r>
              <a:rPr lang="en-PH" b="1" dirty="0">
                <a:latin typeface="Century Gothic" panose="020B0502020202020204" pitchFamily="34" charset="0"/>
              </a:rPr>
              <a:t>is a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  <a:r>
              <a:rPr lang="en-PH" dirty="0" err="1">
                <a:latin typeface="Century Gothic" panose="020B0502020202020204" pitchFamily="34" charset="0"/>
              </a:rPr>
              <a:t>felix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  <a:r>
              <a:rPr lang="en-PH" b="1" dirty="0">
                <a:latin typeface="Century Gothic" panose="020B0502020202020204" pitchFamily="34" charset="0"/>
              </a:rPr>
              <a:t>is a</a:t>
            </a:r>
            <a:r>
              <a:rPr lang="en-PH" dirty="0">
                <a:latin typeface="Century Gothic" panose="020B0502020202020204" pitchFamily="34" charset="0"/>
              </a:rPr>
              <a:t> cat </a:t>
            </a:r>
            <a:r>
              <a:rPr lang="en-PH" b="1" dirty="0">
                <a:latin typeface="Century Gothic" panose="020B0502020202020204" pitchFamily="34" charset="0"/>
              </a:rPr>
              <a:t>is a</a:t>
            </a:r>
            <a:r>
              <a:rPr lang="en-PH" dirty="0">
                <a:latin typeface="Century Gothic" panose="020B0502020202020204" pitchFamily="34" charset="0"/>
              </a:rPr>
              <a:t> carnivore</a:t>
            </a:r>
          </a:p>
          <a:p>
            <a:r>
              <a:rPr lang="en-PH" dirty="0">
                <a:latin typeface="Century Gothic" panose="020B0502020202020204" pitchFamily="34" charset="0"/>
              </a:rPr>
              <a:t>Carnivores eat meat so Fred has the characteristics “eat meat”</a:t>
            </a:r>
          </a:p>
          <a:p>
            <a:pPr marL="0" indent="0">
              <a:buNone/>
            </a:pPr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Fred </a:t>
            </a:r>
            <a:r>
              <a:rPr lang="en-PH" b="1" dirty="0">
                <a:latin typeface="Century Gothic" panose="020B0502020202020204" pitchFamily="34" charset="0"/>
              </a:rPr>
              <a:t>is a </a:t>
            </a:r>
            <a:r>
              <a:rPr lang="en-PH" dirty="0" err="1">
                <a:latin typeface="Century Gothic" panose="020B0502020202020204" pitchFamily="34" charset="0"/>
              </a:rPr>
              <a:t>felix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  <a:r>
              <a:rPr lang="en-PH" dirty="0" err="1">
                <a:latin typeface="Century Gothic" panose="020B0502020202020204" pitchFamily="34" charset="0"/>
              </a:rPr>
              <a:t>leo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  <a:r>
              <a:rPr lang="en-PH" b="1" dirty="0">
                <a:latin typeface="Century Gothic" panose="020B0502020202020204" pitchFamily="34" charset="0"/>
              </a:rPr>
              <a:t>is a </a:t>
            </a:r>
            <a:r>
              <a:rPr lang="en-PH" dirty="0" err="1">
                <a:latin typeface="Century Gothic" panose="020B0502020202020204" pitchFamily="34" charset="0"/>
              </a:rPr>
              <a:t>felix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  <a:r>
              <a:rPr lang="en-PH" b="1" dirty="0">
                <a:latin typeface="Century Gothic" panose="020B0502020202020204" pitchFamily="34" charset="0"/>
              </a:rPr>
              <a:t>is a </a:t>
            </a:r>
            <a:r>
              <a:rPr lang="en-PH" dirty="0">
                <a:latin typeface="Century Gothic" panose="020B0502020202020204" pitchFamily="34" charset="0"/>
              </a:rPr>
              <a:t>cat</a:t>
            </a:r>
            <a:r>
              <a:rPr lang="en-PH" b="1" dirty="0">
                <a:latin typeface="Century Gothic" panose="020B0502020202020204" pitchFamily="34" charset="0"/>
              </a:rPr>
              <a:t> is a </a:t>
            </a:r>
            <a:r>
              <a:rPr lang="en-PH" dirty="0">
                <a:latin typeface="Century Gothic" panose="020B0502020202020204" pitchFamily="34" charset="0"/>
              </a:rPr>
              <a:t>carnivore is a mammal </a:t>
            </a:r>
            <a:r>
              <a:rPr lang="en-PH" b="1" dirty="0">
                <a:latin typeface="Century Gothic" panose="020B0502020202020204" pitchFamily="34" charset="0"/>
              </a:rPr>
              <a:t>is a </a:t>
            </a:r>
            <a:r>
              <a:rPr lang="en-PH" dirty="0">
                <a:latin typeface="Century Gothic" panose="020B0502020202020204" pitchFamily="34" charset="0"/>
              </a:rPr>
              <a:t>vertebrate</a:t>
            </a:r>
          </a:p>
          <a:p>
            <a:r>
              <a:rPr lang="en-PH" dirty="0">
                <a:latin typeface="Century Gothic" panose="020B0502020202020204" pitchFamily="34" charset="0"/>
              </a:rPr>
              <a:t>Vertebrates have a backbone, so Fred has the characteristic “has a backbone”</a:t>
            </a:r>
          </a:p>
        </p:txBody>
      </p:sp>
    </p:spTree>
    <p:extLst>
      <p:ext uri="{BB962C8B-B14F-4D97-AF65-F5344CB8AC3E}">
        <p14:creationId xmlns:p14="http://schemas.microsoft.com/office/powerpoint/2010/main" val="202985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FE520-BB4F-326E-42E0-377A662E7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B963-CEC7-5E4C-FCEC-D6CE8EA3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Generalization and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937B-CFBF-86E6-108E-A08B06A9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The “is a” relationship links an individual to a hierarchy of characteristics. This sort of relationship applies to many real-world entities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In this class we will portray this as thin arrow(	      )</a:t>
            </a:r>
          </a:p>
          <a:p>
            <a:r>
              <a:rPr lang="en-PH" dirty="0">
                <a:latin typeface="Century Gothic" panose="020B0502020202020204" pitchFamily="34" charset="0"/>
              </a:rPr>
              <a:t>The “has a” relationship is where a class contains or uses another class. 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In this class, we will portray this as a thick arrow (         )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This is </a:t>
            </a:r>
            <a:r>
              <a:rPr lang="en-PH" b="1" dirty="0">
                <a:latin typeface="Century Gothic" panose="020B0502020202020204" pitchFamily="34" charset="0"/>
              </a:rPr>
              <a:t>NOT</a:t>
            </a:r>
            <a:r>
              <a:rPr lang="en-PH" dirty="0">
                <a:latin typeface="Century Gothic" panose="020B0502020202020204" pitchFamily="34" charset="0"/>
              </a:rPr>
              <a:t> considered as inheritance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B488DA-A42B-EB08-1460-22F751302070}"/>
              </a:ext>
            </a:extLst>
          </p:cNvPr>
          <p:cNvCxnSpPr>
            <a:cxnSpLocks/>
          </p:cNvCxnSpPr>
          <p:nvPr/>
        </p:nvCxnSpPr>
        <p:spPr>
          <a:xfrm>
            <a:off x="8097520" y="3251200"/>
            <a:ext cx="62992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CBC0EA6-883E-5F76-1215-6BEC7981EBF8}"/>
              </a:ext>
            </a:extLst>
          </p:cNvPr>
          <p:cNvSpPr/>
          <p:nvPr/>
        </p:nvSpPr>
        <p:spPr>
          <a:xfrm>
            <a:off x="8727440" y="4429760"/>
            <a:ext cx="629920" cy="193032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390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B9D49-6BAA-2B41-2E98-644DA6721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259D-AE99-4210-E1F6-89251D49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CA80-CF41-85E6-C538-435B8F8B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We specify the general characteristics high up in the hierarchy and more specific characteristics lower down.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We call this as </a:t>
            </a:r>
            <a:r>
              <a:rPr lang="en-PH" b="1" dirty="0">
                <a:latin typeface="Century Gothic" panose="020B0502020202020204" pitchFamily="34" charset="0"/>
              </a:rPr>
              <a:t>generalization</a:t>
            </a:r>
            <a:r>
              <a:rPr lang="en-PH" dirty="0">
                <a:latin typeface="Century Gothic" panose="020B0502020202020204" pitchFamily="34" charset="0"/>
              </a:rPr>
              <a:t> and </a:t>
            </a:r>
            <a:r>
              <a:rPr lang="en-PH" b="1" dirty="0">
                <a:latin typeface="Century Gothic" panose="020B0502020202020204" pitchFamily="34" charset="0"/>
              </a:rPr>
              <a:t>specialization</a:t>
            </a:r>
          </a:p>
          <a:p>
            <a:r>
              <a:rPr lang="en-PH" dirty="0">
                <a:latin typeface="Century Gothic" panose="020B0502020202020204" pitchFamily="34" charset="0"/>
              </a:rPr>
              <a:t>All the characteristics from classes above the class/object in the hierarchy are automatically feature in it.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We call this as </a:t>
            </a:r>
            <a:r>
              <a:rPr lang="en-PH" b="1" dirty="0">
                <a:latin typeface="Century Gothic" panose="020B0502020202020204" pitchFamily="34" charset="0"/>
              </a:rPr>
              <a:t>inheritance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045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829EF-2EA6-0A01-43E0-9160797E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1CA9-BE85-A0A2-85AA-B7E2B691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4C8F-471C-2366-62ED-0729C7AA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351338"/>
          </a:xfrm>
        </p:spPr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Consider BOOKS and MAGAZINES as specific types of publications</a:t>
            </a:r>
          </a:p>
          <a:p>
            <a:r>
              <a:rPr lang="en-PH" sz="2000" dirty="0">
                <a:latin typeface="Century Gothic" panose="020B0502020202020204" pitchFamily="34" charset="0"/>
              </a:rPr>
              <a:t>Specific object should </a:t>
            </a:r>
            <a:r>
              <a:rPr lang="en-PH" sz="2000" b="1" dirty="0">
                <a:latin typeface="Century Gothic" panose="020B0502020202020204" pitchFamily="34" charset="0"/>
              </a:rPr>
              <a:t>NOT</a:t>
            </a:r>
            <a:r>
              <a:rPr lang="en-PH" sz="2000" dirty="0">
                <a:latin typeface="Century Gothic" panose="020B0502020202020204" pitchFamily="34" charset="0"/>
              </a:rPr>
              <a:t> be shown in class diagrams</a:t>
            </a:r>
          </a:p>
          <a:p>
            <a:endParaRPr lang="en-PH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A66EDA-E5AC-03CA-3E3E-E08AD386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45870"/>
              </p:ext>
            </p:extLst>
          </p:nvPr>
        </p:nvGraphicFramePr>
        <p:xfrm>
          <a:off x="2800927" y="3413692"/>
          <a:ext cx="3017982" cy="2628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982">
                  <a:extLst>
                    <a:ext uri="{9D8B030D-6E8A-4147-A177-3AD203B41FA5}">
                      <a16:colId xmlns:a16="http://schemas.microsoft.com/office/drawing/2014/main" val="1364194013"/>
                    </a:ext>
                  </a:extLst>
                </a:gridCol>
              </a:tblGrid>
              <a:tr h="71484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871974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Author</a:t>
                      </a:r>
                    </a:p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Copies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13409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SellCopy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OrderCopies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409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7FD2A2-79DE-1DF4-71E6-43A5B7A02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37643"/>
              </p:ext>
            </p:extLst>
          </p:nvPr>
        </p:nvGraphicFramePr>
        <p:xfrm>
          <a:off x="7077363" y="3172866"/>
          <a:ext cx="3017982" cy="3109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982">
                  <a:extLst>
                    <a:ext uri="{9D8B030D-6E8A-4147-A177-3AD203B41FA5}">
                      <a16:colId xmlns:a16="http://schemas.microsoft.com/office/drawing/2014/main" val="1364194013"/>
                    </a:ext>
                  </a:extLst>
                </a:gridCol>
              </a:tblGrid>
              <a:tr h="732547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Magazine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871974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OrderQty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CurrIssue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Copies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13409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SellCopy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AdjustQty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RecNewIssue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4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77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2D5A-93D6-EE42-C5DB-372E3C915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6B6-6FC2-DDEE-C713-937C94F2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198F7-59A3-25B8-C671-D2365A8B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We can separate (“factor out”) these common members into a superclass called publication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0C2ED5-C213-3D1E-7400-0CE0E58EF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38721"/>
              </p:ext>
            </p:extLst>
          </p:nvPr>
        </p:nvGraphicFramePr>
        <p:xfrm>
          <a:off x="838200" y="3031066"/>
          <a:ext cx="3017982" cy="2628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982">
                  <a:extLst>
                    <a:ext uri="{9D8B030D-6E8A-4147-A177-3AD203B41FA5}">
                      <a16:colId xmlns:a16="http://schemas.microsoft.com/office/drawing/2014/main" val="1364194013"/>
                    </a:ext>
                  </a:extLst>
                </a:gridCol>
              </a:tblGrid>
              <a:tr h="71484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871974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Author</a:t>
                      </a:r>
                    </a:p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Copies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13409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SellCopy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OrderCopies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409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4560F0-8614-CD2F-FD34-D69E3A1CA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98600"/>
              </p:ext>
            </p:extLst>
          </p:nvPr>
        </p:nvGraphicFramePr>
        <p:xfrm>
          <a:off x="8335818" y="2790240"/>
          <a:ext cx="3017982" cy="3109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982">
                  <a:extLst>
                    <a:ext uri="{9D8B030D-6E8A-4147-A177-3AD203B41FA5}">
                      <a16:colId xmlns:a16="http://schemas.microsoft.com/office/drawing/2014/main" val="1364194013"/>
                    </a:ext>
                  </a:extLst>
                </a:gridCol>
              </a:tblGrid>
              <a:tr h="732547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Magazine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871974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OrderQty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CurrIssue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Copies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13409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SellCopy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AdjustQty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RecNewIssue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409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C49863-CE2B-5D39-3AD5-FEA7880D9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12908"/>
              </p:ext>
            </p:extLst>
          </p:nvPr>
        </p:nvGraphicFramePr>
        <p:xfrm>
          <a:off x="4587009" y="3031066"/>
          <a:ext cx="3017982" cy="2354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982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714844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Publication</a:t>
                      </a:r>
                      <a:endParaRPr lang="en-PH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/>
                        <a:t>Title</a:t>
                      </a:r>
                    </a:p>
                    <a:p>
                      <a:pPr algn="l"/>
                      <a:r>
                        <a:rPr lang="en-PH" dirty="0"/>
                        <a:t>Price</a:t>
                      </a:r>
                    </a:p>
                    <a:p>
                      <a:pPr algn="l"/>
                      <a:r>
                        <a:rPr lang="en-PH" dirty="0"/>
                        <a:t>Copies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/>
                        <a:t>SellCopy</a:t>
                      </a:r>
                      <a:r>
                        <a:rPr lang="en-PH" dirty="0"/>
                        <a:t>()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86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3F39B-E13B-1ACF-6C7C-134EB7FC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9477-4A05-ED05-9EC8-ED6F0641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Inheritance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7FD73A-C798-1483-632C-829DB490F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4209"/>
              </p:ext>
            </p:extLst>
          </p:nvPr>
        </p:nvGraphicFramePr>
        <p:xfrm>
          <a:off x="5517573" y="3004623"/>
          <a:ext cx="1965037" cy="2164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037">
                  <a:extLst>
                    <a:ext uri="{9D8B030D-6E8A-4147-A177-3AD203B41FA5}">
                      <a16:colId xmlns:a16="http://schemas.microsoft.com/office/drawing/2014/main" val="1364194013"/>
                    </a:ext>
                  </a:extLst>
                </a:gridCol>
              </a:tblGrid>
              <a:tr h="71484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871974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13409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OrderCopies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409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596F2B-6ED2-4722-CEEC-4655B517F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73354"/>
              </p:ext>
            </p:extLst>
          </p:nvPr>
        </p:nvGraphicFramePr>
        <p:xfrm>
          <a:off x="9942945" y="2825211"/>
          <a:ext cx="1965036" cy="2182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036">
                  <a:extLst>
                    <a:ext uri="{9D8B030D-6E8A-4147-A177-3AD203B41FA5}">
                      <a16:colId xmlns:a16="http://schemas.microsoft.com/office/drawing/2014/main" val="1364194013"/>
                    </a:ext>
                  </a:extLst>
                </a:gridCol>
              </a:tblGrid>
              <a:tr h="732547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Magazine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871974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OrderQty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CurrIssue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13409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AdjustQty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RecNewIssue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409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28D51F-F876-8B4D-6FEC-4282A817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37608"/>
              </p:ext>
            </p:extLst>
          </p:nvPr>
        </p:nvGraphicFramePr>
        <p:xfrm>
          <a:off x="7958282" y="1205434"/>
          <a:ext cx="1508991" cy="2354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991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714844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Publication</a:t>
                      </a:r>
                      <a:endParaRPr lang="en-PH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/>
                        <a:t>Title</a:t>
                      </a:r>
                    </a:p>
                    <a:p>
                      <a:pPr algn="l"/>
                      <a:r>
                        <a:rPr lang="en-PH" dirty="0"/>
                        <a:t>Price</a:t>
                      </a:r>
                    </a:p>
                    <a:p>
                      <a:pPr algn="l"/>
                      <a:r>
                        <a:rPr lang="en-PH" dirty="0"/>
                        <a:t>Copies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/>
                        <a:t>SellCopy</a:t>
                      </a:r>
                      <a:r>
                        <a:rPr lang="en-PH" dirty="0"/>
                        <a:t>()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9367E1-D3BC-7E9A-9468-9FCA4CAED77E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H="1" flipV="1">
            <a:off x="9467273" y="2382442"/>
            <a:ext cx="1458190" cy="4427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B83CCD-F79D-9F92-9F58-BC0AA2A41502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6500091" y="2382442"/>
            <a:ext cx="1458191" cy="6221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22BDA5-AC93-8BDC-4BA5-0B31E3AB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7256" cy="4351338"/>
          </a:xfrm>
        </p:spPr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Book class has 4 instance variables 2 methods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Title, price, copies, author, </a:t>
            </a:r>
            <a:r>
              <a:rPr lang="en-PH" dirty="0" err="1">
                <a:latin typeface="Century Gothic" panose="020B0502020202020204" pitchFamily="34" charset="0"/>
              </a:rPr>
              <a:t>sellcopy</a:t>
            </a:r>
            <a:r>
              <a:rPr lang="en-PH" dirty="0">
                <a:latin typeface="Century Gothic" panose="020B0502020202020204" pitchFamily="34" charset="0"/>
              </a:rPr>
              <a:t>(), and </a:t>
            </a:r>
            <a:r>
              <a:rPr lang="en-PH" dirty="0" err="1">
                <a:latin typeface="Century Gothic" panose="020B0502020202020204" pitchFamily="34" charset="0"/>
              </a:rPr>
              <a:t>ordercopies</a:t>
            </a:r>
            <a:r>
              <a:rPr lang="en-PH" dirty="0">
                <a:latin typeface="Century Gothic" panose="020B0502020202020204" pitchFamily="34" charset="0"/>
              </a:rPr>
              <a:t>()</a:t>
            </a:r>
          </a:p>
          <a:p>
            <a:r>
              <a:rPr lang="en-PH" dirty="0">
                <a:latin typeface="Century Gothic" panose="020B0502020202020204" pitchFamily="34" charset="0"/>
              </a:rPr>
              <a:t>Magazine class has 5 instance variables and 3 methods</a:t>
            </a:r>
          </a:p>
          <a:p>
            <a:pPr lvl="1"/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052372"/>
      </p:ext>
    </p:extLst>
  </p:cSld>
  <p:clrMapOvr>
    <a:masterClrMapping/>
  </p:clrMapOvr>
</p:sld>
</file>

<file path=ppt/theme/theme1.xml><?xml version="1.0" encoding="utf-8"?>
<a:theme xmlns:a="http://schemas.openxmlformats.org/drawingml/2006/main" name="CITC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CS" id="{81CE9BAC-EEBD-4D36-BA62-C4060C197633}" vid="{6BE61391-6EEA-4FF8-9F45-EEC561A2EF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CITCS</Template>
  <TotalTime>174</TotalTime>
  <Words>647</Words>
  <Application>Microsoft Office PowerPoint</Application>
  <PresentationFormat>Widescreen</PresentationFormat>
  <Paragraphs>133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Century Gothic</vt:lpstr>
      <vt:lpstr>CITCS</vt:lpstr>
      <vt:lpstr>Inheritance in OOP</vt:lpstr>
      <vt:lpstr>Generalization and Specialization</vt:lpstr>
      <vt:lpstr>Generalization and Specialization</vt:lpstr>
      <vt:lpstr>Generalization and Specialization</vt:lpstr>
      <vt:lpstr>Generalization and Specialization</vt:lpstr>
      <vt:lpstr>Inheritance</vt:lpstr>
      <vt:lpstr>Inheritance</vt:lpstr>
      <vt:lpstr>Inheritance</vt:lpstr>
      <vt:lpstr>Inheritance</vt:lpstr>
      <vt:lpstr>Practice activity 1</vt:lpstr>
      <vt:lpstr>Practice activity 1</vt:lpstr>
      <vt:lpstr>Practice activity 2</vt:lpstr>
      <vt:lpstr>Practice activity 2</vt:lpstr>
      <vt:lpstr>Quiz on Inheritance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OOP</dc:title>
  <dc:creator>don malabanan</dc:creator>
  <cp:lastModifiedBy>Jessie Martirez</cp:lastModifiedBy>
  <cp:revision>11</cp:revision>
  <dcterms:created xsi:type="dcterms:W3CDTF">2024-03-05T00:25:41Z</dcterms:created>
  <dcterms:modified xsi:type="dcterms:W3CDTF">2024-03-25T00:25:48Z</dcterms:modified>
</cp:coreProperties>
</file>