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ED9EB-85DE-4946-905B-7AFCC86619A5}" v="17" dt="2024-03-07T00:14:3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2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1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0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</p:spPr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2420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3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133" y="6292851"/>
            <a:ext cx="5664200" cy="365125"/>
          </a:xfrm>
        </p:spPr>
        <p:txBody>
          <a:bodyPr/>
          <a:lstStyle>
            <a:lvl1pPr>
              <a:defRPr/>
            </a:lvl1pPr>
          </a:lstStyle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8252"/>
            <a:ext cx="2743200" cy="365125"/>
          </a:xfrm>
        </p:spPr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973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37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4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43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42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5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676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4F9B-7240-4A68-8107-9847EA9107E8}" type="datetimeFigureOut">
              <a:rPr lang="en-PH" smtClean="0"/>
              <a:t>25/03/2024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BBD5-EE3B-4803-871B-4C0B29B986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1FAA-D6B2-0A08-0E50-2ABA342F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 with Constructors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B5B5-FFED-FB48-8AE8-EFFE9E773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664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C4A4-1373-C5B3-03FC-08CD21458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02DA-CC68-A144-4660-4D89193F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Constructor Rules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CA716-1D7E-A3EB-7537-7F61C8651C99}"/>
              </a:ext>
            </a:extLst>
          </p:cNvPr>
          <p:cNvSpPr txBox="1">
            <a:spLocks/>
          </p:cNvSpPr>
          <p:nvPr/>
        </p:nvSpPr>
        <p:spPr>
          <a:xfrm>
            <a:off x="5501643" y="2456322"/>
            <a:ext cx="5852157" cy="27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Because the superclass has no </a:t>
            </a:r>
            <a:r>
              <a:rPr lang="en-PH" dirty="0" err="1">
                <a:latin typeface="Century Gothic" panose="020B0502020202020204" pitchFamily="34" charset="0"/>
              </a:rPr>
              <a:t>parameterless</a:t>
            </a:r>
            <a:r>
              <a:rPr lang="en-PH" dirty="0">
                <a:latin typeface="Century Gothic" panose="020B0502020202020204" pitchFamily="34" charset="0"/>
              </a:rPr>
              <a:t> constructor, the subclass </a:t>
            </a:r>
            <a:r>
              <a:rPr lang="en-PH" b="1" dirty="0">
                <a:latin typeface="Century Gothic" panose="020B0502020202020204" pitchFamily="34" charset="0"/>
              </a:rPr>
              <a:t>must</a:t>
            </a:r>
            <a:r>
              <a:rPr lang="en-PH" dirty="0">
                <a:latin typeface="Century Gothic" panose="020B0502020202020204" pitchFamily="34" charset="0"/>
              </a:rPr>
              <a:t> have a constructor and </a:t>
            </a:r>
            <a:r>
              <a:rPr lang="en-PH" b="1" dirty="0">
                <a:latin typeface="Century Gothic" panose="020B0502020202020204" pitchFamily="34" charset="0"/>
              </a:rPr>
              <a:t>must</a:t>
            </a:r>
            <a:r>
              <a:rPr lang="en-PH" dirty="0">
                <a:latin typeface="Century Gothic" panose="020B0502020202020204" pitchFamily="34" charset="0"/>
              </a:rPr>
              <a:t> call the super constructor using base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9F696-EDC7-716C-2CCF-D3943285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55822"/>
              </p:ext>
            </p:extLst>
          </p:nvPr>
        </p:nvGraphicFramePr>
        <p:xfrm>
          <a:off x="2077720" y="1690690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AEF08-3F24-AF31-6DF3-3B9861FC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47759"/>
              </p:ext>
            </p:extLst>
          </p:nvPr>
        </p:nvGraphicFramePr>
        <p:xfrm>
          <a:off x="2077720" y="4016816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b="1" i="1" dirty="0">
                          <a:latin typeface="Century Gothic" panose="020B0502020202020204" pitchFamily="34" charset="0"/>
                        </a:rPr>
                        <a:t>Must</a:t>
                      </a:r>
                      <a:r>
                        <a:rPr lang="en-PH" i="1" dirty="0">
                          <a:latin typeface="Century Gothic" panose="020B0502020202020204" pitchFamily="34" charset="0"/>
                        </a:rPr>
                        <a:t> call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48821A-4AE7-1D5A-8F0B-CB9D5996E85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3172460" y="3273494"/>
            <a:ext cx="0" cy="7433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2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7EC22-D4CD-17E8-9640-1D0BA143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B99E-0A25-29A1-F98C-2B1D1C96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Sample Activity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336D47-29B1-F63D-18F8-D83D14E97AD4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41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Create a UML diagram using inheritance and constructors using the following given: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Motorcycle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Vehicle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 Car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The inherited class must have a base parameter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8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091C4-36C2-546D-FC4B-A53054315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6CB5-9462-F0E3-6455-96F496FD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Sample Activity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34716-B643-9B2C-FDC1-0C5272C7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63886"/>
              </p:ext>
            </p:extLst>
          </p:nvPr>
        </p:nvGraphicFramePr>
        <p:xfrm>
          <a:off x="4546600" y="1690690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Vehicle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Vehicle(x)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C44400-B0C7-D1F6-9167-457273DB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20655"/>
              </p:ext>
            </p:extLst>
          </p:nvPr>
        </p:nvGraphicFramePr>
        <p:xfrm>
          <a:off x="2077720" y="4016816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Motorcycle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Motorcycle(x)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FC425D-BB11-B7A7-7971-A019D6DCD8DC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3172460" y="2482092"/>
            <a:ext cx="1374140" cy="15347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ECCD7B-30C0-E015-19F6-C634FB604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20358"/>
              </p:ext>
            </p:extLst>
          </p:nvPr>
        </p:nvGraphicFramePr>
        <p:xfrm>
          <a:off x="7040880" y="4016816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906520733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Car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6560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61592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Century Gothic" panose="020B0502020202020204" pitchFamily="34" charset="0"/>
                        </a:rPr>
                        <a:t>Car(x)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25793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71AB07-8EFA-CDDF-4607-6D8707A5DB6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H="1" flipV="1">
            <a:off x="6736080" y="2482092"/>
            <a:ext cx="1399540" cy="15347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0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BA60-E931-AB7A-8BAC-D11A8BF9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9830-8A20-128A-3AC8-644091D0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Sample Activity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69D4C-816F-6BFB-3E8E-A07C90B31194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41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Based on sample activity 1, write the program with the given parameters: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Motorcycle has the parameter: 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string </a:t>
            </a:r>
            <a:r>
              <a:rPr lang="en-PH" dirty="0" err="1">
                <a:latin typeface="Century Gothic" panose="020B0502020202020204" pitchFamily="34" charset="0"/>
              </a:rPr>
              <a:t>helmet_brand</a:t>
            </a:r>
            <a:endParaRPr lang="en-PH" dirty="0">
              <a:latin typeface="Century Gothic" panose="020B0502020202020204" pitchFamily="34" charset="0"/>
            </a:endParaRP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Vehicle has the parameters: 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string brand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int </a:t>
            </a:r>
            <a:r>
              <a:rPr lang="en-PH" dirty="0" err="1">
                <a:latin typeface="Century Gothic" panose="020B0502020202020204" pitchFamily="34" charset="0"/>
              </a:rPr>
              <a:t>no_of_tires</a:t>
            </a:r>
            <a:endParaRPr lang="en-PH" dirty="0">
              <a:latin typeface="Century Gothic" panose="020B0502020202020204" pitchFamily="34" charset="0"/>
            </a:endParaRP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int </a:t>
            </a:r>
            <a:r>
              <a:rPr lang="en-PH" dirty="0" err="1">
                <a:latin typeface="Century Gothic" panose="020B0502020202020204" pitchFamily="34" charset="0"/>
              </a:rPr>
              <a:t>horse_power</a:t>
            </a:r>
            <a:endParaRPr lang="en-PH" dirty="0">
              <a:latin typeface="Century Gothic" panose="020B0502020202020204" pitchFamily="34" charset="0"/>
            </a:endParaRP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Car has the parameter: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int </a:t>
            </a:r>
            <a:r>
              <a:rPr lang="en-PH" dirty="0" err="1">
                <a:latin typeface="Century Gothic" panose="020B0502020202020204" pitchFamily="34" charset="0"/>
              </a:rPr>
              <a:t>max_passenger</a:t>
            </a:r>
            <a:endParaRPr lang="en-PH" dirty="0">
              <a:latin typeface="Century Gothic" panose="020B0502020202020204" pitchFamily="34" charset="0"/>
            </a:endParaRP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string transmission</a:t>
            </a:r>
          </a:p>
          <a:p>
            <a:pPr marL="914400" lvl="2" indent="0">
              <a:buNone/>
            </a:pPr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FD24F-F5FF-049C-2F6E-97ACD60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4C0E-121C-D0B6-B4E5-68D872CF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0"/>
            <a:ext cx="10515600" cy="1325563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Sample Activity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CA230-D186-BFB4-B8A8-508B3065720F}"/>
              </a:ext>
            </a:extLst>
          </p:cNvPr>
          <p:cNvSpPr txBox="1">
            <a:spLocks/>
          </p:cNvSpPr>
          <p:nvPr/>
        </p:nvSpPr>
        <p:spPr>
          <a:xfrm>
            <a:off x="0" y="1046923"/>
            <a:ext cx="121920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Vehicle (string brand, int 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this.brand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brand;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this.no_of_tires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this.horse_power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Motorcycle (string brand, int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helmet_brand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base (brand,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this.helmet_brand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helmet_brand</a:t>
            </a: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PH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Car (string brand, int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max_passenger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transmission) : base (brand,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no_of_tires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horse_power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this.max_passenger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max_passenger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PH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this.transmission</a:t>
            </a: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transmission;</a:t>
            </a:r>
          </a:p>
          <a:p>
            <a:pPr marL="914400" lvl="2" indent="0">
              <a:buNone/>
            </a:pPr>
            <a:r>
              <a:rPr lang="en-PH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0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D061-4285-3B01-96E9-D22C6EB7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FA49-4F27-887F-A80C-8A7405D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C250-F952-760C-8531-874B678F476F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41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Create a UML diagram AND the code for the program with the given parameters: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Carnivore has the parameter: 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string genus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Mammal has the parameters: 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string </a:t>
            </a:r>
            <a:r>
              <a:rPr lang="en-PH" dirty="0" err="1">
                <a:latin typeface="Century Gothic" panose="020B0502020202020204" pitchFamily="34" charset="0"/>
              </a:rPr>
              <a:t>hair_color</a:t>
            </a:r>
            <a:endParaRPr lang="en-PH" dirty="0">
              <a:latin typeface="Century Gothic" panose="020B0502020202020204" pitchFamily="34" charset="0"/>
            </a:endParaRP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int </a:t>
            </a:r>
            <a:r>
              <a:rPr lang="en-PH" dirty="0" err="1">
                <a:latin typeface="Century Gothic" panose="020B0502020202020204" pitchFamily="34" charset="0"/>
              </a:rPr>
              <a:t>no_of_legs</a:t>
            </a:r>
            <a:endParaRPr lang="en-PH" dirty="0">
              <a:latin typeface="Century Gothic" panose="020B0502020202020204" pitchFamily="34" charset="0"/>
            </a:endParaRPr>
          </a:p>
          <a:p>
            <a:pPr lvl="2"/>
            <a:r>
              <a:rPr lang="en-PH" dirty="0" err="1">
                <a:latin typeface="Century Gothic" panose="020B0502020202020204" pitchFamily="34" charset="0"/>
              </a:rPr>
              <a:t>boolean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can_swim</a:t>
            </a:r>
            <a:endParaRPr lang="en-PH" dirty="0">
              <a:latin typeface="Century Gothic" panose="020B0502020202020204" pitchFamily="34" charset="0"/>
            </a:endParaRP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Animal has the parameter: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double height</a:t>
            </a:r>
          </a:p>
          <a:p>
            <a:pPr lvl="2"/>
            <a:r>
              <a:rPr lang="en-PH" dirty="0">
                <a:latin typeface="Century Gothic" panose="020B0502020202020204" pitchFamily="34" charset="0"/>
              </a:rPr>
              <a:t>double weight</a:t>
            </a:r>
          </a:p>
          <a:p>
            <a:pPr marL="914400" lvl="2" indent="0">
              <a:buNone/>
            </a:pPr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3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338-DDA8-4B5B-4305-D068EE50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Implementing inheritance in C#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7CA3-EDE8-D2C5-2A60-B3310398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01" y="4030847"/>
            <a:ext cx="9662997" cy="153175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0768B-454A-332B-BF9B-40724E0E9D6A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232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No special features are required to create a superclass. Thus, any class can be a superclass unless specifically prevented.</a:t>
            </a:r>
          </a:p>
          <a:p>
            <a:r>
              <a:rPr lang="en-PH" dirty="0">
                <a:latin typeface="Century Gothic" panose="020B0502020202020204" pitchFamily="34" charset="0"/>
              </a:rPr>
              <a:t>A subclass specifies it is inheriting features from a superclass using the “:” symbol</a:t>
            </a:r>
          </a:p>
        </p:txBody>
      </p:sp>
    </p:spTree>
    <p:extLst>
      <p:ext uri="{BB962C8B-B14F-4D97-AF65-F5344CB8AC3E}">
        <p14:creationId xmlns:p14="http://schemas.microsoft.com/office/powerpoint/2010/main" val="354923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B104B-2F83-C016-B75F-8B481DDCF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7ADE-6C7F-A1FE-4254-39C5FC78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 with Constructors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2EE50D-69C8-362D-7BB1-5BD2E21F0E32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41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Constructors are methods that create objects from a class. Each class (sub or super) should encapsulate its own initialization in a constructor, usually relating to setting the initial state of its instance variables</a:t>
            </a:r>
          </a:p>
          <a:p>
            <a:r>
              <a:rPr lang="en-PH" dirty="0">
                <a:latin typeface="Century Gothic" panose="020B0502020202020204" pitchFamily="34" charset="0"/>
              </a:rPr>
              <a:t>Constructors are methods given the same name as the class</a:t>
            </a:r>
          </a:p>
          <a:p>
            <a:r>
              <a:rPr lang="en-PH" dirty="0">
                <a:latin typeface="Century Gothic" panose="020B0502020202020204" pitchFamily="34" charset="0"/>
              </a:rPr>
              <a:t>A constructor for superclass, or base class, should deal with general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0596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1021-5AC3-3792-6C58-6365E77F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95C5-E341-3A22-32F6-3DCCFDF5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 with Constructors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B120F-7DF7-061D-43FE-93D125E2256A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515600" cy="1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Each subclass can have its own constructor for specialized initialization, but it must often invoke the behavior of the base constructor. It does this using the keyword “base”.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18244-E667-AEC6-4EF8-92EAB4BC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10" y="3440294"/>
            <a:ext cx="10208378" cy="17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246E-7680-2175-3508-9464F2BF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6917-4041-22F0-02DC-82E7630E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Inheritance with Constructors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2A1E1E-D231-4759-9C69-87C19463B628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226041" cy="425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The book constructor requires four parameters. Three of which are immediately passed on to the based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7D15-493E-3D34-3388-5035CFB7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95" y="3091732"/>
            <a:ext cx="8553765" cy="31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2522-C65E-A803-B22C-A1A52066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C21-A80B-0D64-549F-B1515EAC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Constructor Rules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A9B02-6869-D1AB-4676-409A863A5E92}"/>
              </a:ext>
            </a:extLst>
          </p:cNvPr>
          <p:cNvSpPr txBox="1">
            <a:spLocks/>
          </p:cNvSpPr>
          <p:nvPr/>
        </p:nvSpPr>
        <p:spPr>
          <a:xfrm>
            <a:off x="838199" y="1701984"/>
            <a:ext cx="10226041" cy="425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Rules exist that govern the invocation of a </a:t>
            </a:r>
            <a:r>
              <a:rPr lang="en-PH" dirty="0" err="1">
                <a:latin typeface="Century Gothic" panose="020B0502020202020204" pitchFamily="34" charset="0"/>
              </a:rPr>
              <a:t>superconstructor</a:t>
            </a: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If the superclass has a </a:t>
            </a:r>
            <a:r>
              <a:rPr lang="en-PH" dirty="0" err="1">
                <a:latin typeface="Century Gothic" panose="020B0502020202020204" pitchFamily="34" charset="0"/>
              </a:rPr>
              <a:t>parameterless</a:t>
            </a:r>
            <a:r>
              <a:rPr lang="en-PH" dirty="0">
                <a:latin typeface="Century Gothic" panose="020B0502020202020204" pitchFamily="34" charset="0"/>
              </a:rPr>
              <a:t> (default) constructor, this will be called automatically if no explicit call to base is made in the subclass constructor</a:t>
            </a:r>
          </a:p>
          <a:p>
            <a:r>
              <a:rPr lang="en-PH" dirty="0">
                <a:latin typeface="Century Gothic" panose="020B0502020202020204" pitchFamily="34" charset="0"/>
              </a:rPr>
              <a:t>If the superclass has parameters, this MUST </a:t>
            </a:r>
            <a:r>
              <a:rPr lang="en-PH">
                <a:latin typeface="Century Gothic" panose="020B0502020202020204" pitchFamily="34" charset="0"/>
              </a:rPr>
              <a:t>call base</a:t>
            </a:r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0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1088-13C1-2D78-C352-61AE9EBD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40C-64CB-0EE9-83AE-3E7B8822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Constructor Rules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B51B7-DC4F-ECB6-75A5-26F4CB172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65652"/>
              </p:ext>
            </p:extLst>
          </p:nvPr>
        </p:nvGraphicFramePr>
        <p:xfrm>
          <a:off x="2291080" y="1850248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1A4B39-34B3-0BD1-13A0-4618D491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24632"/>
              </p:ext>
            </p:extLst>
          </p:nvPr>
        </p:nvGraphicFramePr>
        <p:xfrm>
          <a:off x="2291080" y="4197208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1D4FFB-CD53-F688-DBEB-BBC391C7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17299"/>
              </p:ext>
            </p:extLst>
          </p:nvPr>
        </p:nvGraphicFramePr>
        <p:xfrm>
          <a:off x="5354320" y="1850248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A2F529-E92B-6042-5758-EC6C19FB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70140"/>
              </p:ext>
            </p:extLst>
          </p:nvPr>
        </p:nvGraphicFramePr>
        <p:xfrm>
          <a:off x="5354320" y="4155540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i="1" dirty="0">
                          <a:latin typeface="Century Gothic" panose="020B0502020202020204" pitchFamily="34" charset="0"/>
                        </a:rPr>
                        <a:t>Can call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09937F-62E2-D0B6-3332-967813472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39567"/>
              </p:ext>
            </p:extLst>
          </p:nvPr>
        </p:nvGraphicFramePr>
        <p:xfrm>
          <a:off x="8539480" y="1850248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3631CF-0EE0-EAA4-8976-9D81660E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2505"/>
              </p:ext>
            </p:extLst>
          </p:nvPr>
        </p:nvGraphicFramePr>
        <p:xfrm>
          <a:off x="8539480" y="4176374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b="1" i="1" dirty="0">
                          <a:latin typeface="Century Gothic" panose="020B0502020202020204" pitchFamily="34" charset="0"/>
                        </a:rPr>
                        <a:t>Must</a:t>
                      </a:r>
                      <a:r>
                        <a:rPr lang="en-PH" i="1" dirty="0">
                          <a:latin typeface="Century Gothic" panose="020B0502020202020204" pitchFamily="34" charset="0"/>
                        </a:rPr>
                        <a:t> call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1E1EC-4AF7-5BE1-2AFB-63A9F08E75C2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3385820" y="3433052"/>
            <a:ext cx="0" cy="7641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8ADF82-ED78-5970-423B-89664E8BFC2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449060" y="3474720"/>
            <a:ext cx="0" cy="6808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76646-BA61-964D-B9F0-377F63229687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9634220" y="3433052"/>
            <a:ext cx="0" cy="7433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C3AC-DBE9-D039-3D1F-BEAED31D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944F-EE15-AE54-4D0D-738B6BF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Constructor Rules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DA3C06-F326-6642-B553-1AAFFABB31DB}"/>
              </a:ext>
            </a:extLst>
          </p:cNvPr>
          <p:cNvGraphicFramePr>
            <a:graphicFrameLocks noGrp="1"/>
          </p:cNvGraphicFramePr>
          <p:nvPr/>
        </p:nvGraphicFramePr>
        <p:xfrm>
          <a:off x="2291080" y="1850248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272ED-6FED-DFFF-CCE9-DD5B770F50F2}"/>
              </a:ext>
            </a:extLst>
          </p:cNvPr>
          <p:cNvGraphicFramePr>
            <a:graphicFrameLocks noGrp="1"/>
          </p:cNvGraphicFramePr>
          <p:nvPr/>
        </p:nvGraphicFramePr>
        <p:xfrm>
          <a:off x="2291080" y="4197208"/>
          <a:ext cx="2189480" cy="158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60D8AD-00C7-F3D3-FA1E-AC01B7961D98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3385820" y="3433052"/>
            <a:ext cx="0" cy="7641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438B35-06F6-6614-B3A5-9D2C118F6461}"/>
              </a:ext>
            </a:extLst>
          </p:cNvPr>
          <p:cNvSpPr txBox="1">
            <a:spLocks/>
          </p:cNvSpPr>
          <p:nvPr/>
        </p:nvSpPr>
        <p:spPr>
          <a:xfrm>
            <a:off x="5501643" y="2456322"/>
            <a:ext cx="5852157" cy="27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It is legal, though bad practice, to have a subclass with no constructor because superclass has a </a:t>
            </a:r>
            <a:r>
              <a:rPr lang="en-PH" dirty="0" err="1">
                <a:latin typeface="Century Gothic" panose="020B0502020202020204" pitchFamily="34" charset="0"/>
              </a:rPr>
              <a:t>parameterless</a:t>
            </a:r>
            <a:r>
              <a:rPr lang="en-PH" dirty="0">
                <a:latin typeface="Century Gothic" panose="020B0502020202020204" pitchFamily="34" charset="0"/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339620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2E07-0BDA-715F-9BDC-55D4C307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CED9-10D4-486B-CA9F-EB57969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Constructor Rules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7207C8-3FDE-1F41-DFB3-6BBF4EBAAA50}"/>
              </a:ext>
            </a:extLst>
          </p:cNvPr>
          <p:cNvSpPr txBox="1">
            <a:spLocks/>
          </p:cNvSpPr>
          <p:nvPr/>
        </p:nvSpPr>
        <p:spPr>
          <a:xfrm>
            <a:off x="5501643" y="2456322"/>
            <a:ext cx="5852157" cy="27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Century Gothic" panose="020B0502020202020204" pitchFamily="34" charset="0"/>
              </a:rPr>
              <a:t>If the subclass constructor does not call the base constructor, then the </a:t>
            </a:r>
            <a:r>
              <a:rPr lang="en-PH" dirty="0" err="1">
                <a:latin typeface="Century Gothic" panose="020B0502020202020204" pitchFamily="34" charset="0"/>
              </a:rPr>
              <a:t>parameterless</a:t>
            </a:r>
            <a:r>
              <a:rPr lang="en-PH" dirty="0">
                <a:latin typeface="Century Gothic" panose="020B0502020202020204" pitchFamily="34" charset="0"/>
              </a:rPr>
              <a:t> superclass constructor will be called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57388F-4B15-BF26-C105-E383AA82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38134"/>
              </p:ext>
            </p:extLst>
          </p:nvPr>
        </p:nvGraphicFramePr>
        <p:xfrm>
          <a:off x="2077720" y="1804528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MySuperClass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8B7580-364D-C4D0-4A36-C5AA9AFA5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97000"/>
              </p:ext>
            </p:extLst>
          </p:nvPr>
        </p:nvGraphicFramePr>
        <p:xfrm>
          <a:off x="2077720" y="4109820"/>
          <a:ext cx="2189480" cy="16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4253252130"/>
                    </a:ext>
                  </a:extLst>
                </a:gridCol>
              </a:tblGrid>
              <a:tr h="381927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73038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29840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latin typeface="Century Gothic" panose="020B0502020202020204" pitchFamily="34" charset="0"/>
                        </a:rPr>
                        <a:t>MySubClass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PH" i="1" dirty="0">
                          <a:latin typeface="Century Gothic" panose="020B0502020202020204" pitchFamily="34" charset="0"/>
                        </a:rPr>
                        <a:t>Can call 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939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46867-C796-DF88-FDAF-93A75BC20D1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172460" y="3429000"/>
            <a:ext cx="0" cy="6808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02695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81CE9BAC-EEBD-4D36-BA62-C4060C197633}" vid="{6BE61391-6EEA-4FF8-9F45-EEC561A2EF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64</TotalTime>
  <Words>661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CITCS</vt:lpstr>
      <vt:lpstr>Inheritance with Constructors</vt:lpstr>
      <vt:lpstr>Implementing inheritance in C#</vt:lpstr>
      <vt:lpstr>Inheritance with Constructors</vt:lpstr>
      <vt:lpstr>Inheritance with Constructors</vt:lpstr>
      <vt:lpstr>Inheritance with Constructors</vt:lpstr>
      <vt:lpstr>Constructor Rules</vt:lpstr>
      <vt:lpstr>Constructor Rules</vt:lpstr>
      <vt:lpstr>Constructor Rules</vt:lpstr>
      <vt:lpstr>Constructor Rules</vt:lpstr>
      <vt:lpstr>Constructor Rules</vt:lpstr>
      <vt:lpstr>Sample Activity 1</vt:lpstr>
      <vt:lpstr>Sample Activity 1</vt:lpstr>
      <vt:lpstr>Sample Activity 2</vt:lpstr>
      <vt:lpstr>Sample Activity 2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with Constructors</dc:title>
  <dc:creator>don malabanan</dc:creator>
  <cp:lastModifiedBy>Jessie Martirez</cp:lastModifiedBy>
  <cp:revision>6</cp:revision>
  <dcterms:created xsi:type="dcterms:W3CDTF">2024-03-06T23:30:46Z</dcterms:created>
  <dcterms:modified xsi:type="dcterms:W3CDTF">2024-03-25T01:03:20Z</dcterms:modified>
</cp:coreProperties>
</file>