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5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7FC8-A22E-446C-9D48-E6CAA0489DFB}" type="datetimeFigureOut">
              <a:rPr lang="en-PH" smtClean="0"/>
              <a:t>11/04/2024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E5C45-5B2C-45D0-918E-E04E071AB00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42949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7FC8-A22E-446C-9D48-E6CAA0489DFB}" type="datetimeFigureOut">
              <a:rPr lang="en-PH" smtClean="0"/>
              <a:t>11/04/2024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E5C45-5B2C-45D0-918E-E04E071AB00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33792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7FC8-A22E-446C-9D48-E6CAA0489DFB}" type="datetimeFigureOut">
              <a:rPr lang="en-PH" smtClean="0"/>
              <a:t>11/04/2024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E5C45-5B2C-45D0-918E-E04E071AB00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68680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762000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17601" y="2362201"/>
            <a:ext cx="5027084" cy="3724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7884" y="2362201"/>
            <a:ext cx="5027083" cy="3724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251201" y="6248401"/>
            <a:ext cx="2840567" cy="474663"/>
          </a:xfrm>
        </p:spPr>
        <p:txBody>
          <a:bodyPr/>
          <a:lstStyle>
            <a:lvl1pPr>
              <a:defRPr/>
            </a:lvl1pPr>
          </a:lstStyle>
          <a:p>
            <a:fld id="{76DD7FC8-A22E-446C-9D48-E6CAA0489DFB}" type="datetimeFigureOut">
              <a:rPr lang="en-PH" smtClean="0"/>
              <a:t>11/04/2024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721600" y="6248401"/>
            <a:ext cx="3862917" cy="474663"/>
          </a:xfrm>
        </p:spPr>
        <p:txBody>
          <a:bodyPr/>
          <a:lstStyle>
            <a:lvl1pPr>
              <a:defRPr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184" y="6242050"/>
            <a:ext cx="783167" cy="488950"/>
          </a:xfrm>
        </p:spPr>
        <p:txBody>
          <a:bodyPr/>
          <a:lstStyle>
            <a:lvl1pPr>
              <a:defRPr/>
            </a:lvl1pPr>
          </a:lstStyle>
          <a:p>
            <a:fld id="{377E5C45-5B2C-45D0-918E-E04E071AB00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48776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633133" y="6292851"/>
            <a:ext cx="5664200" cy="365125"/>
          </a:xfrm>
        </p:spPr>
        <p:txBody>
          <a:bodyPr/>
          <a:lstStyle>
            <a:lvl1pPr>
              <a:defRPr/>
            </a:lvl1pPr>
          </a:lstStyle>
          <a:p>
            <a:fld id="{76DD7FC8-A22E-446C-9D48-E6CAA0489DFB}" type="datetimeFigureOut">
              <a:rPr lang="en-PH" smtClean="0"/>
              <a:t>11/04/2024</a:t>
            </a:fld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18252"/>
            <a:ext cx="2743200" cy="365125"/>
          </a:xfrm>
        </p:spPr>
        <p:txBody>
          <a:bodyPr/>
          <a:lstStyle/>
          <a:p>
            <a:fld id="{377E5C45-5B2C-45D0-918E-E04E071AB00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22341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7FC8-A22E-446C-9D48-E6CAA0489DFB}" type="datetimeFigureOut">
              <a:rPr lang="en-PH" smtClean="0"/>
              <a:t>11/04/2024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E5C45-5B2C-45D0-918E-E04E071AB00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3392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7FC8-A22E-446C-9D48-E6CAA0489DFB}" type="datetimeFigureOut">
              <a:rPr lang="en-PH" smtClean="0"/>
              <a:t>11/04/2024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E5C45-5B2C-45D0-918E-E04E071AB00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8047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7FC8-A22E-446C-9D48-E6CAA0489DFB}" type="datetimeFigureOut">
              <a:rPr lang="en-PH" smtClean="0"/>
              <a:t>11/04/2024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E5C45-5B2C-45D0-918E-E04E071AB00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05661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7FC8-A22E-446C-9D48-E6CAA0489DFB}" type="datetimeFigureOut">
              <a:rPr lang="en-PH" smtClean="0"/>
              <a:t>11/04/2024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E5C45-5B2C-45D0-918E-E04E071AB00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27665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7FC8-A22E-446C-9D48-E6CAA0489DFB}" type="datetimeFigureOut">
              <a:rPr lang="en-PH" smtClean="0"/>
              <a:t>11/04/2024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E5C45-5B2C-45D0-918E-E04E071AB00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54311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7FC8-A22E-446C-9D48-E6CAA0489DFB}" type="datetimeFigureOut">
              <a:rPr lang="en-PH" smtClean="0"/>
              <a:t>11/04/2024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E5C45-5B2C-45D0-918E-E04E071AB00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81291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7FC8-A22E-446C-9D48-E6CAA0489DFB}" type="datetimeFigureOut">
              <a:rPr lang="en-PH" smtClean="0"/>
              <a:t>11/04/2024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E5C45-5B2C-45D0-918E-E04E071AB00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48503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D7FC8-A22E-446C-9D48-E6CAA0489DFB}" type="datetimeFigureOut">
              <a:rPr lang="en-PH" smtClean="0"/>
              <a:t>11/04/2024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E5C45-5B2C-45D0-918E-E04E071AB00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00833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53770-FD2D-E099-16C9-42D5CC381C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>
                <a:latin typeface="Century Gothic" panose="020B0502020202020204" pitchFamily="34" charset="0"/>
              </a:rPr>
              <a:t>Polymorphism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4EB574-4029-E4ED-A30F-EB4B4F1F63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60881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1B31B-2A3F-39F4-797B-AA86903F5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>
                <a:latin typeface="Century Gothic" panose="020B0502020202020204" pitchFamily="34" charset="0"/>
              </a:rPr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12194-DF22-5C66-34AD-EFE6179D3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161116" cy="3926782"/>
          </a:xfrm>
        </p:spPr>
        <p:txBody>
          <a:bodyPr>
            <a:normAutofit/>
          </a:bodyPr>
          <a:lstStyle/>
          <a:p>
            <a:r>
              <a:rPr lang="en-PH" dirty="0">
                <a:latin typeface="Century Gothic" panose="020B0502020202020204" pitchFamily="34" charset="0"/>
              </a:rPr>
              <a:t>If p “is a” Publication, it might be a Book or a Magazine or a </a:t>
            </a:r>
            <a:r>
              <a:rPr lang="en-PH" dirty="0" err="1">
                <a:latin typeface="Century Gothic" panose="020B0502020202020204" pitchFamily="34" charset="0"/>
              </a:rPr>
              <a:t>DiscMag</a:t>
            </a:r>
            <a:endParaRPr lang="en-PH" dirty="0">
              <a:latin typeface="Century Gothic" panose="020B0502020202020204" pitchFamily="34" charset="0"/>
            </a:endParaRPr>
          </a:p>
          <a:p>
            <a:endParaRPr lang="en-PH" dirty="0">
              <a:latin typeface="Century Gothic" panose="020B0502020202020204" pitchFamily="34" charset="0"/>
            </a:endParaRPr>
          </a:p>
          <a:p>
            <a:r>
              <a:rPr lang="en-PH" dirty="0">
                <a:latin typeface="Century Gothic" panose="020B0502020202020204" pitchFamily="34" charset="0"/>
              </a:rPr>
              <a:t>Whichever it is, we know that it has a </a:t>
            </a:r>
            <a:r>
              <a:rPr lang="en-PH" dirty="0" err="1">
                <a:latin typeface="Century Gothic" panose="020B0502020202020204" pitchFamily="34" charset="0"/>
              </a:rPr>
              <a:t>SellCopy</a:t>
            </a:r>
            <a:r>
              <a:rPr lang="en-PH" dirty="0">
                <a:latin typeface="Century Gothic" panose="020B0502020202020204" pitchFamily="34" charset="0"/>
              </a:rPr>
              <a:t>() Method so we can invoke </a:t>
            </a:r>
            <a:r>
              <a:rPr lang="en-PH" dirty="0" err="1">
                <a:latin typeface="Century Gothic" panose="020B0502020202020204" pitchFamily="34" charset="0"/>
              </a:rPr>
              <a:t>p.SellCopy</a:t>
            </a:r>
            <a:r>
              <a:rPr lang="en-PH" dirty="0">
                <a:latin typeface="Century Gothic" panose="020B0502020202020204" pitchFamily="34" charset="0"/>
              </a:rPr>
              <a:t>() without worrying about what exactly “p” is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5CFC4DA-A5BB-D67B-E7EE-9EEDA5257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683896"/>
              </p:ext>
            </p:extLst>
          </p:nvPr>
        </p:nvGraphicFramePr>
        <p:xfrm>
          <a:off x="7429962" y="1825625"/>
          <a:ext cx="3542838" cy="32884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42838">
                  <a:extLst>
                    <a:ext uri="{9D8B030D-6E8A-4147-A177-3AD203B41FA5}">
                      <a16:colId xmlns:a16="http://schemas.microsoft.com/office/drawing/2014/main" val="1977609631"/>
                    </a:ext>
                  </a:extLst>
                </a:gridCol>
              </a:tblGrid>
              <a:tr h="861025">
                <a:tc>
                  <a:txBody>
                    <a:bodyPr/>
                    <a:lstStyle/>
                    <a:p>
                      <a:pPr algn="ctr"/>
                      <a:r>
                        <a:rPr lang="en-PH" sz="3200" b="1" dirty="0">
                          <a:latin typeface="Century Gothic" panose="020B0502020202020204" pitchFamily="34" charset="0"/>
                        </a:rPr>
                        <a:t>Publication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1176661"/>
                  </a:ext>
                </a:extLst>
              </a:tr>
              <a:tr h="1101389">
                <a:tc>
                  <a:txBody>
                    <a:bodyPr/>
                    <a:lstStyle/>
                    <a:p>
                      <a:pPr algn="l"/>
                      <a:r>
                        <a:rPr lang="en-PH" sz="3200" dirty="0">
                          <a:latin typeface="Century Gothic" panose="020B0502020202020204" pitchFamily="34" charset="0"/>
                        </a:rPr>
                        <a:t>Title</a:t>
                      </a:r>
                    </a:p>
                    <a:p>
                      <a:pPr algn="l"/>
                      <a:r>
                        <a:rPr lang="en-PH" sz="3200" dirty="0">
                          <a:latin typeface="Century Gothic" panose="020B0502020202020204" pitchFamily="34" charset="0"/>
                        </a:rPr>
                        <a:t>Price</a:t>
                      </a:r>
                    </a:p>
                    <a:p>
                      <a:pPr algn="l"/>
                      <a:r>
                        <a:rPr lang="en-PH" sz="3200" dirty="0">
                          <a:latin typeface="Century Gothic" panose="020B0502020202020204" pitchFamily="34" charset="0"/>
                        </a:rPr>
                        <a:t>Copies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1615276"/>
                  </a:ext>
                </a:extLst>
              </a:tr>
              <a:tr h="872983">
                <a:tc>
                  <a:txBody>
                    <a:bodyPr/>
                    <a:lstStyle/>
                    <a:p>
                      <a:pPr algn="l"/>
                      <a:r>
                        <a:rPr lang="en-PH" sz="3200" dirty="0" err="1">
                          <a:latin typeface="Century Gothic" panose="020B0502020202020204" pitchFamily="34" charset="0"/>
                        </a:rPr>
                        <a:t>SellCopy</a:t>
                      </a:r>
                      <a:r>
                        <a:rPr lang="en-PH" sz="3200" dirty="0">
                          <a:latin typeface="Century Gothic" panose="020B0502020202020204" pitchFamily="34" charset="0"/>
                        </a:rPr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0553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4311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1B31B-2A3F-39F4-797B-AA86903F5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>
                <a:latin typeface="Century Gothic" panose="020B0502020202020204" pitchFamily="34" charset="0"/>
              </a:rPr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12194-DF22-5C66-34AD-EFE6179D3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50977" cy="3926782"/>
          </a:xfrm>
        </p:spPr>
        <p:txBody>
          <a:bodyPr>
            <a:normAutofit/>
          </a:bodyPr>
          <a:lstStyle/>
          <a:p>
            <a:r>
              <a:rPr lang="en-PH" dirty="0">
                <a:latin typeface="Century Gothic" panose="020B0502020202020204" pitchFamily="34" charset="0"/>
              </a:rPr>
              <a:t>This can make programming simpler when we are manipulating objects within an inheritance hierarchy</a:t>
            </a:r>
          </a:p>
          <a:p>
            <a:endParaRPr lang="en-PH" dirty="0">
              <a:latin typeface="Century Gothic" panose="020B0502020202020204" pitchFamily="34" charset="0"/>
            </a:endParaRPr>
          </a:p>
          <a:p>
            <a:r>
              <a:rPr lang="en-PH" dirty="0">
                <a:latin typeface="Century Gothic" panose="020B0502020202020204" pitchFamily="34" charset="0"/>
              </a:rPr>
              <a:t>We can create new types of Publications that can invoke </a:t>
            </a:r>
            <a:r>
              <a:rPr lang="en-PH" dirty="0" err="1">
                <a:latin typeface="Century Gothic" panose="020B0502020202020204" pitchFamily="34" charset="0"/>
              </a:rPr>
              <a:t>p.SellCopy</a:t>
            </a:r>
            <a:r>
              <a:rPr lang="en-PH" dirty="0">
                <a:latin typeface="Century Gothic" panose="020B0502020202020204" pitchFamily="34" charset="0"/>
              </a:rPr>
              <a:t>() such as a Newspaper without having to create any functionality within the new class</a:t>
            </a:r>
          </a:p>
        </p:txBody>
      </p:sp>
    </p:spTree>
    <p:extLst>
      <p:ext uri="{BB962C8B-B14F-4D97-AF65-F5344CB8AC3E}">
        <p14:creationId xmlns:p14="http://schemas.microsoft.com/office/powerpoint/2010/main" val="538258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1B31B-2A3F-39F4-797B-AA86903F5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err="1">
                <a:latin typeface="Century Gothic" panose="020B0502020202020204" pitchFamily="34" charset="0"/>
              </a:rPr>
              <a:t>CashTill</a:t>
            </a:r>
            <a:r>
              <a:rPr lang="en-PH" dirty="0">
                <a:latin typeface="Century Gothic" panose="020B0502020202020204" pitchFamily="34" charset="0"/>
              </a:rPr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12194-DF22-5C66-34AD-EFE6179D3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50977" cy="3926782"/>
          </a:xfrm>
        </p:spPr>
        <p:txBody>
          <a:bodyPr>
            <a:normAutofit/>
          </a:bodyPr>
          <a:lstStyle/>
          <a:p>
            <a:r>
              <a:rPr lang="en-PH" dirty="0">
                <a:latin typeface="Century Gothic" panose="020B0502020202020204" pitchFamily="34" charset="0"/>
              </a:rPr>
              <a:t>Imagine we want to develop a class </a:t>
            </a:r>
            <a:r>
              <a:rPr lang="en-PH" dirty="0" err="1">
                <a:latin typeface="Century Gothic" panose="020B0502020202020204" pitchFamily="34" charset="0"/>
              </a:rPr>
              <a:t>CashTill</a:t>
            </a:r>
            <a:r>
              <a:rPr lang="en-PH" dirty="0">
                <a:latin typeface="Century Gothic" panose="020B0502020202020204" pitchFamily="34" charset="0"/>
              </a:rPr>
              <a:t> which processes a sequence of items being sold. It would go something like:</a:t>
            </a:r>
          </a:p>
          <a:p>
            <a:pPr lvl="1"/>
            <a:r>
              <a:rPr lang="en-PH" dirty="0" err="1">
                <a:latin typeface="Century Gothic" panose="020B0502020202020204" pitchFamily="34" charset="0"/>
              </a:rPr>
              <a:t>SellBook</a:t>
            </a:r>
            <a:r>
              <a:rPr lang="en-PH" dirty="0">
                <a:latin typeface="Century Gothic" panose="020B0502020202020204" pitchFamily="34" charset="0"/>
              </a:rPr>
              <a:t>(Book </a:t>
            </a:r>
            <a:r>
              <a:rPr lang="en-PH" dirty="0" err="1">
                <a:latin typeface="Century Gothic" panose="020B0502020202020204" pitchFamily="34" charset="0"/>
              </a:rPr>
              <a:t>pBook</a:t>
            </a:r>
            <a:r>
              <a:rPr lang="en-PH" dirty="0">
                <a:latin typeface="Century Gothic" panose="020B0502020202020204" pitchFamily="34" charset="0"/>
              </a:rPr>
              <a:t>)</a:t>
            </a:r>
          </a:p>
          <a:p>
            <a:pPr lvl="1"/>
            <a:r>
              <a:rPr lang="en-PH" dirty="0" err="1">
                <a:latin typeface="Century Gothic" panose="020B0502020202020204" pitchFamily="34" charset="0"/>
              </a:rPr>
              <a:t>SellMagazine</a:t>
            </a:r>
            <a:r>
              <a:rPr lang="en-PH" dirty="0">
                <a:latin typeface="Century Gothic" panose="020B0502020202020204" pitchFamily="34" charset="0"/>
              </a:rPr>
              <a:t> (Magazine </a:t>
            </a:r>
            <a:r>
              <a:rPr lang="en-PH" dirty="0" err="1">
                <a:latin typeface="Century Gothic" panose="020B0502020202020204" pitchFamily="34" charset="0"/>
              </a:rPr>
              <a:t>pMagazine</a:t>
            </a:r>
            <a:r>
              <a:rPr lang="en-PH" dirty="0">
                <a:latin typeface="Century Gothic" panose="020B0502020202020204" pitchFamily="34" charset="0"/>
              </a:rPr>
              <a:t>)</a:t>
            </a:r>
          </a:p>
          <a:p>
            <a:pPr lvl="1"/>
            <a:r>
              <a:rPr lang="en-PH" dirty="0" err="1">
                <a:latin typeface="Century Gothic" panose="020B0502020202020204" pitchFamily="34" charset="0"/>
              </a:rPr>
              <a:t>SellDiscMag</a:t>
            </a:r>
            <a:r>
              <a:rPr lang="en-PH" dirty="0">
                <a:latin typeface="Century Gothic" panose="020B0502020202020204" pitchFamily="34" charset="0"/>
              </a:rPr>
              <a:t> (</a:t>
            </a:r>
            <a:r>
              <a:rPr lang="en-PH" dirty="0" err="1">
                <a:latin typeface="Century Gothic" panose="020B0502020202020204" pitchFamily="34" charset="0"/>
              </a:rPr>
              <a:t>DiscMag</a:t>
            </a:r>
            <a:r>
              <a:rPr lang="en-PH" dirty="0">
                <a:latin typeface="Century Gothic" panose="020B0502020202020204" pitchFamily="34" charset="0"/>
              </a:rPr>
              <a:t> </a:t>
            </a:r>
            <a:r>
              <a:rPr lang="en-PH" dirty="0" err="1">
                <a:latin typeface="Century Gothic" panose="020B0502020202020204" pitchFamily="34" charset="0"/>
              </a:rPr>
              <a:t>pDiscMag</a:t>
            </a:r>
            <a:r>
              <a:rPr lang="en-PH" dirty="0">
                <a:latin typeface="Century Gothic" panose="020B0502020202020204" pitchFamily="34" charset="0"/>
              </a:rPr>
              <a:t>)</a:t>
            </a:r>
          </a:p>
          <a:p>
            <a:pPr lvl="1"/>
            <a:endParaRPr lang="en-PH" dirty="0">
              <a:latin typeface="Century Gothic" panose="020B0502020202020204" pitchFamily="34" charset="0"/>
            </a:endParaRPr>
          </a:p>
          <a:p>
            <a:pPr lvl="1"/>
            <a:endParaRPr lang="en-PH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547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1B31B-2A3F-39F4-797B-AA86903F5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err="1">
                <a:latin typeface="Century Gothic" panose="020B0502020202020204" pitchFamily="34" charset="0"/>
              </a:rPr>
              <a:t>CashTill</a:t>
            </a:r>
            <a:r>
              <a:rPr lang="en-PH" dirty="0">
                <a:latin typeface="Century Gothic" panose="020B0502020202020204" pitchFamily="34" charset="0"/>
              </a:rPr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12194-DF22-5C66-34AD-EFE6179D3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50977" cy="3926782"/>
          </a:xfrm>
        </p:spPr>
        <p:txBody>
          <a:bodyPr>
            <a:normAutofit/>
          </a:bodyPr>
          <a:lstStyle/>
          <a:p>
            <a:r>
              <a:rPr lang="en-PH" dirty="0">
                <a:latin typeface="Century Gothic" panose="020B0502020202020204" pitchFamily="34" charset="0"/>
              </a:rPr>
              <a:t>Using Polymorphism. It would look like:</a:t>
            </a:r>
          </a:p>
          <a:p>
            <a:pPr lvl="1"/>
            <a:r>
              <a:rPr lang="en-PH" dirty="0" err="1">
                <a:latin typeface="Century Gothic" panose="020B0502020202020204" pitchFamily="34" charset="0"/>
              </a:rPr>
              <a:t>SellCopy</a:t>
            </a:r>
            <a:r>
              <a:rPr lang="en-PH" dirty="0">
                <a:latin typeface="Century Gothic" panose="020B0502020202020204" pitchFamily="34" charset="0"/>
              </a:rPr>
              <a:t> (Publication </a:t>
            </a:r>
            <a:r>
              <a:rPr lang="en-PH" dirty="0" err="1">
                <a:latin typeface="Century Gothic" panose="020B0502020202020204" pitchFamily="34" charset="0"/>
              </a:rPr>
              <a:t>pPub</a:t>
            </a:r>
            <a:r>
              <a:rPr lang="en-PH" dirty="0">
                <a:latin typeface="Century Gothic" panose="020B0502020202020204" pitchFamily="34" charset="0"/>
              </a:rPr>
              <a:t>)</a:t>
            </a:r>
          </a:p>
          <a:p>
            <a:pPr lvl="1"/>
            <a:endParaRPr lang="en-PH" dirty="0">
              <a:latin typeface="Century Gothic" panose="020B0502020202020204" pitchFamily="34" charset="0"/>
            </a:endParaRPr>
          </a:p>
          <a:p>
            <a:pPr lvl="1"/>
            <a:endParaRPr lang="en-PH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420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1B31B-2A3F-39F4-797B-AA86903F5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err="1">
                <a:latin typeface="Century Gothic" panose="020B0502020202020204" pitchFamily="34" charset="0"/>
              </a:rPr>
              <a:t>CashTill</a:t>
            </a:r>
            <a:r>
              <a:rPr lang="en-PH" dirty="0">
                <a:latin typeface="Century Gothic" panose="020B0502020202020204" pitchFamily="34" charset="0"/>
              </a:rPr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12194-DF22-5C66-34AD-EFE6179D3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50977" cy="3926782"/>
          </a:xfrm>
        </p:spPr>
        <p:txBody>
          <a:bodyPr>
            <a:normAutofit/>
          </a:bodyPr>
          <a:lstStyle/>
          <a:p>
            <a:r>
              <a:rPr lang="en-PH" dirty="0">
                <a:latin typeface="Century Gothic" panose="020B0502020202020204" pitchFamily="34" charset="0"/>
              </a:rPr>
              <a:t>Every subclass is “type-compatible” with its superclass. Therefore, any subclass object can be passed as a Publication parameter</a:t>
            </a:r>
          </a:p>
          <a:p>
            <a:pPr lvl="1"/>
            <a:endParaRPr lang="en-PH" dirty="0">
              <a:latin typeface="Century Gothic" panose="020B0502020202020204" pitchFamily="34" charset="0"/>
            </a:endParaRPr>
          </a:p>
          <a:p>
            <a:pPr lvl="1"/>
            <a:endParaRPr lang="en-PH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316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1B31B-2A3F-39F4-797B-AA86903F5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err="1">
                <a:latin typeface="Century Gothic" panose="020B0502020202020204" pitchFamily="34" charset="0"/>
              </a:rPr>
              <a:t>CashTill</a:t>
            </a:r>
            <a:r>
              <a:rPr lang="en-PH" dirty="0">
                <a:latin typeface="Century Gothic" panose="020B0502020202020204" pitchFamily="34" charset="0"/>
              </a:rPr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12194-DF22-5C66-34AD-EFE6179D3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50977" cy="3926782"/>
          </a:xfrm>
        </p:spPr>
        <p:txBody>
          <a:bodyPr>
            <a:normAutofit/>
          </a:bodyPr>
          <a:lstStyle/>
          <a:p>
            <a:r>
              <a:rPr lang="en-PH" dirty="0">
                <a:latin typeface="Century Gothic" panose="020B0502020202020204" pitchFamily="34" charset="0"/>
              </a:rPr>
              <a:t>Without polymorphism, we would need to check for each item “p” so we are calling the right method to sell a copy of that subtype:</a:t>
            </a:r>
          </a:p>
          <a:p>
            <a:pPr lvl="1"/>
            <a:r>
              <a:rPr lang="en-PH" dirty="0">
                <a:latin typeface="Century Gothic" panose="020B0502020202020204" pitchFamily="34" charset="0"/>
              </a:rPr>
              <a:t>If “p” is a Book, call </a:t>
            </a:r>
            <a:r>
              <a:rPr lang="en-PH" dirty="0" err="1">
                <a:latin typeface="Century Gothic" panose="020B0502020202020204" pitchFamily="34" charset="0"/>
              </a:rPr>
              <a:t>SellCopy</a:t>
            </a:r>
            <a:r>
              <a:rPr lang="en-PH" dirty="0">
                <a:latin typeface="Century Gothic" panose="020B0502020202020204" pitchFamily="34" charset="0"/>
              </a:rPr>
              <a:t>() method for Book</a:t>
            </a:r>
          </a:p>
          <a:p>
            <a:pPr lvl="1"/>
            <a:r>
              <a:rPr lang="en-PH" dirty="0">
                <a:latin typeface="Century Gothic" panose="020B0502020202020204" pitchFamily="34" charset="0"/>
              </a:rPr>
              <a:t>If “p” is a Magazine, call </a:t>
            </a:r>
            <a:r>
              <a:rPr lang="en-PH" dirty="0" err="1">
                <a:latin typeface="Century Gothic" panose="020B0502020202020204" pitchFamily="34" charset="0"/>
              </a:rPr>
              <a:t>SellCopy</a:t>
            </a:r>
            <a:r>
              <a:rPr lang="en-PH" dirty="0">
                <a:latin typeface="Century Gothic" panose="020B0502020202020204" pitchFamily="34" charset="0"/>
              </a:rPr>
              <a:t>() method for Magazine</a:t>
            </a:r>
          </a:p>
          <a:p>
            <a:pPr lvl="1"/>
            <a:r>
              <a:rPr lang="en-PH" dirty="0">
                <a:latin typeface="Century Gothic" panose="020B0502020202020204" pitchFamily="34" charset="0"/>
              </a:rPr>
              <a:t>If “p” is a </a:t>
            </a:r>
            <a:r>
              <a:rPr lang="en-PH" dirty="0" err="1">
                <a:latin typeface="Century Gothic" panose="020B0502020202020204" pitchFamily="34" charset="0"/>
              </a:rPr>
              <a:t>DiscMag</a:t>
            </a:r>
            <a:r>
              <a:rPr lang="en-PH" dirty="0">
                <a:latin typeface="Century Gothic" panose="020B0502020202020204" pitchFamily="34" charset="0"/>
              </a:rPr>
              <a:t>, call </a:t>
            </a:r>
            <a:r>
              <a:rPr lang="en-PH" dirty="0" err="1">
                <a:latin typeface="Century Gothic" panose="020B0502020202020204" pitchFamily="34" charset="0"/>
              </a:rPr>
              <a:t>SellCopy</a:t>
            </a:r>
            <a:r>
              <a:rPr lang="en-PH" dirty="0">
                <a:latin typeface="Century Gothic" panose="020B0502020202020204" pitchFamily="34" charset="0"/>
              </a:rPr>
              <a:t>() method for </a:t>
            </a:r>
            <a:r>
              <a:rPr lang="en-PH" dirty="0" err="1">
                <a:latin typeface="Century Gothic" panose="020B0502020202020204" pitchFamily="34" charset="0"/>
              </a:rPr>
              <a:t>DiscMag</a:t>
            </a:r>
            <a:endParaRPr lang="en-PH" dirty="0">
              <a:latin typeface="Century Gothic" panose="020B0502020202020204" pitchFamily="34" charset="0"/>
            </a:endParaRPr>
          </a:p>
          <a:p>
            <a:pPr lvl="1"/>
            <a:endParaRPr lang="en-PH" dirty="0">
              <a:latin typeface="Century Gothic" panose="020B0502020202020204" pitchFamily="34" charset="0"/>
            </a:endParaRPr>
          </a:p>
          <a:p>
            <a:pPr lvl="1"/>
            <a:endParaRPr lang="en-PH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81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1B31B-2A3F-39F4-797B-AA86903F5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err="1">
                <a:latin typeface="Century Gothic" panose="020B0502020202020204" pitchFamily="34" charset="0"/>
              </a:rPr>
              <a:t>CashTill</a:t>
            </a:r>
            <a:r>
              <a:rPr lang="en-PH" dirty="0">
                <a:latin typeface="Century Gothic" panose="020B0502020202020204" pitchFamily="34" charset="0"/>
              </a:rPr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12194-DF22-5C66-34AD-EFE6179D3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50977" cy="3926782"/>
          </a:xfrm>
        </p:spPr>
        <p:txBody>
          <a:bodyPr>
            <a:normAutofit/>
          </a:bodyPr>
          <a:lstStyle/>
          <a:p>
            <a:r>
              <a:rPr lang="en-PH" dirty="0">
                <a:latin typeface="Century Gothic" panose="020B0502020202020204" pitchFamily="34" charset="0"/>
              </a:rPr>
              <a:t>Instead, we trust C# to look at the object “p” at run time to determine its “type”:</a:t>
            </a:r>
          </a:p>
          <a:p>
            <a:pPr lvl="1"/>
            <a:r>
              <a:rPr lang="en-PH" dirty="0" err="1">
                <a:latin typeface="Century Gothic" panose="020B0502020202020204" pitchFamily="34" charset="0"/>
              </a:rPr>
              <a:t>p.sellCopy</a:t>
            </a:r>
            <a:r>
              <a:rPr lang="en-PH" dirty="0">
                <a:latin typeface="Century Gothic" panose="020B0502020202020204" pitchFamily="34" charset="0"/>
              </a:rPr>
              <a:t>()</a:t>
            </a:r>
          </a:p>
          <a:p>
            <a:pPr lvl="1"/>
            <a:endParaRPr lang="en-PH" dirty="0">
              <a:latin typeface="Century Gothic" panose="020B0502020202020204" pitchFamily="34" charset="0"/>
            </a:endParaRPr>
          </a:p>
          <a:p>
            <a:pPr lvl="1"/>
            <a:endParaRPr lang="en-PH" dirty="0">
              <a:latin typeface="Century Gothic" panose="020B0502020202020204" pitchFamily="34" charset="0"/>
            </a:endParaRPr>
          </a:p>
          <a:p>
            <a:pPr lvl="1"/>
            <a:endParaRPr lang="en-PH" dirty="0">
              <a:latin typeface="Century Gothic" panose="020B0502020202020204" pitchFamily="34" charset="0"/>
            </a:endParaRPr>
          </a:p>
          <a:p>
            <a:pPr lvl="1"/>
            <a:endParaRPr lang="en-PH" dirty="0">
              <a:latin typeface="Century Gothic" panose="020B0502020202020204" pitchFamily="34" charset="0"/>
            </a:endParaRPr>
          </a:p>
          <a:p>
            <a:pPr lvl="1"/>
            <a:endParaRPr lang="en-PH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81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1B31B-2A3F-39F4-797B-AA86903F5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err="1">
                <a:latin typeface="Century Gothic" panose="020B0502020202020204" pitchFamily="34" charset="0"/>
              </a:rPr>
              <a:t>CashTill</a:t>
            </a:r>
            <a:r>
              <a:rPr lang="en-PH" dirty="0">
                <a:latin typeface="Century Gothic" panose="020B0502020202020204" pitchFamily="34" charset="0"/>
              </a:rPr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12194-DF22-5C66-34AD-EFE6179D3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50977" cy="3926782"/>
          </a:xfrm>
        </p:spPr>
        <p:txBody>
          <a:bodyPr>
            <a:normAutofit/>
          </a:bodyPr>
          <a:lstStyle/>
          <a:p>
            <a:r>
              <a:rPr lang="en-PH" dirty="0">
                <a:latin typeface="Century Gothic" panose="020B0502020202020204" pitchFamily="34" charset="0"/>
              </a:rPr>
              <a:t>If the object is a Book, it will invoke the </a:t>
            </a:r>
            <a:r>
              <a:rPr lang="en-PH" dirty="0" err="1">
                <a:latin typeface="Century Gothic" panose="020B0502020202020204" pitchFamily="34" charset="0"/>
              </a:rPr>
              <a:t>SellCopy</a:t>
            </a:r>
            <a:r>
              <a:rPr lang="en-PH" dirty="0">
                <a:latin typeface="Century Gothic" panose="020B0502020202020204" pitchFamily="34" charset="0"/>
              </a:rPr>
              <a:t>() method for a Book.</a:t>
            </a:r>
          </a:p>
          <a:p>
            <a:r>
              <a:rPr lang="en-PH" dirty="0">
                <a:latin typeface="Century Gothic" panose="020B0502020202020204" pitchFamily="34" charset="0"/>
              </a:rPr>
              <a:t>If “p” is a Magazine, then it will invoke the </a:t>
            </a:r>
            <a:r>
              <a:rPr lang="en-PH" dirty="0" err="1">
                <a:latin typeface="Century Gothic" panose="020B0502020202020204" pitchFamily="34" charset="0"/>
              </a:rPr>
              <a:t>SellCopy</a:t>
            </a:r>
            <a:r>
              <a:rPr lang="en-PH" dirty="0">
                <a:latin typeface="Century Gothic" panose="020B0502020202020204" pitchFamily="34" charset="0"/>
              </a:rPr>
              <a:t>() method for a Magazine.</a:t>
            </a:r>
          </a:p>
          <a:p>
            <a:endParaRPr lang="en-PH" dirty="0">
              <a:latin typeface="Century Gothic" panose="020B0502020202020204" pitchFamily="34" charset="0"/>
            </a:endParaRPr>
          </a:p>
          <a:p>
            <a:r>
              <a:rPr lang="en-PH" dirty="0">
                <a:latin typeface="Century Gothic" panose="020B0502020202020204" pitchFamily="34" charset="0"/>
              </a:rPr>
              <a:t>Polymorphism often allows programmers to avoid conditional statements</a:t>
            </a:r>
          </a:p>
          <a:p>
            <a:pPr lvl="1"/>
            <a:endParaRPr lang="en-PH" dirty="0">
              <a:latin typeface="Century Gothic" panose="020B0502020202020204" pitchFamily="34" charset="0"/>
            </a:endParaRPr>
          </a:p>
          <a:p>
            <a:pPr lvl="1"/>
            <a:endParaRPr lang="en-PH" dirty="0">
              <a:latin typeface="Century Gothic" panose="020B0502020202020204" pitchFamily="34" charset="0"/>
            </a:endParaRPr>
          </a:p>
          <a:p>
            <a:pPr lvl="1"/>
            <a:endParaRPr lang="en-PH" dirty="0">
              <a:latin typeface="Century Gothic" panose="020B0502020202020204" pitchFamily="34" charset="0"/>
            </a:endParaRPr>
          </a:p>
          <a:p>
            <a:pPr lvl="1"/>
            <a:endParaRPr lang="en-PH" dirty="0">
              <a:latin typeface="Century Gothic" panose="020B0502020202020204" pitchFamily="34" charset="0"/>
            </a:endParaRPr>
          </a:p>
          <a:p>
            <a:pPr lvl="1"/>
            <a:endParaRPr lang="en-PH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00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1B31B-2A3F-39F4-797B-AA86903F5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PH"/>
              <a:t>Implementing </a:t>
            </a:r>
            <a:r>
              <a:rPr lang="en-PH" err="1"/>
              <a:t>CashTill</a:t>
            </a:r>
            <a:r>
              <a:rPr lang="en-PH"/>
              <a:t> Class</a:t>
            </a:r>
          </a:p>
        </p:txBody>
      </p:sp>
      <p:pic>
        <p:nvPicPr>
          <p:cNvPr id="4" name="Picture 3" descr="A diagram of a magazine&#10;&#10;Description automatically generated">
            <a:extLst>
              <a:ext uri="{FF2B5EF4-FFF2-40B4-BE49-F238E27FC236}">
                <a16:creationId xmlns:a16="http://schemas.microsoft.com/office/drawing/2014/main" id="{7855258C-8F4F-7FB3-58C4-7C805823D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090" y="1825625"/>
            <a:ext cx="8925819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86171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1B31B-2A3F-39F4-797B-AA86903F5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PH" dirty="0"/>
              <a:t>Practice Exercise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DDD79FC-C023-7D63-CF2C-D771FC888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6200" y="1836860"/>
            <a:ext cx="7467600" cy="3963350"/>
          </a:xfrm>
        </p:spPr>
        <p:txBody>
          <a:bodyPr>
            <a:normAutofit fontScale="85000" lnSpcReduction="10000"/>
          </a:bodyPr>
          <a:lstStyle/>
          <a:p>
            <a:r>
              <a:rPr lang="en-PH" dirty="0">
                <a:latin typeface="Century Gothic" panose="020B0502020202020204" pitchFamily="34" charset="0"/>
              </a:rPr>
              <a:t>Assuming Publication is NOT an abstract type, which are Legal?</a:t>
            </a:r>
          </a:p>
          <a:p>
            <a:endParaRPr lang="en-PH" dirty="0">
              <a:latin typeface="Century Gothic" panose="020B0502020202020204" pitchFamily="34" charset="0"/>
            </a:endParaRPr>
          </a:p>
          <a:p>
            <a:pPr marL="914400" lvl="1" indent="-457200">
              <a:buFont typeface="+mj-lt"/>
              <a:buAutoNum type="alphaLcParenR"/>
            </a:pPr>
            <a:r>
              <a:rPr lang="en-PH" dirty="0">
                <a:latin typeface="Century Gothic" panose="020B0502020202020204" pitchFamily="34" charset="0"/>
              </a:rPr>
              <a:t>Publication p = new Publication(); </a:t>
            </a:r>
            <a:r>
              <a:rPr lang="en-PH" dirty="0" err="1">
                <a:latin typeface="Century Gothic" panose="020B0502020202020204" pitchFamily="34" charset="0"/>
              </a:rPr>
              <a:t>p.SellCopy</a:t>
            </a:r>
            <a:r>
              <a:rPr lang="en-PH" dirty="0">
                <a:latin typeface="Century Gothic" panose="020B0502020202020204" pitchFamily="34" charset="0"/>
              </a:rPr>
              <a:t>();</a:t>
            </a:r>
          </a:p>
          <a:p>
            <a:pPr marL="914400" lvl="1" indent="-457200">
              <a:buFont typeface="+mj-lt"/>
              <a:buAutoNum type="alphaLcParenR"/>
            </a:pPr>
            <a:endParaRPr lang="en-PH" dirty="0">
              <a:latin typeface="Century Gothic" panose="020B0502020202020204" pitchFamily="34" charset="0"/>
            </a:endParaRPr>
          </a:p>
          <a:p>
            <a:pPr marL="914400" lvl="1" indent="-457200">
              <a:buFont typeface="+mj-lt"/>
              <a:buAutoNum type="alphaLcParenR"/>
            </a:pPr>
            <a:r>
              <a:rPr lang="en-PH" dirty="0">
                <a:latin typeface="Century Gothic" panose="020B0502020202020204" pitchFamily="34" charset="0"/>
              </a:rPr>
              <a:t>Publication p = new Publication(); </a:t>
            </a:r>
            <a:r>
              <a:rPr lang="en-PH" dirty="0" err="1">
                <a:latin typeface="Century Gothic" panose="020B0502020202020204" pitchFamily="34" charset="0"/>
              </a:rPr>
              <a:t>p.RecNewIssue</a:t>
            </a:r>
            <a:r>
              <a:rPr lang="en-PH" dirty="0">
                <a:latin typeface="Century Gothic" panose="020B0502020202020204" pitchFamily="34" charset="0"/>
              </a:rPr>
              <a:t>();</a:t>
            </a:r>
          </a:p>
          <a:p>
            <a:pPr marL="914400" lvl="1" indent="-457200">
              <a:buFont typeface="+mj-lt"/>
              <a:buAutoNum type="alphaLcParenR"/>
            </a:pPr>
            <a:endParaRPr lang="en-PH" dirty="0">
              <a:latin typeface="Century Gothic" panose="020B0502020202020204" pitchFamily="34" charset="0"/>
            </a:endParaRPr>
          </a:p>
          <a:p>
            <a:pPr marL="914400" lvl="1" indent="-457200">
              <a:buFont typeface="+mj-lt"/>
              <a:buAutoNum type="alphaLcParenR"/>
            </a:pPr>
            <a:r>
              <a:rPr lang="en-PH" dirty="0">
                <a:latin typeface="Century Gothic" panose="020B0502020202020204" pitchFamily="34" charset="0"/>
              </a:rPr>
              <a:t>Publication p = new Magazine(); </a:t>
            </a:r>
            <a:r>
              <a:rPr lang="en-PH" dirty="0" err="1">
                <a:latin typeface="Century Gothic" panose="020B0502020202020204" pitchFamily="34" charset="0"/>
              </a:rPr>
              <a:t>p.SellCopy</a:t>
            </a:r>
            <a:r>
              <a:rPr lang="en-PH" dirty="0">
                <a:latin typeface="Century Gothic" panose="020B0502020202020204" pitchFamily="34" charset="0"/>
              </a:rPr>
              <a:t>();</a:t>
            </a:r>
          </a:p>
          <a:p>
            <a:pPr marL="914400" lvl="1" indent="-457200">
              <a:buFont typeface="+mj-lt"/>
              <a:buAutoNum type="alphaLcParenR"/>
            </a:pPr>
            <a:endParaRPr lang="en-PH" dirty="0">
              <a:latin typeface="Century Gothic" panose="020B0502020202020204" pitchFamily="34" charset="0"/>
            </a:endParaRPr>
          </a:p>
          <a:p>
            <a:pPr marL="914400" lvl="1" indent="-457200">
              <a:buFont typeface="+mj-lt"/>
              <a:buAutoNum type="alphaLcParenR"/>
            </a:pPr>
            <a:r>
              <a:rPr lang="en-PH" dirty="0">
                <a:latin typeface="Century Gothic" panose="020B0502020202020204" pitchFamily="34" charset="0"/>
              </a:rPr>
              <a:t>Publication p = new Magazine(); </a:t>
            </a:r>
            <a:r>
              <a:rPr lang="en-PH" dirty="0" err="1">
                <a:latin typeface="Century Gothic" panose="020B0502020202020204" pitchFamily="34" charset="0"/>
              </a:rPr>
              <a:t>p.RecNewIssue</a:t>
            </a:r>
            <a:r>
              <a:rPr lang="en-PH" dirty="0">
                <a:latin typeface="Century Gothic" panose="020B0502020202020204" pitchFamily="34" charset="0"/>
              </a:rPr>
              <a:t>();</a:t>
            </a:r>
          </a:p>
          <a:p>
            <a:pPr marL="914400" lvl="1" indent="-457200">
              <a:buFont typeface="+mj-lt"/>
              <a:buAutoNum type="alphaLcParenR"/>
            </a:pPr>
            <a:endParaRPr lang="en-PH" dirty="0">
              <a:latin typeface="Century Gothic" panose="020B0502020202020204" pitchFamily="34" charset="0"/>
            </a:endParaRPr>
          </a:p>
          <a:p>
            <a:pPr marL="914400" lvl="1" indent="-457200">
              <a:buFont typeface="+mj-lt"/>
              <a:buAutoNum type="alphaLcParenR"/>
            </a:pPr>
            <a:r>
              <a:rPr lang="en-PH" dirty="0">
                <a:latin typeface="Century Gothic" panose="020B0502020202020204" pitchFamily="34" charset="0"/>
              </a:rPr>
              <a:t>Magazine m = new Magazine(); </a:t>
            </a:r>
            <a:r>
              <a:rPr lang="en-PH" dirty="0" err="1">
                <a:latin typeface="Century Gothic" panose="020B0502020202020204" pitchFamily="34" charset="0"/>
              </a:rPr>
              <a:t>m.RecNewIssue</a:t>
            </a:r>
            <a:r>
              <a:rPr lang="en-PH" dirty="0">
                <a:latin typeface="Century Gothic" panose="020B0502020202020204" pitchFamily="34" charset="0"/>
              </a:rPr>
              <a:t>();</a:t>
            </a:r>
          </a:p>
          <a:p>
            <a:pPr lvl="1"/>
            <a:endParaRPr lang="en-PH" dirty="0">
              <a:latin typeface="Century Gothic" panose="020B0502020202020204" pitchFamily="34" charset="0"/>
            </a:endParaRPr>
          </a:p>
          <a:p>
            <a:pPr lvl="1"/>
            <a:endParaRPr lang="en-PH" dirty="0">
              <a:latin typeface="Century Gothic" panose="020B0502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D90023-C326-819C-4A92-417090896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310" y="1690689"/>
            <a:ext cx="2670890" cy="425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76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1B31B-2A3F-39F4-797B-AA86903F5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>
                <a:latin typeface="Century Gothic" panose="020B0502020202020204" pitchFamily="34" charset="0"/>
              </a:rPr>
              <a:t>Class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12194-DF22-5C66-34AD-EFE6179D3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>
                <a:latin typeface="Century Gothic" panose="020B0502020202020204" pitchFamily="34" charset="0"/>
              </a:rPr>
              <a:t>Within the hierarchical classification of animals:</a:t>
            </a:r>
          </a:p>
          <a:p>
            <a:pPr lvl="1"/>
            <a:r>
              <a:rPr lang="en-PH" dirty="0">
                <a:latin typeface="Century Gothic" panose="020B0502020202020204" pitchFamily="34" charset="0"/>
              </a:rPr>
              <a:t>Pinky is a pig (species sus scrofa)</a:t>
            </a:r>
          </a:p>
          <a:p>
            <a:pPr lvl="1"/>
            <a:r>
              <a:rPr lang="en-PH" dirty="0">
                <a:latin typeface="Century Gothic" panose="020B0502020202020204" pitchFamily="34" charset="0"/>
              </a:rPr>
              <a:t>Pinky is (also, more generally) a mammal</a:t>
            </a:r>
          </a:p>
          <a:p>
            <a:pPr lvl="1"/>
            <a:r>
              <a:rPr lang="en-PH" dirty="0">
                <a:latin typeface="Century Gothic" panose="020B0502020202020204" pitchFamily="34" charset="0"/>
              </a:rPr>
              <a:t>Pinky is (also, even more generally) an animal</a:t>
            </a:r>
          </a:p>
          <a:p>
            <a:pPr lvl="1"/>
            <a:endParaRPr lang="en-PH" dirty="0">
              <a:latin typeface="Century Gothic" panose="020B0502020202020204" pitchFamily="34" charset="0"/>
            </a:endParaRPr>
          </a:p>
          <a:p>
            <a:r>
              <a:rPr lang="en-PH" dirty="0">
                <a:latin typeface="Century Gothic" panose="020B0502020202020204" pitchFamily="34" charset="0"/>
              </a:rPr>
              <a:t>We can specify the type of thing an organism is at different levels of detail:</a:t>
            </a:r>
          </a:p>
          <a:p>
            <a:pPr lvl="1"/>
            <a:r>
              <a:rPr lang="en-PH" dirty="0">
                <a:latin typeface="Century Gothic" panose="020B0502020202020204" pitchFamily="34" charset="0"/>
              </a:rPr>
              <a:t>Higher level = less specific</a:t>
            </a:r>
          </a:p>
          <a:p>
            <a:pPr lvl="1"/>
            <a:r>
              <a:rPr lang="en-PH" dirty="0">
                <a:latin typeface="Century Gothic" panose="020B0502020202020204" pitchFamily="34" charset="0"/>
              </a:rPr>
              <a:t>Lower level = more specific</a:t>
            </a:r>
          </a:p>
        </p:txBody>
      </p:sp>
    </p:spTree>
    <p:extLst>
      <p:ext uri="{BB962C8B-B14F-4D97-AF65-F5344CB8AC3E}">
        <p14:creationId xmlns:p14="http://schemas.microsoft.com/office/powerpoint/2010/main" val="2287505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1B31B-2A3F-39F4-797B-AA86903F5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PH" dirty="0"/>
              <a:t>Practice Exercise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DDD79FC-C023-7D63-CF2C-D771FC888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6200" y="1836860"/>
            <a:ext cx="7467600" cy="3963350"/>
          </a:xfrm>
        </p:spPr>
        <p:txBody>
          <a:bodyPr>
            <a:normAutofit lnSpcReduction="10000"/>
          </a:bodyPr>
          <a:lstStyle/>
          <a:p>
            <a:pPr marL="914400" lvl="1" indent="-457200">
              <a:buFont typeface="+mj-lt"/>
              <a:buAutoNum type="alphaLcParenR"/>
            </a:pPr>
            <a:r>
              <a:rPr lang="en-PH" b="1" dirty="0">
                <a:latin typeface="Century Gothic" panose="020B0502020202020204" pitchFamily="34" charset="0"/>
              </a:rPr>
              <a:t>Legal</a:t>
            </a:r>
            <a:r>
              <a:rPr lang="en-PH" dirty="0">
                <a:latin typeface="Century Gothic" panose="020B0502020202020204" pitchFamily="34" charset="0"/>
              </a:rPr>
              <a:t> – you can invoke </a:t>
            </a:r>
            <a:r>
              <a:rPr lang="en-PH" dirty="0" err="1">
                <a:latin typeface="Century Gothic" panose="020B0502020202020204" pitchFamily="34" charset="0"/>
              </a:rPr>
              <a:t>SellCopy</a:t>
            </a:r>
            <a:r>
              <a:rPr lang="en-PH" dirty="0">
                <a:latin typeface="Century Gothic" panose="020B0502020202020204" pitchFamily="34" charset="0"/>
              </a:rPr>
              <a:t>() on a publication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PH" b="1" dirty="0">
                <a:latin typeface="Century Gothic" panose="020B0502020202020204" pitchFamily="34" charset="0"/>
              </a:rPr>
              <a:t>Illegal</a:t>
            </a:r>
            <a:r>
              <a:rPr lang="en-PH" dirty="0">
                <a:latin typeface="Century Gothic" panose="020B0502020202020204" pitchFamily="34" charset="0"/>
              </a:rPr>
              <a:t> – the </a:t>
            </a:r>
            <a:r>
              <a:rPr lang="en-PH" dirty="0" err="1">
                <a:latin typeface="Century Gothic" panose="020B0502020202020204" pitchFamily="34" charset="0"/>
              </a:rPr>
              <a:t>RecNewIssue</a:t>
            </a:r>
            <a:r>
              <a:rPr lang="en-PH" dirty="0">
                <a:latin typeface="Century Gothic" panose="020B0502020202020204" pitchFamily="34" charset="0"/>
              </a:rPr>
              <a:t>() method does not exist in publication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PH" b="1" dirty="0">
                <a:latin typeface="Century Gothic" panose="020B0502020202020204" pitchFamily="34" charset="0"/>
              </a:rPr>
              <a:t>Legal</a:t>
            </a:r>
            <a:r>
              <a:rPr lang="en-PH" dirty="0">
                <a:latin typeface="Century Gothic" panose="020B0502020202020204" pitchFamily="34" charset="0"/>
              </a:rPr>
              <a:t> – Magazine is a type of publication therefore you can assign an object of type magazine a variable of type publication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PH" b="1" dirty="0">
                <a:latin typeface="Century Gothic" panose="020B0502020202020204" pitchFamily="34" charset="0"/>
              </a:rPr>
              <a:t>Illegal</a:t>
            </a:r>
            <a:r>
              <a:rPr lang="en-PH" dirty="0">
                <a:latin typeface="Century Gothic" panose="020B0502020202020204" pitchFamily="34" charset="0"/>
              </a:rPr>
              <a:t> – while we can invoke </a:t>
            </a:r>
            <a:r>
              <a:rPr lang="en-PH" dirty="0" err="1">
                <a:latin typeface="Century Gothic" panose="020B0502020202020204" pitchFamily="34" charset="0"/>
              </a:rPr>
              <a:t>RecNewIssue</a:t>
            </a:r>
            <a:r>
              <a:rPr lang="en-PH" dirty="0">
                <a:latin typeface="Century Gothic" panose="020B0502020202020204" pitchFamily="34" charset="0"/>
              </a:rPr>
              <a:t> on a magazine, the compiler does not know that p is a magazine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PH" b="1" dirty="0">
                <a:latin typeface="Century Gothic" panose="020B0502020202020204" pitchFamily="34" charset="0"/>
              </a:rPr>
              <a:t>Legal</a:t>
            </a:r>
            <a:r>
              <a:rPr lang="en-PH" dirty="0">
                <a:latin typeface="Century Gothic" panose="020B0502020202020204" pitchFamily="34" charset="0"/>
              </a:rPr>
              <a:t> – m is a magazine and we can invoke this method on magazines</a:t>
            </a:r>
          </a:p>
          <a:p>
            <a:pPr lvl="1"/>
            <a:endParaRPr lang="en-PH" dirty="0">
              <a:latin typeface="Century Gothic" panose="020B0502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D90023-C326-819C-4A92-417090896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310" y="1690689"/>
            <a:ext cx="2670890" cy="425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794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1B31B-2A3F-39F4-797B-AA86903F5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PH" dirty="0"/>
              <a:t>Practice Exercise</a:t>
            </a:r>
          </a:p>
        </p:txBody>
      </p:sp>
      <p:pic>
        <p:nvPicPr>
          <p:cNvPr id="4" name="Picture 3" descr="A diagram of a student&#10;&#10;Description automatically generated">
            <a:extLst>
              <a:ext uri="{FF2B5EF4-FFF2-40B4-BE49-F238E27FC236}">
                <a16:creationId xmlns:a16="http://schemas.microsoft.com/office/drawing/2014/main" id="{5F7D30F5-07CF-5A5A-0405-7F8140930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50446"/>
            <a:ext cx="5181600" cy="2901696"/>
          </a:xfrm>
          <a:prstGeom prst="rect">
            <a:avLst/>
          </a:prstGeom>
          <a:noFill/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DDD79FC-C023-7D63-CF2C-D771FC888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PH" sz="2000" dirty="0">
                <a:latin typeface="Century Gothic" panose="020B0502020202020204" pitchFamily="34" charset="0"/>
              </a:rPr>
              <a:t>Which of the following code segments are valid?</a:t>
            </a:r>
          </a:p>
          <a:p>
            <a:pPr marL="457200" lvl="1" indent="0">
              <a:buNone/>
            </a:pPr>
            <a:endParaRPr lang="en-PH" sz="2000" dirty="0">
              <a:latin typeface="Century Gothic" panose="020B0502020202020204" pitchFamily="34" charset="0"/>
            </a:endParaRPr>
          </a:p>
          <a:p>
            <a:pPr marL="914400" lvl="1" indent="-457200">
              <a:buFont typeface="+mj-lt"/>
              <a:buAutoNum type="alphaLcParenR"/>
            </a:pPr>
            <a:r>
              <a:rPr lang="en-PH" sz="2000" dirty="0">
                <a:latin typeface="Century Gothic" panose="020B0502020202020204" pitchFamily="34" charset="0"/>
              </a:rPr>
              <a:t>Student s = new Student();</a:t>
            </a:r>
          </a:p>
          <a:p>
            <a:pPr marL="457200" lvl="1" indent="0">
              <a:buNone/>
            </a:pPr>
            <a:r>
              <a:rPr lang="en-PH" sz="2000" dirty="0">
                <a:latin typeface="Century Gothic" panose="020B0502020202020204" pitchFamily="34" charset="0"/>
              </a:rPr>
              <a:t>	Lecturer l = new Lecturer();</a:t>
            </a:r>
          </a:p>
          <a:p>
            <a:pPr marL="457200" lvl="1" indent="0">
              <a:buNone/>
            </a:pPr>
            <a:r>
              <a:rPr lang="en-PH" sz="2000" dirty="0">
                <a:latin typeface="Century Gothic" panose="020B0502020202020204" pitchFamily="34" charset="0"/>
              </a:rPr>
              <a:t>	</a:t>
            </a:r>
            <a:r>
              <a:rPr lang="en-PH" sz="2000" dirty="0" err="1">
                <a:latin typeface="Century Gothic" panose="020B0502020202020204" pitchFamily="34" charset="0"/>
              </a:rPr>
              <a:t>l.Help</a:t>
            </a:r>
            <a:r>
              <a:rPr lang="en-PH" sz="2000" dirty="0">
                <a:latin typeface="Century Gothic" panose="020B0502020202020204" pitchFamily="34" charset="0"/>
              </a:rPr>
              <a:t>(s);</a:t>
            </a:r>
          </a:p>
          <a:p>
            <a:pPr marL="457200" lvl="1" indent="0">
              <a:buNone/>
            </a:pPr>
            <a:endParaRPr lang="en-PH" sz="2000" dirty="0">
              <a:latin typeface="Century Gothic" panose="020B0502020202020204" pitchFamily="34" charset="0"/>
            </a:endParaRPr>
          </a:p>
          <a:p>
            <a:pPr marL="914400" lvl="1" indent="-457200">
              <a:buFont typeface="+mj-lt"/>
              <a:buAutoNum type="alphaLcParenR" startAt="2"/>
            </a:pPr>
            <a:r>
              <a:rPr lang="en-PH" sz="2000" dirty="0">
                <a:latin typeface="Century Gothic" panose="020B0502020202020204" pitchFamily="34" charset="0"/>
              </a:rPr>
              <a:t>Student s = new </a:t>
            </a:r>
            <a:r>
              <a:rPr lang="en-PH" sz="2000" dirty="0" err="1">
                <a:latin typeface="Century Gothic" panose="020B0502020202020204" pitchFamily="34" charset="0"/>
              </a:rPr>
              <a:t>FtSudent</a:t>
            </a:r>
            <a:r>
              <a:rPr lang="en-PH" sz="2000" dirty="0">
                <a:latin typeface="Century Gothic" panose="020B0502020202020204" pitchFamily="34" charset="0"/>
              </a:rPr>
              <a:t>();</a:t>
            </a:r>
          </a:p>
          <a:p>
            <a:pPr marL="457200" lvl="1" indent="0">
              <a:buNone/>
            </a:pPr>
            <a:r>
              <a:rPr lang="en-PH" sz="2000" dirty="0">
                <a:latin typeface="Century Gothic" panose="020B0502020202020204" pitchFamily="34" charset="0"/>
              </a:rPr>
              <a:t>	Lecturer l = new Lecturer();</a:t>
            </a:r>
          </a:p>
          <a:p>
            <a:pPr marL="457200" lvl="1" indent="0">
              <a:buNone/>
            </a:pPr>
            <a:r>
              <a:rPr lang="en-PH" sz="2000" dirty="0">
                <a:latin typeface="Century Gothic" panose="020B0502020202020204" pitchFamily="34" charset="0"/>
              </a:rPr>
              <a:t>	</a:t>
            </a:r>
            <a:r>
              <a:rPr lang="en-PH" sz="2000" dirty="0" err="1">
                <a:latin typeface="Century Gothic" panose="020B0502020202020204" pitchFamily="34" charset="0"/>
              </a:rPr>
              <a:t>l.Help</a:t>
            </a:r>
            <a:r>
              <a:rPr lang="en-PH" sz="2000" dirty="0">
                <a:latin typeface="Century Gothic" panose="020B0502020202020204" pitchFamily="34" charset="0"/>
              </a:rPr>
              <a:t>(s);</a:t>
            </a:r>
          </a:p>
          <a:p>
            <a:pPr lvl="1"/>
            <a:endParaRPr lang="en-PH" sz="2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668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1B31B-2A3F-39F4-797B-AA86903F5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PH"/>
              <a:t>Practice Exercise</a:t>
            </a:r>
            <a:endParaRPr lang="en-PH" dirty="0"/>
          </a:p>
        </p:txBody>
      </p:sp>
      <p:pic>
        <p:nvPicPr>
          <p:cNvPr id="4" name="Picture 3" descr="A diagram of a student&#10;&#10;Description automatically generated">
            <a:extLst>
              <a:ext uri="{FF2B5EF4-FFF2-40B4-BE49-F238E27FC236}">
                <a16:creationId xmlns:a16="http://schemas.microsoft.com/office/drawing/2014/main" id="{5F7D30F5-07CF-5A5A-0405-7F8140930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50446"/>
            <a:ext cx="5181600" cy="2901696"/>
          </a:xfrm>
          <a:prstGeom prst="rect">
            <a:avLst/>
          </a:prstGeom>
          <a:noFill/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DDD79FC-C023-7D63-CF2C-D771FC888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PH" sz="2000" dirty="0">
                <a:latin typeface="Century Gothic" panose="020B0502020202020204" pitchFamily="34" charset="0"/>
              </a:rPr>
              <a:t>Which of the following code segments are valid?</a:t>
            </a:r>
          </a:p>
          <a:p>
            <a:pPr marL="457200" lvl="1" indent="0">
              <a:buNone/>
            </a:pPr>
            <a:endParaRPr lang="en-PH" sz="2000" dirty="0">
              <a:latin typeface="Century Gothic" panose="020B0502020202020204" pitchFamily="34" charset="0"/>
            </a:endParaRPr>
          </a:p>
          <a:p>
            <a:pPr marL="914400" lvl="1" indent="-457200">
              <a:buFont typeface="+mj-lt"/>
              <a:buAutoNum type="alphaLcParenR"/>
            </a:pPr>
            <a:r>
              <a:rPr lang="en-PH" sz="2000" b="1" dirty="0">
                <a:latin typeface="Century Gothic" panose="020B0502020202020204" pitchFamily="34" charset="0"/>
              </a:rPr>
              <a:t>This is NOT valid as class student is abstract</a:t>
            </a:r>
          </a:p>
          <a:p>
            <a:pPr marL="457200" lvl="1" indent="0">
              <a:buNone/>
            </a:pPr>
            <a:endParaRPr lang="en-PH" sz="2000" b="1" dirty="0">
              <a:latin typeface="Century Gothic" panose="020B0502020202020204" pitchFamily="34" charset="0"/>
            </a:endParaRPr>
          </a:p>
          <a:p>
            <a:pPr marL="914400" lvl="1" indent="-457200">
              <a:buFont typeface="+mj-lt"/>
              <a:buAutoNum type="alphaLcParenR" startAt="2"/>
            </a:pPr>
            <a:r>
              <a:rPr lang="en-PH" sz="2000" b="1" dirty="0">
                <a:latin typeface="Century Gothic" panose="020B0502020202020204" pitchFamily="34" charset="0"/>
              </a:rPr>
              <a:t>This is valid</a:t>
            </a:r>
          </a:p>
          <a:p>
            <a:pPr lvl="1"/>
            <a:endParaRPr lang="en-PH" sz="2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991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1B31B-2A3F-39F4-797B-AA86903F5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>
                <a:latin typeface="Century Gothic" panose="020B0502020202020204" pitchFamily="34" charset="0"/>
              </a:rPr>
              <a:t>Class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12194-DF22-5C66-34AD-EFE6179D3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>
                <a:latin typeface="Century Gothic" panose="020B0502020202020204" pitchFamily="34" charset="0"/>
              </a:rPr>
              <a:t>If you were asked to give someone a pig, you could give them Pinky or any other pig.</a:t>
            </a:r>
          </a:p>
          <a:p>
            <a:pPr marL="0" indent="0">
              <a:buNone/>
            </a:pPr>
            <a:endParaRPr lang="en-PH" dirty="0">
              <a:latin typeface="Century Gothic" panose="020B0502020202020204" pitchFamily="34" charset="0"/>
            </a:endParaRPr>
          </a:p>
          <a:p>
            <a:r>
              <a:rPr lang="en-PH" dirty="0">
                <a:latin typeface="Century Gothic" panose="020B0502020202020204" pitchFamily="34" charset="0"/>
              </a:rPr>
              <a:t>If you were asked to give someone a mammal you could given them Pink, any other pig, or any other mammal.</a:t>
            </a:r>
          </a:p>
          <a:p>
            <a:pPr marL="0" indent="0">
              <a:buNone/>
            </a:pPr>
            <a:endParaRPr lang="en-PH" dirty="0">
              <a:latin typeface="Century Gothic" panose="020B0502020202020204" pitchFamily="34" charset="0"/>
            </a:endParaRPr>
          </a:p>
          <a:p>
            <a:r>
              <a:rPr lang="en-PH" dirty="0">
                <a:latin typeface="Century Gothic" panose="020B0502020202020204" pitchFamily="34" charset="0"/>
              </a:rPr>
              <a:t>If you were asked to give someone an animal, you could given them Pink, or any other pig, or any other mammal, or any other animal.</a:t>
            </a:r>
          </a:p>
        </p:txBody>
      </p:sp>
    </p:spTree>
    <p:extLst>
      <p:ext uri="{BB962C8B-B14F-4D97-AF65-F5344CB8AC3E}">
        <p14:creationId xmlns:p14="http://schemas.microsoft.com/office/powerpoint/2010/main" val="232536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1B31B-2A3F-39F4-797B-AA86903F5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>
                <a:latin typeface="Century Gothic" panose="020B0502020202020204" pitchFamily="34" charset="0"/>
              </a:rPr>
              <a:t>Class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12194-DF22-5C66-34AD-EFE6179D3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>
                <a:latin typeface="Century Gothic" panose="020B0502020202020204" pitchFamily="34" charset="0"/>
              </a:rPr>
              <a:t>The idea here is that an object in a classification hierarchy has an “is a” relationship with every class from which it is descended and each classification represents a type of animal</a:t>
            </a:r>
          </a:p>
          <a:p>
            <a:endParaRPr lang="en-PH" dirty="0">
              <a:latin typeface="Century Gothic" panose="020B0502020202020204" pitchFamily="34" charset="0"/>
            </a:endParaRPr>
          </a:p>
          <a:p>
            <a:r>
              <a:rPr lang="en-PH" dirty="0">
                <a:latin typeface="Century Gothic" panose="020B0502020202020204" pitchFamily="34" charset="0"/>
              </a:rPr>
              <a:t>This is true in OOP as well. Every time we define a class, we create a new “type” which determines compatibility between variables, parameters, etc.</a:t>
            </a:r>
          </a:p>
        </p:txBody>
      </p:sp>
    </p:spTree>
    <p:extLst>
      <p:ext uri="{BB962C8B-B14F-4D97-AF65-F5344CB8AC3E}">
        <p14:creationId xmlns:p14="http://schemas.microsoft.com/office/powerpoint/2010/main" val="3510011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1B31B-2A3F-39F4-797B-AA86903F5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>
                <a:latin typeface="Century Gothic" panose="020B0502020202020204" pitchFamily="34" charset="0"/>
              </a:rPr>
              <a:t>Class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12194-DF22-5C66-34AD-EFE6179D3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4298" y="1825625"/>
            <a:ext cx="5019502" cy="4351338"/>
          </a:xfrm>
        </p:spPr>
        <p:txBody>
          <a:bodyPr/>
          <a:lstStyle/>
          <a:p>
            <a:r>
              <a:rPr lang="en-PH" dirty="0">
                <a:latin typeface="Century Gothic" panose="020B0502020202020204" pitchFamily="34" charset="0"/>
              </a:rPr>
              <a:t>If we want a </a:t>
            </a:r>
            <a:r>
              <a:rPr lang="en-PH" b="1" dirty="0" err="1">
                <a:latin typeface="Century Gothic" panose="020B0502020202020204" pitchFamily="34" charset="0"/>
              </a:rPr>
              <a:t>DiscMag</a:t>
            </a:r>
            <a:r>
              <a:rPr lang="en-PH" dirty="0">
                <a:latin typeface="Century Gothic" panose="020B0502020202020204" pitchFamily="34" charset="0"/>
              </a:rPr>
              <a:t>, it must be an object of class </a:t>
            </a:r>
            <a:r>
              <a:rPr lang="en-PH" dirty="0" err="1">
                <a:latin typeface="Century Gothic" panose="020B0502020202020204" pitchFamily="34" charset="0"/>
              </a:rPr>
              <a:t>DiscMag</a:t>
            </a:r>
            <a:endParaRPr lang="en-PH" dirty="0">
              <a:latin typeface="Century Gothic" panose="020B0502020202020204" pitchFamily="34" charset="0"/>
            </a:endParaRPr>
          </a:p>
          <a:p>
            <a:r>
              <a:rPr lang="en-PH" dirty="0">
                <a:latin typeface="Century Gothic" panose="020B0502020202020204" pitchFamily="34" charset="0"/>
              </a:rPr>
              <a:t>If we want a </a:t>
            </a:r>
            <a:r>
              <a:rPr lang="en-PH" b="1" dirty="0">
                <a:latin typeface="Century Gothic" panose="020B0502020202020204" pitchFamily="34" charset="0"/>
              </a:rPr>
              <a:t>Magazine</a:t>
            </a:r>
            <a:r>
              <a:rPr lang="en-PH" dirty="0">
                <a:latin typeface="Century Gothic" panose="020B0502020202020204" pitchFamily="34" charset="0"/>
              </a:rPr>
              <a:t>, it could be an object of class Magazine, or an object of class </a:t>
            </a:r>
            <a:r>
              <a:rPr lang="en-PH" dirty="0" err="1">
                <a:latin typeface="Century Gothic" panose="020B0502020202020204" pitchFamily="34" charset="0"/>
              </a:rPr>
              <a:t>DiscMag</a:t>
            </a:r>
            <a:endParaRPr lang="en-PH" dirty="0">
              <a:latin typeface="Century Gothic" panose="020B0502020202020204" pitchFamily="34" charset="0"/>
            </a:endParaRPr>
          </a:p>
          <a:p>
            <a:r>
              <a:rPr lang="en-PH" dirty="0">
                <a:latin typeface="Century Gothic" panose="020B0502020202020204" pitchFamily="34" charset="0"/>
              </a:rPr>
              <a:t>If we want a </a:t>
            </a:r>
            <a:r>
              <a:rPr lang="en-PH" b="1" dirty="0">
                <a:latin typeface="Century Gothic" panose="020B0502020202020204" pitchFamily="34" charset="0"/>
              </a:rPr>
              <a:t>Publication</a:t>
            </a:r>
            <a:r>
              <a:rPr lang="en-PH" dirty="0">
                <a:latin typeface="Century Gothic" panose="020B0502020202020204" pitchFamily="34" charset="0"/>
              </a:rPr>
              <a:t>, it could be a Book, Magazine, or </a:t>
            </a:r>
            <a:r>
              <a:rPr lang="en-PH" dirty="0" err="1">
                <a:latin typeface="Century Gothic" panose="020B0502020202020204" pitchFamily="34" charset="0"/>
              </a:rPr>
              <a:t>DiscMag</a:t>
            </a:r>
            <a:endParaRPr lang="en-PH" dirty="0">
              <a:latin typeface="Century Gothic" panose="020B0502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DDD594-CEEA-EE63-7CA9-98ADB010A613}"/>
              </a:ext>
            </a:extLst>
          </p:cNvPr>
          <p:cNvSpPr txBox="1"/>
          <p:nvPr/>
        </p:nvSpPr>
        <p:spPr>
          <a:xfrm>
            <a:off x="1906444" y="2139554"/>
            <a:ext cx="259357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latin typeface="Century Gothic" panose="020B0502020202020204" pitchFamily="34" charset="0"/>
              </a:rPr>
              <a:t>&lt;&lt;abstract&gt;&gt;</a:t>
            </a:r>
          </a:p>
          <a:p>
            <a:pPr algn="ctr"/>
            <a:r>
              <a:rPr lang="en-PH" dirty="0">
                <a:latin typeface="Century Gothic" panose="020B0502020202020204" pitchFamily="34" charset="0"/>
              </a:rPr>
              <a:t>Publication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C4680D-221F-4C21-5DAB-32A70DC7BBDF}"/>
              </a:ext>
            </a:extLst>
          </p:cNvPr>
          <p:cNvSpPr txBox="1"/>
          <p:nvPr/>
        </p:nvSpPr>
        <p:spPr>
          <a:xfrm>
            <a:off x="973837" y="3544150"/>
            <a:ext cx="14546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latin typeface="Century Gothic" panose="020B0502020202020204" pitchFamily="34" charset="0"/>
              </a:rPr>
              <a:t>Book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CC0298-1C55-0198-EEC2-02FA81EBC178}"/>
              </a:ext>
            </a:extLst>
          </p:cNvPr>
          <p:cNvSpPr txBox="1"/>
          <p:nvPr/>
        </p:nvSpPr>
        <p:spPr>
          <a:xfrm>
            <a:off x="3645861" y="3544150"/>
            <a:ext cx="17083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latin typeface="Century Gothic" panose="020B0502020202020204" pitchFamily="34" charset="0"/>
              </a:rPr>
              <a:t>Magazine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BAC9BF-78E2-F4D3-4CF5-E136400099DC}"/>
              </a:ext>
            </a:extLst>
          </p:cNvPr>
          <p:cNvSpPr txBox="1"/>
          <p:nvPr/>
        </p:nvSpPr>
        <p:spPr>
          <a:xfrm>
            <a:off x="3485090" y="4946044"/>
            <a:ext cx="17083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 err="1">
                <a:latin typeface="Century Gothic" panose="020B0502020202020204" pitchFamily="34" charset="0"/>
              </a:rPr>
              <a:t>DiscMag</a:t>
            </a:r>
            <a:endParaRPr lang="en-PH" dirty="0">
              <a:latin typeface="Century Gothic" panose="020B0502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F4599A7-602C-0E16-53CA-C457EB2A71D5}"/>
              </a:ext>
            </a:extLst>
          </p:cNvPr>
          <p:cNvCxnSpPr>
            <a:stCxn id="6" idx="0"/>
          </p:cNvCxnSpPr>
          <p:nvPr/>
        </p:nvCxnSpPr>
        <p:spPr>
          <a:xfrm flipV="1">
            <a:off x="1701157" y="2785885"/>
            <a:ext cx="964575" cy="7582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D79164C-C3B8-7C60-3948-D4AA00FCD5E2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3806632" y="2785885"/>
            <a:ext cx="693383" cy="7582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53ACDED-6EFC-3F20-6CBC-68678F501E4F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V="1">
            <a:off x="4339244" y="3913482"/>
            <a:ext cx="160771" cy="10325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505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1B31B-2A3F-39F4-797B-AA86903F5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>
                <a:latin typeface="Century Gothic" panose="020B0502020202020204" pitchFamily="34" charset="0"/>
              </a:rPr>
              <a:t>Which is Legal?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12194-DF22-5C66-34AD-EFE6179D3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0915" y="1825625"/>
            <a:ext cx="6163158" cy="4351338"/>
          </a:xfrm>
        </p:spPr>
        <p:txBody>
          <a:bodyPr>
            <a:normAutofit fontScale="92500"/>
          </a:bodyPr>
          <a:lstStyle/>
          <a:p>
            <a:r>
              <a:rPr lang="en-PH" b="1" dirty="0">
                <a:latin typeface="Century Gothic" panose="020B0502020202020204" pitchFamily="34" charset="0"/>
              </a:rPr>
              <a:t>Publication p = new Book();</a:t>
            </a:r>
          </a:p>
          <a:p>
            <a:endParaRPr lang="en-PH" b="1" dirty="0">
              <a:latin typeface="Century Gothic" panose="020B0502020202020204" pitchFamily="34" charset="0"/>
            </a:endParaRPr>
          </a:p>
          <a:p>
            <a:r>
              <a:rPr lang="en-PH" b="1" dirty="0">
                <a:latin typeface="Century Gothic" panose="020B0502020202020204" pitchFamily="34" charset="0"/>
              </a:rPr>
              <a:t>Publication p = new </a:t>
            </a:r>
            <a:r>
              <a:rPr lang="en-PH" b="1" dirty="0" err="1">
                <a:latin typeface="Century Gothic" panose="020B0502020202020204" pitchFamily="34" charset="0"/>
              </a:rPr>
              <a:t>DiscMag</a:t>
            </a:r>
            <a:r>
              <a:rPr lang="en-PH" b="1" dirty="0">
                <a:latin typeface="Century Gothic" panose="020B0502020202020204" pitchFamily="34" charset="0"/>
              </a:rPr>
              <a:t>();</a:t>
            </a:r>
          </a:p>
          <a:p>
            <a:endParaRPr lang="en-PH" b="1" dirty="0">
              <a:latin typeface="Century Gothic" panose="020B0502020202020204" pitchFamily="34" charset="0"/>
            </a:endParaRPr>
          </a:p>
          <a:p>
            <a:r>
              <a:rPr lang="en-PH" b="1" dirty="0">
                <a:latin typeface="Century Gothic" panose="020B0502020202020204" pitchFamily="34" charset="0"/>
              </a:rPr>
              <a:t>Magazine m = new </a:t>
            </a:r>
            <a:r>
              <a:rPr lang="en-PH" b="1" dirty="0" err="1">
                <a:latin typeface="Century Gothic" panose="020B0502020202020204" pitchFamily="34" charset="0"/>
              </a:rPr>
              <a:t>DiscMag</a:t>
            </a:r>
            <a:r>
              <a:rPr lang="en-PH" b="1" dirty="0">
                <a:latin typeface="Century Gothic" panose="020B0502020202020204" pitchFamily="34" charset="0"/>
              </a:rPr>
              <a:t>();</a:t>
            </a:r>
          </a:p>
          <a:p>
            <a:endParaRPr lang="en-PH" b="1" dirty="0">
              <a:latin typeface="Century Gothic" panose="020B0502020202020204" pitchFamily="34" charset="0"/>
            </a:endParaRPr>
          </a:p>
          <a:p>
            <a:r>
              <a:rPr lang="en-PH" b="1" dirty="0" err="1">
                <a:latin typeface="Century Gothic" panose="020B0502020202020204" pitchFamily="34" charset="0"/>
              </a:rPr>
              <a:t>DiscMag</a:t>
            </a:r>
            <a:r>
              <a:rPr lang="en-PH" b="1" dirty="0">
                <a:latin typeface="Century Gothic" panose="020B0502020202020204" pitchFamily="34" charset="0"/>
              </a:rPr>
              <a:t> dm = new Magazine();</a:t>
            </a:r>
          </a:p>
          <a:p>
            <a:endParaRPr lang="en-PH" b="1" dirty="0">
              <a:latin typeface="Century Gothic" panose="020B0502020202020204" pitchFamily="34" charset="0"/>
            </a:endParaRPr>
          </a:p>
          <a:p>
            <a:r>
              <a:rPr lang="en-PH" b="1" dirty="0">
                <a:latin typeface="Century Gothic" panose="020B0502020202020204" pitchFamily="34" charset="0"/>
              </a:rPr>
              <a:t>Publication p = new Publication();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DDD594-CEEA-EE63-7CA9-98ADB010A613}"/>
              </a:ext>
            </a:extLst>
          </p:cNvPr>
          <p:cNvSpPr txBox="1"/>
          <p:nvPr/>
        </p:nvSpPr>
        <p:spPr>
          <a:xfrm>
            <a:off x="1906444" y="2139554"/>
            <a:ext cx="259357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latin typeface="Century Gothic" panose="020B0502020202020204" pitchFamily="34" charset="0"/>
              </a:rPr>
              <a:t>&lt;&lt;abstract&gt;&gt;</a:t>
            </a:r>
          </a:p>
          <a:p>
            <a:pPr algn="ctr"/>
            <a:r>
              <a:rPr lang="en-PH" dirty="0">
                <a:latin typeface="Century Gothic" panose="020B0502020202020204" pitchFamily="34" charset="0"/>
              </a:rPr>
              <a:t>Publication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C4680D-221F-4C21-5DAB-32A70DC7BBDF}"/>
              </a:ext>
            </a:extLst>
          </p:cNvPr>
          <p:cNvSpPr txBox="1"/>
          <p:nvPr/>
        </p:nvSpPr>
        <p:spPr>
          <a:xfrm>
            <a:off x="973837" y="3544150"/>
            <a:ext cx="14546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latin typeface="Century Gothic" panose="020B0502020202020204" pitchFamily="34" charset="0"/>
              </a:rPr>
              <a:t>Book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CC0298-1C55-0198-EEC2-02FA81EBC178}"/>
              </a:ext>
            </a:extLst>
          </p:cNvPr>
          <p:cNvSpPr txBox="1"/>
          <p:nvPr/>
        </p:nvSpPr>
        <p:spPr>
          <a:xfrm>
            <a:off x="3645861" y="3544150"/>
            <a:ext cx="17083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latin typeface="Century Gothic" panose="020B0502020202020204" pitchFamily="34" charset="0"/>
              </a:rPr>
              <a:t>Magazine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BAC9BF-78E2-F4D3-4CF5-E136400099DC}"/>
              </a:ext>
            </a:extLst>
          </p:cNvPr>
          <p:cNvSpPr txBox="1"/>
          <p:nvPr/>
        </p:nvSpPr>
        <p:spPr>
          <a:xfrm>
            <a:off x="3485090" y="4946044"/>
            <a:ext cx="17083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 err="1">
                <a:latin typeface="Century Gothic" panose="020B0502020202020204" pitchFamily="34" charset="0"/>
              </a:rPr>
              <a:t>DiscMag</a:t>
            </a:r>
            <a:endParaRPr lang="en-PH" dirty="0">
              <a:latin typeface="Century Gothic" panose="020B0502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F4599A7-602C-0E16-53CA-C457EB2A71D5}"/>
              </a:ext>
            </a:extLst>
          </p:cNvPr>
          <p:cNvCxnSpPr>
            <a:stCxn id="6" idx="0"/>
          </p:cNvCxnSpPr>
          <p:nvPr/>
        </p:nvCxnSpPr>
        <p:spPr>
          <a:xfrm flipV="1">
            <a:off x="1701157" y="2785885"/>
            <a:ext cx="964575" cy="7582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D79164C-C3B8-7C60-3948-D4AA00FCD5E2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3806632" y="2785885"/>
            <a:ext cx="693383" cy="7582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53ACDED-6EFC-3F20-6CBC-68678F501E4F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V="1">
            <a:off x="4339244" y="3913482"/>
            <a:ext cx="160771" cy="10325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279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1B31B-2A3F-39F4-797B-AA86903F5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>
                <a:latin typeface="Century Gothic" panose="020B0502020202020204" pitchFamily="34" charset="0"/>
              </a:rPr>
              <a:t>Which is Legal?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12194-DF22-5C66-34AD-EFE6179D3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0915" y="1825625"/>
            <a:ext cx="6163158" cy="4351338"/>
          </a:xfrm>
        </p:spPr>
        <p:txBody>
          <a:bodyPr>
            <a:normAutofit fontScale="92500"/>
          </a:bodyPr>
          <a:lstStyle/>
          <a:p>
            <a:r>
              <a:rPr lang="en-PH" b="1" dirty="0">
                <a:solidFill>
                  <a:srgbClr val="00B050"/>
                </a:solidFill>
                <a:latin typeface="Century Gothic" panose="020B0502020202020204" pitchFamily="34" charset="0"/>
              </a:rPr>
              <a:t>Publication p = new Book();</a:t>
            </a:r>
          </a:p>
          <a:p>
            <a:endParaRPr lang="en-PH" b="1" dirty="0">
              <a:latin typeface="Century Gothic" panose="020B0502020202020204" pitchFamily="34" charset="0"/>
            </a:endParaRPr>
          </a:p>
          <a:p>
            <a:r>
              <a:rPr lang="en-PH" b="1" dirty="0">
                <a:solidFill>
                  <a:srgbClr val="00B050"/>
                </a:solidFill>
                <a:latin typeface="Century Gothic" panose="020B0502020202020204" pitchFamily="34" charset="0"/>
              </a:rPr>
              <a:t>Publication p = new </a:t>
            </a:r>
            <a:r>
              <a:rPr lang="en-PH" b="1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DiscMag</a:t>
            </a:r>
            <a:r>
              <a:rPr lang="en-PH" b="1" dirty="0">
                <a:solidFill>
                  <a:srgbClr val="00B050"/>
                </a:solidFill>
                <a:latin typeface="Century Gothic" panose="020B0502020202020204" pitchFamily="34" charset="0"/>
              </a:rPr>
              <a:t>();</a:t>
            </a:r>
          </a:p>
          <a:p>
            <a:endParaRPr lang="en-PH" b="1" dirty="0">
              <a:latin typeface="Century Gothic" panose="020B0502020202020204" pitchFamily="34" charset="0"/>
            </a:endParaRPr>
          </a:p>
          <a:p>
            <a:r>
              <a:rPr lang="en-PH" b="1" dirty="0">
                <a:solidFill>
                  <a:srgbClr val="00B050"/>
                </a:solidFill>
                <a:latin typeface="Century Gothic" panose="020B0502020202020204" pitchFamily="34" charset="0"/>
              </a:rPr>
              <a:t>Magazine m = new </a:t>
            </a:r>
            <a:r>
              <a:rPr lang="en-PH" b="1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DiscMag</a:t>
            </a:r>
            <a:r>
              <a:rPr lang="en-PH" b="1" dirty="0">
                <a:solidFill>
                  <a:srgbClr val="00B050"/>
                </a:solidFill>
                <a:latin typeface="Century Gothic" panose="020B0502020202020204" pitchFamily="34" charset="0"/>
              </a:rPr>
              <a:t>();</a:t>
            </a:r>
          </a:p>
          <a:p>
            <a:endParaRPr lang="en-PH" b="1" dirty="0">
              <a:latin typeface="Century Gothic" panose="020B0502020202020204" pitchFamily="34" charset="0"/>
            </a:endParaRPr>
          </a:p>
          <a:p>
            <a:r>
              <a:rPr lang="en-PH" b="1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DiscMag</a:t>
            </a:r>
            <a:r>
              <a:rPr lang="en-PH" b="1" dirty="0">
                <a:solidFill>
                  <a:srgbClr val="FF0000"/>
                </a:solidFill>
                <a:latin typeface="Century Gothic" panose="020B0502020202020204" pitchFamily="34" charset="0"/>
              </a:rPr>
              <a:t> dm = new Magazine();</a:t>
            </a:r>
          </a:p>
          <a:p>
            <a:endParaRPr lang="en-PH" b="1" dirty="0">
              <a:latin typeface="Century Gothic" panose="020B0502020202020204" pitchFamily="34" charset="0"/>
            </a:endParaRPr>
          </a:p>
          <a:p>
            <a:r>
              <a:rPr lang="en-PH" b="1" dirty="0">
                <a:solidFill>
                  <a:srgbClr val="FF0000"/>
                </a:solidFill>
                <a:latin typeface="Century Gothic" panose="020B0502020202020204" pitchFamily="34" charset="0"/>
              </a:rPr>
              <a:t>Publication p = new Publication();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DDD594-CEEA-EE63-7CA9-98ADB010A613}"/>
              </a:ext>
            </a:extLst>
          </p:cNvPr>
          <p:cNvSpPr txBox="1"/>
          <p:nvPr/>
        </p:nvSpPr>
        <p:spPr>
          <a:xfrm>
            <a:off x="1906444" y="2139554"/>
            <a:ext cx="259357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latin typeface="Century Gothic" panose="020B0502020202020204" pitchFamily="34" charset="0"/>
              </a:rPr>
              <a:t>&lt;&lt;abstract&gt;&gt;</a:t>
            </a:r>
          </a:p>
          <a:p>
            <a:pPr algn="ctr"/>
            <a:r>
              <a:rPr lang="en-PH" dirty="0">
                <a:latin typeface="Century Gothic" panose="020B0502020202020204" pitchFamily="34" charset="0"/>
              </a:rPr>
              <a:t>Publication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C4680D-221F-4C21-5DAB-32A70DC7BBDF}"/>
              </a:ext>
            </a:extLst>
          </p:cNvPr>
          <p:cNvSpPr txBox="1"/>
          <p:nvPr/>
        </p:nvSpPr>
        <p:spPr>
          <a:xfrm>
            <a:off x="973837" y="3544150"/>
            <a:ext cx="14546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latin typeface="Century Gothic" panose="020B0502020202020204" pitchFamily="34" charset="0"/>
              </a:rPr>
              <a:t>Book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CC0298-1C55-0198-EEC2-02FA81EBC178}"/>
              </a:ext>
            </a:extLst>
          </p:cNvPr>
          <p:cNvSpPr txBox="1"/>
          <p:nvPr/>
        </p:nvSpPr>
        <p:spPr>
          <a:xfrm>
            <a:off x="3645861" y="3544150"/>
            <a:ext cx="17083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latin typeface="Century Gothic" panose="020B0502020202020204" pitchFamily="34" charset="0"/>
              </a:rPr>
              <a:t>Magazine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BAC9BF-78E2-F4D3-4CF5-E136400099DC}"/>
              </a:ext>
            </a:extLst>
          </p:cNvPr>
          <p:cNvSpPr txBox="1"/>
          <p:nvPr/>
        </p:nvSpPr>
        <p:spPr>
          <a:xfrm>
            <a:off x="3485090" y="4946044"/>
            <a:ext cx="17083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 err="1">
                <a:latin typeface="Century Gothic" panose="020B0502020202020204" pitchFamily="34" charset="0"/>
              </a:rPr>
              <a:t>DiscMag</a:t>
            </a:r>
            <a:endParaRPr lang="en-PH" dirty="0">
              <a:latin typeface="Century Gothic" panose="020B0502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F4599A7-602C-0E16-53CA-C457EB2A71D5}"/>
              </a:ext>
            </a:extLst>
          </p:cNvPr>
          <p:cNvCxnSpPr>
            <a:stCxn id="6" idx="0"/>
          </p:cNvCxnSpPr>
          <p:nvPr/>
        </p:nvCxnSpPr>
        <p:spPr>
          <a:xfrm flipV="1">
            <a:off x="1701157" y="2785885"/>
            <a:ext cx="964575" cy="7582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D79164C-C3B8-7C60-3948-D4AA00FCD5E2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3806632" y="2785885"/>
            <a:ext cx="693383" cy="7582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53ACDED-6EFC-3F20-6CBC-68678F501E4F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V="1">
            <a:off x="4339244" y="3913482"/>
            <a:ext cx="160771" cy="10325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62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1B31B-2A3F-39F4-797B-AA86903F5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>
                <a:latin typeface="Century Gothic" panose="020B0502020202020204" pitchFamily="34" charset="0"/>
              </a:rPr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12194-DF22-5C66-34AD-EFE6179D3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34105" cy="3926782"/>
          </a:xfrm>
        </p:spPr>
        <p:txBody>
          <a:bodyPr>
            <a:normAutofit/>
          </a:bodyPr>
          <a:lstStyle/>
          <a:p>
            <a:r>
              <a:rPr lang="en-PH" dirty="0">
                <a:latin typeface="Century Gothic" panose="020B0502020202020204" pitchFamily="34" charset="0"/>
              </a:rPr>
              <a:t>Because an instance of a subclass is an instance of its superclass, we can handle subclass objects as if they were superclass objects.</a:t>
            </a:r>
          </a:p>
          <a:p>
            <a:endParaRPr lang="en-PH" dirty="0">
              <a:latin typeface="Century Gothic" panose="020B0502020202020204" pitchFamily="34" charset="0"/>
            </a:endParaRPr>
          </a:p>
          <a:p>
            <a:r>
              <a:rPr lang="en-PH" dirty="0">
                <a:latin typeface="Century Gothic" panose="020B0502020202020204" pitchFamily="34" charset="0"/>
              </a:rPr>
              <a:t>This characteristic is termed “polymorphism”, originally meaning “having multiple shapes”</a:t>
            </a:r>
          </a:p>
        </p:txBody>
      </p:sp>
    </p:spTree>
    <p:extLst>
      <p:ext uri="{BB962C8B-B14F-4D97-AF65-F5344CB8AC3E}">
        <p14:creationId xmlns:p14="http://schemas.microsoft.com/office/powerpoint/2010/main" val="2403291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1B31B-2A3F-39F4-797B-AA86903F5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>
                <a:latin typeface="Century Gothic" panose="020B0502020202020204" pitchFamily="34" charset="0"/>
              </a:rPr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12194-DF22-5C66-34AD-EFE6179D3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978236" cy="3926782"/>
          </a:xfrm>
        </p:spPr>
        <p:txBody>
          <a:bodyPr>
            <a:normAutofit/>
          </a:bodyPr>
          <a:lstStyle/>
          <a:p>
            <a:r>
              <a:rPr lang="en-PH" dirty="0">
                <a:latin typeface="Century Gothic" panose="020B0502020202020204" pitchFamily="34" charset="0"/>
              </a:rPr>
              <a:t>Thus, a Publication comes in various shapes. It could be a Book, a Magazine, or a </a:t>
            </a:r>
            <a:r>
              <a:rPr lang="en-PH" dirty="0" err="1">
                <a:latin typeface="Century Gothic" panose="020B0502020202020204" pitchFamily="34" charset="0"/>
              </a:rPr>
              <a:t>DiscMag</a:t>
            </a:r>
            <a:r>
              <a:rPr lang="en-PH" dirty="0">
                <a:latin typeface="Century Gothic" panose="020B0502020202020204" pitchFamily="34" charset="0"/>
              </a:rPr>
              <a:t>.</a:t>
            </a:r>
          </a:p>
          <a:p>
            <a:endParaRPr lang="en-PH" dirty="0">
              <a:latin typeface="Century Gothic" panose="020B0502020202020204" pitchFamily="34" charset="0"/>
            </a:endParaRPr>
          </a:p>
          <a:p>
            <a:r>
              <a:rPr lang="en-PH" dirty="0">
                <a:latin typeface="Century Gothic" panose="020B0502020202020204" pitchFamily="34" charset="0"/>
              </a:rPr>
              <a:t>We can invoke the </a:t>
            </a:r>
            <a:r>
              <a:rPr lang="en-PH" dirty="0" err="1">
                <a:latin typeface="Century Gothic" panose="020B0502020202020204" pitchFamily="34" charset="0"/>
              </a:rPr>
              <a:t>SellCopy</a:t>
            </a:r>
            <a:r>
              <a:rPr lang="en-PH" dirty="0">
                <a:latin typeface="Century Gothic" panose="020B0502020202020204" pitchFamily="34" charset="0"/>
              </a:rPr>
              <a:t>() method on any of these Publication irrespective of their specific details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374B26A-1BA7-F6E8-A482-326289436A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531473"/>
              </p:ext>
            </p:extLst>
          </p:nvPr>
        </p:nvGraphicFramePr>
        <p:xfrm>
          <a:off x="7429962" y="1825625"/>
          <a:ext cx="3542838" cy="32884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42838">
                  <a:extLst>
                    <a:ext uri="{9D8B030D-6E8A-4147-A177-3AD203B41FA5}">
                      <a16:colId xmlns:a16="http://schemas.microsoft.com/office/drawing/2014/main" val="1977609631"/>
                    </a:ext>
                  </a:extLst>
                </a:gridCol>
              </a:tblGrid>
              <a:tr h="861025">
                <a:tc>
                  <a:txBody>
                    <a:bodyPr/>
                    <a:lstStyle/>
                    <a:p>
                      <a:pPr algn="ctr"/>
                      <a:r>
                        <a:rPr lang="en-PH" sz="3200" b="1" dirty="0">
                          <a:latin typeface="Century Gothic" panose="020B0502020202020204" pitchFamily="34" charset="0"/>
                        </a:rPr>
                        <a:t>Publication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1176661"/>
                  </a:ext>
                </a:extLst>
              </a:tr>
              <a:tr h="1101389">
                <a:tc>
                  <a:txBody>
                    <a:bodyPr/>
                    <a:lstStyle/>
                    <a:p>
                      <a:pPr algn="l"/>
                      <a:r>
                        <a:rPr lang="en-PH" sz="3200" dirty="0">
                          <a:latin typeface="Century Gothic" panose="020B0502020202020204" pitchFamily="34" charset="0"/>
                        </a:rPr>
                        <a:t>Title</a:t>
                      </a:r>
                    </a:p>
                    <a:p>
                      <a:pPr algn="l"/>
                      <a:r>
                        <a:rPr lang="en-PH" sz="3200" dirty="0">
                          <a:latin typeface="Century Gothic" panose="020B0502020202020204" pitchFamily="34" charset="0"/>
                        </a:rPr>
                        <a:t>Price</a:t>
                      </a:r>
                    </a:p>
                    <a:p>
                      <a:pPr algn="l"/>
                      <a:r>
                        <a:rPr lang="en-PH" sz="3200" dirty="0">
                          <a:latin typeface="Century Gothic" panose="020B0502020202020204" pitchFamily="34" charset="0"/>
                        </a:rPr>
                        <a:t>Copies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1615276"/>
                  </a:ext>
                </a:extLst>
              </a:tr>
              <a:tr h="872983">
                <a:tc>
                  <a:txBody>
                    <a:bodyPr/>
                    <a:lstStyle/>
                    <a:p>
                      <a:pPr algn="l"/>
                      <a:r>
                        <a:rPr lang="en-PH" sz="3200" dirty="0" err="1">
                          <a:latin typeface="Century Gothic" panose="020B0502020202020204" pitchFamily="34" charset="0"/>
                        </a:rPr>
                        <a:t>SellCopy</a:t>
                      </a:r>
                      <a:r>
                        <a:rPr lang="en-PH" sz="3200" dirty="0">
                          <a:latin typeface="Century Gothic" panose="020B0502020202020204" pitchFamily="34" charset="0"/>
                        </a:rPr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0553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4089116"/>
      </p:ext>
    </p:extLst>
  </p:cSld>
  <p:clrMapOvr>
    <a:masterClrMapping/>
  </p:clrMapOvr>
</p:sld>
</file>

<file path=ppt/theme/theme1.xml><?xml version="1.0" encoding="utf-8"?>
<a:theme xmlns:a="http://schemas.openxmlformats.org/drawingml/2006/main" name="CITC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TCS" id="{81CE9BAC-EEBD-4D36-BA62-C4060C197633}" vid="{6BE61391-6EEA-4FF8-9F45-EEC561A2EF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CITCS</Template>
  <TotalTime>114</TotalTime>
  <Words>988</Words>
  <Application>Microsoft Office PowerPoint</Application>
  <PresentationFormat>Widescreen</PresentationFormat>
  <Paragraphs>149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Century Gothic</vt:lpstr>
      <vt:lpstr>CITCS</vt:lpstr>
      <vt:lpstr>Polymorphism</vt:lpstr>
      <vt:lpstr>Class Types</vt:lpstr>
      <vt:lpstr>Class Types</vt:lpstr>
      <vt:lpstr>Class Types</vt:lpstr>
      <vt:lpstr>Class Types</vt:lpstr>
      <vt:lpstr>Which is Legal?</vt:lpstr>
      <vt:lpstr>Which is Legal?</vt:lpstr>
      <vt:lpstr>Polymorphism</vt:lpstr>
      <vt:lpstr>Polymorphism</vt:lpstr>
      <vt:lpstr>Polymorphism</vt:lpstr>
      <vt:lpstr>Polymorphism</vt:lpstr>
      <vt:lpstr>CashTill Class</vt:lpstr>
      <vt:lpstr>CashTill Class</vt:lpstr>
      <vt:lpstr>CashTill Class</vt:lpstr>
      <vt:lpstr>CashTill Class</vt:lpstr>
      <vt:lpstr>CashTill Class</vt:lpstr>
      <vt:lpstr>CashTill Class</vt:lpstr>
      <vt:lpstr>Implementing CashTill Class</vt:lpstr>
      <vt:lpstr>Practice Exercise</vt:lpstr>
      <vt:lpstr>Practice Exercise</vt:lpstr>
      <vt:lpstr>Practice Exercise</vt:lpstr>
      <vt:lpstr>Practice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Polymorphism</dc:title>
  <dc:creator>don malabanan</dc:creator>
  <cp:lastModifiedBy>Jessie Martirez</cp:lastModifiedBy>
  <cp:revision>11</cp:revision>
  <dcterms:created xsi:type="dcterms:W3CDTF">2024-04-01T23:34:48Z</dcterms:created>
  <dcterms:modified xsi:type="dcterms:W3CDTF">2024-04-10T23:22:20Z</dcterms:modified>
</cp:coreProperties>
</file>