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302" r:id="rId5"/>
    <p:sldId id="269" r:id="rId6"/>
    <p:sldId id="279" r:id="rId7"/>
    <p:sldId id="291" r:id="rId8"/>
    <p:sldId id="270" r:id="rId9"/>
    <p:sldId id="303" r:id="rId10"/>
    <p:sldId id="304" r:id="rId11"/>
    <p:sldId id="288" r:id="rId12"/>
    <p:sldId id="310" r:id="rId13"/>
    <p:sldId id="305" r:id="rId14"/>
    <p:sldId id="306" r:id="rId15"/>
    <p:sldId id="311" r:id="rId16"/>
    <p:sldId id="312" r:id="rId17"/>
    <p:sldId id="308" r:id="rId18"/>
    <p:sldId id="309" r:id="rId19"/>
    <p:sldId id="313" r:id="rId20"/>
    <p:sldId id="314" r:id="rId21"/>
    <p:sldId id="315" r:id="rId22"/>
    <p:sldId id="316" r:id="rId23"/>
    <p:sldId id="317" r:id="rId24"/>
    <p:sldId id="318" r:id="rId25"/>
    <p:sldId id="319" r:id="rId26"/>
    <p:sldId id="320" r:id="rId27"/>
    <p:sldId id="321" r:id="rId28"/>
    <p:sldId id="322" r:id="rId29"/>
    <p:sldId id="323" r:id="rId30"/>
    <p:sldId id="324" r:id="rId31"/>
    <p:sldId id="325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6176" autoAdjust="0"/>
    <p:restoredTop sz="94249" autoAdjust="0"/>
  </p:normalViewPr>
  <p:slideViewPr>
    <p:cSldViewPr snapToGrid="0">
      <p:cViewPr varScale="1">
        <p:scale>
          <a:sx n="72" d="100"/>
          <a:sy n="72" d="100"/>
        </p:scale>
        <p:origin x="186" y="60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2BFC9-34F1-4DC0-9C28-CAC784BA7B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71040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21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4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9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fld id="{A4B13414-8451-417E-96CE-A9E37B0FB764}" type="datetimeFigureOut">
              <a:rPr lang="en-PH" smtClean="0"/>
              <a:t>13/03/2024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2BFC9-34F1-4DC0-9C28-CAC784BA7B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377596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fld id="{A4B13414-8451-417E-96CE-A9E37B0FB764}" type="datetimeFigureOut">
              <a:rPr lang="en-PH" smtClean="0"/>
              <a:t>13/03/2024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2BFC9-34F1-4DC0-9C28-CAC784BA7B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07822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3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fld id="{A4B13414-8451-417E-96CE-A9E37B0FB764}" type="datetimeFigureOut">
              <a:rPr lang="en-PH" smtClean="0"/>
              <a:t>13/03/2024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2BFC9-34F1-4DC0-9C28-CAC784BA7B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984123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fld id="{A4B13414-8451-417E-96CE-A9E37B0FB764}" type="datetimeFigureOut">
              <a:rPr lang="en-PH" smtClean="0"/>
              <a:t>13/03/2024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2BFC9-34F1-4DC0-9C28-CAC784BA7B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909794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fld id="{A4B13414-8451-417E-96CE-A9E37B0FB764}" type="datetimeFigureOut">
              <a:rPr lang="en-PH" smtClean="0"/>
              <a:t>13/03/2024</a:t>
            </a:fld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2BFC9-34F1-4DC0-9C28-CAC784BA7B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49128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31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fld id="{A4B13414-8451-417E-96CE-A9E37B0FB764}" type="datetimeFigureOut">
              <a:rPr lang="en-PH" smtClean="0"/>
              <a:t>13/03/2024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2BFC9-34F1-4DC0-9C28-CAC784BA7B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11342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31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fld id="{A4B13414-8451-417E-96CE-A9E37B0FB764}" type="datetimeFigureOut">
              <a:rPr lang="en-PH" smtClean="0"/>
              <a:t>13/03/2024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2BFC9-34F1-4DC0-9C28-CAC784BA7B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06387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02BFC9-34F1-4DC0-9C28-CAC784BA7B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28178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Poppins" panose="00000500000000000000" pitchFamily="2" charset="0"/>
          <a:ea typeface="+mj-ea"/>
          <a:cs typeface="Poppins" panose="00000500000000000000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F9B0D-39F5-49DB-96BC-77E6415117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1122362"/>
            <a:ext cx="10363200" cy="3061711"/>
          </a:xfrm>
        </p:spPr>
        <p:txBody>
          <a:bodyPr>
            <a:normAutofit/>
          </a:bodyPr>
          <a:lstStyle/>
          <a:p>
            <a:r>
              <a:rPr lang="en-US" b="1" dirty="0"/>
              <a:t>Unified Modeling Language (UML)</a:t>
            </a:r>
            <a:endParaRPr lang="en-PH" b="1" dirty="0"/>
          </a:p>
        </p:txBody>
      </p:sp>
    </p:spTree>
    <p:extLst>
      <p:ext uri="{BB962C8B-B14F-4D97-AF65-F5344CB8AC3E}">
        <p14:creationId xmlns:p14="http://schemas.microsoft.com/office/powerpoint/2010/main" val="3102336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270EB-165E-24C7-253B-722DEC60B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UML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27360F-1C71-F984-7CAB-8F85CB500E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Visibility defines the accessibility of classes, attributes, operations, and other elements within a system, specifying whether they can be accessed from outside the class in which they are defined.</a:t>
            </a:r>
          </a:p>
          <a:p>
            <a:r>
              <a:rPr lang="en-US" sz="3200" dirty="0"/>
              <a:t>‘+’ public</a:t>
            </a:r>
          </a:p>
          <a:p>
            <a:r>
              <a:rPr lang="en-US" sz="3200" dirty="0"/>
              <a:t>‘-’ private</a:t>
            </a:r>
          </a:p>
          <a:p>
            <a:r>
              <a:rPr lang="en-US" sz="3200" dirty="0"/>
              <a:t>‘#’ protected</a:t>
            </a:r>
          </a:p>
          <a:p>
            <a:r>
              <a:rPr lang="en-US" sz="3200" dirty="0"/>
              <a:t>‘~’ package</a:t>
            </a:r>
          </a:p>
          <a:p>
            <a:endParaRPr lang="en-US" sz="3200" dirty="0"/>
          </a:p>
          <a:p>
            <a:pPr marL="0" indent="0">
              <a:buNone/>
            </a:pPr>
            <a:endParaRPr lang="en-PH" sz="3200" dirty="0"/>
          </a:p>
        </p:txBody>
      </p:sp>
    </p:spTree>
    <p:extLst>
      <p:ext uri="{BB962C8B-B14F-4D97-AF65-F5344CB8AC3E}">
        <p14:creationId xmlns:p14="http://schemas.microsoft.com/office/powerpoint/2010/main" val="1888361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270EB-165E-24C7-253B-722DEC60B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UML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27360F-1C71-F984-7CAB-8F85CB500E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7739"/>
            <a:ext cx="10515600" cy="508711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200" dirty="0">
                <a:solidFill>
                  <a:srgbClr val="00B050"/>
                </a:solidFill>
              </a:rPr>
              <a:t>Public visibility (+) </a:t>
            </a:r>
            <a:r>
              <a:rPr lang="en-US" sz="3200" dirty="0"/>
              <a:t>indicates that the element is accessible from outside the class and can be accessed by any other class in the system.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00B050"/>
                </a:solidFill>
              </a:rPr>
              <a:t>Private visibility (-) </a:t>
            </a:r>
            <a:r>
              <a:rPr lang="en-US" sz="3200" dirty="0"/>
              <a:t>indicates that the element is accessible only within the class in which it is defined and cannot be accessed from outside the class.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00B050"/>
                </a:solidFill>
              </a:rPr>
              <a:t>Protected visibility (#) </a:t>
            </a:r>
            <a:r>
              <a:rPr lang="en-US" sz="3200" dirty="0"/>
              <a:t>indicates that the element is accessible within the class and its subclasses (inheritance hierarchy) but not from outside.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00B050"/>
                </a:solidFill>
              </a:rPr>
              <a:t>Package or default visibility (~) </a:t>
            </a:r>
            <a:r>
              <a:rPr lang="en-US" sz="3200" dirty="0"/>
              <a:t>indicates that the element is accessible within the same package or namespace but not from outside.</a:t>
            </a:r>
          </a:p>
          <a:p>
            <a:pPr marL="0" indent="0">
              <a:buNone/>
            </a:pPr>
            <a:endParaRPr lang="en-PH" sz="3200" dirty="0"/>
          </a:p>
        </p:txBody>
      </p:sp>
    </p:spTree>
    <p:extLst>
      <p:ext uri="{BB962C8B-B14F-4D97-AF65-F5344CB8AC3E}">
        <p14:creationId xmlns:p14="http://schemas.microsoft.com/office/powerpoint/2010/main" val="12279648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270EB-165E-24C7-253B-722DEC60B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UML Relations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27360F-1C71-F984-7CAB-8F85CB500E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7739"/>
            <a:ext cx="10515600" cy="50871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>
                <a:solidFill>
                  <a:schemeClr val="accent6">
                    <a:lumMod val="75000"/>
                  </a:schemeClr>
                </a:solidFill>
              </a:rPr>
              <a:t>Association</a:t>
            </a:r>
            <a:r>
              <a:rPr lang="en-US" sz="3600" dirty="0"/>
              <a:t> represents a relationship between two or more classes in which objects of one class are connected to objects of another class.</a:t>
            </a:r>
          </a:p>
          <a:p>
            <a:pPr marL="0" indent="0">
              <a:buNone/>
            </a:pPr>
            <a:r>
              <a:rPr lang="en-US" sz="3600" dirty="0"/>
              <a:t>It's depicted as a solid line between classes on a class diagram.</a:t>
            </a:r>
          </a:p>
          <a:p>
            <a:pPr marL="0" indent="0">
              <a:buNone/>
            </a:pPr>
            <a:r>
              <a:rPr lang="en-US" sz="3600" dirty="0"/>
              <a:t>Associations can have roles, multiplicities, and navigabilities.</a:t>
            </a:r>
            <a:endParaRPr lang="en-PH" sz="3600" dirty="0"/>
          </a:p>
        </p:txBody>
      </p:sp>
    </p:spTree>
    <p:extLst>
      <p:ext uri="{BB962C8B-B14F-4D97-AF65-F5344CB8AC3E}">
        <p14:creationId xmlns:p14="http://schemas.microsoft.com/office/powerpoint/2010/main" val="36801724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270EB-165E-24C7-253B-722DEC60B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UML Relations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F6A1A1-9766-906E-FB91-1181F08429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7995" y="1525956"/>
            <a:ext cx="6516009" cy="4601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318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270EB-165E-24C7-253B-722DEC60B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UML Relations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27360F-1C71-F984-7CAB-8F85CB500E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7739"/>
            <a:ext cx="10515600" cy="50871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>
                <a:solidFill>
                  <a:schemeClr val="accent6">
                    <a:lumMod val="75000"/>
                  </a:schemeClr>
                </a:solidFill>
              </a:rPr>
              <a:t>Multiplicity</a:t>
            </a:r>
            <a:r>
              <a:rPr lang="en-US" sz="3600" dirty="0"/>
              <a:t> defines the number of instances of one class that can be associated with a single instance of another class in a particular relationship. It specifies the cardinality or range of valid values for a given association or attribute.</a:t>
            </a:r>
          </a:p>
          <a:p>
            <a:pPr marL="0" indent="0">
              <a:buNone/>
            </a:pPr>
            <a:r>
              <a:rPr lang="en-US" sz="3600" dirty="0"/>
              <a:t>Multiplicity can be applied to both associations between classes and attributes within a class.</a:t>
            </a:r>
          </a:p>
          <a:p>
            <a:pPr marL="0" indent="0">
              <a:buNone/>
            </a:pPr>
            <a:endParaRPr lang="en-PH" sz="3200" dirty="0"/>
          </a:p>
        </p:txBody>
      </p:sp>
    </p:spTree>
    <p:extLst>
      <p:ext uri="{BB962C8B-B14F-4D97-AF65-F5344CB8AC3E}">
        <p14:creationId xmlns:p14="http://schemas.microsoft.com/office/powerpoint/2010/main" val="42298079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270EB-165E-24C7-253B-722DEC60B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UML Relations - Multiplicity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27360F-1C71-F984-7CAB-8F85CB500E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7739"/>
            <a:ext cx="10515600" cy="508711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3200" dirty="0">
                <a:solidFill>
                  <a:srgbClr val="FF0000"/>
                </a:solidFill>
              </a:rPr>
              <a:t>"0..1" - Zero or one: </a:t>
            </a:r>
            <a:r>
              <a:rPr lang="en-US" sz="3200" dirty="0"/>
              <a:t>Indicates that there can be zero or one instances of the associated class.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FF0000"/>
                </a:solidFill>
              </a:rPr>
              <a:t>"1" - Exactly one: </a:t>
            </a:r>
            <a:r>
              <a:rPr lang="en-US" sz="3200" dirty="0"/>
              <a:t>Indicates that there must be exactly one instance of the associated class.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FF0000"/>
                </a:solidFill>
              </a:rPr>
              <a:t>"0..*" - Zero or more: </a:t>
            </a:r>
            <a:r>
              <a:rPr lang="en-US" sz="3200" dirty="0"/>
              <a:t>Indicates that there can be zero or more instances of the associated class.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FF0000"/>
                </a:solidFill>
              </a:rPr>
              <a:t>"1..*" - One or more: </a:t>
            </a:r>
            <a:r>
              <a:rPr lang="en-US" sz="3200" dirty="0"/>
              <a:t>Indicates that there must be at least one instance of the associated class, but there can be more.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FF0000"/>
                </a:solidFill>
              </a:rPr>
              <a:t>"n" - Specific number: </a:t>
            </a:r>
            <a:r>
              <a:rPr lang="en-US" sz="3200" dirty="0"/>
              <a:t>Indicates a specific number of instances of the associated class, where "n" represents the exact number.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FF0000"/>
                </a:solidFill>
              </a:rPr>
              <a:t>"</a:t>
            </a:r>
            <a:r>
              <a:rPr lang="en-US" sz="3200" dirty="0" err="1">
                <a:solidFill>
                  <a:srgbClr val="FF0000"/>
                </a:solidFill>
              </a:rPr>
              <a:t>m..n</a:t>
            </a:r>
            <a:r>
              <a:rPr lang="en-US" sz="3200" dirty="0">
                <a:solidFill>
                  <a:srgbClr val="FF0000"/>
                </a:solidFill>
              </a:rPr>
              <a:t>" - Range: </a:t>
            </a:r>
            <a:r>
              <a:rPr lang="en-US" sz="3200" dirty="0"/>
              <a:t>Indicates a range of valid values, where "m" represents the minimum number of instances and "n" represents the maximum number of instances.</a:t>
            </a:r>
            <a:endParaRPr lang="en-PH" sz="3200" dirty="0"/>
          </a:p>
        </p:txBody>
      </p:sp>
    </p:spTree>
    <p:extLst>
      <p:ext uri="{BB962C8B-B14F-4D97-AF65-F5344CB8AC3E}">
        <p14:creationId xmlns:p14="http://schemas.microsoft.com/office/powerpoint/2010/main" val="35030449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270EB-165E-24C7-253B-722DEC60B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PH" dirty="0"/>
              <a:t>UML Relations - Multiplicity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068B30-53A9-7FB5-3D21-C777488CE3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5181600" cy="4351337"/>
          </a:xfrm>
          <a:prstGeom prst="rect">
            <a:avLst/>
          </a:prstGeom>
          <a:noFill/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7FDFF076-BB03-8C1B-F1FC-E4545515EF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00B0F0"/>
                </a:solidFill>
              </a:rPr>
              <a:t>Many</a:t>
            </a:r>
            <a:r>
              <a:rPr lang="en-US" sz="3600" dirty="0"/>
              <a:t> members can return/borrow </a:t>
            </a:r>
            <a:r>
              <a:rPr lang="en-US" sz="3600" dirty="0">
                <a:solidFill>
                  <a:srgbClr val="00B0F0"/>
                </a:solidFill>
              </a:rPr>
              <a:t>Many</a:t>
            </a:r>
            <a:r>
              <a:rPr lang="en-US" sz="3600" dirty="0"/>
              <a:t> books</a:t>
            </a:r>
          </a:p>
          <a:p>
            <a:r>
              <a:rPr lang="en-US" sz="3600" dirty="0">
                <a:solidFill>
                  <a:srgbClr val="00B0F0"/>
                </a:solidFill>
              </a:rPr>
              <a:t>1</a:t>
            </a:r>
            <a:r>
              <a:rPr lang="en-US" sz="3600" dirty="0"/>
              <a:t> Library can have </a:t>
            </a:r>
            <a:r>
              <a:rPr lang="en-US" sz="3600" dirty="0">
                <a:solidFill>
                  <a:srgbClr val="00B0F0"/>
                </a:solidFill>
              </a:rPr>
              <a:t>Many</a:t>
            </a:r>
            <a:r>
              <a:rPr lang="en-US" sz="3600" dirty="0"/>
              <a:t> books</a:t>
            </a:r>
          </a:p>
          <a:p>
            <a:r>
              <a:rPr lang="en-US" sz="3600" dirty="0">
                <a:solidFill>
                  <a:srgbClr val="00B0F0"/>
                </a:solidFill>
              </a:rPr>
              <a:t>1</a:t>
            </a:r>
            <a:r>
              <a:rPr lang="en-US" sz="3600" dirty="0"/>
              <a:t> Library can have </a:t>
            </a:r>
            <a:r>
              <a:rPr lang="en-US" sz="3600" dirty="0">
                <a:solidFill>
                  <a:srgbClr val="00B0F0"/>
                </a:solidFill>
              </a:rPr>
              <a:t>Many </a:t>
            </a:r>
            <a:r>
              <a:rPr lang="en-US" sz="3600" dirty="0"/>
              <a:t>members</a:t>
            </a:r>
          </a:p>
        </p:txBody>
      </p:sp>
    </p:spTree>
    <p:extLst>
      <p:ext uri="{BB962C8B-B14F-4D97-AF65-F5344CB8AC3E}">
        <p14:creationId xmlns:p14="http://schemas.microsoft.com/office/powerpoint/2010/main" val="6556621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270EB-165E-24C7-253B-722DEC60B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UML Relations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27360F-1C71-F984-7CAB-8F85CB500E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7739"/>
            <a:ext cx="10515600" cy="50871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</a:rPr>
              <a:t>Navigability</a:t>
            </a:r>
            <a:r>
              <a:rPr lang="en-US" sz="3200" dirty="0"/>
              <a:t> defines whether an object in one class can navigate to objects in another class through the association.</a:t>
            </a:r>
          </a:p>
          <a:p>
            <a:pPr marL="0" indent="0">
              <a:buNone/>
            </a:pPr>
            <a:r>
              <a:rPr lang="en-US" sz="3200" dirty="0"/>
              <a:t>It's represented by an arrowhead on the association line, indicating the direction in which navigation is possible.</a:t>
            </a:r>
          </a:p>
          <a:p>
            <a:pPr marL="0" indent="0">
              <a:buNone/>
            </a:pPr>
            <a:r>
              <a:rPr lang="en-US" sz="3200" dirty="0"/>
              <a:t>Navigability can be bidirectional (with arrows at both ends) or unidirectional (with an arrow at one end).</a:t>
            </a:r>
          </a:p>
        </p:txBody>
      </p:sp>
    </p:spTree>
    <p:extLst>
      <p:ext uri="{BB962C8B-B14F-4D97-AF65-F5344CB8AC3E}">
        <p14:creationId xmlns:p14="http://schemas.microsoft.com/office/powerpoint/2010/main" val="24006743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270EB-165E-24C7-253B-722DEC60B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PH" dirty="0"/>
              <a:t>UML Relations - Navigability </a:t>
            </a:r>
          </a:p>
        </p:txBody>
      </p:sp>
      <p:pic>
        <p:nvPicPr>
          <p:cNvPr id="9" name="Picture 8" descr="A black arrow pointing to the left&#10;&#10;Description automatically generated">
            <a:extLst>
              <a:ext uri="{FF2B5EF4-FFF2-40B4-BE49-F238E27FC236}">
                <a16:creationId xmlns:a16="http://schemas.microsoft.com/office/drawing/2014/main" id="{3F15567A-30AF-5A73-44A5-888A2EF873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348" y="2809461"/>
            <a:ext cx="5575852" cy="1961321"/>
          </a:xfrm>
          <a:prstGeom prst="rect">
            <a:avLst/>
          </a:prstGeom>
          <a:noFill/>
        </p:spPr>
      </p:pic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0D0C534F-00C5-AFCD-6652-4317EE5364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en-US" dirty="0"/>
              <a:t>In an association Class A ‘uses’ objects of Class B</a:t>
            </a:r>
          </a:p>
          <a:p>
            <a:r>
              <a:rPr lang="en-US" dirty="0"/>
              <a:t>Navigability is from A to B</a:t>
            </a:r>
          </a:p>
          <a:p>
            <a:r>
              <a:rPr lang="en-US" dirty="0"/>
              <a:t>Class A object can access the Class B object(s) with which it is associated. The reverse is not true – the Class B object doesn’t ‘know about’ the Class A object</a:t>
            </a:r>
          </a:p>
        </p:txBody>
      </p:sp>
    </p:spTree>
    <p:extLst>
      <p:ext uri="{BB962C8B-B14F-4D97-AF65-F5344CB8AC3E}">
        <p14:creationId xmlns:p14="http://schemas.microsoft.com/office/powerpoint/2010/main" val="39764008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270EB-165E-24C7-253B-722DEC60B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PH" dirty="0"/>
              <a:t>UML Relations - Navigability </a:t>
            </a:r>
          </a:p>
        </p:txBody>
      </p:sp>
      <p:pic>
        <p:nvPicPr>
          <p:cNvPr id="4" name="Picture 3" descr="A diagram of a number of objects&#10;&#10;Description automatically generated with medium confidence">
            <a:extLst>
              <a:ext uri="{FF2B5EF4-FFF2-40B4-BE49-F238E27FC236}">
                <a16:creationId xmlns:a16="http://schemas.microsoft.com/office/drawing/2014/main" id="{A4F1BC89-A543-35F7-9615-AB09D4B86A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128" y="1690692"/>
            <a:ext cx="6927577" cy="4035697"/>
          </a:xfrm>
          <a:prstGeom prst="rect">
            <a:avLst/>
          </a:prstGeom>
          <a:noFill/>
        </p:spPr>
      </p:pic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0D0C534F-00C5-AFCD-6652-4317EE5364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341707" y="1690692"/>
            <a:ext cx="4436165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Catalogue needs access to 0 or more </a:t>
            </a:r>
            <a:r>
              <a:rPr lang="en-US" dirty="0" err="1"/>
              <a:t>ItemForSale</a:t>
            </a:r>
            <a:r>
              <a:rPr lang="en-US" dirty="0"/>
              <a:t> so items can be added or removed from a Catalogue. </a:t>
            </a:r>
          </a:p>
          <a:p>
            <a:r>
              <a:rPr lang="en-US" dirty="0" err="1"/>
              <a:t>ItemForSale</a:t>
            </a:r>
            <a:r>
              <a:rPr lang="en-US" dirty="0"/>
              <a:t> does not need to access a Catalogue in order to set its price or perform some other method associated with the item itself. </a:t>
            </a:r>
          </a:p>
        </p:txBody>
      </p:sp>
    </p:spTree>
    <p:extLst>
      <p:ext uri="{BB962C8B-B14F-4D97-AF65-F5344CB8AC3E}">
        <p14:creationId xmlns:p14="http://schemas.microsoft.com/office/powerpoint/2010/main" val="966680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25486-44DB-4368-A12F-76594B61D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UML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DF61C6-4185-441B-BBAA-2EF83C72C5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4400" dirty="0"/>
              <a:t>Unified Modeling Language (UML) is a standardized modeling language used in software engineering.</a:t>
            </a:r>
          </a:p>
          <a:p>
            <a:r>
              <a:rPr lang="en-US" sz="4400" dirty="0"/>
              <a:t>It provides a set of diagrams and symbols to visually represent software systems.</a:t>
            </a:r>
          </a:p>
          <a:p>
            <a:r>
              <a:rPr lang="en-US" sz="4400" dirty="0"/>
              <a:t>Not language specific thus a software design, communicated via UML diagrams, can be implemented in a range of Object Oriented languages. </a:t>
            </a:r>
          </a:p>
        </p:txBody>
      </p:sp>
    </p:spTree>
    <p:extLst>
      <p:ext uri="{BB962C8B-B14F-4D97-AF65-F5344CB8AC3E}">
        <p14:creationId xmlns:p14="http://schemas.microsoft.com/office/powerpoint/2010/main" val="9522392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270EB-165E-24C7-253B-722DEC60B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PH" dirty="0"/>
              <a:t>UML Relations - Navigability </a:t>
            </a: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0D0C534F-00C5-AFCD-6652-4317EE5364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46574" y="1690692"/>
            <a:ext cx="4807226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Each refers to the other class</a:t>
            </a:r>
          </a:p>
          <a:p>
            <a:r>
              <a:rPr lang="en-US" dirty="0"/>
              <a:t>Navigability A to B and B to A</a:t>
            </a:r>
          </a:p>
          <a:p>
            <a:r>
              <a:rPr lang="en-US" dirty="0"/>
              <a:t>A Class A object can access the Class B object(s) with which it is associated</a:t>
            </a:r>
          </a:p>
          <a:p>
            <a:r>
              <a:rPr lang="en-US" dirty="0"/>
              <a:t>Also, a Class B object can access the Class A object(s) with which it is associated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4FFE361-F7C1-B53D-CFFF-78C6EE7C6D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07035"/>
            <a:ext cx="5575076" cy="1803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4739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270EB-165E-24C7-253B-722DEC60B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PH" dirty="0"/>
              <a:t>UML Relations - Navigability </a:t>
            </a: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0D0C534F-00C5-AFCD-6652-4317EE5364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46574" y="1690692"/>
            <a:ext cx="4807226" cy="4351338"/>
          </a:xfrm>
        </p:spPr>
        <p:txBody>
          <a:bodyPr>
            <a:normAutofit/>
          </a:bodyPr>
          <a:lstStyle/>
          <a:p>
            <a:r>
              <a:rPr lang="en-US" dirty="0"/>
              <a:t>Given a Degree we may wish to know which Students are studying on that Degree.</a:t>
            </a:r>
          </a:p>
          <a:p>
            <a:r>
              <a:rPr lang="en-US" dirty="0"/>
              <a:t> Alternatively starting with a student we may wish to know the Degree they are studying.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7F6B15-7D9B-1C7B-A3A6-B0B80D25CC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2836965"/>
            <a:ext cx="5257801" cy="1695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1743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270EB-165E-24C7-253B-722DEC60B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UML Relations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27360F-1C71-F984-7CAB-8F85CB500E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7739"/>
            <a:ext cx="10515600" cy="50871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</a:rPr>
              <a:t>Dependency</a:t>
            </a:r>
            <a:r>
              <a:rPr lang="en-US" sz="3200" dirty="0"/>
              <a:t> represents a relationship between two classes where a change in one class may affect the other class.</a:t>
            </a:r>
          </a:p>
          <a:p>
            <a:pPr marL="0" indent="0">
              <a:buNone/>
            </a:pPr>
            <a:r>
              <a:rPr lang="en-US" sz="3200" dirty="0"/>
              <a:t>It's depicted as a dashed line with an arrow pointing from the dependent class to the independent class.</a:t>
            </a:r>
          </a:p>
          <a:p>
            <a:pPr marL="0" indent="0">
              <a:buNone/>
            </a:pPr>
            <a:r>
              <a:rPr lang="en-US" sz="3200" dirty="0"/>
              <a:t>Dependencies are often used to indicate that one class uses another class or relies on it in some way.</a:t>
            </a:r>
          </a:p>
        </p:txBody>
      </p:sp>
    </p:spTree>
    <p:extLst>
      <p:ext uri="{BB962C8B-B14F-4D97-AF65-F5344CB8AC3E}">
        <p14:creationId xmlns:p14="http://schemas.microsoft.com/office/powerpoint/2010/main" val="24083856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270EB-165E-24C7-253B-722DEC60B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PH" dirty="0"/>
              <a:t>UML Relations - Dependency </a:t>
            </a: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0D0C534F-00C5-AFCD-6652-4317EE5364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0" y="1690692"/>
            <a:ext cx="5257800" cy="4351338"/>
          </a:xfrm>
        </p:spPr>
        <p:txBody>
          <a:bodyPr>
            <a:normAutofit/>
          </a:bodyPr>
          <a:lstStyle/>
          <a:p>
            <a:r>
              <a:rPr lang="en-US" sz="3200" dirty="0"/>
              <a:t>Changes to Class B may affect Class A</a:t>
            </a:r>
          </a:p>
          <a:p>
            <a:r>
              <a:rPr lang="en-US" sz="3200" dirty="0"/>
              <a:t> Class A in some way uses facilities defined by Class B</a:t>
            </a:r>
          </a:p>
          <a:p>
            <a:r>
              <a:rPr lang="en-US" sz="3200" dirty="0"/>
              <a:t>Game Console (play method) depends on Game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A045C2-A99E-1163-36B7-6EF3F732DF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92626"/>
            <a:ext cx="5112026" cy="177579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6227522-7DDC-0025-63B5-735C1763C5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4068418"/>
            <a:ext cx="5052617" cy="1656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1278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270EB-165E-24C7-253B-722DEC60B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UML Relations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27360F-1C71-F984-7CAB-8F85CB500E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7739"/>
            <a:ext cx="10515600" cy="50871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</a:rPr>
              <a:t>Aggregation</a:t>
            </a:r>
            <a:r>
              <a:rPr lang="en-US" sz="3200" dirty="0"/>
              <a:t> represents a "whole-part" relationship between classes, where one class (the whole) contains or owns objects of another class (the part).</a:t>
            </a:r>
          </a:p>
          <a:p>
            <a:pPr marL="0" indent="0">
              <a:buNone/>
            </a:pPr>
            <a:r>
              <a:rPr lang="en-US" sz="3200" dirty="0"/>
              <a:t>It's depicted as a line with a diamond-shaped hollow at the whole end.</a:t>
            </a:r>
          </a:p>
          <a:p>
            <a:pPr marL="0" indent="0">
              <a:buNone/>
            </a:pPr>
            <a:r>
              <a:rPr lang="en-US" sz="3200" dirty="0"/>
              <a:t>Aggregation implies a weaker form of ownership compared to composition.</a:t>
            </a:r>
          </a:p>
        </p:txBody>
      </p:sp>
    </p:spTree>
    <p:extLst>
      <p:ext uri="{BB962C8B-B14F-4D97-AF65-F5344CB8AC3E}">
        <p14:creationId xmlns:p14="http://schemas.microsoft.com/office/powerpoint/2010/main" val="15559906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270EB-165E-24C7-253B-722DEC60B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PH" dirty="0"/>
              <a:t>UML Relations - Aggregation</a:t>
            </a: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0D0C534F-00C5-AFCD-6652-4317EE5364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0" y="1738114"/>
            <a:ext cx="5257800" cy="4351338"/>
          </a:xfrm>
        </p:spPr>
        <p:txBody>
          <a:bodyPr>
            <a:normAutofit/>
          </a:bodyPr>
          <a:lstStyle/>
          <a:p>
            <a:r>
              <a:rPr lang="en-US" sz="3200" dirty="0"/>
              <a:t>Aggregation denotes a situation where Object(s) of Class B ‘belong to’ Class A</a:t>
            </a:r>
          </a:p>
          <a:p>
            <a:r>
              <a:rPr lang="en-US" sz="3200" dirty="0"/>
              <a:t>Object of Class B retain an existence independent of Class A.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83DE34-D761-0FE9-B82C-79F7E67CE5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86654"/>
            <a:ext cx="4846983" cy="2054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1091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4020757-0C4A-7F61-784F-FEEBDB0111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2676939"/>
            <a:ext cx="5257799" cy="196132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23BC429-03FA-F277-3AC8-5F7DA3E0FE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8259" y="2830635"/>
            <a:ext cx="733184" cy="133479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D4270EB-165E-24C7-253B-722DEC60B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PH" dirty="0"/>
              <a:t>UML Relations - Aggregation</a:t>
            </a: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0D0C534F-00C5-AFCD-6652-4317EE5364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0" y="1738114"/>
            <a:ext cx="52578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sz="3200" dirty="0"/>
              <a:t>We think of the tires as belonging to the car they are on, but at the garage they may be removed and placed on a rack to be repaired. </a:t>
            </a:r>
          </a:p>
          <a:p>
            <a:r>
              <a:rPr lang="en-US" sz="3200" dirty="0"/>
              <a:t>Their existence isn’t dependent on the existence of a car with which they are associated.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52D03D-9E60-08FC-33A4-676379C9F5E3}"/>
              </a:ext>
            </a:extLst>
          </p:cNvPr>
          <p:cNvSpPr txBox="1"/>
          <p:nvPr/>
        </p:nvSpPr>
        <p:spPr>
          <a:xfrm>
            <a:off x="4798792" y="3340017"/>
            <a:ext cx="12972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Century Schoolbook" panose="02040604050505020304" pitchFamily="18" charset="0"/>
              </a:rPr>
              <a:t>Tire</a:t>
            </a:r>
            <a:endParaRPr lang="en-PH" sz="4000" dirty="0">
              <a:latin typeface="Century Schoolbook" panose="020406040505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13AE384-0AD1-16D8-55D8-350CCA5A16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738" y="3026562"/>
            <a:ext cx="733184" cy="133479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F100896-81CC-83BB-2B35-D67E2DBF4B3E}"/>
              </a:ext>
            </a:extLst>
          </p:cNvPr>
          <p:cNvSpPr txBox="1"/>
          <p:nvPr/>
        </p:nvSpPr>
        <p:spPr>
          <a:xfrm>
            <a:off x="838197" y="3303657"/>
            <a:ext cx="116237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latin typeface="Century Schoolbook" panose="02040604050505020304" pitchFamily="18" charset="0"/>
                <a:cs typeface="Vani" panose="020B0502040204020203" pitchFamily="18" charset="0"/>
              </a:rPr>
              <a:t>Car</a:t>
            </a:r>
            <a:endParaRPr lang="en-PH" sz="4000" dirty="0">
              <a:latin typeface="Century Schoolbook" panose="02040604050505020304" pitchFamily="18" charset="0"/>
              <a:cs typeface="Vani" panose="020B0502040204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69535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270EB-165E-24C7-253B-722DEC60B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UML Relations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27360F-1C71-F984-7CAB-8F85CB500E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7739"/>
            <a:ext cx="10515600" cy="50871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</a:rPr>
              <a:t>Composition</a:t>
            </a:r>
            <a:r>
              <a:rPr lang="en-US" sz="3200" dirty="0"/>
              <a:t> is a stronger form of aggregation where the part class objects are exclusively owned by the whole class objects.</a:t>
            </a:r>
          </a:p>
          <a:p>
            <a:pPr marL="0" indent="0">
              <a:buNone/>
            </a:pPr>
            <a:r>
              <a:rPr lang="en-US" sz="3200" dirty="0"/>
              <a:t>It's depicted similarly to aggregation but with a solid diamond at the whole end.</a:t>
            </a:r>
          </a:p>
          <a:p>
            <a:pPr marL="0" indent="0">
              <a:buNone/>
            </a:pPr>
            <a:r>
              <a:rPr lang="en-US" sz="3200" dirty="0"/>
              <a:t>Composition implies a lifecycle dependency, meaning the part objects cannot exist independently of the whole objects.</a:t>
            </a:r>
          </a:p>
        </p:txBody>
      </p:sp>
    </p:spTree>
    <p:extLst>
      <p:ext uri="{BB962C8B-B14F-4D97-AF65-F5344CB8AC3E}">
        <p14:creationId xmlns:p14="http://schemas.microsoft.com/office/powerpoint/2010/main" val="41962839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270EB-165E-24C7-253B-722DEC60B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PH" dirty="0"/>
              <a:t>UML Relations - Composition</a:t>
            </a: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0D0C534F-00C5-AFCD-6652-4317EE5364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0" y="1738114"/>
            <a:ext cx="5257800" cy="4351338"/>
          </a:xfrm>
        </p:spPr>
        <p:txBody>
          <a:bodyPr>
            <a:normAutofit lnSpcReduction="10000"/>
          </a:bodyPr>
          <a:lstStyle/>
          <a:p>
            <a:r>
              <a:rPr lang="en-US" sz="3200" dirty="0"/>
              <a:t>Composition is similar to aggregation but implies a much stronger belonging relationship </a:t>
            </a:r>
          </a:p>
          <a:p>
            <a:r>
              <a:rPr lang="en-US" sz="3200" dirty="0"/>
              <a:t>Object(s) of Class B are ‘part of ’ a Class A object</a:t>
            </a:r>
          </a:p>
          <a:p>
            <a:r>
              <a:rPr lang="en-US" sz="3200" dirty="0"/>
              <a:t>Objects of Class B never exist other than as part of Class 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224E55-23EE-A679-1A9F-80E35AFD1B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34662"/>
            <a:ext cx="5098774" cy="1916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298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25486-44DB-4368-A12F-76594B61D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UML Diagrams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DF61C6-4185-441B-BBAA-2EF83C72C5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en-US" sz="4400" dirty="0"/>
              <a:t>Class Diagrams</a:t>
            </a:r>
          </a:p>
          <a:p>
            <a:r>
              <a:rPr lang="en-US" sz="4400" dirty="0"/>
              <a:t>Object Diagrams</a:t>
            </a:r>
          </a:p>
          <a:p>
            <a:r>
              <a:rPr lang="en-US" sz="4400" dirty="0"/>
              <a:t>Sequence Diagrams</a:t>
            </a:r>
          </a:p>
          <a:p>
            <a:r>
              <a:rPr lang="en-US" sz="4400" dirty="0"/>
              <a:t>Use Case Diagrams</a:t>
            </a:r>
          </a:p>
          <a:p>
            <a:r>
              <a:rPr lang="en-US" sz="4400" dirty="0"/>
              <a:t>Activity Diagrams</a:t>
            </a:r>
          </a:p>
          <a:p>
            <a:r>
              <a:rPr lang="en-US" sz="4400" dirty="0"/>
              <a:t>Component Diagrams</a:t>
            </a:r>
          </a:p>
          <a:p>
            <a:r>
              <a:rPr lang="en-US" sz="4400" dirty="0"/>
              <a:t>Package Diagram</a:t>
            </a:r>
          </a:p>
        </p:txBody>
      </p:sp>
    </p:spTree>
    <p:extLst>
      <p:ext uri="{BB962C8B-B14F-4D97-AF65-F5344CB8AC3E}">
        <p14:creationId xmlns:p14="http://schemas.microsoft.com/office/powerpoint/2010/main" val="11896131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25486-44DB-4368-A12F-76594B61D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Importance and Benefits of UML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DF61C6-4185-441B-BBAA-2EF83C72C5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9418"/>
            <a:ext cx="10515600" cy="459754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Improved Communication: </a:t>
            </a:r>
            <a:r>
              <a:rPr lang="en-US" dirty="0"/>
              <a:t>UML provides a standardized way to visually represent various aspects of a software system, including its structure, behavior, and interactions. 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Clearer Visualization of System Architecture: </a:t>
            </a:r>
            <a:r>
              <a:rPr lang="en-US" dirty="0"/>
              <a:t>UML diagrams help in visualizing the overall architecture of the software system. 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Better Understanding of System Requirements: </a:t>
            </a:r>
            <a:r>
              <a:rPr lang="en-US" dirty="0"/>
              <a:t>UML allows stakeholders and developers to model system requirements using various diagrams. 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Facilitates Iterative Development and Agile Practices: </a:t>
            </a:r>
            <a:r>
              <a:rPr lang="en-US" dirty="0"/>
              <a:t>UML is well-suited for iterative and agile software development approaches.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07682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FE3F9-18E6-4C43-AEAC-4A2D98F33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Diagrams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62DE74-8F4A-436C-93E9-411C4B4981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0449"/>
            <a:ext cx="10515600" cy="4227703"/>
          </a:xfrm>
        </p:spPr>
        <p:txBody>
          <a:bodyPr/>
          <a:lstStyle/>
          <a:p>
            <a:r>
              <a:rPr lang="en-US" dirty="0"/>
              <a:t>Classes are the basic components of any object oriented software system and UML class diagrams provide an easy way to represent these. </a:t>
            </a:r>
          </a:p>
          <a:p>
            <a:r>
              <a:rPr lang="en-US" dirty="0"/>
              <a:t>Class diagrams show multiple classes and how they are related to each other. Thus a class diagram shows the architecture of a system.</a:t>
            </a:r>
          </a:p>
          <a:p>
            <a:r>
              <a:rPr lang="en-PH" dirty="0"/>
              <a:t>A class consists of : </a:t>
            </a:r>
            <a:r>
              <a:rPr lang="en-US" dirty="0">
                <a:solidFill>
                  <a:srgbClr val="00B050"/>
                </a:solidFill>
              </a:rPr>
              <a:t>a unique name </a:t>
            </a:r>
            <a:r>
              <a:rPr lang="en-US" dirty="0"/>
              <a:t>(conventionally starting with an uppercase letter), </a:t>
            </a:r>
            <a:r>
              <a:rPr lang="en-US" dirty="0">
                <a:solidFill>
                  <a:srgbClr val="00B050"/>
                </a:solidFill>
              </a:rPr>
              <a:t>a list of attributes </a:t>
            </a:r>
            <a:r>
              <a:rPr lang="en-US" dirty="0"/>
              <a:t>(int, double, </a:t>
            </a:r>
            <a:r>
              <a:rPr lang="en-US" dirty="0" err="1"/>
              <a:t>boolean</a:t>
            </a:r>
            <a:r>
              <a:rPr lang="en-US" dirty="0"/>
              <a:t>, string </a:t>
            </a:r>
            <a:r>
              <a:rPr lang="en-US" dirty="0" err="1"/>
              <a:t>etc</a:t>
            </a:r>
            <a:r>
              <a:rPr lang="en-US" dirty="0"/>
              <a:t>), </a:t>
            </a:r>
            <a:r>
              <a:rPr lang="en-US" dirty="0">
                <a:solidFill>
                  <a:srgbClr val="00B050"/>
                </a:solidFill>
              </a:rPr>
              <a:t>a list of methods</a:t>
            </a:r>
            <a:r>
              <a:rPr lang="en-US" dirty="0"/>
              <a:t>.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4491614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FE3F9-18E6-4C43-AEAC-4A2D98F33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Class Diagrams</a:t>
            </a:r>
            <a:endParaRPr lang="en-PH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9A632F8-C9C6-1A59-212F-0295507596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61252" y="1825625"/>
            <a:ext cx="5669496" cy="4351338"/>
          </a:xfrm>
          <a:noFill/>
        </p:spPr>
      </p:pic>
    </p:spTree>
    <p:extLst>
      <p:ext uri="{BB962C8B-B14F-4D97-AF65-F5344CB8AC3E}">
        <p14:creationId xmlns:p14="http://schemas.microsoft.com/office/powerpoint/2010/main" val="9139609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FE3F9-18E6-4C43-AEAC-4A2D98F33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Class Diagrams</a:t>
            </a:r>
            <a:endParaRPr lang="en-PH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67ADDA9-B5A9-B094-F408-AC2A60463C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3057" y="1420586"/>
            <a:ext cx="5943600" cy="507228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98901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270EB-165E-24C7-253B-722DEC60B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Diagrams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27360F-1C71-F984-7CAB-8F85CB500E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For attributes and methods visibility modifiers are shown. Attributes are normally kept private and methods are normally made public.</a:t>
            </a:r>
          </a:p>
          <a:p>
            <a:r>
              <a:rPr lang="en-US" sz="3200" dirty="0"/>
              <a:t>Accessor methods are created to provide access to private attributes when required. </a:t>
            </a:r>
          </a:p>
          <a:p>
            <a:r>
              <a:rPr lang="en-US" sz="3200" dirty="0"/>
              <a:t>Class Book, with String attributes of title and author, and the following methods </a:t>
            </a:r>
            <a:r>
              <a:rPr lang="en-US" sz="3200" dirty="0" err="1"/>
              <a:t>SetTitle</a:t>
            </a:r>
            <a:r>
              <a:rPr lang="en-US" sz="3200" dirty="0"/>
              <a:t>(), </a:t>
            </a:r>
            <a:r>
              <a:rPr lang="en-US" sz="3200" dirty="0" err="1"/>
              <a:t>GetTitle</a:t>
            </a:r>
            <a:r>
              <a:rPr lang="en-US" sz="3200" dirty="0"/>
              <a:t>(), </a:t>
            </a:r>
            <a:r>
              <a:rPr lang="en-US" sz="3200" dirty="0" err="1"/>
              <a:t>SetAuthor</a:t>
            </a:r>
            <a:r>
              <a:rPr lang="en-US" sz="3200" dirty="0"/>
              <a:t>(), </a:t>
            </a:r>
            <a:r>
              <a:rPr lang="en-US" sz="3200" dirty="0" err="1"/>
              <a:t>GetAuthor</a:t>
            </a:r>
            <a:r>
              <a:rPr lang="en-US" sz="3200" dirty="0"/>
              <a:t>() and </a:t>
            </a:r>
            <a:r>
              <a:rPr lang="en-US" sz="3200" dirty="0" err="1"/>
              <a:t>ToString</a:t>
            </a:r>
            <a:r>
              <a:rPr lang="en-US" sz="3200" dirty="0"/>
              <a:t>()</a:t>
            </a:r>
            <a:endParaRPr lang="en-PH" sz="3200" dirty="0"/>
          </a:p>
        </p:txBody>
      </p:sp>
    </p:spTree>
    <p:extLst>
      <p:ext uri="{BB962C8B-B14F-4D97-AF65-F5344CB8AC3E}">
        <p14:creationId xmlns:p14="http://schemas.microsoft.com/office/powerpoint/2010/main" val="28245812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270EB-165E-24C7-253B-722DEC60B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Valid Diagrams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745CEE-BE05-8DEE-095A-E7AAB76DAC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85523"/>
            <a:ext cx="4620270" cy="24292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E0F6221-C8FF-321D-3D31-89F22118B7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3057" y="1571260"/>
            <a:ext cx="4610743" cy="234347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24C9AAF-EA89-4FA3-3802-8BE58ED069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7727" y="3914737"/>
            <a:ext cx="4610743" cy="229584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04848B9-0FB2-000C-C917-012C4B3959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14477" y="4835078"/>
            <a:ext cx="4629796" cy="57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861834"/>
      </p:ext>
    </p:extLst>
  </p:cSld>
  <p:clrMapOvr>
    <a:masterClrMapping/>
  </p:clrMapOvr>
</p:sld>
</file>

<file path=ppt/theme/theme1.xml><?xml version="1.0" encoding="utf-8"?>
<a:theme xmlns:a="http://schemas.openxmlformats.org/drawingml/2006/main" name="CITCS v2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8">
      <a:majorFont>
        <a:latin typeface="Tempus Sans ITC"/>
        <a:ea typeface=""/>
        <a:cs typeface=""/>
      </a:majorFont>
      <a:minorFont>
        <a:latin typeface="Tw Cen M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TCS v2" id="{5C2ECAB3-FCBF-46B9-9E97-757C3BE318BC}" vid="{231B2122-CC8D-42AE-9D18-9ED347C715C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87C1A34B751D543B0A1C01EC904D629" ma:contentTypeVersion="22" ma:contentTypeDescription="Create a new document." ma:contentTypeScope="" ma:versionID="a98f90e6ccef0c3a13f8f3ca74a3cbb7">
  <xsd:schema xmlns:xsd="http://www.w3.org/2001/XMLSchema" xmlns:xs="http://www.w3.org/2001/XMLSchema" xmlns:p="http://schemas.microsoft.com/office/2006/metadata/properties" xmlns:ns2="06b7f5a4-dd8f-440a-a25f-f55878e6d63a" xmlns:ns3="c2b0fb7d-08e3-4c16-85bc-ace31e3f553c" targetNamespace="http://schemas.microsoft.com/office/2006/metadata/properties" ma:root="true" ma:fieldsID="6aa8e991e4edbda53ce4409548dd09dc" ns2:_="" ns3:_="">
    <xsd:import namespace="06b7f5a4-dd8f-440a-a25f-f55878e6d63a"/>
    <xsd:import namespace="c2b0fb7d-08e3-4c16-85bc-ace31e3f553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6b7f5a4-dd8f-440a-a25f-f55878e6d63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e42c61e3-17e8-461f-93d5-1b4c8e6aec6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2b0fb7d-08e3-4c16-85bc-ace31e3f553c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f23b65a4-13e4-443e-9def-aae49adbcb93}" ma:internalName="TaxCatchAll" ma:showField="CatchAllData" ma:web="c2b0fb7d-08e3-4c16-85bc-ace31e3f553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c2b0fb7d-08e3-4c16-85bc-ace31e3f553c" xsi:nil="true"/>
    <lcf76f155ced4ddcb4097134ff3c332f xmlns="06b7f5a4-dd8f-440a-a25f-f55878e6d63a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D66E34F9-9736-444B-9319-FD06FA212D4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6b7f5a4-dd8f-440a-a25f-f55878e6d63a"/>
    <ds:schemaRef ds:uri="c2b0fb7d-08e3-4c16-85bc-ace31e3f553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C9E97E4-7DF8-40B9-BDC1-A8B368026EA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6B11CD3-5150-4FB7-B7AF-46C5422839A6}">
  <ds:schemaRefs>
    <ds:schemaRef ds:uri="http://schemas.microsoft.com/office/2006/metadata/properties"/>
    <ds:schemaRef ds:uri="http://schemas.microsoft.com/office/infopath/2007/PartnerControls"/>
    <ds:schemaRef ds:uri="c2b0fb7d-08e3-4c16-85bc-ace31e3f553c"/>
    <ds:schemaRef ds:uri="06b7f5a4-dd8f-440a-a25f-f55878e6d63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CITCS v2</Template>
  <TotalTime>1397</TotalTime>
  <Words>1356</Words>
  <Application>Microsoft Office PowerPoint</Application>
  <PresentationFormat>Widescreen</PresentationFormat>
  <Paragraphs>106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Century Gothic</vt:lpstr>
      <vt:lpstr>Century Schoolbook</vt:lpstr>
      <vt:lpstr>Poppins</vt:lpstr>
      <vt:lpstr>Tw Cen MT</vt:lpstr>
      <vt:lpstr>CITCS v2</vt:lpstr>
      <vt:lpstr>Unified Modeling Language (UML)</vt:lpstr>
      <vt:lpstr>Introduction to UML</vt:lpstr>
      <vt:lpstr>Types of UML Diagrams</vt:lpstr>
      <vt:lpstr>Importance and Benefits of UML</vt:lpstr>
      <vt:lpstr>Class Diagrams</vt:lpstr>
      <vt:lpstr>Class Diagrams</vt:lpstr>
      <vt:lpstr>Class Diagrams</vt:lpstr>
      <vt:lpstr>Diagrams</vt:lpstr>
      <vt:lpstr>Valid Diagrams</vt:lpstr>
      <vt:lpstr>UML Syntax</vt:lpstr>
      <vt:lpstr>UML Syntax</vt:lpstr>
      <vt:lpstr>UML Relations</vt:lpstr>
      <vt:lpstr>UML Relations</vt:lpstr>
      <vt:lpstr>UML Relations</vt:lpstr>
      <vt:lpstr>UML Relations - Multiplicity </vt:lpstr>
      <vt:lpstr>UML Relations - Multiplicity </vt:lpstr>
      <vt:lpstr>UML Relations</vt:lpstr>
      <vt:lpstr>UML Relations - Navigability </vt:lpstr>
      <vt:lpstr>UML Relations - Navigability </vt:lpstr>
      <vt:lpstr>UML Relations - Navigability </vt:lpstr>
      <vt:lpstr>UML Relations - Navigability </vt:lpstr>
      <vt:lpstr>UML Relations</vt:lpstr>
      <vt:lpstr>UML Relations - Dependency </vt:lpstr>
      <vt:lpstr>UML Relations</vt:lpstr>
      <vt:lpstr>UML Relations - Aggregation</vt:lpstr>
      <vt:lpstr>UML Relations - Aggregation</vt:lpstr>
      <vt:lpstr>UML Relations</vt:lpstr>
      <vt:lpstr>UML Relations - Composition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Introduction and Orientation CC7 – Human Computer Interaction</dc:title>
  <dc:creator>Lovely Jenn Reformado</dc:creator>
  <cp:lastModifiedBy>Jessie D. Martirez</cp:lastModifiedBy>
  <cp:revision>50</cp:revision>
  <dcterms:created xsi:type="dcterms:W3CDTF">2022-01-05T16:49:25Z</dcterms:created>
  <dcterms:modified xsi:type="dcterms:W3CDTF">2024-03-12T19:51:02Z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0x010100787C1A34B751D543B0A1C01EC904D629</vt:lpwstr>
  </property>
</Properties>
</file>