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enta Microsoft" initials="CM" lastIdx="2" clrIdx="0">
    <p:extLst>
      <p:ext uri="{19B8F6BF-5375-455C-9EA6-DF929625EA0E}">
        <p15:presenceInfo xmlns:p15="http://schemas.microsoft.com/office/powerpoint/2012/main" userId="1a0a90d7611e9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14EDD-2FAA-491B-8C35-48AB9591D56B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B1C28-5661-4F2B-B074-13BF1D9A577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714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5B1C28-5661-4F2B-B074-13BF1D9A5774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5535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31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321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0371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405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534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202789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0582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477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63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203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258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924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690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600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2649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033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9C174-85DF-4123-AEFC-447F2C445A7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96FEC6-3294-46FF-AD39-18511247853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34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equivalence-partitioning-boundary-value-analysi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Repaso parcial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Cristian Lopera Villa</a:t>
            </a:r>
          </a:p>
          <a:p>
            <a:r>
              <a:rPr lang="es-ES" b="1" dirty="0"/>
              <a:t>07/04/2025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025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33605" y="215704"/>
            <a:ext cx="8596668" cy="698696"/>
          </a:xfrm>
        </p:spPr>
        <p:txBody>
          <a:bodyPr/>
          <a:lstStyle/>
          <a:p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transition</a:t>
            </a:r>
            <a:r>
              <a:rPr lang="es-ES" dirty="0"/>
              <a:t> </a:t>
            </a:r>
            <a:r>
              <a:rPr lang="es-ES" dirty="0" err="1"/>
              <a:t>example</a:t>
            </a:r>
            <a:endParaRPr lang="es-CO" dirty="0"/>
          </a:p>
        </p:txBody>
      </p:sp>
      <p:pic>
        <p:nvPicPr>
          <p:cNvPr id="4" name="Picture 2" descr="State transition diagram shows various states of a computer system with and with-out power consumption 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518" y="1137409"/>
            <a:ext cx="7829172" cy="550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4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9225" y="707780"/>
            <a:ext cx="8392886" cy="881533"/>
          </a:xfrm>
        </p:spPr>
        <p:txBody>
          <a:bodyPr>
            <a:noAutofit/>
          </a:bodyPr>
          <a:lstStyle/>
          <a:p>
            <a:pPr algn="ctr"/>
            <a:r>
              <a:rPr lang="es-CO" sz="2800" dirty="0"/>
              <a:t>Crear los casos de prueba para el diagrama de transición de estados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94E7E0-3D25-1323-CC1B-3B87E7A8F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20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en-US" b="1" dirty="0"/>
              <a:t>Boundary Value Analysis and Equivalence Partitioning Testing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41236" y="1319851"/>
            <a:ext cx="2600438" cy="259096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Minimum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Just above the minimum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A nominal value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Just below the maximum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Maximum</a:t>
            </a:r>
            <a:endParaRPr lang="es-CO" dirty="0"/>
          </a:p>
        </p:txBody>
      </p:sp>
      <p:pic>
        <p:nvPicPr>
          <p:cNvPr id="4" name="Picture 2" descr="https://www.guru99.com/images/2/bv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2" y="3775119"/>
            <a:ext cx="10255018" cy="291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9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Equivalence Partitioning Testing- Boundary Value Analysis</a:t>
            </a:r>
            <a:endParaRPr lang="es-CO" sz="32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1: Equivalence and Boundary Value</a:t>
            </a:r>
          </a:p>
          <a:p>
            <a:r>
              <a:rPr lang="en-US" dirty="0"/>
              <a:t>Let’s consider the behavior of Order Pizza Text Box</a:t>
            </a:r>
          </a:p>
          <a:p>
            <a:r>
              <a:rPr lang="en-US" dirty="0"/>
              <a:t>Pizza values 1 to 10 is considered valid. A success message is shown.</a:t>
            </a:r>
          </a:p>
          <a:p>
            <a:r>
              <a:rPr lang="en-US" dirty="0"/>
              <a:t>While value 11 to 99 are considered invalid for order and an error message will appear, </a:t>
            </a:r>
            <a:r>
              <a:rPr lang="en-US" b="1" dirty="0"/>
              <a:t>“Only 10 Pizza can be ordered”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s-CO" dirty="0">
                <a:hlinkClick r:id="rId2"/>
              </a:rPr>
              <a:t>https://www.guru99.com/equivalence-partitioning-boundary-value-analysis.html</a:t>
            </a:r>
            <a:endParaRPr lang="es-CO" dirty="0"/>
          </a:p>
          <a:p>
            <a:endParaRPr lang="en-U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7701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condition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Number greater than 10 entered in the Order Pizza field</a:t>
            </a:r>
          </a:p>
          <a:p>
            <a:pPr marL="0" indent="0">
              <a:buNone/>
            </a:pPr>
            <a:r>
              <a:rPr lang="en-US" dirty="0"/>
              <a:t>  (let say 11) is considered invalid.</a:t>
            </a:r>
          </a:p>
          <a:p>
            <a:r>
              <a:rPr lang="en-US" dirty="0"/>
              <a:t>Any Number less than 1 that is 0 or below, then it is considered invalid.</a:t>
            </a:r>
          </a:p>
          <a:p>
            <a:r>
              <a:rPr lang="en-US" dirty="0"/>
              <a:t>Numbers 1 to 10 are considered valid</a:t>
            </a:r>
          </a:p>
          <a:p>
            <a:r>
              <a:rPr lang="en-US" dirty="0"/>
              <a:t>Any 3 Digit Number say -100 is invalid.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6363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Set 	</a:t>
            </a:r>
            <a:r>
              <a:rPr lang="es-ES" b="1" dirty="0" err="1"/>
              <a:t>equvalence</a:t>
            </a:r>
            <a:r>
              <a:rPr lang="es-ES" b="1" dirty="0"/>
              <a:t> </a:t>
            </a:r>
            <a:r>
              <a:rPr lang="es-ES" b="1" dirty="0" err="1"/>
              <a:t>partition</a:t>
            </a:r>
            <a:r>
              <a:rPr lang="es-ES" b="1" dirty="0"/>
              <a:t>:</a:t>
            </a:r>
            <a:endParaRPr lang="es-CO" dirty="0"/>
          </a:p>
        </p:txBody>
      </p:sp>
      <p:pic>
        <p:nvPicPr>
          <p:cNvPr id="4" name="Picture 2" descr="https://www.guru99.com/images/3-2016/032316_0620_Equivalence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970" y="1610436"/>
            <a:ext cx="9188076" cy="333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017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/>
              <a:t>Validating</a:t>
            </a:r>
            <a:r>
              <a:rPr lang="es-ES" b="1" dirty="0"/>
              <a:t> </a:t>
            </a:r>
            <a:r>
              <a:rPr lang="es-ES" b="1" dirty="0" err="1"/>
              <a:t>boundary</a:t>
            </a:r>
            <a:r>
              <a:rPr lang="es-ES" b="1" dirty="0"/>
              <a:t> </a:t>
            </a:r>
            <a:r>
              <a:rPr lang="es-ES" b="1" dirty="0" err="1"/>
              <a:t>values</a:t>
            </a:r>
            <a:endParaRPr lang="es-CO" dirty="0"/>
          </a:p>
        </p:txBody>
      </p:sp>
      <p:pic>
        <p:nvPicPr>
          <p:cNvPr id="4" name="Picture 2" descr="https://www.guru99.com/images/3-2016/032316_0620_Equivalence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424744"/>
            <a:ext cx="10454407" cy="427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82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Crear los casos de prueba para el análisis de valores limites.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16534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265E0-4293-0613-FB10-90C5116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Selenium</a:t>
            </a:r>
            <a:r>
              <a:rPr lang="es-MX" dirty="0"/>
              <a:t>	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4A30D7-F3AB-FE58-40BE-15298FA44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67868"/>
          </a:xfrm>
        </p:spPr>
        <p:txBody>
          <a:bodyPr/>
          <a:lstStyle/>
          <a:p>
            <a:r>
              <a:rPr lang="es-MX" dirty="0"/>
              <a:t>Que comandos tipo </a:t>
            </a:r>
            <a:r>
              <a:rPr lang="es-MX" dirty="0" err="1"/>
              <a:t>acction</a:t>
            </a:r>
            <a:r>
              <a:rPr lang="es-MX" dirty="0"/>
              <a:t> tiene </a:t>
            </a:r>
            <a:r>
              <a:rPr lang="es-MX" dirty="0" err="1"/>
              <a:t>selenium</a:t>
            </a:r>
            <a:r>
              <a:rPr lang="es-MX" dirty="0"/>
              <a:t>:</a:t>
            </a:r>
          </a:p>
          <a:p>
            <a:r>
              <a:rPr lang="es-MX" dirty="0"/>
              <a:t>Que comandos tipo </a:t>
            </a:r>
            <a:r>
              <a:rPr lang="es-MX" dirty="0" err="1"/>
              <a:t>Assertions</a:t>
            </a:r>
            <a:r>
              <a:rPr lang="es-MX" dirty="0"/>
              <a:t> o verificadores tiene </a:t>
            </a:r>
            <a:r>
              <a:rPr lang="es-MX" dirty="0" err="1"/>
              <a:t>selenium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706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FE56E-F19B-42C9-F93B-9C6F9A13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735F9B-5F22-586C-C2C8-4007229FC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1.Respuesta:</a:t>
            </a:r>
          </a:p>
          <a:p>
            <a:endParaRPr lang="es-MX" dirty="0"/>
          </a:p>
          <a:p>
            <a:pPr marL="0" indent="0">
              <a:buNone/>
            </a:pPr>
            <a:r>
              <a:rPr lang="es-MX" sz="2000" dirty="0"/>
              <a:t> </a:t>
            </a:r>
          </a:p>
          <a:p>
            <a:pPr marL="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71180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69B64-1A1C-47BF-BDE9-33E88D2BF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05" y="228600"/>
            <a:ext cx="8596668" cy="1110343"/>
          </a:xfrm>
        </p:spPr>
        <p:txBody>
          <a:bodyPr>
            <a:normAutofit fontScale="90000"/>
          </a:bodyPr>
          <a:lstStyle/>
          <a:p>
            <a:r>
              <a:rPr lang="es-ES" dirty="0"/>
              <a:t>Punto 1 hallar la complejidad ciclomatica </a:t>
            </a:r>
          </a:p>
        </p:txBody>
      </p:sp>
      <p:pic>
        <p:nvPicPr>
          <p:cNvPr id="7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18115" y="1284584"/>
            <a:ext cx="4316318" cy="534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58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7BD42-0AEC-F76C-5A56-39E385E1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257"/>
          </a:xfrm>
        </p:spPr>
        <p:txBody>
          <a:bodyPr/>
          <a:lstStyle/>
          <a:p>
            <a:r>
              <a:rPr lang="es-MX" dirty="0" err="1"/>
              <a:t>Unittesting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A1434-C184-54DA-3576-3BBB207D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0151"/>
            <a:ext cx="9108923" cy="1031534"/>
          </a:xfrm>
        </p:spPr>
        <p:txBody>
          <a:bodyPr>
            <a:normAutofit/>
          </a:bodyPr>
          <a:lstStyle/>
          <a:p>
            <a:br>
              <a:rPr lang="es-MX" sz="2000" dirty="0"/>
            </a:br>
            <a:r>
              <a:rPr lang="es-MX" sz="2000" dirty="0"/>
              <a:t>Cuál es la función del </a:t>
            </a:r>
            <a:r>
              <a:rPr lang="es-MX" sz="2000" dirty="0" err="1"/>
              <a:t>assertEqual</a:t>
            </a:r>
            <a:r>
              <a:rPr lang="es-MX" sz="2000" dirty="0"/>
              <a:t> y sería el resultado de la ejecución este caso de prueba en </a:t>
            </a:r>
            <a:r>
              <a:rPr lang="es-MX" sz="2000" dirty="0" err="1"/>
              <a:t>unittesting</a:t>
            </a:r>
            <a:r>
              <a:rPr lang="es-MX" sz="2000" dirty="0"/>
              <a:t>:</a:t>
            </a:r>
            <a:endParaRPr lang="es-CO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7BE29A-87D7-F39E-82C5-FF837A7B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919979"/>
            <a:ext cx="9438003" cy="35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Material de estudio: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17.1.1 Verificación y validación 384</a:t>
            </a:r>
          </a:p>
          <a:p>
            <a:pPr marL="0" indent="0">
              <a:buNone/>
            </a:pPr>
            <a:r>
              <a:rPr lang="es-CO" dirty="0"/>
              <a:t>17.3 - 17.7.4 ESTRATEGIAS DE PRUEBA PARA SOFTWARE CONVENCIONAL 2 </a:t>
            </a:r>
          </a:p>
          <a:p>
            <a:pPr marL="0" indent="0">
              <a:buNone/>
            </a:pPr>
            <a:r>
              <a:rPr lang="es-ES" dirty="0"/>
              <a:t>Pruebas funcionales</a:t>
            </a:r>
          </a:p>
          <a:p>
            <a:pPr marL="0" indent="0">
              <a:buNone/>
            </a:pPr>
            <a:r>
              <a:rPr lang="es-CO" dirty="0"/>
              <a:t>CONCEPTOS DE CALIDAD 338 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05483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 punto 1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767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Punto 2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9781" y="0"/>
            <a:ext cx="2804527" cy="6777611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413982" y="2268865"/>
            <a:ext cx="5577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1.Calcular la complejidad </a:t>
            </a:r>
            <a:r>
              <a:rPr lang="es-CO" sz="2400" dirty="0" err="1"/>
              <a:t>ciclomatica</a:t>
            </a:r>
            <a:r>
              <a:rPr lang="es-CO" sz="2400" dirty="0"/>
              <a:t>.</a:t>
            </a:r>
            <a:endParaRPr lang="es-ES" sz="2400" dirty="0"/>
          </a:p>
          <a:p>
            <a:r>
              <a:rPr lang="es-ES" sz="2400" dirty="0"/>
              <a:t>2.Identificar las regiones el grafo</a:t>
            </a:r>
            <a:endParaRPr lang="es-CO" sz="2400" dirty="0"/>
          </a:p>
          <a:p>
            <a:r>
              <a:rPr lang="es-CO" sz="2400" dirty="0"/>
              <a:t>3.Caminos independientes:</a:t>
            </a:r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388555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Sol punto 2</a:t>
            </a:r>
          </a:p>
        </p:txBody>
      </p:sp>
    </p:spTree>
    <p:extLst>
      <p:ext uri="{BB962C8B-B14F-4D97-AF65-F5344CB8AC3E}">
        <p14:creationId xmlns:p14="http://schemas.microsoft.com/office/powerpoint/2010/main" val="1448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062"/>
          </a:xfrm>
        </p:spPr>
        <p:txBody>
          <a:bodyPr>
            <a:normAutofit fontScale="90000"/>
          </a:bodyPr>
          <a:lstStyle/>
          <a:p>
            <a:r>
              <a:rPr lang="es-ES" dirty="0"/>
              <a:t>Punto 3 Calcular la complejidad ciclomatica: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2254" y="1673700"/>
            <a:ext cx="3059179" cy="464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0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Sol punto 3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2149E6-78FE-82AD-9486-1CEC4445B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45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Hallar los diferentes caminos para el siguiente grafo: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330" y="1930400"/>
            <a:ext cx="7636672" cy="452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1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1060"/>
          </a:xfrm>
        </p:spPr>
        <p:txBody>
          <a:bodyPr/>
          <a:lstStyle/>
          <a:p>
            <a:r>
              <a:rPr lang="es-ES" dirty="0"/>
              <a:t>Sol 4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4D1986-FD34-B2C5-E160-66846015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67518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916274D4A3DB543A0E1D968072CCBDC" ma:contentTypeVersion="4" ma:contentTypeDescription="Crear nuevo documento." ma:contentTypeScope="" ma:versionID="f0aa60e462d91828c2da9f3ae1c197ba">
  <xsd:schema xmlns:xsd="http://www.w3.org/2001/XMLSchema" xmlns:xs="http://www.w3.org/2001/XMLSchema" xmlns:p="http://schemas.microsoft.com/office/2006/metadata/properties" xmlns:ns2="ac3e8a15-6f9b-4929-be07-5fdc53390745" targetNamespace="http://schemas.microsoft.com/office/2006/metadata/properties" ma:root="true" ma:fieldsID="678c67663e8a9d4f8b8317385b50e587" ns2:_="">
    <xsd:import namespace="ac3e8a15-6f9b-4929-be07-5fdc533907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e8a15-6f9b-4929-be07-5fdc533907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D850C7-B94C-47E8-89C3-5285F4E9D883}"/>
</file>

<file path=customXml/itemProps2.xml><?xml version="1.0" encoding="utf-8"?>
<ds:datastoreItem xmlns:ds="http://schemas.openxmlformats.org/officeDocument/2006/customXml" ds:itemID="{C3502FCC-39F0-43B6-81C5-D3F95184A57F}"/>
</file>

<file path=customXml/itemProps3.xml><?xml version="1.0" encoding="utf-8"?>
<ds:datastoreItem xmlns:ds="http://schemas.openxmlformats.org/officeDocument/2006/customXml" ds:itemID="{BB0CDD8A-230F-421D-BC9C-00AE0D169DC5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5098</TotalTime>
  <Words>317</Words>
  <Application>Microsoft Office PowerPoint</Application>
  <PresentationFormat>Panorámica</PresentationFormat>
  <Paragraphs>52</Paragraphs>
  <Slides>21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Source Sans Pro</vt:lpstr>
      <vt:lpstr>Trebuchet MS</vt:lpstr>
      <vt:lpstr>Wingdings 3</vt:lpstr>
      <vt:lpstr>Faceta</vt:lpstr>
      <vt:lpstr>Repaso parcial</vt:lpstr>
      <vt:lpstr>Punto 1 hallar la complejidad ciclomatica </vt:lpstr>
      <vt:lpstr>Sol punto 1</vt:lpstr>
      <vt:lpstr>Punto 2</vt:lpstr>
      <vt:lpstr>Sol punto 2</vt:lpstr>
      <vt:lpstr>Punto 3 Calcular la complejidad ciclomatica:</vt:lpstr>
      <vt:lpstr>Sol punto 3</vt:lpstr>
      <vt:lpstr>4. Hallar los diferentes caminos para el siguiente grafo:</vt:lpstr>
      <vt:lpstr>Sol 4</vt:lpstr>
      <vt:lpstr>State transition example</vt:lpstr>
      <vt:lpstr>Crear los casos de prueba para el diagrama de transición de estados</vt:lpstr>
      <vt:lpstr>Boundary Value Analysis and Equivalence Partitioning Testing</vt:lpstr>
      <vt:lpstr>Equivalence Partitioning Testing- Boundary Value Analysis</vt:lpstr>
      <vt:lpstr>Test condition</vt:lpstr>
      <vt:lpstr>Set  equvalence partition:</vt:lpstr>
      <vt:lpstr>Validating boundary values</vt:lpstr>
      <vt:lpstr>Crear los casos de prueba para el análisis de valores limites.</vt:lpstr>
      <vt:lpstr>Selenium </vt:lpstr>
      <vt:lpstr>Presentación de PowerPoint</vt:lpstr>
      <vt:lpstr>Unittesting</vt:lpstr>
      <vt:lpstr>Material de estudio: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leidy alexa osorio</cp:lastModifiedBy>
  <cp:revision>47</cp:revision>
  <dcterms:created xsi:type="dcterms:W3CDTF">2023-09-18T21:22:05Z</dcterms:created>
  <dcterms:modified xsi:type="dcterms:W3CDTF">2025-04-07T22:20:13Z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0x010100A916274D4A3DB543A0E1D968072CCBDC</vt:lpwstr>
  </property>
</Properties>
</file>