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864D-E55A-4996-B644-E961680F68D5}" type="datetimeFigureOut">
              <a:rPr lang="ru-RU" smtClean="0"/>
              <a:t>11.07.2025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BCC6-C646-4BF3-9ADF-257897727A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93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864D-E55A-4996-B644-E961680F68D5}" type="datetimeFigureOut">
              <a:rPr lang="ru-RU" smtClean="0"/>
              <a:t>11.07.2025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BCC6-C646-4BF3-9ADF-257897727A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37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864D-E55A-4996-B644-E961680F68D5}" type="datetimeFigureOut">
              <a:rPr lang="ru-RU" smtClean="0"/>
              <a:t>11.07.2025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BCC6-C646-4BF3-9ADF-257897727A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70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864D-E55A-4996-B644-E961680F68D5}" type="datetimeFigureOut">
              <a:rPr lang="ru-RU" smtClean="0"/>
              <a:t>11.07.2025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BCC6-C646-4BF3-9ADF-257897727A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55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864D-E55A-4996-B644-E961680F68D5}" type="datetimeFigureOut">
              <a:rPr lang="ru-RU" smtClean="0"/>
              <a:t>11.07.2025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BCC6-C646-4BF3-9ADF-257897727A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44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864D-E55A-4996-B644-E961680F68D5}" type="datetimeFigureOut">
              <a:rPr lang="ru-RU" smtClean="0"/>
              <a:t>11.07.2025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BCC6-C646-4BF3-9ADF-257897727A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30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864D-E55A-4996-B644-E961680F68D5}" type="datetimeFigureOut">
              <a:rPr lang="ru-RU" smtClean="0"/>
              <a:t>11.07.2025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BCC6-C646-4BF3-9ADF-257897727A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54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864D-E55A-4996-B644-E961680F68D5}" type="datetimeFigureOut">
              <a:rPr lang="ru-RU" smtClean="0"/>
              <a:t>11.07.2025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BCC6-C646-4BF3-9ADF-257897727A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02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864D-E55A-4996-B644-E961680F68D5}" type="datetimeFigureOut">
              <a:rPr lang="ru-RU" smtClean="0"/>
              <a:t>11.07.2025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BCC6-C646-4BF3-9ADF-257897727A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59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864D-E55A-4996-B644-E961680F68D5}" type="datetimeFigureOut">
              <a:rPr lang="ru-RU" smtClean="0"/>
              <a:t>11.07.2025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BCC6-C646-4BF3-9ADF-257897727A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80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864D-E55A-4996-B644-E961680F68D5}" type="datetimeFigureOut">
              <a:rPr lang="ru-RU" smtClean="0"/>
              <a:t>11.07.2025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BCC6-C646-4BF3-9ADF-257897727A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06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864D-E55A-4996-B644-E961680F68D5}" type="datetimeFigureOut">
              <a:rPr lang="ru-RU" smtClean="0"/>
              <a:t>11.07.2025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9BCC6-C646-4BF3-9ADF-257897727A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20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f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fif"/><Relationship Id="rId2" Type="http://schemas.openxmlformats.org/officeDocument/2006/relationships/hyperlink" Target="https://github.com/KiriTrip/summer/tree/ma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4622" y="140682"/>
            <a:ext cx="10982498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 smtClean="0">
                <a:latin typeface="+mn-lt"/>
              </a:rPr>
              <a:t>Всем добрый день!</a:t>
            </a:r>
            <a:endParaRPr lang="ru-RU" sz="6000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60" y="1634432"/>
            <a:ext cx="9734204" cy="57675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Презентация команды: 30Гб </a:t>
            </a:r>
            <a:r>
              <a:rPr lang="en-US" dirty="0" smtClean="0"/>
              <a:t>corp.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055" y="2379372"/>
            <a:ext cx="6533632" cy="418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0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70263"/>
            <a:ext cx="10515600" cy="1455362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err="1">
                <a:latin typeface="+mn-lt"/>
              </a:rPr>
              <a:t>Как</a:t>
            </a:r>
            <a:r>
              <a:rPr lang="en-US" sz="5400" b="1" dirty="0">
                <a:latin typeface="+mn-lt"/>
              </a:rPr>
              <a:t> </a:t>
            </a:r>
            <a:r>
              <a:rPr lang="en-US" sz="5400" b="1" dirty="0" err="1">
                <a:latin typeface="+mn-lt"/>
              </a:rPr>
              <a:t>идёт</a:t>
            </a:r>
            <a:r>
              <a:rPr lang="en-US" sz="5400" b="1" dirty="0">
                <a:latin typeface="+mn-lt"/>
              </a:rPr>
              <a:t> </a:t>
            </a:r>
            <a:r>
              <a:rPr lang="en-US" sz="5400" b="1" dirty="0" err="1">
                <a:latin typeface="+mn-lt"/>
              </a:rPr>
              <a:t>генерация</a:t>
            </a:r>
            <a:r>
              <a:rPr lang="en-US" sz="5400" b="1" dirty="0">
                <a:latin typeface="+mn-lt"/>
              </a:rPr>
              <a:t>?</a:t>
            </a:r>
            <a:r>
              <a:rPr lang="ru-RU" sz="5400" dirty="0">
                <a:latin typeface="+mn-lt"/>
              </a:rPr>
              <a:t/>
            </a:r>
            <a:br>
              <a:rPr lang="ru-RU" sz="5400" dirty="0">
                <a:latin typeface="+mn-lt"/>
              </a:rPr>
            </a:br>
            <a:endParaRPr lang="ru-RU" sz="54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5760" y="1421476"/>
            <a:ext cx="6749935" cy="4755487"/>
          </a:xfrm>
        </p:spPr>
        <p:txBody>
          <a:bodyPr>
            <a:normAutofit/>
          </a:bodyPr>
          <a:lstStyle/>
          <a:p>
            <a:pPr lvl="0"/>
            <a:r>
              <a:rPr lang="en-US" sz="4000" dirty="0" err="1"/>
              <a:t>Дерево</a:t>
            </a:r>
            <a:r>
              <a:rPr lang="en-US" sz="4000" dirty="0"/>
              <a:t> </a:t>
            </a:r>
            <a:r>
              <a:rPr lang="en-US" sz="4000" dirty="0" err="1"/>
              <a:t>создаётся</a:t>
            </a:r>
            <a:r>
              <a:rPr lang="en-US" sz="4000" dirty="0"/>
              <a:t> в C++</a:t>
            </a:r>
            <a:endParaRPr lang="ru-RU" sz="4000" dirty="0"/>
          </a:p>
          <a:p>
            <a:pPr lvl="0"/>
            <a:r>
              <a:rPr lang="en-US" sz="4000" dirty="0" err="1"/>
              <a:t>Вставка</a:t>
            </a:r>
            <a:r>
              <a:rPr lang="en-US" sz="4000" dirty="0"/>
              <a:t> </a:t>
            </a:r>
            <a:r>
              <a:rPr lang="en-US" sz="4000" dirty="0" err="1"/>
              <a:t>запускается</a:t>
            </a:r>
            <a:r>
              <a:rPr lang="en-US" sz="4000" dirty="0"/>
              <a:t> </a:t>
            </a:r>
            <a:r>
              <a:rPr lang="en-US" sz="4000" dirty="0" err="1"/>
              <a:t>через</a:t>
            </a:r>
            <a:r>
              <a:rPr lang="en-US" sz="4000" dirty="0"/>
              <a:t> Python</a:t>
            </a:r>
            <a:endParaRPr lang="ru-RU" sz="4000" dirty="0"/>
          </a:p>
          <a:p>
            <a:pPr lvl="0"/>
            <a:r>
              <a:rPr lang="en-US" sz="4000" dirty="0"/>
              <a:t>В </a:t>
            </a:r>
            <a:r>
              <a:rPr lang="en-US" sz="4000" dirty="0" err="1"/>
              <a:t>каждой</a:t>
            </a:r>
            <a:r>
              <a:rPr lang="en-US" sz="4000" dirty="0"/>
              <a:t> </a:t>
            </a:r>
            <a:r>
              <a:rPr lang="en-US" sz="4000" dirty="0" err="1"/>
              <a:t>итерации</a:t>
            </a:r>
            <a:r>
              <a:rPr lang="en-US" sz="4000" dirty="0"/>
              <a:t>: </a:t>
            </a:r>
            <a:r>
              <a:rPr lang="en-US" sz="4000" dirty="0" err="1"/>
              <a:t>замер</a:t>
            </a:r>
            <a:r>
              <a:rPr lang="en-US" sz="4000" dirty="0"/>
              <a:t> </a:t>
            </a:r>
            <a:r>
              <a:rPr lang="en-US" sz="4000" dirty="0" err="1"/>
              <a:t>времени</a:t>
            </a:r>
            <a:r>
              <a:rPr lang="en-US" sz="4000" dirty="0"/>
              <a:t> + </a:t>
            </a:r>
            <a:r>
              <a:rPr lang="en-US" sz="4000" dirty="0" err="1"/>
              <a:t>памяти</a:t>
            </a:r>
            <a:endParaRPr lang="ru-RU" sz="4000" dirty="0"/>
          </a:p>
          <a:p>
            <a:pPr lvl="0"/>
            <a:r>
              <a:rPr lang="en-US" sz="4000" dirty="0" err="1"/>
              <a:t>После</a:t>
            </a:r>
            <a:r>
              <a:rPr lang="en-US" sz="4000" dirty="0"/>
              <a:t> </a:t>
            </a:r>
            <a:r>
              <a:rPr lang="en-US" sz="4000" dirty="0" err="1"/>
              <a:t>завершения</a:t>
            </a:r>
            <a:r>
              <a:rPr lang="en-US" sz="4000" dirty="0"/>
              <a:t> — </a:t>
            </a:r>
            <a:r>
              <a:rPr lang="en-US" sz="4000" dirty="0" err="1"/>
              <a:t>файл</a:t>
            </a:r>
            <a:r>
              <a:rPr lang="en-US" sz="4000" dirty="0"/>
              <a:t> </a:t>
            </a:r>
            <a:r>
              <a:rPr lang="en-US" sz="4000" dirty="0" err="1"/>
              <a:t>готов</a:t>
            </a:r>
            <a:r>
              <a:rPr lang="en-US" sz="4000" dirty="0"/>
              <a:t> </a:t>
            </a:r>
            <a:r>
              <a:rPr lang="en-US" sz="4000" dirty="0" err="1"/>
              <a:t>для</a:t>
            </a:r>
            <a:r>
              <a:rPr lang="en-US" sz="4000" dirty="0"/>
              <a:t> </a:t>
            </a:r>
            <a:r>
              <a:rPr lang="en-US" sz="4000" dirty="0" err="1"/>
              <a:t>анализа</a:t>
            </a:r>
            <a:endParaRPr lang="ru-RU" sz="4000" dirty="0"/>
          </a:p>
          <a:p>
            <a:endParaRPr lang="ru-RU" sz="4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007" y="1672006"/>
            <a:ext cx="4254426" cy="425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1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 err="1">
                <a:latin typeface="+mn-lt"/>
              </a:rPr>
              <a:t>График</a:t>
            </a:r>
            <a:r>
              <a:rPr lang="en-US" sz="4800" b="1" dirty="0">
                <a:latin typeface="+mn-lt"/>
              </a:rPr>
              <a:t> </a:t>
            </a:r>
            <a:r>
              <a:rPr lang="en-US" sz="4800" b="1" dirty="0" err="1">
                <a:latin typeface="+mn-lt"/>
              </a:rPr>
              <a:t>скорости</a:t>
            </a:r>
            <a:r>
              <a:rPr lang="en-US" sz="4800" b="1" dirty="0">
                <a:latin typeface="+mn-lt"/>
              </a:rPr>
              <a:t> </a:t>
            </a:r>
            <a:r>
              <a:rPr lang="en-US" sz="4800" b="1" dirty="0" err="1">
                <a:latin typeface="+mn-lt"/>
              </a:rPr>
              <a:t>вставки</a:t>
            </a:r>
            <a:r>
              <a:rPr lang="ru-RU" sz="4800" b="1" dirty="0">
                <a:latin typeface="+mn-lt"/>
              </a:rPr>
              <a:t/>
            </a:r>
            <a:br>
              <a:rPr lang="ru-RU" sz="4800" b="1" dirty="0">
                <a:latin typeface="+mn-lt"/>
              </a:rPr>
            </a:br>
            <a:endParaRPr lang="ru-RU" sz="48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6400" y="1825625"/>
            <a:ext cx="6087533" cy="4287308"/>
          </a:xfrm>
        </p:spPr>
        <p:txBody>
          <a:bodyPr>
            <a:normAutofit/>
          </a:bodyPr>
          <a:lstStyle/>
          <a:p>
            <a:pPr lvl="0"/>
            <a:r>
              <a:rPr lang="en-US" sz="4000" dirty="0"/>
              <a:t>X — </a:t>
            </a:r>
            <a:r>
              <a:rPr lang="en-US" sz="4000" dirty="0" err="1"/>
              <a:t>количество</a:t>
            </a:r>
            <a:r>
              <a:rPr lang="en-US" sz="4000" dirty="0"/>
              <a:t> </a:t>
            </a:r>
            <a:r>
              <a:rPr lang="en-US" sz="4000" dirty="0" err="1"/>
              <a:t>вставок</a:t>
            </a:r>
            <a:r>
              <a:rPr lang="en-US" sz="4000" dirty="0"/>
              <a:t> (</a:t>
            </a:r>
            <a:r>
              <a:rPr lang="en-US" sz="4000" dirty="0" err="1"/>
              <a:t>до</a:t>
            </a:r>
            <a:r>
              <a:rPr lang="en-US" sz="4000" dirty="0"/>
              <a:t> 10⁷)</a:t>
            </a:r>
            <a:endParaRPr lang="ru-RU" sz="4000" dirty="0"/>
          </a:p>
          <a:p>
            <a:pPr lvl="0"/>
            <a:r>
              <a:rPr lang="en-US" sz="4000" dirty="0"/>
              <a:t>Y — </a:t>
            </a:r>
            <a:r>
              <a:rPr lang="en-US" sz="4000" dirty="0" err="1"/>
              <a:t>время</a:t>
            </a:r>
            <a:r>
              <a:rPr lang="en-US" sz="4000" dirty="0"/>
              <a:t> </a:t>
            </a:r>
            <a:r>
              <a:rPr lang="en-US" sz="4000" dirty="0" err="1"/>
              <a:t>вставки</a:t>
            </a:r>
            <a:r>
              <a:rPr lang="en-US" sz="4000" dirty="0"/>
              <a:t> (</a:t>
            </a:r>
            <a:r>
              <a:rPr lang="en-US" sz="4000" dirty="0" err="1"/>
              <a:t>наносекунды</a:t>
            </a:r>
            <a:r>
              <a:rPr lang="en-US" sz="4000" dirty="0"/>
              <a:t>)</a:t>
            </a:r>
            <a:endParaRPr lang="ru-RU" sz="4000" dirty="0"/>
          </a:p>
          <a:p>
            <a:pPr lvl="0"/>
            <a:r>
              <a:rPr lang="en-US" sz="4000" dirty="0" err="1"/>
              <a:t>Сравниваются</a:t>
            </a:r>
            <a:r>
              <a:rPr lang="en-US" sz="4000" dirty="0"/>
              <a:t> 3 </a:t>
            </a:r>
            <a:r>
              <a:rPr lang="en-US" sz="4400" dirty="0" err="1"/>
              <a:t>структуры</a:t>
            </a:r>
            <a:endParaRPr lang="ru-RU" sz="4000" dirty="0"/>
          </a:p>
          <a:p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205" y="1245568"/>
            <a:ext cx="4047795" cy="287816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302" y="4123728"/>
            <a:ext cx="4103631" cy="259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0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5400" b="1" dirty="0" smtClean="0">
                <a:latin typeface="+mn-lt"/>
              </a:rPr>
              <a:t>Как меняется высота дерева при вставке:</a:t>
            </a:r>
            <a:endParaRPr lang="ru-RU" sz="5400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8531" y="1991879"/>
            <a:ext cx="5727469" cy="4782993"/>
          </a:xfrm>
        </p:spPr>
        <p:txBody>
          <a:bodyPr>
            <a:noAutofit/>
          </a:bodyPr>
          <a:lstStyle/>
          <a:p>
            <a:pPr lvl="0"/>
            <a:r>
              <a:rPr lang="en-US" sz="4800" dirty="0"/>
              <a:t>X — </a:t>
            </a:r>
            <a:r>
              <a:rPr lang="en-US" sz="4800" dirty="0" err="1"/>
              <a:t>количество</a:t>
            </a:r>
            <a:r>
              <a:rPr lang="en-US" sz="4800" dirty="0"/>
              <a:t> </a:t>
            </a:r>
            <a:r>
              <a:rPr lang="en-US" sz="4800" dirty="0" err="1"/>
              <a:t>вставок</a:t>
            </a:r>
            <a:endParaRPr lang="ru-RU" sz="4800" dirty="0"/>
          </a:p>
          <a:p>
            <a:pPr lvl="0"/>
            <a:r>
              <a:rPr lang="en-US" sz="4800" dirty="0"/>
              <a:t>Y — </a:t>
            </a:r>
            <a:r>
              <a:rPr lang="en-US" sz="4800" dirty="0" err="1"/>
              <a:t>использование</a:t>
            </a:r>
            <a:r>
              <a:rPr lang="en-US" sz="4800" dirty="0"/>
              <a:t> </a:t>
            </a:r>
            <a:r>
              <a:rPr lang="en-US" sz="4800" dirty="0" err="1"/>
              <a:t>памяти</a:t>
            </a:r>
            <a:r>
              <a:rPr lang="en-US" sz="4800" dirty="0"/>
              <a:t> (</a:t>
            </a:r>
            <a:r>
              <a:rPr lang="en-US" sz="4800" dirty="0" err="1"/>
              <a:t>байты</a:t>
            </a:r>
            <a:r>
              <a:rPr lang="en-US" sz="4800" dirty="0"/>
              <a:t>)</a:t>
            </a:r>
            <a:endParaRPr lang="ru-RU" sz="4800" dirty="0"/>
          </a:p>
          <a:p>
            <a:pPr lvl="0"/>
            <a:r>
              <a:rPr lang="en-US" sz="4800" dirty="0"/>
              <a:t>AVL  и </a:t>
            </a:r>
            <a:r>
              <a:rPr lang="en-US" sz="4800" dirty="0" err="1"/>
              <a:t>std</a:t>
            </a:r>
            <a:r>
              <a:rPr lang="en-US" sz="4800" dirty="0"/>
              <a:t>::set</a:t>
            </a:r>
            <a:endParaRPr lang="ru-RU" sz="4800" dirty="0"/>
          </a:p>
          <a:p>
            <a:endParaRPr lang="ru-RU" sz="4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998" y="2317659"/>
            <a:ext cx="5229578" cy="379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 err="1">
                <a:latin typeface="+mn-lt"/>
              </a:rPr>
              <a:t>Зависимость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потребляемой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памяти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от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количества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элементов</a:t>
            </a:r>
            <a:r>
              <a:rPr lang="ru-RU" dirty="0">
                <a:latin typeface="+mn-lt"/>
              </a:rPr>
              <a:t/>
            </a:r>
            <a:br>
              <a:rPr lang="ru-RU" dirty="0">
                <a:latin typeface="+mn-lt"/>
              </a:rPr>
            </a:br>
            <a:endParaRPr lang="ru-RU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5884" y="1825624"/>
            <a:ext cx="5727469" cy="4899371"/>
          </a:xfrm>
        </p:spPr>
        <p:txBody>
          <a:bodyPr>
            <a:normAutofit/>
          </a:bodyPr>
          <a:lstStyle/>
          <a:p>
            <a:pPr lvl="0"/>
            <a:r>
              <a:rPr lang="en-US" sz="4800" dirty="0"/>
              <a:t>X — </a:t>
            </a:r>
            <a:r>
              <a:rPr lang="en-US" sz="4800" dirty="0" err="1"/>
              <a:t>количество</a:t>
            </a:r>
            <a:r>
              <a:rPr lang="en-US" sz="4800" dirty="0"/>
              <a:t> </a:t>
            </a:r>
            <a:r>
              <a:rPr lang="en-US" sz="4800" dirty="0" err="1"/>
              <a:t>вставок</a:t>
            </a:r>
            <a:endParaRPr lang="ru-RU" sz="4800" dirty="0"/>
          </a:p>
          <a:p>
            <a:pPr lvl="0"/>
            <a:r>
              <a:rPr lang="en-US" sz="4800" dirty="0"/>
              <a:t>Y — </a:t>
            </a:r>
            <a:r>
              <a:rPr lang="en-US" sz="4800" dirty="0" err="1"/>
              <a:t>использование</a:t>
            </a:r>
            <a:r>
              <a:rPr lang="en-US" sz="4800" dirty="0"/>
              <a:t> </a:t>
            </a:r>
            <a:r>
              <a:rPr lang="en-US" sz="4800" dirty="0" err="1"/>
              <a:t>памяти</a:t>
            </a:r>
            <a:r>
              <a:rPr lang="en-US" sz="4800" dirty="0"/>
              <a:t> (</a:t>
            </a:r>
            <a:r>
              <a:rPr lang="en-US" sz="4800" dirty="0" err="1"/>
              <a:t>байты</a:t>
            </a:r>
            <a:r>
              <a:rPr lang="en-US" sz="4800" dirty="0"/>
              <a:t>)</a:t>
            </a:r>
            <a:endParaRPr lang="ru-RU" sz="4800" dirty="0"/>
          </a:p>
          <a:p>
            <a:pPr lvl="0"/>
            <a:r>
              <a:rPr lang="en-US" sz="4800" dirty="0" smtClean="0"/>
              <a:t>AVL</a:t>
            </a:r>
            <a:r>
              <a:rPr lang="en-US" sz="4800" dirty="0"/>
              <a:t> </a:t>
            </a:r>
            <a:r>
              <a:rPr lang="en-US" sz="4800" dirty="0" smtClean="0"/>
              <a:t> </a:t>
            </a:r>
            <a:r>
              <a:rPr lang="en-US" sz="4800" dirty="0"/>
              <a:t>и </a:t>
            </a:r>
            <a:r>
              <a:rPr lang="en-US" sz="4800" dirty="0" err="1"/>
              <a:t>std</a:t>
            </a:r>
            <a:r>
              <a:rPr lang="en-US" sz="4800" dirty="0"/>
              <a:t>::set</a:t>
            </a:r>
            <a:endParaRPr lang="ru-RU" sz="4800" dirty="0"/>
          </a:p>
          <a:p>
            <a:endParaRPr lang="ru-RU" sz="4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193" y="2078177"/>
            <a:ext cx="5465764" cy="353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3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89568"/>
            <a:ext cx="10515600" cy="981537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err="1">
                <a:latin typeface="+mn-lt"/>
              </a:rPr>
              <a:t>Итог</a:t>
            </a:r>
            <a:r>
              <a:rPr lang="en-US" sz="5400" b="1" dirty="0">
                <a:latin typeface="+mn-lt"/>
              </a:rPr>
              <a:t> </a:t>
            </a:r>
            <a:r>
              <a:rPr lang="en-US" sz="5400" b="1" dirty="0" err="1">
                <a:latin typeface="+mn-lt"/>
              </a:rPr>
              <a:t>проекта</a:t>
            </a:r>
            <a:r>
              <a:rPr lang="en-US" sz="5400" b="1" dirty="0">
                <a:latin typeface="+mn-lt"/>
              </a:rPr>
              <a:t>:</a:t>
            </a:r>
            <a:r>
              <a:rPr lang="ru-RU" sz="5400" dirty="0">
                <a:latin typeface="+mn-lt"/>
              </a:rPr>
              <a:t/>
            </a:r>
            <a:br>
              <a:rPr lang="ru-RU" sz="5400" dirty="0">
                <a:latin typeface="+mn-lt"/>
              </a:rPr>
            </a:br>
            <a:endParaRPr lang="ru-RU" sz="54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1069" y="1330036"/>
            <a:ext cx="8030095" cy="4846927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4000" dirty="0"/>
              <a:t>Telegram-</a:t>
            </a:r>
            <a:r>
              <a:rPr lang="en-US" sz="4000" dirty="0" err="1"/>
              <a:t>бот</a:t>
            </a:r>
            <a:r>
              <a:rPr lang="en-US" sz="4000" dirty="0"/>
              <a:t> = </a:t>
            </a:r>
            <a:r>
              <a:rPr lang="en-US" sz="4000" dirty="0" err="1"/>
              <a:t>удобный</a:t>
            </a:r>
            <a:r>
              <a:rPr lang="en-US" sz="4000" dirty="0"/>
              <a:t> </a:t>
            </a:r>
            <a:r>
              <a:rPr lang="en-US" sz="4000" dirty="0" err="1"/>
              <a:t>инструмент</a:t>
            </a:r>
            <a:endParaRPr lang="ru-RU" sz="4000" dirty="0"/>
          </a:p>
          <a:p>
            <a:pPr lvl="0"/>
            <a:r>
              <a:rPr lang="en-US" sz="4000" dirty="0" err="1"/>
              <a:t>Структуры</a:t>
            </a:r>
            <a:r>
              <a:rPr lang="en-US" sz="4000" dirty="0"/>
              <a:t> </a:t>
            </a:r>
            <a:r>
              <a:rPr lang="en-US" sz="4000" dirty="0" err="1"/>
              <a:t>можно</a:t>
            </a:r>
            <a:r>
              <a:rPr lang="en-US" sz="4000" dirty="0"/>
              <a:t> </a:t>
            </a:r>
            <a:r>
              <a:rPr lang="en-US" sz="4000" dirty="0" err="1"/>
              <a:t>протестировать</a:t>
            </a:r>
            <a:r>
              <a:rPr lang="en-US" sz="4000" dirty="0"/>
              <a:t> </a:t>
            </a:r>
            <a:r>
              <a:rPr lang="en-US" sz="4000" dirty="0" err="1"/>
              <a:t>без</a:t>
            </a:r>
            <a:r>
              <a:rPr lang="en-US" sz="4000" dirty="0"/>
              <a:t> IDE</a:t>
            </a:r>
            <a:endParaRPr lang="ru-RU" sz="4000" dirty="0"/>
          </a:p>
          <a:p>
            <a:pPr lvl="0"/>
            <a:r>
              <a:rPr lang="en-US" sz="4000" dirty="0" err="1"/>
              <a:t>Деревья</a:t>
            </a:r>
            <a:r>
              <a:rPr lang="en-US" sz="4000" dirty="0"/>
              <a:t> </a:t>
            </a:r>
            <a:r>
              <a:rPr lang="en-US" sz="4000" dirty="0" err="1"/>
              <a:t>имеют</a:t>
            </a:r>
            <a:r>
              <a:rPr lang="en-US" sz="4000" dirty="0"/>
              <a:t> </a:t>
            </a:r>
            <a:r>
              <a:rPr lang="en-US" sz="4000" dirty="0" err="1"/>
              <a:t>разное</a:t>
            </a:r>
            <a:r>
              <a:rPr lang="en-US" sz="4000" dirty="0"/>
              <a:t> </a:t>
            </a:r>
            <a:r>
              <a:rPr lang="en-US" sz="4000" dirty="0" err="1"/>
              <a:t>поведение</a:t>
            </a:r>
            <a:r>
              <a:rPr lang="en-US" sz="4000" dirty="0"/>
              <a:t> </a:t>
            </a:r>
            <a:r>
              <a:rPr lang="en-US" sz="4000" dirty="0" err="1"/>
              <a:t>при</a:t>
            </a:r>
            <a:r>
              <a:rPr lang="en-US" sz="4000" dirty="0"/>
              <a:t> </a:t>
            </a:r>
            <a:r>
              <a:rPr lang="en-US" sz="4000" dirty="0" err="1"/>
              <a:t>разных</a:t>
            </a:r>
            <a:r>
              <a:rPr lang="en-US" sz="4000" dirty="0"/>
              <a:t> </a:t>
            </a:r>
            <a:r>
              <a:rPr lang="en-US" sz="4000" dirty="0" err="1"/>
              <a:t>данных</a:t>
            </a:r>
            <a:endParaRPr lang="ru-RU" sz="4000" dirty="0"/>
          </a:p>
          <a:p>
            <a:pPr lvl="0"/>
            <a:r>
              <a:rPr lang="en-US" sz="4000" dirty="0" err="1"/>
              <a:t>Можно</a:t>
            </a:r>
            <a:r>
              <a:rPr lang="en-US" sz="4000" dirty="0"/>
              <a:t> </a:t>
            </a:r>
            <a:r>
              <a:rPr lang="en-US" sz="4000" dirty="0" err="1"/>
              <a:t>расширять</a:t>
            </a:r>
            <a:r>
              <a:rPr lang="en-US" sz="4000" dirty="0"/>
              <a:t> </a:t>
            </a:r>
            <a:r>
              <a:rPr lang="en-US" sz="4000" dirty="0" err="1"/>
              <a:t>для</a:t>
            </a:r>
            <a:r>
              <a:rPr lang="en-US" sz="4000" dirty="0"/>
              <a:t> </a:t>
            </a:r>
            <a:r>
              <a:rPr lang="en-US" sz="4000" dirty="0" err="1"/>
              <a:t>удаления</a:t>
            </a:r>
            <a:r>
              <a:rPr lang="en-US" sz="4000" dirty="0"/>
              <a:t>, </a:t>
            </a:r>
            <a:r>
              <a:rPr lang="en-US" sz="4000" dirty="0" err="1"/>
              <a:t>графов</a:t>
            </a:r>
            <a:r>
              <a:rPr lang="en-US" sz="4000" dirty="0"/>
              <a:t> и </a:t>
            </a:r>
            <a:r>
              <a:rPr lang="en-US" sz="4000" dirty="0" err="1"/>
              <a:t>других</a:t>
            </a:r>
            <a:r>
              <a:rPr lang="en-US" sz="4000" dirty="0"/>
              <a:t> </a:t>
            </a:r>
            <a:r>
              <a:rPr lang="en-US" sz="4000" dirty="0" err="1"/>
              <a:t>тестов</a:t>
            </a:r>
            <a:endParaRPr lang="ru-RU" sz="4000" dirty="0"/>
          </a:p>
          <a:p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278" y="1055397"/>
            <a:ext cx="3934350" cy="491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0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b="1" dirty="0" smtClean="0">
                <a:latin typeface="+mn-lt"/>
              </a:rPr>
              <a:t>Где это может быть полезным: </a:t>
            </a:r>
            <a:endParaRPr lang="ru-RU" sz="5400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9136" y="1825624"/>
            <a:ext cx="6625242" cy="4891059"/>
          </a:xfrm>
        </p:spPr>
        <p:txBody>
          <a:bodyPr>
            <a:normAutofit/>
          </a:bodyPr>
          <a:lstStyle/>
          <a:p>
            <a:pPr lvl="0"/>
            <a:r>
              <a:rPr lang="en-US" sz="3600" dirty="0" err="1"/>
              <a:t>Курсы</a:t>
            </a:r>
            <a:r>
              <a:rPr lang="en-US" sz="3600" dirty="0"/>
              <a:t> </a:t>
            </a:r>
            <a:r>
              <a:rPr lang="en-US" sz="3600" dirty="0" err="1"/>
              <a:t>по</a:t>
            </a:r>
            <a:r>
              <a:rPr lang="en-US" sz="3600" dirty="0"/>
              <a:t> </a:t>
            </a:r>
            <a:r>
              <a:rPr lang="en-US" sz="3600" dirty="0" err="1"/>
              <a:t>алгоритмам</a:t>
            </a:r>
            <a:r>
              <a:rPr lang="en-US" sz="3600" dirty="0"/>
              <a:t> и </a:t>
            </a:r>
            <a:r>
              <a:rPr lang="en-US" sz="3600" dirty="0" err="1"/>
              <a:t>структурам</a:t>
            </a:r>
            <a:r>
              <a:rPr lang="en-US" sz="3600" dirty="0"/>
              <a:t> </a:t>
            </a:r>
            <a:r>
              <a:rPr lang="en-US" sz="3600" dirty="0" err="1"/>
              <a:t>данных</a:t>
            </a:r>
            <a:endParaRPr lang="ru-RU" sz="3600" dirty="0"/>
          </a:p>
          <a:p>
            <a:pPr lvl="0"/>
            <a:r>
              <a:rPr lang="en-US" sz="3600" dirty="0" err="1"/>
              <a:t>Лабораторные</a:t>
            </a:r>
            <a:r>
              <a:rPr lang="en-US" sz="3600" dirty="0"/>
              <a:t> </a:t>
            </a:r>
            <a:r>
              <a:rPr lang="en-US" sz="3600" dirty="0" err="1"/>
              <a:t>работы</a:t>
            </a:r>
            <a:endParaRPr lang="ru-RU" sz="3600" dirty="0"/>
          </a:p>
          <a:p>
            <a:pPr lvl="0"/>
            <a:r>
              <a:rPr lang="en-US" sz="3600" dirty="0" err="1"/>
              <a:t>Быстрый</a:t>
            </a:r>
            <a:r>
              <a:rPr lang="en-US" sz="3600" dirty="0"/>
              <a:t> </a:t>
            </a:r>
            <a:r>
              <a:rPr lang="en-US" sz="3600" dirty="0" err="1"/>
              <a:t>анализ</a:t>
            </a:r>
            <a:r>
              <a:rPr lang="en-US" sz="3600" dirty="0"/>
              <a:t> </a:t>
            </a:r>
            <a:r>
              <a:rPr lang="en-US" sz="3600" dirty="0" err="1"/>
              <a:t>поведения</a:t>
            </a:r>
            <a:r>
              <a:rPr lang="en-US" sz="3600" dirty="0"/>
              <a:t> STL </a:t>
            </a:r>
            <a:r>
              <a:rPr lang="en-US" sz="3600" dirty="0" err="1"/>
              <a:t>контейнеров</a:t>
            </a:r>
            <a:endParaRPr lang="ru-RU" sz="3600" dirty="0"/>
          </a:p>
          <a:p>
            <a:pPr lvl="0"/>
            <a:r>
              <a:rPr lang="en-US" sz="3600" dirty="0" err="1"/>
              <a:t>Подготовка</a:t>
            </a:r>
            <a:r>
              <a:rPr lang="en-US" sz="3600" dirty="0"/>
              <a:t> к </a:t>
            </a:r>
            <a:r>
              <a:rPr lang="en-US" sz="3600" dirty="0" err="1"/>
              <a:t>олимпиадам</a:t>
            </a:r>
            <a:r>
              <a:rPr lang="en-US" sz="3600" dirty="0"/>
              <a:t> и </a:t>
            </a:r>
            <a:r>
              <a:rPr lang="en-US" sz="3600" dirty="0" err="1"/>
              <a:t>собеседованиям</a:t>
            </a:r>
            <a:endParaRPr lang="ru-RU" sz="3600" dirty="0"/>
          </a:p>
          <a:p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004" y="1690688"/>
            <a:ext cx="4572001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9600" dirty="0" smtClean="0">
                <a:latin typeface="+mn-lt"/>
              </a:rPr>
              <a:t>Конец!</a:t>
            </a:r>
            <a:endParaRPr lang="ru-RU" sz="96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91441" y="1825624"/>
            <a:ext cx="6991004" cy="479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Спасибо за внимание!</a:t>
            </a:r>
          </a:p>
          <a:p>
            <a:pPr marL="0" indent="0">
              <a:buNone/>
            </a:pPr>
            <a:r>
              <a:rPr lang="ru-RU" sz="3600" dirty="0" smtClean="0"/>
              <a:t>Исходные материалы доступны в </a:t>
            </a:r>
            <a:r>
              <a:rPr lang="en-US" sz="3600" dirty="0" err="1" smtClean="0"/>
              <a:t>github</a:t>
            </a:r>
            <a:r>
              <a:rPr lang="en-US" sz="3600" dirty="0" smtClean="0"/>
              <a:t>:</a:t>
            </a:r>
          </a:p>
          <a:p>
            <a:pPr marL="0" indent="0">
              <a:buNone/>
            </a:pPr>
            <a:r>
              <a:rPr lang="en-US" sz="3600" dirty="0" smtClean="0">
                <a:hlinkClick r:id="rId2"/>
              </a:rPr>
              <a:t>https://github.com/KiriTrip/summer/tree/main</a:t>
            </a:r>
            <a:endParaRPr lang="en-US" sz="3600" dirty="0" smtClean="0"/>
          </a:p>
          <a:p>
            <a:pPr marL="0" indent="0">
              <a:buNone/>
            </a:pPr>
            <a:r>
              <a:rPr lang="ru-RU" sz="3600" dirty="0" smtClean="0"/>
              <a:t>Бота можно опробовать в </a:t>
            </a:r>
            <a:r>
              <a:rPr lang="en-US" sz="3600" dirty="0" smtClean="0"/>
              <a:t>Telegram</a:t>
            </a:r>
            <a:endParaRPr lang="ru-RU" sz="36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665" y="1895763"/>
            <a:ext cx="406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3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6647"/>
            <a:ext cx="11687694" cy="2169477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+mn-lt"/>
              </a:rPr>
              <a:t>Сравнение деревьев поиска на 10</a:t>
            </a:r>
            <a:r>
              <a:rPr lang="en-US" b="1" dirty="0" smtClean="0">
                <a:latin typeface="+mn-lt"/>
              </a:rPr>
              <a:t>^7</a:t>
            </a:r>
            <a:r>
              <a:rPr lang="ru-RU" b="1" dirty="0" smtClean="0">
                <a:latin typeface="+mn-lt"/>
              </a:rPr>
              <a:t> элементов с помощью </a:t>
            </a:r>
            <a:r>
              <a:rPr lang="en-US" b="1" dirty="0" smtClean="0">
                <a:latin typeface="+mn-lt"/>
              </a:rPr>
              <a:t>Telegram-</a:t>
            </a:r>
            <a:r>
              <a:rPr lang="ru-RU" b="1" dirty="0" smtClean="0">
                <a:latin typeface="+mn-lt"/>
              </a:rPr>
              <a:t>бота</a:t>
            </a:r>
            <a:endParaRPr lang="ru-RU" b="1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8283" y="3111586"/>
            <a:ext cx="10172007" cy="321439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3200" dirty="0" smtClean="0"/>
              <a:t>Авторы: </a:t>
            </a:r>
            <a:r>
              <a:rPr lang="ru-RU" sz="3200" dirty="0" err="1" smtClean="0"/>
              <a:t>Илюков</a:t>
            </a:r>
            <a:r>
              <a:rPr lang="ru-RU" sz="3200" dirty="0" smtClean="0"/>
              <a:t> Егор и </a:t>
            </a:r>
            <a:r>
              <a:rPr lang="ru-RU" sz="3200" dirty="0" err="1" smtClean="0"/>
              <a:t>Шашков</a:t>
            </a:r>
            <a:r>
              <a:rPr lang="ru-RU" sz="3200" dirty="0" smtClean="0"/>
              <a:t> Валерий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3200" dirty="0" smtClean="0"/>
              <a:t>Используемые структуры: </a:t>
            </a:r>
            <a:r>
              <a:rPr lang="en-US" sz="3200" dirty="0" err="1" smtClean="0"/>
              <a:t>Avl</a:t>
            </a:r>
            <a:r>
              <a:rPr lang="en-US" sz="3200" dirty="0" smtClean="0"/>
              <a:t>, 2-3 </a:t>
            </a:r>
            <a:r>
              <a:rPr lang="ru-RU" sz="3200" dirty="0" smtClean="0"/>
              <a:t>дерево</a:t>
            </a:r>
            <a:r>
              <a:rPr lang="en-US" sz="3200" dirty="0" smtClean="0"/>
              <a:t>, </a:t>
            </a:r>
            <a:r>
              <a:rPr lang="en-US" sz="3200" dirty="0" err="1" smtClean="0"/>
              <a:t>std</a:t>
            </a:r>
            <a:r>
              <a:rPr lang="en-US" sz="3200" dirty="0" smtClean="0"/>
              <a:t>::set</a:t>
            </a:r>
            <a:endParaRPr lang="ru-RU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3200" dirty="0" smtClean="0"/>
              <a:t>Языки программирования: </a:t>
            </a:r>
            <a:r>
              <a:rPr lang="en-US" sz="3200" dirty="0" smtClean="0"/>
              <a:t>C++, Python</a:t>
            </a:r>
            <a:endParaRPr lang="ru-RU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3200" dirty="0" smtClean="0"/>
              <a:t>Год: 2025</a:t>
            </a:r>
            <a:endParaRPr lang="ru-RU" sz="3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9810">
            <a:off x="9630934" y="4657036"/>
            <a:ext cx="1857714" cy="185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72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+mn-lt"/>
              </a:rPr>
              <a:t>Что такое деревья поиска и зачем они нужны?</a:t>
            </a:r>
            <a:endParaRPr lang="ru-RU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9136" y="2440767"/>
            <a:ext cx="6783184" cy="4068098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Используются</a:t>
            </a:r>
            <a:r>
              <a:rPr lang="en-US" dirty="0"/>
              <a:t> в </a:t>
            </a:r>
            <a:r>
              <a:rPr lang="en-US" dirty="0" err="1"/>
              <a:t>базах</a:t>
            </a:r>
            <a:r>
              <a:rPr lang="en-US" dirty="0"/>
              <a:t> </a:t>
            </a:r>
            <a:r>
              <a:rPr lang="en-US" dirty="0" err="1"/>
              <a:t>данных</a:t>
            </a:r>
            <a:r>
              <a:rPr lang="en-US" dirty="0"/>
              <a:t>, </a:t>
            </a:r>
            <a:r>
              <a:rPr lang="en-US" dirty="0" err="1"/>
              <a:t>файловых</a:t>
            </a:r>
            <a:r>
              <a:rPr lang="en-US" dirty="0"/>
              <a:t> </a:t>
            </a:r>
            <a:r>
              <a:rPr lang="en-US" dirty="0" err="1"/>
              <a:t>системах</a:t>
            </a:r>
            <a:r>
              <a:rPr lang="en-US" dirty="0"/>
              <a:t>, </a:t>
            </a:r>
            <a:r>
              <a:rPr lang="en-US" dirty="0" err="1"/>
              <a:t>компиляторах</a:t>
            </a:r>
            <a:endParaRPr lang="ru-RU" dirty="0"/>
          </a:p>
          <a:p>
            <a:pPr lvl="0"/>
            <a:r>
              <a:rPr lang="en-US" dirty="0" err="1"/>
              <a:t>Позволяют</a:t>
            </a:r>
            <a:r>
              <a:rPr lang="en-US" dirty="0"/>
              <a:t> </a:t>
            </a:r>
            <a:r>
              <a:rPr lang="en-US" dirty="0" err="1"/>
              <a:t>эффективно</a:t>
            </a:r>
            <a:r>
              <a:rPr lang="en-US" dirty="0"/>
              <a:t> </a:t>
            </a:r>
            <a:r>
              <a:rPr lang="en-US" dirty="0" err="1"/>
              <a:t>искать</a:t>
            </a:r>
            <a:r>
              <a:rPr lang="en-US" dirty="0"/>
              <a:t>, </a:t>
            </a:r>
            <a:r>
              <a:rPr lang="en-US" dirty="0" err="1"/>
              <a:t>вставлять</a:t>
            </a:r>
            <a:r>
              <a:rPr lang="en-US" dirty="0"/>
              <a:t> и </a:t>
            </a:r>
            <a:r>
              <a:rPr lang="en-US" dirty="0" err="1"/>
              <a:t>удалять</a:t>
            </a:r>
            <a:r>
              <a:rPr lang="en-US" dirty="0"/>
              <a:t> </a:t>
            </a:r>
            <a:r>
              <a:rPr lang="en-US" dirty="0" err="1"/>
              <a:t>данные</a:t>
            </a:r>
            <a:endParaRPr lang="ru-RU" dirty="0"/>
          </a:p>
          <a:p>
            <a:pPr lvl="0"/>
            <a:r>
              <a:rPr lang="en-US" dirty="0" err="1"/>
              <a:t>Часто</a:t>
            </a:r>
            <a:r>
              <a:rPr lang="en-US" dirty="0"/>
              <a:t> </a:t>
            </a:r>
            <a:r>
              <a:rPr lang="en-US" dirty="0" err="1"/>
              <a:t>применяются</a:t>
            </a:r>
            <a:r>
              <a:rPr lang="en-US" dirty="0"/>
              <a:t> </a:t>
            </a:r>
            <a:r>
              <a:rPr lang="en-US" dirty="0" err="1"/>
              <a:t>при</a:t>
            </a:r>
            <a:r>
              <a:rPr lang="en-US" dirty="0"/>
              <a:t> </a:t>
            </a:r>
            <a:r>
              <a:rPr lang="en-US" dirty="0" err="1"/>
              <a:t>анализе</a:t>
            </a:r>
            <a:r>
              <a:rPr lang="en-US" dirty="0"/>
              <a:t> </a:t>
            </a:r>
            <a:r>
              <a:rPr lang="en-US" dirty="0" err="1"/>
              <a:t>больших</a:t>
            </a:r>
            <a:r>
              <a:rPr lang="en-US" dirty="0"/>
              <a:t> </a:t>
            </a:r>
            <a:r>
              <a:rPr lang="en-US" dirty="0" err="1"/>
              <a:t>объёмов</a:t>
            </a:r>
            <a:r>
              <a:rPr lang="en-US" dirty="0"/>
              <a:t> </a:t>
            </a:r>
            <a:r>
              <a:rPr lang="en-US" dirty="0" err="1"/>
              <a:t>информации</a:t>
            </a:r>
            <a:endParaRPr lang="ru-RU" dirty="0"/>
          </a:p>
          <a:p>
            <a:pPr lvl="0"/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практике</a:t>
            </a:r>
            <a:r>
              <a:rPr lang="en-US" dirty="0"/>
              <a:t> </a:t>
            </a:r>
            <a:r>
              <a:rPr lang="en-US" dirty="0" err="1"/>
              <a:t>важно</a:t>
            </a:r>
            <a:r>
              <a:rPr lang="en-US" dirty="0"/>
              <a:t> </a:t>
            </a:r>
            <a:r>
              <a:rPr lang="en-US" dirty="0" err="1"/>
              <a:t>сравнивать</a:t>
            </a:r>
            <a:r>
              <a:rPr lang="en-US" dirty="0"/>
              <a:t> </a:t>
            </a:r>
            <a:r>
              <a:rPr lang="en-US" dirty="0" err="1"/>
              <a:t>разные</a:t>
            </a:r>
            <a:r>
              <a:rPr lang="en-US" dirty="0"/>
              <a:t> </a:t>
            </a:r>
            <a:r>
              <a:rPr lang="en-US" dirty="0" err="1"/>
              <a:t>реализации</a:t>
            </a:r>
            <a:r>
              <a:rPr lang="en-US" dirty="0"/>
              <a:t>: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все</a:t>
            </a:r>
            <a:r>
              <a:rPr lang="en-US" dirty="0"/>
              <a:t> </a:t>
            </a:r>
            <a:r>
              <a:rPr lang="en-US" dirty="0" err="1"/>
              <a:t>деревья</a:t>
            </a:r>
            <a:r>
              <a:rPr lang="en-US" dirty="0"/>
              <a:t> </a:t>
            </a:r>
            <a:r>
              <a:rPr lang="en-US" dirty="0" err="1"/>
              <a:t>одинаково</a:t>
            </a:r>
            <a:r>
              <a:rPr lang="en-US" dirty="0"/>
              <a:t> </a:t>
            </a:r>
            <a:r>
              <a:rPr lang="en-US" dirty="0" err="1"/>
              <a:t>полезны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458" y="2083319"/>
            <a:ext cx="2655919" cy="430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6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+mn-lt"/>
              </a:rPr>
              <a:t>Почему мы решили сделать </a:t>
            </a:r>
            <a:r>
              <a:rPr lang="en-US" b="1" dirty="0" smtClean="0">
                <a:latin typeface="+mn-lt"/>
              </a:rPr>
              <a:t>Telegram </a:t>
            </a:r>
            <a:r>
              <a:rPr lang="ru-RU" b="1" dirty="0" smtClean="0">
                <a:latin typeface="+mn-lt"/>
              </a:rPr>
              <a:t>бота:</a:t>
            </a:r>
            <a:endParaRPr lang="ru-RU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128" y="1825625"/>
            <a:ext cx="8794866" cy="4550237"/>
          </a:xfrm>
        </p:spPr>
        <p:txBody>
          <a:bodyPr>
            <a:normAutofit/>
          </a:bodyPr>
          <a:lstStyle/>
          <a:p>
            <a:pPr lvl="0"/>
            <a:r>
              <a:rPr lang="en-US" sz="3200" dirty="0" err="1"/>
              <a:t>Интерактивность</a:t>
            </a:r>
            <a:r>
              <a:rPr lang="en-US" sz="3200" dirty="0"/>
              <a:t>: </a:t>
            </a:r>
            <a:r>
              <a:rPr lang="en-US" sz="3200" dirty="0" err="1"/>
              <a:t>удобно</a:t>
            </a:r>
            <a:r>
              <a:rPr lang="en-US" sz="3200" dirty="0"/>
              <a:t> </a:t>
            </a:r>
            <a:r>
              <a:rPr lang="en-US" sz="3200" dirty="0" err="1"/>
              <a:t>запускать</a:t>
            </a:r>
            <a:r>
              <a:rPr lang="en-US" sz="3200" dirty="0"/>
              <a:t> </a:t>
            </a:r>
            <a:r>
              <a:rPr lang="en-US" sz="3200" dirty="0" err="1"/>
              <a:t>тесты</a:t>
            </a:r>
            <a:r>
              <a:rPr lang="en-US" sz="3200" dirty="0"/>
              <a:t> </a:t>
            </a:r>
            <a:r>
              <a:rPr lang="en-US" sz="3200" dirty="0" err="1"/>
              <a:t>прямо</a:t>
            </a:r>
            <a:r>
              <a:rPr lang="en-US" sz="3200" dirty="0"/>
              <a:t> с </a:t>
            </a:r>
            <a:r>
              <a:rPr lang="en-US" sz="3200" dirty="0" err="1"/>
              <a:t>телефона</a:t>
            </a:r>
            <a:endParaRPr lang="ru-RU" sz="3200" dirty="0"/>
          </a:p>
          <a:p>
            <a:pPr lvl="0"/>
            <a:r>
              <a:rPr lang="en-US" sz="3200" dirty="0" err="1"/>
              <a:t>Автоматизация</a:t>
            </a:r>
            <a:r>
              <a:rPr lang="en-US" sz="3200" dirty="0"/>
              <a:t>: </a:t>
            </a:r>
            <a:r>
              <a:rPr lang="en-US" sz="3200" dirty="0" err="1"/>
              <a:t>бот</a:t>
            </a:r>
            <a:r>
              <a:rPr lang="en-US" sz="3200" dirty="0"/>
              <a:t> </a:t>
            </a:r>
            <a:r>
              <a:rPr lang="en-US" sz="3200" dirty="0" err="1"/>
              <a:t>сам</a:t>
            </a:r>
            <a:r>
              <a:rPr lang="en-US" sz="3200" dirty="0"/>
              <a:t> </a:t>
            </a:r>
            <a:r>
              <a:rPr lang="en-US" sz="3200" dirty="0" err="1"/>
              <a:t>собирает</a:t>
            </a:r>
            <a:r>
              <a:rPr lang="en-US" sz="3200" dirty="0"/>
              <a:t> </a:t>
            </a:r>
            <a:r>
              <a:rPr lang="en-US" sz="3200" dirty="0" err="1"/>
              <a:t>метрики</a:t>
            </a:r>
            <a:r>
              <a:rPr lang="en-US" sz="3200" dirty="0"/>
              <a:t> и </a:t>
            </a:r>
            <a:r>
              <a:rPr lang="en-US" sz="3200" dirty="0" err="1"/>
              <a:t>строит</a:t>
            </a:r>
            <a:r>
              <a:rPr lang="en-US" sz="3200" dirty="0"/>
              <a:t> </a:t>
            </a:r>
            <a:r>
              <a:rPr lang="en-US" sz="3200" dirty="0" err="1"/>
              <a:t>графики</a:t>
            </a:r>
            <a:endParaRPr lang="ru-RU" sz="3200" dirty="0"/>
          </a:p>
          <a:p>
            <a:pPr lvl="0"/>
            <a:r>
              <a:rPr lang="en-US" sz="3200" dirty="0" err="1"/>
              <a:t>Образовательная</a:t>
            </a:r>
            <a:r>
              <a:rPr lang="en-US" sz="3200" dirty="0"/>
              <a:t> </a:t>
            </a:r>
            <a:r>
              <a:rPr lang="en-US" sz="3200" dirty="0" err="1"/>
              <a:t>цель</a:t>
            </a:r>
            <a:r>
              <a:rPr lang="en-US" sz="3200" dirty="0"/>
              <a:t>: </a:t>
            </a:r>
            <a:r>
              <a:rPr lang="en-US" sz="3200" dirty="0" err="1"/>
              <a:t>помочь</a:t>
            </a:r>
            <a:r>
              <a:rPr lang="en-US" sz="3200" dirty="0"/>
              <a:t> </a:t>
            </a:r>
            <a:r>
              <a:rPr lang="en-US" sz="3200" dirty="0" err="1"/>
              <a:t>другим</a:t>
            </a:r>
            <a:r>
              <a:rPr lang="en-US" sz="3200" dirty="0"/>
              <a:t> </a:t>
            </a:r>
            <a:r>
              <a:rPr lang="en-US" sz="3200" dirty="0" err="1"/>
              <a:t>понять</a:t>
            </a:r>
            <a:r>
              <a:rPr lang="en-US" sz="3200" dirty="0"/>
              <a:t>, </a:t>
            </a:r>
            <a:r>
              <a:rPr lang="en-US" sz="3200" dirty="0" err="1"/>
              <a:t>как</a:t>
            </a:r>
            <a:r>
              <a:rPr lang="en-US" sz="3200" dirty="0"/>
              <a:t> </a:t>
            </a:r>
            <a:r>
              <a:rPr lang="en-US" sz="3200" dirty="0" err="1"/>
              <a:t>работают</a:t>
            </a:r>
            <a:r>
              <a:rPr lang="en-US" sz="3200" dirty="0"/>
              <a:t> </a:t>
            </a:r>
            <a:r>
              <a:rPr lang="en-US" sz="3200" dirty="0" err="1"/>
              <a:t>деревья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практике</a:t>
            </a:r>
            <a:endParaRPr lang="ru-RU" sz="3200" dirty="0"/>
          </a:p>
          <a:p>
            <a:r>
              <a:rPr lang="en-US" sz="3200" dirty="0" err="1"/>
              <a:t>Практическая</a:t>
            </a:r>
            <a:r>
              <a:rPr lang="en-US" sz="3200" dirty="0"/>
              <a:t> </a:t>
            </a:r>
            <a:r>
              <a:rPr lang="en-US" sz="3200" dirty="0" err="1"/>
              <a:t>цель</a:t>
            </a:r>
            <a:r>
              <a:rPr lang="en-US" sz="3200" dirty="0"/>
              <a:t>: </a:t>
            </a:r>
            <a:r>
              <a:rPr lang="en-US" sz="3200" dirty="0" err="1"/>
              <a:t>сравнить</a:t>
            </a:r>
            <a:r>
              <a:rPr lang="en-US" sz="3200" dirty="0"/>
              <a:t> </a:t>
            </a:r>
            <a:r>
              <a:rPr lang="en-US" sz="3200" dirty="0" err="1"/>
              <a:t>поведение</a:t>
            </a:r>
            <a:r>
              <a:rPr lang="en-US" sz="3200" dirty="0"/>
              <a:t> 3 </a:t>
            </a:r>
            <a:r>
              <a:rPr lang="en-US" sz="3200" dirty="0" err="1"/>
              <a:t>структур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больших</a:t>
            </a:r>
            <a:r>
              <a:rPr lang="en-US" sz="3200" dirty="0"/>
              <a:t> </a:t>
            </a:r>
            <a:r>
              <a:rPr lang="en-US" sz="3200" dirty="0" err="1"/>
              <a:t>данных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3950">
            <a:off x="9554593" y="2571851"/>
            <a:ext cx="2219126" cy="22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0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4" y="74180"/>
            <a:ext cx="11916996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>
                <a:latin typeface="+mn-lt"/>
              </a:rPr>
              <a:t>Коротко о трёх деревьях:</a:t>
            </a:r>
            <a:endParaRPr lang="ru-RU" sz="4800" b="1" dirty="0">
              <a:latin typeface="+mn-lt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15637" y="1399743"/>
            <a:ext cx="11139054" cy="2868582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b="1" dirty="0"/>
              <a:t>AVL-</a:t>
            </a:r>
            <a:r>
              <a:rPr lang="en-US" b="1" dirty="0" err="1"/>
              <a:t>дерево</a:t>
            </a:r>
            <a:r>
              <a:rPr lang="en-US" dirty="0"/>
              <a:t> — </a:t>
            </a:r>
            <a:r>
              <a:rPr lang="en-US" dirty="0" err="1"/>
              <a:t>строго</a:t>
            </a:r>
            <a:r>
              <a:rPr lang="en-US" dirty="0"/>
              <a:t> </a:t>
            </a:r>
            <a:r>
              <a:rPr lang="en-US" dirty="0" err="1"/>
              <a:t>сбалансированное</a:t>
            </a:r>
            <a:r>
              <a:rPr lang="en-US" dirty="0"/>
              <a:t> </a:t>
            </a:r>
            <a:r>
              <a:rPr lang="en-US" dirty="0" err="1"/>
              <a:t>бинарное</a:t>
            </a:r>
            <a:r>
              <a:rPr lang="en-US" dirty="0"/>
              <a:t> </a:t>
            </a:r>
            <a:r>
              <a:rPr lang="en-US" dirty="0" err="1"/>
              <a:t>дерево</a:t>
            </a:r>
            <a:r>
              <a:rPr lang="en-US" dirty="0"/>
              <a:t> </a:t>
            </a:r>
            <a:r>
              <a:rPr lang="en-US" dirty="0" err="1"/>
              <a:t>поиска</a:t>
            </a:r>
            <a:endParaRPr lang="ru-RU" dirty="0"/>
          </a:p>
          <a:p>
            <a:pPr lvl="1"/>
            <a:r>
              <a:rPr lang="en-US" dirty="0" err="1"/>
              <a:t>Балансируется</a:t>
            </a:r>
            <a:r>
              <a:rPr lang="en-US" dirty="0"/>
              <a:t> </a:t>
            </a:r>
            <a:r>
              <a:rPr lang="en-US" dirty="0" err="1"/>
              <a:t>после</a:t>
            </a:r>
            <a:r>
              <a:rPr lang="en-US" dirty="0"/>
              <a:t> </a:t>
            </a:r>
            <a:r>
              <a:rPr lang="en-US" dirty="0" err="1"/>
              <a:t>каждой</a:t>
            </a:r>
            <a:r>
              <a:rPr lang="en-US" dirty="0"/>
              <a:t> </a:t>
            </a:r>
            <a:r>
              <a:rPr lang="en-US" dirty="0" err="1"/>
              <a:t>вставки</a:t>
            </a:r>
            <a:r>
              <a:rPr lang="en-US" dirty="0"/>
              <a:t>/</a:t>
            </a:r>
            <a:r>
              <a:rPr lang="en-US" dirty="0" err="1"/>
              <a:t>удаления</a:t>
            </a:r>
            <a:endParaRPr lang="ru-RU" dirty="0"/>
          </a:p>
          <a:p>
            <a:pPr lvl="1"/>
            <a:r>
              <a:rPr lang="en-US" dirty="0" err="1"/>
              <a:t>Высота</a:t>
            </a:r>
            <a:r>
              <a:rPr lang="en-US" dirty="0"/>
              <a:t> ≈ log(n)</a:t>
            </a:r>
            <a:endParaRPr lang="ru-RU" dirty="0"/>
          </a:p>
          <a:p>
            <a:pPr lvl="0"/>
            <a:r>
              <a:rPr lang="en-US" b="1" dirty="0"/>
              <a:t>2-3 </a:t>
            </a:r>
            <a:r>
              <a:rPr lang="en-US" b="1" dirty="0" err="1"/>
              <a:t>дерево</a:t>
            </a:r>
            <a:r>
              <a:rPr lang="en-US" dirty="0"/>
              <a:t> — </a:t>
            </a:r>
            <a:r>
              <a:rPr lang="en-US" dirty="0" err="1"/>
              <a:t>обобщённое</a:t>
            </a:r>
            <a:r>
              <a:rPr lang="en-US" dirty="0"/>
              <a:t> </a:t>
            </a:r>
            <a:r>
              <a:rPr lang="en-US" dirty="0" err="1"/>
              <a:t>дерево</a:t>
            </a:r>
            <a:r>
              <a:rPr lang="en-US" dirty="0"/>
              <a:t> </a:t>
            </a:r>
            <a:r>
              <a:rPr lang="en-US" dirty="0" err="1"/>
              <a:t>поиска</a:t>
            </a:r>
            <a:r>
              <a:rPr lang="en-US" dirty="0"/>
              <a:t>, </a:t>
            </a:r>
            <a:r>
              <a:rPr lang="en-US" dirty="0" err="1"/>
              <a:t>где</a:t>
            </a:r>
            <a:r>
              <a:rPr lang="en-US" dirty="0"/>
              <a:t> </a:t>
            </a:r>
            <a:r>
              <a:rPr lang="en-US" dirty="0" err="1"/>
              <a:t>узел</a:t>
            </a:r>
            <a:r>
              <a:rPr lang="en-US" dirty="0"/>
              <a:t> </a:t>
            </a:r>
            <a:r>
              <a:rPr lang="en-US" dirty="0" err="1"/>
              <a:t>может</a:t>
            </a:r>
            <a:r>
              <a:rPr lang="en-US" dirty="0"/>
              <a:t> </a:t>
            </a:r>
            <a:r>
              <a:rPr lang="en-US" dirty="0" err="1"/>
              <a:t>содержать</a:t>
            </a:r>
            <a:r>
              <a:rPr lang="en-US" dirty="0"/>
              <a:t> 1 </a:t>
            </a:r>
            <a:r>
              <a:rPr lang="en-US" dirty="0" err="1"/>
              <a:t>или</a:t>
            </a:r>
            <a:r>
              <a:rPr lang="en-US" dirty="0"/>
              <a:t> 2 </a:t>
            </a:r>
            <a:r>
              <a:rPr lang="en-US" dirty="0" err="1"/>
              <a:t>ключа</a:t>
            </a:r>
            <a:endParaRPr lang="ru-RU" dirty="0"/>
          </a:p>
          <a:p>
            <a:pPr lvl="1"/>
            <a:r>
              <a:rPr lang="en-US" dirty="0" err="1"/>
              <a:t>Всегда</a:t>
            </a:r>
            <a:r>
              <a:rPr lang="en-US" dirty="0"/>
              <a:t> </a:t>
            </a:r>
            <a:r>
              <a:rPr lang="en-US" dirty="0" err="1"/>
              <a:t>сбалансировано</a:t>
            </a:r>
            <a:endParaRPr lang="ru-RU" dirty="0"/>
          </a:p>
          <a:p>
            <a:pPr lvl="0"/>
            <a:r>
              <a:rPr lang="en-US" b="1" dirty="0" err="1"/>
              <a:t>std</a:t>
            </a:r>
            <a:r>
              <a:rPr lang="en-US" b="1" dirty="0"/>
              <a:t>::set</a:t>
            </a:r>
            <a:r>
              <a:rPr lang="en-US" dirty="0"/>
              <a:t> — </a:t>
            </a:r>
            <a:r>
              <a:rPr lang="en-US" dirty="0" err="1"/>
              <a:t>контейнер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стандартной</a:t>
            </a:r>
            <a:r>
              <a:rPr lang="en-US" dirty="0"/>
              <a:t> </a:t>
            </a:r>
            <a:r>
              <a:rPr lang="en-US" dirty="0" err="1"/>
              <a:t>библиотеки</a:t>
            </a:r>
            <a:r>
              <a:rPr lang="en-US" dirty="0"/>
              <a:t> C++</a:t>
            </a:r>
            <a:endParaRPr lang="ru-RU" dirty="0"/>
          </a:p>
          <a:p>
            <a:pPr lvl="1"/>
            <a:r>
              <a:rPr lang="en-US" dirty="0" err="1"/>
              <a:t>Реализован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красно-чёрном</a:t>
            </a:r>
            <a:r>
              <a:rPr lang="en-US" dirty="0"/>
              <a:t> </a:t>
            </a:r>
            <a:r>
              <a:rPr lang="en-US" dirty="0" err="1"/>
              <a:t>дереве</a:t>
            </a:r>
            <a:endParaRPr lang="ru-RU" dirty="0"/>
          </a:p>
          <a:p>
            <a:pPr lvl="1"/>
            <a:r>
              <a:rPr lang="en-US" dirty="0" err="1"/>
              <a:t>Очень</a:t>
            </a:r>
            <a:r>
              <a:rPr lang="en-US" dirty="0"/>
              <a:t> </a:t>
            </a:r>
            <a:r>
              <a:rPr lang="en-US" dirty="0" err="1"/>
              <a:t>оптимизирован</a:t>
            </a:r>
            <a:r>
              <a:rPr lang="en-US" dirty="0"/>
              <a:t>, </a:t>
            </a:r>
            <a:r>
              <a:rPr lang="en-US" dirty="0" err="1"/>
              <a:t>но</a:t>
            </a:r>
            <a:r>
              <a:rPr lang="en-US" dirty="0"/>
              <a:t> </a:t>
            </a:r>
            <a:r>
              <a:rPr lang="en-US" dirty="0" err="1"/>
              <a:t>без</a:t>
            </a:r>
            <a:r>
              <a:rPr lang="en-US" dirty="0"/>
              <a:t> </a:t>
            </a:r>
            <a:r>
              <a:rPr lang="en-US" dirty="0" err="1"/>
              <a:t>прямого</a:t>
            </a:r>
            <a:r>
              <a:rPr lang="en-US" dirty="0"/>
              <a:t> </a:t>
            </a:r>
            <a:r>
              <a:rPr lang="en-US" dirty="0" err="1"/>
              <a:t>контроля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4" y="4493881"/>
            <a:ext cx="3724102" cy="208666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019" y="4585301"/>
            <a:ext cx="3682127" cy="177662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313" y="4268325"/>
            <a:ext cx="4091247" cy="203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6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err="1">
                <a:latin typeface="+mn-lt"/>
              </a:rPr>
              <a:t>Что</a:t>
            </a:r>
            <a:r>
              <a:rPr lang="en-US" sz="5400" b="1" dirty="0">
                <a:latin typeface="+mn-lt"/>
              </a:rPr>
              <a:t> </a:t>
            </a:r>
            <a:r>
              <a:rPr lang="en-US" sz="5400" b="1" dirty="0" err="1" smtClean="0">
                <a:latin typeface="+mn-lt"/>
              </a:rPr>
              <a:t>использовалось</a:t>
            </a:r>
            <a:r>
              <a:rPr lang="en-US" sz="5400" b="1" dirty="0" smtClean="0">
                <a:latin typeface="+mn-lt"/>
              </a:rPr>
              <a:t>:</a:t>
            </a:r>
            <a:endParaRPr lang="ru-RU" sz="54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004" y="1825624"/>
            <a:ext cx="7547956" cy="4915997"/>
          </a:xfrm>
        </p:spPr>
        <p:txBody>
          <a:bodyPr>
            <a:normAutofit/>
          </a:bodyPr>
          <a:lstStyle/>
          <a:p>
            <a:pPr lvl="0"/>
            <a:r>
              <a:rPr lang="en-US" sz="4000" b="1" dirty="0"/>
              <a:t>Python 3.13</a:t>
            </a:r>
            <a:r>
              <a:rPr lang="en-US" sz="4000" dirty="0"/>
              <a:t> — </a:t>
            </a:r>
            <a:r>
              <a:rPr lang="en-US" sz="4000" dirty="0" err="1"/>
              <a:t>логика</a:t>
            </a:r>
            <a:r>
              <a:rPr lang="en-US" sz="4000" dirty="0"/>
              <a:t> </a:t>
            </a:r>
            <a:r>
              <a:rPr lang="en-US" sz="4000" dirty="0" err="1"/>
              <a:t>бота</a:t>
            </a:r>
            <a:r>
              <a:rPr lang="en-US" sz="4000" dirty="0"/>
              <a:t>, </a:t>
            </a:r>
            <a:r>
              <a:rPr lang="en-US" sz="4000" dirty="0" err="1"/>
              <a:t>визуализация</a:t>
            </a:r>
            <a:endParaRPr lang="ru-RU" sz="4000" dirty="0"/>
          </a:p>
          <a:p>
            <a:pPr lvl="0"/>
            <a:r>
              <a:rPr lang="en-US" sz="4000" b="1" dirty="0"/>
              <a:t>C++</a:t>
            </a:r>
            <a:r>
              <a:rPr lang="en-US" sz="4000" dirty="0"/>
              <a:t> — </a:t>
            </a:r>
            <a:r>
              <a:rPr lang="en-US" sz="4000" dirty="0" err="1"/>
              <a:t>реализация</a:t>
            </a:r>
            <a:r>
              <a:rPr lang="en-US" sz="4000" dirty="0"/>
              <a:t> </a:t>
            </a:r>
            <a:r>
              <a:rPr lang="en-US" sz="4000" dirty="0" err="1"/>
              <a:t>деревьев</a:t>
            </a:r>
            <a:endParaRPr lang="ru-RU" sz="4000" dirty="0"/>
          </a:p>
          <a:p>
            <a:pPr lvl="0"/>
            <a:r>
              <a:rPr lang="en-US" sz="4000" b="1" dirty="0"/>
              <a:t>pybind11</a:t>
            </a:r>
            <a:r>
              <a:rPr lang="en-US" sz="4000" dirty="0"/>
              <a:t> — </a:t>
            </a:r>
            <a:r>
              <a:rPr lang="en-US" sz="4000" dirty="0" err="1"/>
              <a:t>связка</a:t>
            </a:r>
            <a:r>
              <a:rPr lang="en-US" sz="4000" dirty="0"/>
              <a:t> Python и C++</a:t>
            </a:r>
            <a:endParaRPr lang="ru-RU" sz="4000" dirty="0"/>
          </a:p>
          <a:p>
            <a:pPr lvl="0"/>
            <a:r>
              <a:rPr lang="en-US" sz="4000" b="1" dirty="0" err="1"/>
              <a:t>aiogram</a:t>
            </a:r>
            <a:r>
              <a:rPr lang="en-US" sz="4000" dirty="0"/>
              <a:t> — Telegram-</a:t>
            </a:r>
            <a:r>
              <a:rPr lang="en-US" sz="4000" dirty="0" err="1"/>
              <a:t>бот</a:t>
            </a:r>
            <a:endParaRPr lang="ru-RU" sz="4000" dirty="0"/>
          </a:p>
          <a:p>
            <a:pPr lvl="0"/>
            <a:r>
              <a:rPr lang="en-US" sz="4000" b="1" dirty="0" err="1"/>
              <a:t>matplotlib</a:t>
            </a:r>
            <a:r>
              <a:rPr lang="en-US" sz="4000" b="1" dirty="0"/>
              <a:t>, pandas</a:t>
            </a:r>
            <a:r>
              <a:rPr lang="en-US" sz="4000" dirty="0"/>
              <a:t> — </a:t>
            </a:r>
            <a:r>
              <a:rPr lang="en-US" sz="4000" dirty="0" err="1"/>
              <a:t>графики</a:t>
            </a:r>
            <a:r>
              <a:rPr lang="en-US" sz="4000" dirty="0"/>
              <a:t> и </a:t>
            </a:r>
            <a:r>
              <a:rPr lang="en-US" sz="4000" dirty="0" err="1"/>
              <a:t>анализ</a:t>
            </a:r>
            <a:endParaRPr lang="ru-RU" sz="4000" dirty="0"/>
          </a:p>
          <a:p>
            <a:endParaRPr lang="ru-RU" sz="4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1711">
            <a:off x="9716637" y="1753403"/>
            <a:ext cx="2137313" cy="234201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4496">
            <a:off x="7941861" y="4381638"/>
            <a:ext cx="2017797" cy="227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31627"/>
            <a:ext cx="10515600" cy="1264169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err="1">
                <a:latin typeface="+mn-lt"/>
              </a:rPr>
              <a:t>Как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пользователь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работает</a:t>
            </a:r>
            <a:r>
              <a:rPr lang="en-US" sz="4000" b="1" dirty="0">
                <a:latin typeface="+mn-lt"/>
              </a:rPr>
              <a:t> с </a:t>
            </a:r>
            <a:r>
              <a:rPr lang="en-US" sz="4000" b="1" dirty="0" err="1">
                <a:latin typeface="+mn-lt"/>
              </a:rPr>
              <a:t>деревом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через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бота</a:t>
            </a:r>
            <a:r>
              <a:rPr lang="en-US" sz="4000" b="1" dirty="0">
                <a:latin typeface="+mn-lt"/>
              </a:rPr>
              <a:t>:</a:t>
            </a:r>
            <a:r>
              <a:rPr lang="ru-RU" sz="4000" dirty="0">
                <a:latin typeface="+mn-lt"/>
              </a:rPr>
              <a:t/>
            </a:r>
            <a:br>
              <a:rPr lang="ru-RU" sz="4000" dirty="0">
                <a:latin typeface="+mn-lt"/>
              </a:rPr>
            </a:br>
            <a:endParaRPr lang="ru-RU" sz="40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9505" y="1825625"/>
            <a:ext cx="6342611" cy="4841182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/start </a:t>
            </a:r>
            <a:r>
              <a:rPr lang="en-US" sz="3600" dirty="0" err="1"/>
              <a:t>или</a:t>
            </a:r>
            <a:r>
              <a:rPr lang="en-US" sz="3600" dirty="0"/>
              <a:t> /menu — </a:t>
            </a:r>
            <a:r>
              <a:rPr lang="en-US" sz="3600" dirty="0" err="1"/>
              <a:t>открывает</a:t>
            </a:r>
            <a:r>
              <a:rPr lang="en-US" sz="3600" dirty="0"/>
              <a:t> </a:t>
            </a:r>
            <a:r>
              <a:rPr lang="en-US" sz="3600" dirty="0" err="1"/>
              <a:t>главное</a:t>
            </a:r>
            <a:r>
              <a:rPr lang="en-US" sz="3600" dirty="0"/>
              <a:t> </a:t>
            </a:r>
            <a:r>
              <a:rPr lang="en-US" sz="3600" dirty="0" err="1"/>
              <a:t>меню</a:t>
            </a:r>
            <a:endParaRPr lang="ru-RU" sz="3600" dirty="0"/>
          </a:p>
          <a:p>
            <a:pPr lvl="0"/>
            <a:r>
              <a:rPr lang="en-US" sz="3600" dirty="0" err="1"/>
              <a:t>Выбор</a:t>
            </a:r>
            <a:r>
              <a:rPr lang="en-US" sz="3600" dirty="0"/>
              <a:t> </a:t>
            </a:r>
            <a:r>
              <a:rPr lang="en-US" sz="3600" dirty="0" err="1"/>
              <a:t>структуры</a:t>
            </a:r>
            <a:r>
              <a:rPr lang="en-US" sz="3600" dirty="0"/>
              <a:t> </a:t>
            </a:r>
            <a:r>
              <a:rPr lang="en-US" sz="3600" dirty="0" err="1"/>
              <a:t>данных</a:t>
            </a:r>
            <a:endParaRPr lang="ru-RU" sz="3600" dirty="0"/>
          </a:p>
          <a:p>
            <a:pPr lvl="0"/>
            <a:r>
              <a:rPr lang="en-US" sz="3600" dirty="0" err="1"/>
              <a:t>Выбор</a:t>
            </a:r>
            <a:r>
              <a:rPr lang="en-US" sz="3600" dirty="0"/>
              <a:t> </a:t>
            </a:r>
            <a:r>
              <a:rPr lang="en-US" sz="3600" dirty="0" err="1"/>
              <a:t>генератора</a:t>
            </a:r>
            <a:r>
              <a:rPr lang="en-US" sz="3600" dirty="0"/>
              <a:t> </a:t>
            </a:r>
            <a:r>
              <a:rPr lang="en-US" sz="3600" dirty="0" err="1"/>
              <a:t>данных</a:t>
            </a:r>
            <a:endParaRPr lang="ru-RU" sz="3600" dirty="0"/>
          </a:p>
          <a:p>
            <a:pPr lvl="0"/>
            <a:r>
              <a:rPr lang="en-US" sz="3600" dirty="0" err="1"/>
              <a:t>Ввод</a:t>
            </a:r>
            <a:r>
              <a:rPr lang="en-US" sz="3600" dirty="0"/>
              <a:t> </a:t>
            </a:r>
            <a:r>
              <a:rPr lang="en-US" sz="3600" dirty="0" err="1"/>
              <a:t>размера</a:t>
            </a:r>
            <a:endParaRPr lang="ru-RU" sz="3600" dirty="0"/>
          </a:p>
          <a:p>
            <a:pPr lvl="0"/>
            <a:r>
              <a:rPr lang="en-US" sz="3600" dirty="0" err="1"/>
              <a:t>Получение</a:t>
            </a:r>
            <a:r>
              <a:rPr lang="en-US" sz="3600" dirty="0"/>
              <a:t> </a:t>
            </a:r>
            <a:r>
              <a:rPr lang="en-US" sz="3600" dirty="0" err="1"/>
              <a:t>графиков</a:t>
            </a:r>
            <a:r>
              <a:rPr lang="en-US" sz="3600" dirty="0"/>
              <a:t> и </a:t>
            </a:r>
            <a:r>
              <a:rPr lang="en-US" sz="3600" dirty="0" err="1"/>
              <a:t>анализ</a:t>
            </a:r>
            <a:endParaRPr lang="ru-RU" sz="3600" dirty="0"/>
          </a:p>
          <a:p>
            <a:pPr lvl="0"/>
            <a:r>
              <a:rPr lang="en-US" sz="3600" dirty="0" err="1"/>
              <a:t>Вставка</a:t>
            </a:r>
            <a:r>
              <a:rPr lang="en-US" sz="3600" dirty="0"/>
              <a:t> и </a:t>
            </a:r>
            <a:r>
              <a:rPr lang="en-US" sz="3600" dirty="0" err="1"/>
              <a:t>поиск</a:t>
            </a:r>
            <a:endParaRPr lang="ru-RU" sz="3600" dirty="0"/>
          </a:p>
          <a:p>
            <a:pPr marL="0" indent="0">
              <a:buNone/>
            </a:pP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431" y="1065338"/>
            <a:ext cx="2586303" cy="560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3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489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 smtClean="0">
                <a:latin typeface="+mn-lt"/>
              </a:rPr>
              <a:t>Доступные режимы генерации:</a:t>
            </a:r>
            <a:endParaRPr lang="ru-RU" sz="5400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8446" y="1607560"/>
            <a:ext cx="10515600" cy="4824557"/>
          </a:xfrm>
        </p:spPr>
        <p:txBody>
          <a:bodyPr>
            <a:normAutofit/>
          </a:bodyPr>
          <a:lstStyle/>
          <a:p>
            <a:pPr lvl="0"/>
            <a:r>
              <a:rPr lang="en-US" sz="3600" dirty="0" err="1"/>
              <a:t>Линейный</a:t>
            </a:r>
            <a:r>
              <a:rPr lang="en-US" sz="3600" dirty="0"/>
              <a:t> (0, 1, 2, …)</a:t>
            </a:r>
            <a:endParaRPr lang="ru-RU" sz="3600" dirty="0"/>
          </a:p>
          <a:p>
            <a:pPr lvl="0"/>
            <a:r>
              <a:rPr lang="en-US" sz="3600" dirty="0" err="1"/>
              <a:t>Обратный</a:t>
            </a:r>
            <a:r>
              <a:rPr lang="en-US" sz="3600" dirty="0"/>
              <a:t> (size, size-1, …)</a:t>
            </a:r>
            <a:endParaRPr lang="ru-RU" sz="3600" dirty="0"/>
          </a:p>
          <a:p>
            <a:pPr lvl="0"/>
            <a:r>
              <a:rPr lang="en-US" sz="3600" dirty="0" err="1"/>
              <a:t>Только</a:t>
            </a:r>
            <a:r>
              <a:rPr lang="en-US" sz="3600" dirty="0"/>
              <a:t> </a:t>
            </a:r>
            <a:r>
              <a:rPr lang="en-US" sz="3600" dirty="0" err="1"/>
              <a:t>чётные</a:t>
            </a:r>
            <a:r>
              <a:rPr lang="en-US" sz="3600" dirty="0"/>
              <a:t> (2, 4, 6…)</a:t>
            </a:r>
            <a:endParaRPr lang="ru-RU" sz="3600" dirty="0"/>
          </a:p>
          <a:p>
            <a:pPr lvl="0"/>
            <a:r>
              <a:rPr lang="en-US" sz="3600" dirty="0" err="1"/>
              <a:t>Только</a:t>
            </a:r>
            <a:r>
              <a:rPr lang="en-US" sz="3600" dirty="0"/>
              <a:t> </a:t>
            </a:r>
            <a:r>
              <a:rPr lang="en-US" sz="3600" dirty="0" err="1"/>
              <a:t>нечётные</a:t>
            </a:r>
            <a:r>
              <a:rPr lang="en-US" sz="3600" dirty="0"/>
              <a:t> (1, 3, 5…)</a:t>
            </a:r>
            <a:endParaRPr lang="ru-RU" sz="3600" dirty="0"/>
          </a:p>
          <a:p>
            <a:pPr lvl="0"/>
            <a:r>
              <a:rPr lang="en-US" sz="3600" dirty="0" err="1"/>
              <a:t>Случайный</a:t>
            </a:r>
            <a:r>
              <a:rPr lang="en-US" sz="3600" dirty="0"/>
              <a:t> (</a:t>
            </a:r>
            <a:r>
              <a:rPr lang="en-US" sz="3600" dirty="0" err="1"/>
              <a:t>без</a:t>
            </a:r>
            <a:r>
              <a:rPr lang="en-US" sz="3600" dirty="0"/>
              <a:t> </a:t>
            </a:r>
            <a:r>
              <a:rPr lang="en-US" sz="3600" dirty="0" err="1"/>
              <a:t>повторений</a:t>
            </a:r>
            <a:r>
              <a:rPr lang="en-US" sz="3600" dirty="0"/>
              <a:t>)</a:t>
            </a:r>
            <a:endParaRPr lang="ru-RU" sz="3600" dirty="0"/>
          </a:p>
          <a:p>
            <a:endParaRPr lang="ru-RU" sz="3600" dirty="0" smtClean="0"/>
          </a:p>
          <a:p>
            <a:pPr marL="0" indent="0">
              <a:buNone/>
            </a:pPr>
            <a:r>
              <a:rPr lang="en-US" sz="3600" dirty="0" err="1"/>
              <a:t>Выбор</a:t>
            </a:r>
            <a:r>
              <a:rPr lang="en-US" sz="3600" dirty="0"/>
              <a:t> </a:t>
            </a:r>
            <a:r>
              <a:rPr lang="en-US" sz="3600" dirty="0" err="1"/>
              <a:t>размера</a:t>
            </a:r>
            <a:r>
              <a:rPr lang="en-US" sz="3600" dirty="0"/>
              <a:t> — </a:t>
            </a:r>
            <a:r>
              <a:rPr lang="en-US" sz="3600" dirty="0" err="1"/>
              <a:t>вручную</a:t>
            </a:r>
            <a:r>
              <a:rPr lang="en-US" sz="3600" dirty="0"/>
              <a:t>, в </a:t>
            </a:r>
            <a:r>
              <a:rPr lang="en-US" sz="3600" dirty="0" err="1"/>
              <a:t>пределах</a:t>
            </a:r>
            <a:r>
              <a:rPr lang="en-US" sz="3600" dirty="0"/>
              <a:t> </a:t>
            </a:r>
            <a:r>
              <a:rPr lang="en-US" sz="3600" dirty="0" err="1"/>
              <a:t>от</a:t>
            </a:r>
            <a:r>
              <a:rPr lang="en-US" sz="3600" dirty="0"/>
              <a:t> 1 </a:t>
            </a:r>
            <a:r>
              <a:rPr lang="en-US" sz="3600" dirty="0" err="1"/>
              <a:t>до</a:t>
            </a:r>
            <a:r>
              <a:rPr lang="en-US" sz="3600" dirty="0"/>
              <a:t> 10⁸</a:t>
            </a:r>
            <a:endParaRPr lang="ru-RU" sz="3600" dirty="0"/>
          </a:p>
          <a:p>
            <a:pPr marL="0" indent="0">
              <a:buNone/>
            </a:pP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9160">
            <a:off x="7627589" y="1619312"/>
            <a:ext cx="3822653" cy="300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0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 err="1">
                <a:latin typeface="+mn-lt"/>
              </a:rPr>
              <a:t>Что</a:t>
            </a:r>
            <a:r>
              <a:rPr lang="en-US" sz="4800" b="1" dirty="0">
                <a:latin typeface="+mn-lt"/>
              </a:rPr>
              <a:t> и </a:t>
            </a:r>
            <a:r>
              <a:rPr lang="en-US" sz="4800" b="1" dirty="0" err="1">
                <a:latin typeface="+mn-lt"/>
              </a:rPr>
              <a:t>как</a:t>
            </a:r>
            <a:r>
              <a:rPr lang="en-US" sz="4800" b="1" dirty="0">
                <a:latin typeface="+mn-lt"/>
              </a:rPr>
              <a:t> </a:t>
            </a:r>
            <a:r>
              <a:rPr lang="en-US" sz="4800" b="1" dirty="0" err="1">
                <a:latin typeface="+mn-lt"/>
              </a:rPr>
              <a:t>мы</a:t>
            </a:r>
            <a:r>
              <a:rPr lang="en-US" sz="4800" b="1" dirty="0">
                <a:latin typeface="+mn-lt"/>
              </a:rPr>
              <a:t> </a:t>
            </a:r>
            <a:r>
              <a:rPr lang="en-US" sz="4800" b="1" dirty="0" err="1">
                <a:latin typeface="+mn-lt"/>
              </a:rPr>
              <a:t>измеряли</a:t>
            </a:r>
            <a:r>
              <a:rPr lang="en-US" sz="4800" b="1" dirty="0">
                <a:latin typeface="+mn-lt"/>
              </a:rPr>
              <a:t>:</a:t>
            </a:r>
            <a:r>
              <a:rPr lang="ru-RU" sz="4800" dirty="0">
                <a:latin typeface="+mn-lt"/>
              </a:rPr>
              <a:t/>
            </a:r>
            <a:br>
              <a:rPr lang="ru-RU" sz="4800" dirty="0">
                <a:latin typeface="+mn-lt"/>
              </a:rPr>
            </a:br>
            <a:endParaRPr lang="ru-RU" sz="48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2756" y="1363287"/>
            <a:ext cx="5544589" cy="5328457"/>
          </a:xfrm>
        </p:spPr>
        <p:txBody>
          <a:bodyPr>
            <a:noAutofit/>
          </a:bodyPr>
          <a:lstStyle/>
          <a:p>
            <a:pPr lvl="0"/>
            <a:r>
              <a:rPr lang="en-US" sz="3200" b="1" dirty="0" err="1"/>
              <a:t>Время</a:t>
            </a:r>
            <a:r>
              <a:rPr lang="en-US" sz="3200" b="1" dirty="0"/>
              <a:t> </a:t>
            </a:r>
            <a:r>
              <a:rPr lang="en-US" sz="3200" b="1" dirty="0" err="1"/>
              <a:t>вставки</a:t>
            </a:r>
            <a:r>
              <a:rPr lang="en-US" sz="3200" dirty="0"/>
              <a:t> </a:t>
            </a:r>
            <a:r>
              <a:rPr lang="en-US" sz="3200" dirty="0" err="1"/>
              <a:t>каждого</a:t>
            </a:r>
            <a:r>
              <a:rPr lang="en-US" sz="3200" dirty="0"/>
              <a:t> </a:t>
            </a:r>
            <a:r>
              <a:rPr lang="en-US" sz="3200" dirty="0" err="1"/>
              <a:t>элемента</a:t>
            </a:r>
            <a:r>
              <a:rPr lang="en-US" sz="3200" dirty="0"/>
              <a:t> (в </a:t>
            </a:r>
            <a:r>
              <a:rPr lang="en-US" sz="3200" dirty="0" err="1"/>
              <a:t>наносекундах</a:t>
            </a:r>
            <a:r>
              <a:rPr lang="en-US" sz="3200" dirty="0"/>
              <a:t>)</a:t>
            </a:r>
            <a:endParaRPr lang="ru-RU" sz="3200" dirty="0"/>
          </a:p>
          <a:p>
            <a:pPr lvl="0"/>
            <a:r>
              <a:rPr lang="en-US" sz="3200" b="1" dirty="0" err="1"/>
              <a:t>Использование</a:t>
            </a:r>
            <a:r>
              <a:rPr lang="en-US" sz="3200" b="1" dirty="0"/>
              <a:t> </a:t>
            </a:r>
            <a:r>
              <a:rPr lang="en-US" sz="3200" b="1" dirty="0" err="1"/>
              <a:t>памяти</a:t>
            </a:r>
            <a:r>
              <a:rPr lang="en-US" sz="3200" dirty="0"/>
              <a:t> в </a:t>
            </a:r>
            <a:r>
              <a:rPr lang="en-US" sz="3200" dirty="0" err="1"/>
              <a:t>момент</a:t>
            </a:r>
            <a:r>
              <a:rPr lang="en-US" sz="3200" dirty="0"/>
              <a:t> </a:t>
            </a:r>
            <a:r>
              <a:rPr lang="en-US" sz="3200" dirty="0" err="1"/>
              <a:t>вставки</a:t>
            </a:r>
            <a:r>
              <a:rPr lang="en-US" sz="3200" dirty="0"/>
              <a:t> (в </a:t>
            </a:r>
            <a:r>
              <a:rPr lang="en-US" sz="3200" dirty="0" err="1"/>
              <a:t>байтах</a:t>
            </a:r>
            <a:r>
              <a:rPr lang="en-US" sz="3200" dirty="0"/>
              <a:t>)</a:t>
            </a:r>
            <a:endParaRPr lang="ru-RU" sz="3200" dirty="0"/>
          </a:p>
          <a:p>
            <a:r>
              <a:rPr lang="en-US" sz="3200" dirty="0" err="1"/>
              <a:t>Сохраняется</a:t>
            </a:r>
            <a:r>
              <a:rPr lang="en-US" sz="3200" dirty="0"/>
              <a:t> в .csv </a:t>
            </a:r>
            <a:r>
              <a:rPr lang="en-US" sz="3200" dirty="0" err="1"/>
              <a:t>файлы</a:t>
            </a:r>
            <a:r>
              <a:rPr lang="en-US" sz="3200" dirty="0"/>
              <a:t>: - speed.csv - memory.csv</a:t>
            </a:r>
            <a:endParaRPr lang="ru-RU" sz="3200" dirty="0"/>
          </a:p>
          <a:p>
            <a:r>
              <a:rPr lang="en-US" sz="3200" dirty="0" err="1"/>
              <a:t>Позже</a:t>
            </a:r>
            <a:r>
              <a:rPr lang="en-US" sz="3200" dirty="0"/>
              <a:t> </a:t>
            </a:r>
            <a:r>
              <a:rPr lang="en-US" sz="3200" dirty="0" err="1"/>
              <a:t>данные</a:t>
            </a:r>
            <a:r>
              <a:rPr lang="en-US" sz="3200" dirty="0"/>
              <a:t> </a:t>
            </a:r>
            <a:r>
              <a:rPr lang="en-US" sz="3200" dirty="0" err="1"/>
              <a:t>обрабатываются</a:t>
            </a:r>
            <a:r>
              <a:rPr lang="en-US" sz="3200" dirty="0"/>
              <a:t> с </a:t>
            </a:r>
            <a:r>
              <a:rPr lang="en-US" sz="3200" dirty="0" err="1"/>
              <a:t>помощью</a:t>
            </a:r>
            <a:r>
              <a:rPr lang="en-US" sz="3200" dirty="0"/>
              <a:t> pandas + </a:t>
            </a:r>
            <a:r>
              <a:rPr lang="en-US" sz="3200" dirty="0" err="1"/>
              <a:t>matplotlib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7020">
            <a:off x="6056697" y="1307257"/>
            <a:ext cx="2599113" cy="25991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107" y="4344006"/>
            <a:ext cx="4318012" cy="174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530</Words>
  <Application>Microsoft Office PowerPoint</Application>
  <PresentationFormat>Широкоэкранный</PresentationFormat>
  <Paragraphs>84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Всем добрый день!</vt:lpstr>
      <vt:lpstr>Сравнение деревьев поиска на 10^7 элементов с помощью Telegram-бота</vt:lpstr>
      <vt:lpstr>Что такое деревья поиска и зачем они нужны?</vt:lpstr>
      <vt:lpstr>Почему мы решили сделать Telegram бота:</vt:lpstr>
      <vt:lpstr>Коротко о трёх деревьях:</vt:lpstr>
      <vt:lpstr>Что использовалось:</vt:lpstr>
      <vt:lpstr>Как пользователь работает с деревом через бота: </vt:lpstr>
      <vt:lpstr>Доступные режимы генерации:</vt:lpstr>
      <vt:lpstr>Что и как мы измеряли: </vt:lpstr>
      <vt:lpstr>Как идёт генерация? </vt:lpstr>
      <vt:lpstr>График скорости вставки </vt:lpstr>
      <vt:lpstr>Как меняется высота дерева при вставке:</vt:lpstr>
      <vt:lpstr>Зависимость потребляемой памяти от количества элементов </vt:lpstr>
      <vt:lpstr>Итог проекта: </vt:lpstr>
      <vt:lpstr>Где это может быть полезным: </vt:lpstr>
      <vt:lpstr>Конец!</vt:lpstr>
    </vt:vector>
  </TitlesOfParts>
  <Company>НИУ ВШЭ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Сравнение деревьев поиска на 10^7 элементов с помощью Telegram-бота</dc:title>
  <dc:creator>Студент НИУ ВШЭ</dc:creator>
  <cp:lastModifiedBy>Студент НИУ ВШЭ</cp:lastModifiedBy>
  <cp:revision>18</cp:revision>
  <dcterms:created xsi:type="dcterms:W3CDTF">2025-07-11T06:55:30Z</dcterms:created>
  <dcterms:modified xsi:type="dcterms:W3CDTF">2025-07-11T08:31:20Z</dcterms:modified>
</cp:coreProperties>
</file>