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BFF"/>
    <a:srgbClr val="052F61"/>
    <a:srgbClr val="AAC9F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4;&#1077;&#1085;&#1100;&#1096;&#1077;%2010%20&#1084;&#1084;%2078.5%20&#1089;&#1084;%2032%20&#10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10%20&#1084;&#1084;%2078,5%20&#1089;&#1084;%209,2%20&#10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25.7%20&#1084;&#1084;%20107%20&#1089;&#1084;%2032%20&#107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18.6%20&#1084;&#1084;%20107%20&#1089;&#1084;%2032%20&#107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4;&#1077;&#1085;&#1100;&#1096;&#1077;%2010%20&#1084;&#1084;%2078.5%20&#1089;&#1084;%2032%20&#107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9;&#1074;&#1077;&#1090;&#1103;&#1097;&#1080;&#1081;&#1089;&#1103;%20&#1084;&#1072;&#1103;&#1090;&#1085;&#1080;&#108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9;&#1074;&#1077;&#1090;&#1103;&#1097;&#1080;&#1081;&#1089;&#1103;%20&#1084;&#1072;&#1103;&#1090;&#1085;&#1080;&#108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9;&#1074;&#1077;&#1090;&#1103;&#1097;&#1080;&#1081;&#1089;&#1103;%20&#1084;&#1072;&#1103;&#1090;&#1085;&#1080;&#108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&#1055;&#1086;&#1083;&#1100;&#1079;&#1086;&#1074;&#1072;&#1090;&#1077;&#1083;&#1100;\Desktop\&#1084;&#1072;&#1103;&#1090;&#1085;&#1080;&#1082;\&#1089;&#1074;&#1077;&#1090;&#1103;&#1097;&#1080;&#1081;&#1089;&#1103;%20&#1084;&#1072;&#1103;&#1090;&#1085;&#1080;&#108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 Масса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m=32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22423031496062992"/>
                  <c:y val="3.199074074074074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Лист1!$B$1:$B$26</c:f>
              <c:numCache>
                <c:formatCode>0.00</c:formatCode>
                <c:ptCount val="26"/>
                <c:pt idx="0">
                  <c:v>0.35375000000000001</c:v>
                </c:pt>
                <c:pt idx="1">
                  <c:v>0.5625</c:v>
                </c:pt>
                <c:pt idx="2">
                  <c:v>0.57625000000000004</c:v>
                </c:pt>
                <c:pt idx="3">
                  <c:v>0.71125000000000005</c:v>
                </c:pt>
                <c:pt idx="4">
                  <c:v>0.75875000000000004</c:v>
                </c:pt>
                <c:pt idx="5">
                  <c:v>0.82374999999999998</c:v>
                </c:pt>
                <c:pt idx="6">
                  <c:v>0.86750000000000005</c:v>
                </c:pt>
                <c:pt idx="7">
                  <c:v>0.94625000000000004</c:v>
                </c:pt>
                <c:pt idx="8">
                  <c:v>0.96875</c:v>
                </c:pt>
                <c:pt idx="9">
                  <c:v>1.0487500000000001</c:v>
                </c:pt>
                <c:pt idx="10">
                  <c:v>1.0575000000000001</c:v>
                </c:pt>
                <c:pt idx="11">
                  <c:v>1.115</c:v>
                </c:pt>
                <c:pt idx="12">
                  <c:v>1.15625</c:v>
                </c:pt>
                <c:pt idx="13">
                  <c:v>1.1812499999999999</c:v>
                </c:pt>
                <c:pt idx="14">
                  <c:v>1.2524999999999999</c:v>
                </c:pt>
                <c:pt idx="15">
                  <c:v>1.2749999999999999</c:v>
                </c:pt>
                <c:pt idx="16">
                  <c:v>1.3374999999999999</c:v>
                </c:pt>
                <c:pt idx="17">
                  <c:v>1.36375</c:v>
                </c:pt>
                <c:pt idx="18">
                  <c:v>1.3887499999999999</c:v>
                </c:pt>
                <c:pt idx="19">
                  <c:v>1.4337500000000001</c:v>
                </c:pt>
                <c:pt idx="20">
                  <c:v>1.4750000000000001</c:v>
                </c:pt>
                <c:pt idx="21">
                  <c:v>1.5075000000000001</c:v>
                </c:pt>
                <c:pt idx="22">
                  <c:v>1.5625</c:v>
                </c:pt>
                <c:pt idx="23">
                  <c:v>1.5787500000000001</c:v>
                </c:pt>
                <c:pt idx="24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17253584"/>
        <c:axId val="-717250864"/>
      </c:scatterChart>
      <c:valAx>
        <c:axId val="-71725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0864"/>
        <c:crosses val="autoZero"/>
        <c:crossBetween val="midCat"/>
      </c:valAx>
      <c:valAx>
        <c:axId val="-71725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вращения,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358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 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 Масса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m=9,2</a:t>
            </a:r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9035519860199146"/>
          <c:y val="5.2374724195774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24969356955380578"/>
                  <c:y val="-4.1666666666666669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Лист1!$B$1:$B$22</c:f>
              <c:numCache>
                <c:formatCode>0.00</c:formatCode>
                <c:ptCount val="22"/>
                <c:pt idx="0">
                  <c:v>0.28749999999999998</c:v>
                </c:pt>
                <c:pt idx="1">
                  <c:v>0.4425</c:v>
                </c:pt>
                <c:pt idx="2">
                  <c:v>0.5575</c:v>
                </c:pt>
                <c:pt idx="3">
                  <c:v>0.65375000000000005</c:v>
                </c:pt>
                <c:pt idx="4">
                  <c:v>0.69125000000000003</c:v>
                </c:pt>
                <c:pt idx="5">
                  <c:v>0.77500000000000002</c:v>
                </c:pt>
                <c:pt idx="6">
                  <c:v>0.84875</c:v>
                </c:pt>
                <c:pt idx="7">
                  <c:v>0.88375000000000004</c:v>
                </c:pt>
                <c:pt idx="8">
                  <c:v>0.98875000000000002</c:v>
                </c:pt>
                <c:pt idx="9">
                  <c:v>0.99124999999999996</c:v>
                </c:pt>
                <c:pt idx="10">
                  <c:v>1.085</c:v>
                </c:pt>
                <c:pt idx="11">
                  <c:v>1.125</c:v>
                </c:pt>
                <c:pt idx="12">
                  <c:v>1.1525000000000001</c:v>
                </c:pt>
                <c:pt idx="13">
                  <c:v>1.2375</c:v>
                </c:pt>
                <c:pt idx="14">
                  <c:v>1.2524999999999999</c:v>
                </c:pt>
                <c:pt idx="15">
                  <c:v>1.32</c:v>
                </c:pt>
                <c:pt idx="16">
                  <c:v>1.345</c:v>
                </c:pt>
                <c:pt idx="17">
                  <c:v>1.4437500000000001</c:v>
                </c:pt>
                <c:pt idx="18">
                  <c:v>1.45</c:v>
                </c:pt>
                <c:pt idx="19">
                  <c:v>1.4550000000000001</c:v>
                </c:pt>
                <c:pt idx="20">
                  <c:v>1.5349999999999999</c:v>
                </c:pt>
                <c:pt idx="21">
                  <c:v>1.6125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17253040"/>
        <c:axId val="-717251952"/>
      </c:scatterChart>
      <c:valAx>
        <c:axId val="-71725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1952"/>
        <c:crosses val="autoZero"/>
        <c:crossBetween val="midCat"/>
      </c:valAx>
      <c:valAx>
        <c:axId val="-71725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вращения,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30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d=25,7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 Масса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m=32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6.1754155730533687E-3"/>
                  <c:y val="0.277361111111111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Лист1!$B$1:$B$14</c:f>
              <c:numCache>
                <c:formatCode>0.00</c:formatCode>
                <c:ptCount val="14"/>
                <c:pt idx="0">
                  <c:v>0.47</c:v>
                </c:pt>
                <c:pt idx="1">
                  <c:v>0.65625</c:v>
                </c:pt>
                <c:pt idx="2">
                  <c:v>0.92125000000000001</c:v>
                </c:pt>
                <c:pt idx="3">
                  <c:v>0.97750000000000004</c:v>
                </c:pt>
                <c:pt idx="4">
                  <c:v>1.1012500000000001</c:v>
                </c:pt>
                <c:pt idx="5">
                  <c:v>1.17875</c:v>
                </c:pt>
                <c:pt idx="6">
                  <c:v>1.345</c:v>
                </c:pt>
                <c:pt idx="7">
                  <c:v>1.3774999999999999</c:v>
                </c:pt>
                <c:pt idx="8">
                  <c:v>1.46875</c:v>
                </c:pt>
                <c:pt idx="9">
                  <c:v>1.595</c:v>
                </c:pt>
                <c:pt idx="10">
                  <c:v>1.6287499999999999</c:v>
                </c:pt>
                <c:pt idx="11">
                  <c:v>1.7637499999999999</c:v>
                </c:pt>
                <c:pt idx="12">
                  <c:v>1.83375</c:v>
                </c:pt>
                <c:pt idx="13">
                  <c:v>1.86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17251408"/>
        <c:axId val="-717250320"/>
      </c:scatterChart>
      <c:valAx>
        <c:axId val="-71725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0320"/>
        <c:crosses val="autoZero"/>
        <c:crossBetween val="midCat"/>
      </c:valAx>
      <c:valAx>
        <c:axId val="-7172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вращения, с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5140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d=18,6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 Масса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2.5804461942257217E-2"/>
                  <c:y val="0.265213619130941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Лист1!$A$4:$A$16</c:f>
              <c:numCache>
                <c:formatCode>General</c:formatCode>
                <c:ptCount val="13"/>
                <c:pt idx="0">
                  <c:v>0.87</c:v>
                </c:pt>
                <c:pt idx="1">
                  <c:v>1.05</c:v>
                </c:pt>
                <c:pt idx="2">
                  <c:v>1.1100000000000001</c:v>
                </c:pt>
                <c:pt idx="3">
                  <c:v>1.1399999999999999</c:v>
                </c:pt>
                <c:pt idx="4">
                  <c:v>1.3</c:v>
                </c:pt>
                <c:pt idx="5">
                  <c:v>1.33</c:v>
                </c:pt>
                <c:pt idx="6">
                  <c:v>1.4</c:v>
                </c:pt>
                <c:pt idx="7">
                  <c:v>1.48</c:v>
                </c:pt>
                <c:pt idx="8">
                  <c:v>1.54</c:v>
                </c:pt>
                <c:pt idx="9">
                  <c:v>1.62</c:v>
                </c:pt>
                <c:pt idx="10">
                  <c:v>1.64</c:v>
                </c:pt>
                <c:pt idx="11">
                  <c:v>1.76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17249776"/>
        <c:axId val="-603109136"/>
      </c:scatterChart>
      <c:valAx>
        <c:axId val="-71724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9136"/>
        <c:crosses val="autoZero"/>
        <c:crossBetween val="midCat"/>
      </c:valAx>
      <c:valAx>
        <c:axId val="-60310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вращения,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71724977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 Масса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m=32 </a:t>
            </a:r>
            <a:r>
              <a:rPr lang="ru-RU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22423031496062992"/>
                  <c:y val="3.199074074074074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Лист1!$B$1:$B$26</c:f>
              <c:numCache>
                <c:formatCode>0.00</c:formatCode>
                <c:ptCount val="26"/>
                <c:pt idx="0">
                  <c:v>0.35375000000000001</c:v>
                </c:pt>
                <c:pt idx="1">
                  <c:v>0.5625</c:v>
                </c:pt>
                <c:pt idx="2">
                  <c:v>0.57625000000000004</c:v>
                </c:pt>
                <c:pt idx="3">
                  <c:v>0.71125000000000005</c:v>
                </c:pt>
                <c:pt idx="4">
                  <c:v>0.75875000000000004</c:v>
                </c:pt>
                <c:pt idx="5">
                  <c:v>0.82374999999999998</c:v>
                </c:pt>
                <c:pt idx="6">
                  <c:v>0.86750000000000005</c:v>
                </c:pt>
                <c:pt idx="7">
                  <c:v>0.94625000000000004</c:v>
                </c:pt>
                <c:pt idx="8">
                  <c:v>0.96875</c:v>
                </c:pt>
                <c:pt idx="9">
                  <c:v>1.0487500000000001</c:v>
                </c:pt>
                <c:pt idx="10">
                  <c:v>1.0575000000000001</c:v>
                </c:pt>
                <c:pt idx="11">
                  <c:v>1.115</c:v>
                </c:pt>
                <c:pt idx="12">
                  <c:v>1.15625</c:v>
                </c:pt>
                <c:pt idx="13">
                  <c:v>1.1812499999999999</c:v>
                </c:pt>
                <c:pt idx="14">
                  <c:v>1.2524999999999999</c:v>
                </c:pt>
                <c:pt idx="15">
                  <c:v>1.2749999999999999</c:v>
                </c:pt>
                <c:pt idx="16">
                  <c:v>1.3374999999999999</c:v>
                </c:pt>
                <c:pt idx="17">
                  <c:v>1.36375</c:v>
                </c:pt>
                <c:pt idx="18">
                  <c:v>1.3887499999999999</c:v>
                </c:pt>
                <c:pt idx="19">
                  <c:v>1.4337500000000001</c:v>
                </c:pt>
                <c:pt idx="20">
                  <c:v>1.4750000000000001</c:v>
                </c:pt>
                <c:pt idx="21">
                  <c:v>1.5075000000000001</c:v>
                </c:pt>
                <c:pt idx="22">
                  <c:v>1.5625</c:v>
                </c:pt>
                <c:pt idx="23">
                  <c:v>1.5787500000000001</c:v>
                </c:pt>
                <c:pt idx="24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3108592"/>
        <c:axId val="-603105328"/>
      </c:scatterChart>
      <c:valAx>
        <c:axId val="-60310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5328"/>
        <c:crosses val="autoZero"/>
        <c:crossBetween val="midCat"/>
      </c:valAx>
      <c:valAx>
        <c:axId val="-60310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вращения,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85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периода обращения от номера витка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571719160104987E-2"/>
                  <c:y val="0.328287037037037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Лист4!$D$1:$D$24</c:f>
              <c:numCache>
                <c:formatCode>0.00</c:formatCode>
                <c:ptCount val="24"/>
                <c:pt idx="0">
                  <c:v>0.7</c:v>
                </c:pt>
                <c:pt idx="1">
                  <c:v>0.82</c:v>
                </c:pt>
                <c:pt idx="2">
                  <c:v>0.85</c:v>
                </c:pt>
                <c:pt idx="3">
                  <c:v>0.89</c:v>
                </c:pt>
                <c:pt idx="4">
                  <c:v>0.9375</c:v>
                </c:pt>
                <c:pt idx="5">
                  <c:v>1.0149999999999999</c:v>
                </c:pt>
                <c:pt idx="6">
                  <c:v>1.12625</c:v>
                </c:pt>
                <c:pt idx="7">
                  <c:v>1.1575</c:v>
                </c:pt>
                <c:pt idx="8">
                  <c:v>1.2837499999999999</c:v>
                </c:pt>
                <c:pt idx="9">
                  <c:v>1.335</c:v>
                </c:pt>
                <c:pt idx="10">
                  <c:v>1.4624999999999999</c:v>
                </c:pt>
                <c:pt idx="11">
                  <c:v>1.4750000000000001</c:v>
                </c:pt>
                <c:pt idx="12">
                  <c:v>1.595</c:v>
                </c:pt>
                <c:pt idx="13">
                  <c:v>1.6174999999999999</c:v>
                </c:pt>
                <c:pt idx="14">
                  <c:v>1.74875</c:v>
                </c:pt>
                <c:pt idx="15">
                  <c:v>1.81</c:v>
                </c:pt>
                <c:pt idx="16">
                  <c:v>1.82</c:v>
                </c:pt>
                <c:pt idx="17">
                  <c:v>1.9412499999999999</c:v>
                </c:pt>
                <c:pt idx="18">
                  <c:v>2.0074999999999998</c:v>
                </c:pt>
                <c:pt idx="19">
                  <c:v>2.0550000000000002</c:v>
                </c:pt>
                <c:pt idx="20">
                  <c:v>2.0987499999999999</c:v>
                </c:pt>
                <c:pt idx="21">
                  <c:v>2.11375</c:v>
                </c:pt>
                <c:pt idx="22">
                  <c:v>2.2037499999999999</c:v>
                </c:pt>
                <c:pt idx="23">
                  <c:v>2.2374999999999998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3117840"/>
        <c:axId val="-603108048"/>
      </c:scatterChart>
      <c:valAx>
        <c:axId val="-603117840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8048"/>
        <c:crosses val="autoZero"/>
        <c:crossBetween val="midCat"/>
      </c:valAx>
      <c:valAx>
        <c:axId val="-60310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обращения,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178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радиуса вращения от номера витка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2.4633639545056867E-2"/>
                  <c:y val="0.258358121901428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Лист1!$G$1:$G$24</c:f>
              <c:numCache>
                <c:formatCode>General</c:formatCode>
                <c:ptCount val="24"/>
                <c:pt idx="0">
                  <c:v>6.6</c:v>
                </c:pt>
                <c:pt idx="1">
                  <c:v>9</c:v>
                </c:pt>
                <c:pt idx="2">
                  <c:v>13.799999999999999</c:v>
                </c:pt>
                <c:pt idx="3">
                  <c:v>16.200000000000003</c:v>
                </c:pt>
                <c:pt idx="4">
                  <c:v>21</c:v>
                </c:pt>
                <c:pt idx="5">
                  <c:v>24</c:v>
                </c:pt>
                <c:pt idx="6">
                  <c:v>26.400000000000002</c:v>
                </c:pt>
                <c:pt idx="7">
                  <c:v>30</c:v>
                </c:pt>
                <c:pt idx="8">
                  <c:v>33</c:v>
                </c:pt>
                <c:pt idx="9">
                  <c:v>34.200000000000003</c:v>
                </c:pt>
                <c:pt idx="10">
                  <c:v>37.799999999999997</c:v>
                </c:pt>
                <c:pt idx="11">
                  <c:v>39.599999999999994</c:v>
                </c:pt>
                <c:pt idx="12">
                  <c:v>41.400000000000006</c:v>
                </c:pt>
                <c:pt idx="13">
                  <c:v>43.8</c:v>
                </c:pt>
                <c:pt idx="14">
                  <c:v>44.400000000000006</c:v>
                </c:pt>
                <c:pt idx="15">
                  <c:v>45.599999999999994</c:v>
                </c:pt>
                <c:pt idx="16">
                  <c:v>46.2</c:v>
                </c:pt>
                <c:pt idx="17">
                  <c:v>46.8</c:v>
                </c:pt>
                <c:pt idx="18">
                  <c:v>48</c:v>
                </c:pt>
                <c:pt idx="19">
                  <c:v>46.8</c:v>
                </c:pt>
                <c:pt idx="20">
                  <c:v>47.400000000000006</c:v>
                </c:pt>
                <c:pt idx="21">
                  <c:v>47.400000000000006</c:v>
                </c:pt>
                <c:pt idx="22">
                  <c:v>47.400000000000006</c:v>
                </c:pt>
                <c:pt idx="23">
                  <c:v>46.2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3104784"/>
        <c:axId val="-603103152"/>
      </c:scatterChart>
      <c:valAx>
        <c:axId val="-60310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3152"/>
        <c:crosses val="autoZero"/>
        <c:crossBetween val="midCat"/>
      </c:valAx>
      <c:valAx>
        <c:axId val="-6031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Радиус вращения, см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478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угла отклонения нити от вертикали от номера витка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9892191601049869"/>
                  <c:y val="4.490850102070574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Лист1!$D$1:$D$24</c:f>
              <c:numCache>
                <c:formatCode>General</c:formatCode>
                <c:ptCount val="24"/>
                <c:pt idx="0">
                  <c:v>50.3</c:v>
                </c:pt>
                <c:pt idx="1">
                  <c:v>48.6</c:v>
                </c:pt>
                <c:pt idx="2">
                  <c:v>46</c:v>
                </c:pt>
                <c:pt idx="3">
                  <c:v>42.5</c:v>
                </c:pt>
                <c:pt idx="4">
                  <c:v>44.4</c:v>
                </c:pt>
                <c:pt idx="5">
                  <c:v>42.7</c:v>
                </c:pt>
                <c:pt idx="6">
                  <c:v>39.6</c:v>
                </c:pt>
                <c:pt idx="7">
                  <c:v>38.700000000000003</c:v>
                </c:pt>
                <c:pt idx="8">
                  <c:v>38.200000000000003</c:v>
                </c:pt>
                <c:pt idx="9">
                  <c:v>36</c:v>
                </c:pt>
                <c:pt idx="10">
                  <c:v>36.1</c:v>
                </c:pt>
                <c:pt idx="11">
                  <c:v>33.700000000000003</c:v>
                </c:pt>
                <c:pt idx="12">
                  <c:v>32.9</c:v>
                </c:pt>
                <c:pt idx="13">
                  <c:v>32.5</c:v>
                </c:pt>
                <c:pt idx="14">
                  <c:v>30.5</c:v>
                </c:pt>
                <c:pt idx="15">
                  <c:v>29</c:v>
                </c:pt>
                <c:pt idx="16">
                  <c:v>27.5</c:v>
                </c:pt>
                <c:pt idx="17">
                  <c:v>26.1</c:v>
                </c:pt>
                <c:pt idx="18">
                  <c:v>25.5</c:v>
                </c:pt>
                <c:pt idx="19">
                  <c:v>23.6</c:v>
                </c:pt>
                <c:pt idx="20">
                  <c:v>22.4</c:v>
                </c:pt>
                <c:pt idx="21">
                  <c:v>21.6</c:v>
                </c:pt>
                <c:pt idx="22">
                  <c:v>20.6</c:v>
                </c:pt>
                <c:pt idx="23">
                  <c:v>19.2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3107504"/>
        <c:axId val="-603114576"/>
      </c:scatterChart>
      <c:valAx>
        <c:axId val="-60310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14576"/>
        <c:crosses val="autoZero"/>
        <c:crossBetween val="midCat"/>
      </c:valAx>
      <c:valAx>
        <c:axId val="-60311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Угол, градусы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750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угловой скорости от номера витка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0983639545056868"/>
                  <c:y val="-0.235986803732866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yVal>
            <c:numRef>
              <c:f>Лист3!$R$1:$R$24</c:f>
              <c:numCache>
                <c:formatCode>General</c:formatCode>
                <c:ptCount val="24"/>
                <c:pt idx="0">
                  <c:v>7.71</c:v>
                </c:pt>
                <c:pt idx="1">
                  <c:v>7.3</c:v>
                </c:pt>
                <c:pt idx="2">
                  <c:v>6.86</c:v>
                </c:pt>
                <c:pt idx="3">
                  <c:v>6.51</c:v>
                </c:pt>
                <c:pt idx="4">
                  <c:v>6.38</c:v>
                </c:pt>
                <c:pt idx="5">
                  <c:v>6.16</c:v>
                </c:pt>
                <c:pt idx="6">
                  <c:v>5.56</c:v>
                </c:pt>
                <c:pt idx="7">
                  <c:v>5.42</c:v>
                </c:pt>
                <c:pt idx="8">
                  <c:v>4.91</c:v>
                </c:pt>
                <c:pt idx="9">
                  <c:v>4.6900000000000004</c:v>
                </c:pt>
                <c:pt idx="10">
                  <c:v>4.3</c:v>
                </c:pt>
                <c:pt idx="11">
                  <c:v>4.25</c:v>
                </c:pt>
                <c:pt idx="12">
                  <c:v>3.93</c:v>
                </c:pt>
                <c:pt idx="13">
                  <c:v>3.89</c:v>
                </c:pt>
                <c:pt idx="14">
                  <c:v>3.59</c:v>
                </c:pt>
                <c:pt idx="15">
                  <c:v>3.47</c:v>
                </c:pt>
                <c:pt idx="16">
                  <c:v>3.45</c:v>
                </c:pt>
                <c:pt idx="17">
                  <c:v>3.24</c:v>
                </c:pt>
                <c:pt idx="18">
                  <c:v>3.13</c:v>
                </c:pt>
                <c:pt idx="19">
                  <c:v>3.05</c:v>
                </c:pt>
                <c:pt idx="20">
                  <c:v>2.99</c:v>
                </c:pt>
                <c:pt idx="21">
                  <c:v>2.98</c:v>
                </c:pt>
                <c:pt idx="22">
                  <c:v>2.86</c:v>
                </c:pt>
                <c:pt idx="23">
                  <c:v>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3116752"/>
        <c:axId val="-603106416"/>
      </c:scatterChart>
      <c:valAx>
        <c:axId val="-603116752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витка, шт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06416"/>
        <c:crosses val="autoZero"/>
        <c:crossBetween val="midCat"/>
      </c:valAx>
      <c:valAx>
        <c:axId val="-6031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Угловая скорость, рад/с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60311675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1FBE4-E4B1-48A8-B716-922D8CEEF5F4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CA830-0044-43D9-9862-DB6820F94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63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CA830-0044-43D9-9862-DB6820F9420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428-F26A-4C57-9256-CC1FEC4825E5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4CCE-B2FF-4B4F-AD5A-C7BC31B4F3A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D5DD-6F3F-4D63-B9B9-6DD84984877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447-56C0-4D2F-8F45-6A27B4C039B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8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1893-5A02-4219-BF01-CD9D661A04DC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2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A587-D379-4FAF-B713-0D512F57DE65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5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557F-A71C-4886-B3DE-04C738028AD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2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52EC-C8A5-4570-9260-B10059BFA9B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4FD-E15C-456A-B77F-B3EC9F5AB51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361-CD96-42B8-B88F-34C89E4210CC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CDAA-F562-404F-90FB-9CE4F73119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F5F8-E32C-4755-95B2-CA933A2B82D5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DE7B-B119-413F-8D30-38436ADD4BA8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4C5-0AB5-4C23-920A-87DA6A151329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5C3-E73C-4062-8144-D72DFFF198E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47FB-726B-47AE-A0D8-C8CF373BC60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5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85F1-6A43-4466-9F9F-3E4381D40E2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F57CB7-E809-4BB0-8306-2DDE513B495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9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ВРАЩЕНИЯ ЭВОЛЬВЕНТНОГО КОНИЧЕСКОГО МАЯТНИКА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Кириченко Дарья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Козлов Станислав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Алексеевич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образовательное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дополнительного образования детей «Центр для одаренных детей «Поиск»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997" y="287677"/>
            <a:ext cx="1051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массы на период вращения груза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305653590"/>
              </p:ext>
            </p:extLst>
          </p:nvPr>
        </p:nvGraphicFramePr>
        <p:xfrm>
          <a:off x="297950" y="1225193"/>
          <a:ext cx="5518936" cy="388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964906059"/>
              </p:ext>
            </p:extLst>
          </p:nvPr>
        </p:nvGraphicFramePr>
        <p:xfrm>
          <a:off x="6060896" y="1509659"/>
          <a:ext cx="5159339" cy="331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708" y="212503"/>
            <a:ext cx="1130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диаметра стойки на характеристики вращение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48571129"/>
              </p:ext>
            </p:extLst>
          </p:nvPr>
        </p:nvGraphicFramePr>
        <p:xfrm>
          <a:off x="339048" y="858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237079829"/>
              </p:ext>
            </p:extLst>
          </p:nvPr>
        </p:nvGraphicFramePr>
        <p:xfrm>
          <a:off x="6984714" y="9368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835874644"/>
              </p:ext>
            </p:extLst>
          </p:nvPr>
        </p:nvGraphicFramePr>
        <p:xfrm>
          <a:off x="3532598" y="3979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09" y="657546"/>
            <a:ext cx="1178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периода и радиуса вращения от номера витка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35542006"/>
              </p:ext>
            </p:extLst>
          </p:nvPr>
        </p:nvGraphicFramePr>
        <p:xfrm>
          <a:off x="374189" y="1851917"/>
          <a:ext cx="5821128" cy="352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143143050"/>
              </p:ext>
            </p:extLst>
          </p:nvPr>
        </p:nvGraphicFramePr>
        <p:xfrm>
          <a:off x="6384572" y="1851917"/>
          <a:ext cx="5595096" cy="352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225" y="791110"/>
            <a:ext cx="11722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угла отклонения нити от вертикали и угловой скорости от номера витка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70402692"/>
              </p:ext>
            </p:extLst>
          </p:nvPr>
        </p:nvGraphicFramePr>
        <p:xfrm>
          <a:off x="164873" y="2333283"/>
          <a:ext cx="5801089" cy="335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813648174"/>
              </p:ext>
            </p:extLst>
          </p:nvPr>
        </p:nvGraphicFramePr>
        <p:xfrm>
          <a:off x="6418818" y="2333283"/>
          <a:ext cx="5539483" cy="335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0012" y="575353"/>
            <a:ext cx="1061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диаметра стойки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вид траектории его движения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542" y="2938409"/>
            <a:ext cx="523982" cy="46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 descr="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4" y="1362378"/>
            <a:ext cx="2889489" cy="428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96" y="1362378"/>
            <a:ext cx="3215596" cy="4287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690" y="1587188"/>
            <a:ext cx="516790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траекторий движения грузов на стойках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диаметров 20 и 50 мм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показало, что на первых 8-10 витках радиус вращения увеличивается пропорционально номеру и огибающая траектории близка к конической.  Затем, примерно до двадцатого витка, приращение радиуса замедляется, и огибающая принимает цилиндрическую форму. На стойках малого диаметра, когда наблюдению были доступны двадцатые и более витки, становится заметным уменьшение радиусов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8511" y="215758"/>
            <a:ext cx="92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955" y="1119883"/>
            <a:ext cx="100173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ериод обращения равномерно растет с номером витка</a:t>
            </a:r>
          </a:p>
          <a:p>
            <a:pPr marL="285750" indent="-28575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не зависит от массы груза</a:t>
            </a:r>
          </a:p>
          <a:p>
            <a:pPr marL="285750" indent="-28575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увеличивается с увеличением диаметра стойки</a:t>
            </a:r>
          </a:p>
          <a:p>
            <a:pPr marL="285750" indent="-28575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Угловая скорость убывает с номером витка</a:t>
            </a:r>
          </a:p>
          <a:p>
            <a:pPr marL="285750" indent="-28575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 вращения сначала растет пропорционально квадрату номера витка, затем постепенно перестает расти и даже немного убывает</a:t>
            </a:r>
          </a:p>
          <a:p>
            <a:pPr marL="285750" indent="-28575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между нитью и стойкой убывает прямо пропорционально номеру витка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348" y="2732927"/>
            <a:ext cx="8589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28155" y="976466"/>
            <a:ext cx="108688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Ма́ятник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система, способная совершать свободные колебания под действием силы, пропорциональной смещению и направленной к положению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равновесия.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маятников: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46725" y="2943775"/>
            <a:ext cx="278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99789" y="2943775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Пружинный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68389" y="2950393"/>
            <a:ext cx="225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76894" y="2943775"/>
            <a:ext cx="229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Конический</a:t>
            </a: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5" y="3587645"/>
            <a:ext cx="2349085" cy="2359572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28" y="3587645"/>
            <a:ext cx="2774373" cy="2241792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56" y="3587645"/>
            <a:ext cx="1530495" cy="254631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94" y="3587645"/>
            <a:ext cx="2175224" cy="214123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3650" y="204004"/>
            <a:ext cx="60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182" y="301336"/>
            <a:ext cx="9164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725" y="1840218"/>
            <a:ext cx="3402865" cy="4537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2200" y="1216250"/>
            <a:ext cx="389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движения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груза</a:t>
            </a:r>
          </a:p>
          <a:p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4690" y="1486275"/>
            <a:ext cx="71905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Эвольвентный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конический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маятник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нить одним концом закрепить на вертикальной цилиндрической стойке¸ намотать её виток к витку на верхний конец стойки, а к другому концу привязать грузик и отпустить его, то под действием силы тяжести он начнёт опускаться  вниз и одновременно,  разматывая нить, вращаться вокруг стойки.  Результирующее движение представляет коническую расширяющуюся книзу винтовую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6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206" y="635450"/>
            <a:ext cx="988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маятник называем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эвольвентным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 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162" y="1472612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Эвольвента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2" y="1995832"/>
            <a:ext cx="4324350" cy="432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2818" y="2296391"/>
            <a:ext cx="60786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рассматривать движение маятника в горизонтальной плоскости, то его траектория будет напоминать эвольвенту.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8865" y="685216"/>
            <a:ext cx="938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нашей работы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238" y="1745674"/>
            <a:ext cx="10692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Исследовать кинематические характеристики движения, а именно, периоды и радиусы вращения на каждом обороте, шаги винтовой линии и средние угловые скорости на каждом из витков, среднюю скорость опускания грузов между витками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Изучить влияние диаметра стойки и массы груза на характеристики вращения маятника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3492" y="270164"/>
            <a:ext cx="7325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272" y="1298864"/>
            <a:ext cx="10328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упоминаний о данном в маятнике в доступной научной литературе</a:t>
            </a:r>
          </a:p>
          <a:p>
            <a:pPr marL="342900" indent="-342900">
              <a:buAutoNum type="arabicParenR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изучение данного маятника</a:t>
            </a:r>
          </a:p>
          <a:p>
            <a:pPr marL="342900" indent="-342900">
              <a:buAutoNum type="arabicParenR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зависимости периода вращения от других факторов</a:t>
            </a:r>
          </a:p>
          <a:p>
            <a:pPr marL="342900" indent="-342900">
              <a:buAutoNum type="arabicParenR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Съемка траектории движения груза и измерение некоторых параметров со снимка</a:t>
            </a:r>
          </a:p>
          <a:p>
            <a:pPr marL="342900" indent="-342900">
              <a:buAutoNum type="arabicParenR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результатов исследования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1" y="281138"/>
            <a:ext cx="926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актуальность исследований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809" y="1143000"/>
            <a:ext cx="10702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доступной нам научно-технической литературе  подобный объект  не найден. Потому представляется интересным  исследовать на первом этапе  кинематические, а затем и динамические  характеристики 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эвольвентного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маятника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исследований  обусловлена тем, что подобные винтовые конические движения  совершают заряженные частицы в неоднородном магнитном поле в ускорителях,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ТОКАМАКе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магнитном поле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плане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эвольвентный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маятник удобен как иллюстрация и демонстрация такого движения. </a:t>
            </a:r>
          </a:p>
        </p:txBody>
      </p:sp>
      <p:pic>
        <p:nvPicPr>
          <p:cNvPr id="2050" name="Picture 2" descr="Описание: F:\Научная работа\299155_html_m65c04d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08" y="4333010"/>
            <a:ext cx="5728225" cy="2280682"/>
          </a:xfrm>
          <a:prstGeom prst="rect">
            <a:avLst/>
          </a:prstGeom>
          <a:solidFill>
            <a:srgbClr val="FFCC99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4109" y="155975"/>
            <a:ext cx="8343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 </a:t>
            </a:r>
          </a:p>
          <a:p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1145" y="3127664"/>
            <a:ext cx="3584864" cy="105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8" name="Рисунок 17"/>
          <p:cNvPicPr/>
          <p:nvPr/>
        </p:nvPicPr>
        <p:blipFill rotWithShape="1">
          <a:blip r:embed="rId2"/>
          <a:srcRect l="18495" t="20258" r="33817" b="17177"/>
          <a:stretch/>
        </p:blipFill>
        <p:spPr bwMode="auto">
          <a:xfrm>
            <a:off x="214794" y="879250"/>
            <a:ext cx="3352701" cy="3175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73236" y="916991"/>
                <a:ext cx="7304809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Его нить описывает коническую поверхность, а уравнение динамики имеет вид: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2000" i="1"/>
                      <m:t>0</m:t>
                    </m:r>
                    <m:r>
                      <a:rPr lang="ru-RU" sz="2000" i="1"/>
                      <m:t>=</m:t>
                    </m:r>
                    <m:r>
                      <a:rPr lang="en-US" sz="2000" i="1"/>
                      <m:t>𝑚𝑔</m:t>
                    </m:r>
                    <m:r>
                      <a:rPr lang="ru-RU" sz="2000" i="1"/>
                      <m:t>+</m:t>
                    </m:r>
                    <m:r>
                      <a:rPr lang="ru-RU" sz="2000" i="1"/>
                      <m:t>𝑇</m:t>
                    </m:r>
                    <m:r>
                      <a:rPr lang="ru-RU" sz="2000" i="1"/>
                      <m:t>+</m:t>
                    </m:r>
                    <m:r>
                      <a:rPr lang="ru-RU" sz="2000" i="1"/>
                      <m:t>𝑚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𝜔</m:t>
                        </m:r>
                      </m:e>
                      <m:sup>
                        <m:r>
                          <a:rPr lang="ru-RU" sz="2000" i="1"/>
                          <m:t>2</m:t>
                        </m:r>
                      </m:sup>
                    </m:sSup>
                    <m:r>
                      <a:rPr lang="ru-RU" sz="2000" i="1"/>
                      <m:t>𝑅</m:t>
                    </m:r>
                  </m:oMath>
                </a14:m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параметрической форме плоская эвольвента описывается уравнениями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ru-R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ru-RU" sz="2000" dirty="0"/>
                  <a:t> 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параметр эвольвенты, показывающий скорость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прирастания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длины нити на единичный угол сматывания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36" y="916991"/>
                <a:ext cx="7304809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835" t="-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4794" y="4364089"/>
                <a:ext cx="10900064" cy="3149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вертикального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движения груза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Данный маятник отличается от конического тем, что на каждом следующем обороте его длина нити увеличивается на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радиус стойки. Исходя из этого получена формула периода вращения нашего маятника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𝑟𝑛</m:t>
                            </m:r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угол отклонения нити от стойки на данном номере витка.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4" y="4364089"/>
                <a:ext cx="10900064" cy="3149004"/>
              </a:xfrm>
              <a:prstGeom prst="rect">
                <a:avLst/>
              </a:prstGeom>
              <a:blipFill rotWithShape="0">
                <a:blip r:embed="rId4"/>
                <a:stretch>
                  <a:fillRect l="-447" t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0863" y="575354"/>
            <a:ext cx="672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18" descr="Описание: K:\R_stol\1\физика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8" r="4326" b="15945"/>
          <a:stretch>
            <a:fillRect/>
          </a:stretch>
        </p:blipFill>
        <p:spPr bwMode="auto">
          <a:xfrm>
            <a:off x="7282397" y="1318265"/>
            <a:ext cx="3865064" cy="51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176" y="1318265"/>
            <a:ext cx="56507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часть геометрических данных (радиусы и шаги винтовых линий, углы) получена путём измерений и расчётов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траектории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Которая была снята при помощи камеры мобильного телефона,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«от руки».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точности временных измерений (периодов вращения) движение маятника было снято на камеру мобильного телефона и затем замедлено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видеоредакторе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позволило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погрешность измерений.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11581</TotalTime>
  <Words>635</Words>
  <Application>Microsoft Office PowerPoint</Application>
  <PresentationFormat>Широкоэкранный</PresentationFormat>
  <Paragraphs>104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Century Gothic</vt:lpstr>
      <vt:lpstr>Times New Roman</vt:lpstr>
      <vt:lpstr>Wingdings 3</vt:lpstr>
      <vt:lpstr>Сектор</vt:lpstr>
      <vt:lpstr>ХАРАКТЕРИСТИКИ ВРАЩЕНИЯ ЭВОЛЬВЕНТНОГО КОНИЧЕСКОГО МАЯТНИКА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ХАРАКТЕРИСТИКИ ВРАЩЕНИЯ ЭВОЛЬВЕНТНОГО КОНИЧЕСКОГО МАЯТНИКА</dc:title>
  <dc:creator>Пользователь</dc:creator>
  <cp:lastModifiedBy>Пользователь</cp:lastModifiedBy>
  <cp:revision>71</cp:revision>
  <dcterms:created xsi:type="dcterms:W3CDTF">2020-04-01T14:55:14Z</dcterms:created>
  <dcterms:modified xsi:type="dcterms:W3CDTF">2020-04-10T05:34:58Z</dcterms:modified>
</cp:coreProperties>
</file>