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1" r:id="rId7"/>
    <p:sldId id="267" r:id="rId8"/>
    <p:sldId id="259" r:id="rId9"/>
    <p:sldId id="261" r:id="rId10"/>
    <p:sldId id="266" r:id="rId11"/>
    <p:sldId id="26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 Bold" panose="020B0604020202020204" charset="0"/>
      <p:regular r:id="rId17"/>
    </p:embeddedFont>
    <p:embeddedFont>
      <p:font typeface="Oswald Bold" panose="020B0604020202020204" charset="-52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5E4"/>
    <a:srgbClr val="A8F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006" y="-5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53552" y="3175319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581400" y="4579486"/>
            <a:ext cx="1153705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1610" dirty="0">
                <a:solidFill>
                  <a:srgbClr val="231F20"/>
                </a:solidFill>
                <a:latin typeface="Arial" panose="020B0604020202020204" pitchFamily="34" charset="0"/>
              </a:rPr>
              <a:t>PROJECT</a:t>
            </a:r>
          </a:p>
          <a:p>
            <a:pPr algn="ctr"/>
            <a:r>
              <a:rPr lang="en-US" sz="8000" spc="1610" dirty="0">
                <a:solidFill>
                  <a:srgbClr val="231F2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83415" y="3386945"/>
            <a:ext cx="12284990" cy="1094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5400" spc="69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project management</a:t>
            </a:r>
            <a:endParaRPr lang="en-US" sz="5400" spc="692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3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Tetiana</a:t>
            </a:r>
            <a:r>
              <a:rPr lang="en-US" sz="2653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53" spc="140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Kyrychenko</a:t>
            </a:r>
            <a:endParaRPr lang="en-US" sz="2653" spc="14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CBBA48-06D9-48B7-952C-D3214383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914524"/>
            <a:ext cx="13358161" cy="7855015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5A0D4CE-DED5-47B8-AA0D-7AE9E307640C}"/>
              </a:ext>
            </a:extLst>
          </p:cNvPr>
          <p:cNvSpPr/>
          <p:nvPr/>
        </p:nvSpPr>
        <p:spPr>
          <a:xfrm>
            <a:off x="218467" y="2781300"/>
            <a:ext cx="2909166" cy="402317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Testing and speed of error fixing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7258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5A0D4CE-DED5-47B8-AA0D-7AE9E307640C}"/>
              </a:ext>
            </a:extLst>
          </p:cNvPr>
          <p:cNvSpPr/>
          <p:nvPr/>
        </p:nvSpPr>
        <p:spPr>
          <a:xfrm>
            <a:off x="-165966" y="2376766"/>
            <a:ext cx="2909166" cy="402317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 the impact of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kpi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required indexes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581533-C785-4BFB-98B7-BFE9683F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11" y="2812916"/>
            <a:ext cx="12611458" cy="6057778"/>
          </a:xfrm>
          <a:prstGeom prst="rect">
            <a:avLst/>
          </a:prstGeom>
        </p:spPr>
      </p:pic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038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833469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Object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2886230" cy="1126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AND OBJECT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687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project management processes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218805" y="3206190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GOAL n° </a:t>
              </a:r>
              <a:r>
                <a:rPr lang="ru-RU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1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096000" y="4042536"/>
            <a:ext cx="5867400" cy="1405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budget of the project, and the costs for each phase. Highlight real data, not planned, but actual hours spent on the project.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84209" y="3206190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lvl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GOAL n° </a:t>
              </a:r>
              <a:r>
                <a:rPr lang="ru-RU" sz="2981" spc="29" dirty="0">
                  <a:solidFill>
                    <a:srgbClr val="FFFFFF"/>
                  </a:solidFill>
                  <a:latin typeface="Arial" panose="020B0604020202020204" pitchFamily="34" charset="0"/>
                  <a:ea typeface="DM Sans Bold"/>
                  <a:cs typeface="Arial" panose="020B0604020202020204" pitchFamily="34" charset="0"/>
                </a:rPr>
                <a:t>2</a:t>
              </a:r>
              <a:endParaRPr lang="en-US" sz="2981" spc="29" dirty="0">
                <a:solidFill>
                  <a:srgbClr val="FFFFFF"/>
                </a:solidFill>
                <a:latin typeface="Arial" panose="020B0604020202020204" pitchFamily="34" charset="0"/>
                <a:ea typeface="DM Sans Bold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211120" y="4115722"/>
            <a:ext cx="3933880" cy="2123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the share of participants' involvement both in the project and in specific steps. To provide the ability to track KPIs in real time.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31353" y="3695700"/>
            <a:ext cx="1400485" cy="4495800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09800" y="1036994"/>
            <a:ext cx="13211763" cy="1525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6600" spc="97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and input data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43386" y="401918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43386" y="481630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43386" y="569746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43386" y="649458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19463" y="4127140"/>
            <a:ext cx="1244257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DATA (Gantt chart + testing)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19463" y="4921358"/>
            <a:ext cx="11468537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PROJECT DATA </a:t>
            </a:r>
            <a:r>
              <a:rPr lang="en-US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(hour estimate, roles, responsible persons, deadlines )</a:t>
            </a:r>
            <a:endParaRPr lang="en-US" sz="2524" spc="247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819463" y="5841448"/>
            <a:ext cx="794677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TEAM MAN-HOUR DATA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19463" y="6635666"/>
            <a:ext cx="8602100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RESULTS AND HIGHLIGHTS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459A2996-68CB-4808-9525-C9041BFC07EF}"/>
              </a:ext>
            </a:extLst>
          </p:cNvPr>
          <p:cNvSpPr txBox="1"/>
          <p:nvPr/>
        </p:nvSpPr>
        <p:spPr>
          <a:xfrm>
            <a:off x="5462986" y="729170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427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4271" dirty="0">
              <a:solidFill>
                <a:srgbClr val="3636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9AA7F318-3437-4A40-BCEC-C437253AB6F4}"/>
              </a:ext>
            </a:extLst>
          </p:cNvPr>
          <p:cNvSpPr txBox="1"/>
          <p:nvPr/>
        </p:nvSpPr>
        <p:spPr>
          <a:xfrm>
            <a:off x="6863471" y="7429884"/>
            <a:ext cx="6076629" cy="418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800" spc="247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INDICATORS</a:t>
            </a:r>
            <a:endParaRPr lang="en-US" sz="2524" spc="247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918658-6D0F-4598-8062-35E711C2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67" y="1758335"/>
            <a:ext cx="13054431" cy="78971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8DDE85-16F0-405A-B083-B8DA8379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22843"/>
            <a:ext cx="6945118" cy="3901162"/>
          </a:xfrm>
          <a:prstGeom prst="rect">
            <a:avLst/>
          </a:prstGeom>
        </p:spPr>
      </p:pic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53E3E7F-D98A-407A-A406-ABD1665E7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6" y="4318147"/>
            <a:ext cx="4876800" cy="60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852208-C9F1-4FA6-987B-034522C3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487" y="1357385"/>
            <a:ext cx="13850677" cy="79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7D38B7-D184-4DC2-B7F6-44065E52E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338808"/>
            <a:ext cx="15397062" cy="92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7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5A0D4CE-DED5-47B8-AA0D-7AE9E307640C}"/>
              </a:ext>
            </a:extLst>
          </p:cNvPr>
          <p:cNvSpPr/>
          <p:nvPr/>
        </p:nvSpPr>
        <p:spPr>
          <a:xfrm>
            <a:off x="142114" y="2781300"/>
            <a:ext cx="4734686" cy="402317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 deviations in budget, timelines, hours per project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1703844" y="-3804460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B83A70-7C42-4B22-8843-5B72699D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037" y="5574769"/>
            <a:ext cx="9101088" cy="48514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7B7FAB-41A9-4549-A00C-E50D4B2B2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658090"/>
            <a:ext cx="8979123" cy="40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6283948-B532-459E-BF87-2166FCDE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999" y="1949971"/>
            <a:ext cx="12315825" cy="6800850"/>
          </a:xfrm>
          <a:prstGeom prst="rect">
            <a:avLst/>
          </a:prstGeom>
        </p:spPr>
      </p:pic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2" name="Ромб 31">
            <a:extLst>
              <a:ext uri="{FF2B5EF4-FFF2-40B4-BE49-F238E27FC236}">
                <a16:creationId xmlns:a16="http://schemas.microsoft.com/office/drawing/2014/main" id="{22A47A8E-9DE2-4A01-85EB-622BC89E92CF}"/>
              </a:ext>
            </a:extLst>
          </p:cNvPr>
          <p:cNvSpPr/>
          <p:nvPr/>
        </p:nvSpPr>
        <p:spPr>
          <a:xfrm>
            <a:off x="0" y="1592743"/>
            <a:ext cx="2667000" cy="2605714"/>
          </a:xfrm>
          <a:prstGeom prst="diamond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Budget and project phases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73825B5-5045-44B0-BC72-54055E5FCC7F}"/>
              </a:ext>
            </a:extLst>
          </p:cNvPr>
          <p:cNvCxnSpPr/>
          <p:nvPr/>
        </p:nvCxnSpPr>
        <p:spPr>
          <a:xfrm>
            <a:off x="1676400" y="3543300"/>
            <a:ext cx="18288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омб 36">
            <a:extLst>
              <a:ext uri="{FF2B5EF4-FFF2-40B4-BE49-F238E27FC236}">
                <a16:creationId xmlns:a16="http://schemas.microsoft.com/office/drawing/2014/main" id="{E3E3C3B7-0B2E-4F02-BE67-15D05C5A4CA1}"/>
              </a:ext>
            </a:extLst>
          </p:cNvPr>
          <p:cNvSpPr/>
          <p:nvPr/>
        </p:nvSpPr>
        <p:spPr>
          <a:xfrm>
            <a:off x="15282820" y="2712566"/>
            <a:ext cx="2667000" cy="2605714"/>
          </a:xfrm>
          <a:prstGeom prst="diamond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labor costs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8B07967-2C8D-4BAA-8780-2DE1DEFDFDAE}"/>
              </a:ext>
            </a:extLst>
          </p:cNvPr>
          <p:cNvCxnSpPr>
            <a:cxnSpLocks/>
          </p:cNvCxnSpPr>
          <p:nvPr/>
        </p:nvCxnSpPr>
        <p:spPr>
          <a:xfrm flipH="1">
            <a:off x="14204424" y="4457700"/>
            <a:ext cx="1295400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Ромб 40">
            <a:extLst>
              <a:ext uri="{FF2B5EF4-FFF2-40B4-BE49-F238E27FC236}">
                <a16:creationId xmlns:a16="http://schemas.microsoft.com/office/drawing/2014/main" id="{0CAB6E78-FC84-449E-84CE-8D1B959EABB1}"/>
              </a:ext>
            </a:extLst>
          </p:cNvPr>
          <p:cNvSpPr/>
          <p:nvPr/>
        </p:nvSpPr>
        <p:spPr>
          <a:xfrm>
            <a:off x="8802172" y="7895942"/>
            <a:ext cx="3018699" cy="2981068"/>
          </a:xfrm>
          <a:prstGeom prst="diamond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Labor costs for project phases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FE0F240-9663-4F2C-BE22-8025A4A6861B}"/>
              </a:ext>
            </a:extLst>
          </p:cNvPr>
          <p:cNvCxnSpPr>
            <a:cxnSpLocks/>
          </p:cNvCxnSpPr>
          <p:nvPr/>
        </p:nvCxnSpPr>
        <p:spPr>
          <a:xfrm flipV="1">
            <a:off x="9144000" y="8337029"/>
            <a:ext cx="0" cy="885106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B2662D2-1617-492A-8F31-5CE677D9788C}"/>
              </a:ext>
            </a:extLst>
          </p:cNvPr>
          <p:cNvCxnSpPr>
            <a:cxnSpLocks/>
          </p:cNvCxnSpPr>
          <p:nvPr/>
        </p:nvCxnSpPr>
        <p:spPr>
          <a:xfrm flipV="1">
            <a:off x="11430000" y="8308268"/>
            <a:ext cx="0" cy="885106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988836" y="152637"/>
            <a:ext cx="1531703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and infographics</a:t>
            </a:r>
            <a:endParaRPr lang="en-US" sz="9431" u="none" spc="924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41E448-E53E-43C9-A8F2-3B862327E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94" y="5446020"/>
            <a:ext cx="10115758" cy="4777544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5A0D4CE-DED5-47B8-AA0D-7AE9E307640C}"/>
              </a:ext>
            </a:extLst>
          </p:cNvPr>
          <p:cNvSpPr/>
          <p:nvPr/>
        </p:nvSpPr>
        <p:spPr>
          <a:xfrm>
            <a:off x="-95714" y="1866900"/>
            <a:ext cx="5124913" cy="350464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 of the employee, tasks and budget spent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Freeform 19"/>
          <p:cNvSpPr/>
          <p:nvPr/>
        </p:nvSpPr>
        <p:spPr>
          <a:xfrm rot="887923">
            <a:off x="13698849" y="-3455496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CF0D24-5DCD-4C77-B08B-46F313690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316" y="1519319"/>
            <a:ext cx="11118972" cy="6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191</Words>
  <Application>Microsoft Office PowerPoint</Application>
  <PresentationFormat>Произвольный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DM Sans Bold</vt:lpstr>
      <vt:lpstr>Oswald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Татьяна Кириченко</dc:creator>
  <cp:lastModifiedBy>Татьяна Кириченко</cp:lastModifiedBy>
  <cp:revision>17</cp:revision>
  <dcterms:created xsi:type="dcterms:W3CDTF">2006-08-16T00:00:00Z</dcterms:created>
  <dcterms:modified xsi:type="dcterms:W3CDTF">2024-05-15T14:33:47Z</dcterms:modified>
  <dc:identifier>DAF_fJUPhio</dc:identifier>
</cp:coreProperties>
</file>