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4" r:id="rId16"/>
    <p:sldId id="612" r:id="rId17"/>
    <p:sldId id="613" r:id="rId18"/>
    <p:sldId id="415" r:id="rId19"/>
    <p:sldId id="592" r:id="rId20"/>
    <p:sldId id="615" r:id="rId21"/>
    <p:sldId id="618" r:id="rId22"/>
    <p:sldId id="481" r:id="rId23"/>
    <p:sldId id="616" r:id="rId24"/>
    <p:sldId id="619" r:id="rId25"/>
    <p:sldId id="594" r:id="rId26"/>
    <p:sldId id="617" r:id="rId27"/>
    <p:sldId id="483" r:id="rId28"/>
    <p:sldId id="602" r:id="rId29"/>
    <p:sldId id="584" r:id="rId30"/>
    <p:sldId id="604" r:id="rId31"/>
    <p:sldId id="605" r:id="rId32"/>
    <p:sldId id="623" r:id="rId33"/>
    <p:sldId id="445" r:id="rId34"/>
    <p:sldId id="450" r:id="rId35"/>
    <p:sldId id="441" r:id="rId36"/>
    <p:sldId id="434" r:id="rId37"/>
    <p:sldId id="620" r:id="rId38"/>
    <p:sldId id="621" r:id="rId39"/>
    <p:sldId id="578" r:id="rId40"/>
    <p:sldId id="622" r:id="rId41"/>
    <p:sldId id="580" r:id="rId42"/>
    <p:sldId id="32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44620-2F55-4CED-AAC8-7BE06AD5D539}">
          <p14:sldIdLst>
            <p14:sldId id="274"/>
            <p14:sldId id="276"/>
          </p14:sldIdLst>
        </p14:section>
        <p14:section name="Преговор" id="{3A43E960-5EF4-4CE2-B96B-CFD63EC799BA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For – цикъл" id="{5A1E507C-C3BD-4543-A7DA-AB6A864D077C}">
          <p14:sldIdLst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8AD254F9-451B-4DB0-912F-1E67801E141B}">
          <p14:sldIdLst>
            <p14:sldId id="614"/>
            <p14:sldId id="612"/>
            <p14:sldId id="613"/>
            <p14:sldId id="415"/>
          </p14:sldIdLst>
        </p14:section>
        <p14:section name="Цикъл със стъпка" id="{41ACCD85-FE4A-4C88-BA72-7360989E46F4}">
          <p14:sldIdLst>
            <p14:sldId id="592"/>
            <p14:sldId id="615"/>
            <p14:sldId id="618"/>
            <p14:sldId id="481"/>
            <p14:sldId id="616"/>
            <p14:sldId id="619"/>
            <p14:sldId id="594"/>
            <p14:sldId id="617"/>
            <p14:sldId id="483"/>
          </p14:sldIdLst>
        </p14:section>
        <p14:section name="Работа с текст" id="{BA68392A-B714-457B-86A4-805310AF7FE3}">
          <p14:sldIdLst>
            <p14:sldId id="602"/>
            <p14:sldId id="584"/>
            <p14:sldId id="604"/>
            <p14:sldId id="605"/>
            <p14:sldId id="623"/>
            <p14:sldId id="445"/>
            <p14:sldId id="450"/>
          </p14:sldIdLst>
        </p14:section>
        <p14:section name="Техники за използване на for" id="{635F945E-5912-491D-95A2-AA7FBCFBE39A}">
          <p14:sldIdLst>
            <p14:sldId id="441"/>
            <p14:sldId id="434"/>
            <p14:sldId id="620"/>
            <p14:sldId id="621"/>
            <p14:sldId id="578"/>
            <p14:sldId id="622"/>
          </p14:sldIdLst>
        </p14:section>
        <p14:section name="End Section" id="{C4E6FF98-0AF8-4B2D-96C6-F09A0D078492}">
          <p14:sldIdLst>
            <p14:sldId id="580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161" autoAdjust="0"/>
  </p:normalViewPr>
  <p:slideViewPr>
    <p:cSldViewPr showGuides="1">
      <p:cViewPr varScale="1">
        <p:scale>
          <a:sx n="84" d="100"/>
          <a:sy n="84" d="100"/>
        </p:scale>
        <p:origin x="624" y="82"/>
      </p:cViewPr>
      <p:guideLst>
        <p:guide orient="horz" pos="2184"/>
        <p:guide pos="3840"/>
        <p:guide orient="horz" pos="21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A52DE-496A-4F9A-8587-4443FAF43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046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DA056-2A8C-4B7A-8819-C844A4782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872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876F13-271C-4ABB-B735-B55D2B8E2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20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B520C0-C662-448B-93E4-EE5425F8F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1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994E42-3F0B-4B74-95F9-93D60B113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6859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7ECF8D-FE09-40E7-BCA7-76576B62A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708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EF9BD-FFA7-4DA0-9DBC-22A8604B2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098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FE66B-2D04-4CAB-B808-C98C90B42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7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CB0749-BEAD-425C-A344-AA39615CB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1A0B3F-3B61-4A13-8D77-768EBEEAE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30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924C-2CB5-495D-B35F-5B6DDA48E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27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06/10/2024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440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">
            <a:extLst>
              <a:ext uri="{FF2B5EF4-FFF2-40B4-BE49-F238E27FC236}">
                <a16:creationId xmlns:a16="http://schemas.microsoft.com/office/drawing/2014/main" id="{617399FF-B27F-461B-A021-2A39B5EB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4844FF4-3B77-44A9-8F9C-B0E866E5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301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2836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189157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47850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4746000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4746000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1" y="3833418"/>
            <a:ext cx="63833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0" y="1247048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0D26114-3169-4DCB-BE7C-20874181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1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A2A2851-8BFE-4A32-89D6-71F88E8B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912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4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0" y="1902417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534582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74600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74600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2240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3923935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BD9717F-B559-42FC-B847-1FC08D5F3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</a:t>
            </a:r>
            <a:r>
              <a:rPr lang="bg-BG"/>
              <a:t>сме абитуриенти </a:t>
            </a:r>
            <a:r>
              <a:rPr lang="bg-BG" dirty="0"/>
              <a:t>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9" y="4783535"/>
            <a:ext cx="6897524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2"/>
            <a:ext cx="6840491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189310"/>
            <a:ext cx="2940695" cy="9601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96012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189311"/>
            <a:ext cx="1981200" cy="96012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08" y="3856220"/>
            <a:ext cx="1404050" cy="703703"/>
          </a:xfrm>
          <a:custGeom>
            <a:avLst/>
            <a:gdLst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-184703 w 1404050"/>
              <a:gd name="connsiteY22" fmla="*/ 34481 h 703703"/>
              <a:gd name="connsiteX23" fmla="*/ 0 w 1404050"/>
              <a:gd name="connsiteY23" fmla="*/ 117284 h 703703"/>
              <a:gd name="connsiteX24" fmla="*/ 0 w 1404050"/>
              <a:gd name="connsiteY24" fmla="*/ 117286 h 703703"/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0 w 1404050"/>
              <a:gd name="connsiteY22" fmla="*/ 117284 h 703703"/>
              <a:gd name="connsiteX23" fmla="*/ 0 w 1404050"/>
              <a:gd name="connsiteY23" fmla="*/ 117286 h 70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Стъпка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8C379AA-9EAE-43E0-8FB0-32672340A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673600"/>
            <a:ext cx="4889500" cy="960120"/>
          </a:xfrm>
          <a:custGeom>
            <a:avLst/>
            <a:gdLst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918884 w 4889500"/>
              <a:gd name="connsiteY4" fmla="*/ -278492 h 960120"/>
              <a:gd name="connsiteX5" fmla="*/ 2037292 w 4889500"/>
              <a:gd name="connsiteY5" fmla="*/ 0 h 960120"/>
              <a:gd name="connsiteX6" fmla="*/ 4729477 w 4889500"/>
              <a:gd name="connsiteY6" fmla="*/ 0 h 960120"/>
              <a:gd name="connsiteX7" fmla="*/ 4842630 w 4889500"/>
              <a:gd name="connsiteY7" fmla="*/ 46870 h 960120"/>
              <a:gd name="connsiteX8" fmla="*/ 4889499 w 4889500"/>
              <a:gd name="connsiteY8" fmla="*/ 160023 h 960120"/>
              <a:gd name="connsiteX9" fmla="*/ 4889500 w 4889500"/>
              <a:gd name="connsiteY9" fmla="*/ 160020 h 960120"/>
              <a:gd name="connsiteX10" fmla="*/ 4889500 w 4889500"/>
              <a:gd name="connsiteY10" fmla="*/ 160020 h 960120"/>
              <a:gd name="connsiteX11" fmla="*/ 4889500 w 4889500"/>
              <a:gd name="connsiteY11" fmla="*/ 400050 h 960120"/>
              <a:gd name="connsiteX12" fmla="*/ 4889500 w 4889500"/>
              <a:gd name="connsiteY12" fmla="*/ 800097 h 960120"/>
              <a:gd name="connsiteX13" fmla="*/ 4842630 w 4889500"/>
              <a:gd name="connsiteY13" fmla="*/ 913250 h 960120"/>
              <a:gd name="connsiteX14" fmla="*/ 4729477 w 4889500"/>
              <a:gd name="connsiteY14" fmla="*/ 960120 h 960120"/>
              <a:gd name="connsiteX15" fmla="*/ 2037292 w 4889500"/>
              <a:gd name="connsiteY15" fmla="*/ 960120 h 960120"/>
              <a:gd name="connsiteX16" fmla="*/ 814917 w 4889500"/>
              <a:gd name="connsiteY16" fmla="*/ 960120 h 960120"/>
              <a:gd name="connsiteX17" fmla="*/ 814917 w 4889500"/>
              <a:gd name="connsiteY17" fmla="*/ 960120 h 960120"/>
              <a:gd name="connsiteX18" fmla="*/ 160023 w 4889500"/>
              <a:gd name="connsiteY18" fmla="*/ 960120 h 960120"/>
              <a:gd name="connsiteX19" fmla="*/ 46870 w 4889500"/>
              <a:gd name="connsiteY19" fmla="*/ 913250 h 960120"/>
              <a:gd name="connsiteX20" fmla="*/ 0 w 4889500"/>
              <a:gd name="connsiteY20" fmla="*/ 800097 h 960120"/>
              <a:gd name="connsiteX21" fmla="*/ 0 w 4889500"/>
              <a:gd name="connsiteY21" fmla="*/ 400050 h 960120"/>
              <a:gd name="connsiteX22" fmla="*/ 0 w 4889500"/>
              <a:gd name="connsiteY22" fmla="*/ 160020 h 960120"/>
              <a:gd name="connsiteX23" fmla="*/ 0 w 4889500"/>
              <a:gd name="connsiteY23" fmla="*/ 160020 h 960120"/>
              <a:gd name="connsiteX24" fmla="*/ 0 w 4889500"/>
              <a:gd name="connsiteY24" fmla="*/ 160023 h 960120"/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2037292 w 4889500"/>
              <a:gd name="connsiteY4" fmla="*/ 0 h 960120"/>
              <a:gd name="connsiteX5" fmla="*/ 4729477 w 4889500"/>
              <a:gd name="connsiteY5" fmla="*/ 0 h 960120"/>
              <a:gd name="connsiteX6" fmla="*/ 4842630 w 4889500"/>
              <a:gd name="connsiteY6" fmla="*/ 46870 h 960120"/>
              <a:gd name="connsiteX7" fmla="*/ 4889499 w 4889500"/>
              <a:gd name="connsiteY7" fmla="*/ 160023 h 960120"/>
              <a:gd name="connsiteX8" fmla="*/ 4889500 w 4889500"/>
              <a:gd name="connsiteY8" fmla="*/ 160020 h 960120"/>
              <a:gd name="connsiteX9" fmla="*/ 4889500 w 4889500"/>
              <a:gd name="connsiteY9" fmla="*/ 160020 h 960120"/>
              <a:gd name="connsiteX10" fmla="*/ 4889500 w 4889500"/>
              <a:gd name="connsiteY10" fmla="*/ 400050 h 960120"/>
              <a:gd name="connsiteX11" fmla="*/ 4889500 w 4889500"/>
              <a:gd name="connsiteY11" fmla="*/ 800097 h 960120"/>
              <a:gd name="connsiteX12" fmla="*/ 4842630 w 4889500"/>
              <a:gd name="connsiteY12" fmla="*/ 913250 h 960120"/>
              <a:gd name="connsiteX13" fmla="*/ 4729477 w 4889500"/>
              <a:gd name="connsiteY13" fmla="*/ 960120 h 960120"/>
              <a:gd name="connsiteX14" fmla="*/ 2037292 w 4889500"/>
              <a:gd name="connsiteY14" fmla="*/ 960120 h 960120"/>
              <a:gd name="connsiteX15" fmla="*/ 814917 w 4889500"/>
              <a:gd name="connsiteY15" fmla="*/ 960120 h 960120"/>
              <a:gd name="connsiteX16" fmla="*/ 814917 w 4889500"/>
              <a:gd name="connsiteY16" fmla="*/ 960120 h 960120"/>
              <a:gd name="connsiteX17" fmla="*/ 160023 w 4889500"/>
              <a:gd name="connsiteY17" fmla="*/ 960120 h 960120"/>
              <a:gd name="connsiteX18" fmla="*/ 46870 w 4889500"/>
              <a:gd name="connsiteY18" fmla="*/ 913250 h 960120"/>
              <a:gd name="connsiteX19" fmla="*/ 0 w 4889500"/>
              <a:gd name="connsiteY19" fmla="*/ 800097 h 960120"/>
              <a:gd name="connsiteX20" fmla="*/ 0 w 4889500"/>
              <a:gd name="connsiteY20" fmla="*/ 400050 h 960120"/>
              <a:gd name="connsiteX21" fmla="*/ 0 w 4889500"/>
              <a:gd name="connsiteY21" fmla="*/ 160020 h 960120"/>
              <a:gd name="connsiteX22" fmla="*/ 0 w 4889500"/>
              <a:gd name="connsiteY22" fmla="*/ 160020 h 960120"/>
              <a:gd name="connsiteX23" fmla="*/ 0 w 4889500"/>
              <a:gd name="connsiteY23" fmla="*/ 160023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bg-BG" sz="2800" b="1" dirty="0">
                <a:solidFill>
                  <a:schemeClr val="bg2"/>
                </a:solidFill>
              </a:rPr>
              <a:t>блок от код за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повторени</a:t>
            </a:r>
            <a:r>
              <a:rPr lang="en-US" sz="2800" b="1" dirty="0">
                <a:solidFill>
                  <a:schemeClr val="bg2"/>
                </a:solidFill>
              </a:rPr>
              <a:t>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629400" y="3384550"/>
            <a:ext cx="1333500" cy="400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DA1-4DB8-42A6-8671-78B23AC1E3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4BF2408-C219-42E4-A832-A3ABA5B7CA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8327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200" dirty="0">
                <a:latin typeface="+mj-lt"/>
              </a:rPr>
              <a:t>Работа с по-сложни </a:t>
            </a:r>
            <a:r>
              <a:rPr lang="en-US" sz="3200" dirty="0">
                <a:latin typeface="+mj-lt"/>
              </a:rPr>
              <a:t>for-</a:t>
            </a:r>
            <a:r>
              <a:rPr lang="bg-BG" sz="32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2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положително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D3F9ED-FF6D-49C2-BC42-B49928F69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ACC29FE-E716-40AB-8566-7C3EB36A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06963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473CDFB0-C97D-464F-BD2E-B9E1979C2456}"/>
              </a:ext>
            </a:extLst>
          </p:cNvPr>
          <p:cNvSpPr/>
          <p:nvPr/>
        </p:nvSpPr>
        <p:spPr>
          <a:xfrm>
            <a:off x="2133600" y="547509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A30C198-430E-4E6D-9F01-1336B393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6902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3008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558782"/>
            <a:ext cx="9715594" cy="39149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02" y="2803382"/>
            <a:ext cx="1624598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7350" y="2803382"/>
            <a:ext cx="952500" cy="5580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63101" y="3571065"/>
            <a:ext cx="3903270" cy="731520"/>
          </a:xfrm>
          <a:custGeom>
            <a:avLst/>
            <a:gdLst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751965 w 3903270"/>
              <a:gd name="connsiteY3" fmla="*/ -517982 h 731520"/>
              <a:gd name="connsiteX4" fmla="*/ 1626363 w 3903270"/>
              <a:gd name="connsiteY4" fmla="*/ 0 h 731520"/>
              <a:gd name="connsiteX5" fmla="*/ 3781348 w 3903270"/>
              <a:gd name="connsiteY5" fmla="*/ 0 h 731520"/>
              <a:gd name="connsiteX6" fmla="*/ 3903270 w 3903270"/>
              <a:gd name="connsiteY6" fmla="*/ 121922 h 731520"/>
              <a:gd name="connsiteX7" fmla="*/ 3903270 w 3903270"/>
              <a:gd name="connsiteY7" fmla="*/ 121920 h 731520"/>
              <a:gd name="connsiteX8" fmla="*/ 3903270 w 3903270"/>
              <a:gd name="connsiteY8" fmla="*/ 121920 h 731520"/>
              <a:gd name="connsiteX9" fmla="*/ 3903270 w 3903270"/>
              <a:gd name="connsiteY9" fmla="*/ 304800 h 731520"/>
              <a:gd name="connsiteX10" fmla="*/ 3903270 w 3903270"/>
              <a:gd name="connsiteY10" fmla="*/ 609598 h 731520"/>
              <a:gd name="connsiteX11" fmla="*/ 3781348 w 3903270"/>
              <a:gd name="connsiteY11" fmla="*/ 731520 h 731520"/>
              <a:gd name="connsiteX12" fmla="*/ 1626363 w 3903270"/>
              <a:gd name="connsiteY12" fmla="*/ 731520 h 731520"/>
              <a:gd name="connsiteX13" fmla="*/ 650545 w 3903270"/>
              <a:gd name="connsiteY13" fmla="*/ 731520 h 731520"/>
              <a:gd name="connsiteX14" fmla="*/ 650545 w 3903270"/>
              <a:gd name="connsiteY14" fmla="*/ 731520 h 731520"/>
              <a:gd name="connsiteX15" fmla="*/ 121922 w 3903270"/>
              <a:gd name="connsiteY15" fmla="*/ 731520 h 731520"/>
              <a:gd name="connsiteX16" fmla="*/ 0 w 3903270"/>
              <a:gd name="connsiteY16" fmla="*/ 609598 h 731520"/>
              <a:gd name="connsiteX17" fmla="*/ 0 w 3903270"/>
              <a:gd name="connsiteY17" fmla="*/ 304800 h 731520"/>
              <a:gd name="connsiteX18" fmla="*/ 0 w 3903270"/>
              <a:gd name="connsiteY18" fmla="*/ 121920 h 731520"/>
              <a:gd name="connsiteX19" fmla="*/ 0 w 3903270"/>
              <a:gd name="connsiteY19" fmla="*/ 121920 h 731520"/>
              <a:gd name="connsiteX20" fmla="*/ 0 w 3903270"/>
              <a:gd name="connsiteY20" fmla="*/ 121922 h 731520"/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1626363 w 3903270"/>
              <a:gd name="connsiteY3" fmla="*/ 0 h 731520"/>
              <a:gd name="connsiteX4" fmla="*/ 3781348 w 3903270"/>
              <a:gd name="connsiteY4" fmla="*/ 0 h 731520"/>
              <a:gd name="connsiteX5" fmla="*/ 3903270 w 3903270"/>
              <a:gd name="connsiteY5" fmla="*/ 121922 h 731520"/>
              <a:gd name="connsiteX6" fmla="*/ 3903270 w 3903270"/>
              <a:gd name="connsiteY6" fmla="*/ 121920 h 731520"/>
              <a:gd name="connsiteX7" fmla="*/ 3903270 w 3903270"/>
              <a:gd name="connsiteY7" fmla="*/ 121920 h 731520"/>
              <a:gd name="connsiteX8" fmla="*/ 3903270 w 3903270"/>
              <a:gd name="connsiteY8" fmla="*/ 304800 h 731520"/>
              <a:gd name="connsiteX9" fmla="*/ 3903270 w 3903270"/>
              <a:gd name="connsiteY9" fmla="*/ 609598 h 731520"/>
              <a:gd name="connsiteX10" fmla="*/ 3781348 w 3903270"/>
              <a:gd name="connsiteY10" fmla="*/ 731520 h 731520"/>
              <a:gd name="connsiteX11" fmla="*/ 1626363 w 3903270"/>
              <a:gd name="connsiteY11" fmla="*/ 731520 h 731520"/>
              <a:gd name="connsiteX12" fmla="*/ 650545 w 3903270"/>
              <a:gd name="connsiteY12" fmla="*/ 731520 h 731520"/>
              <a:gd name="connsiteX13" fmla="*/ 650545 w 3903270"/>
              <a:gd name="connsiteY13" fmla="*/ 731520 h 731520"/>
              <a:gd name="connsiteX14" fmla="*/ 121922 w 3903270"/>
              <a:gd name="connsiteY14" fmla="*/ 731520 h 731520"/>
              <a:gd name="connsiteX15" fmla="*/ 0 w 3903270"/>
              <a:gd name="connsiteY15" fmla="*/ 609598 h 731520"/>
              <a:gd name="connsiteX16" fmla="*/ 0 w 3903270"/>
              <a:gd name="connsiteY16" fmla="*/ 304800 h 731520"/>
              <a:gd name="connsiteX17" fmla="*/ 0 w 3903270"/>
              <a:gd name="connsiteY17" fmla="*/ 121920 h 731520"/>
              <a:gd name="connsiteX18" fmla="*/ 0 w 3903270"/>
              <a:gd name="connsiteY18" fmla="*/ 121920 h 731520"/>
              <a:gd name="connsiteX19" fmla="*/ 0 w 3903270"/>
              <a:gd name="connsiteY19" fmla="*/ 1219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31000" y="4159280"/>
            <a:ext cx="3600450" cy="954107"/>
          </a:xfrm>
          <a:custGeom>
            <a:avLst/>
            <a:gdLst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151402 w 3600450"/>
              <a:gd name="connsiteY3" fmla="*/ -541210 h 1055608"/>
              <a:gd name="connsiteX4" fmla="*/ 3000375 w 3600450"/>
              <a:gd name="connsiteY4" fmla="*/ 0 h 1055608"/>
              <a:gd name="connsiteX5" fmla="*/ 3424512 w 3600450"/>
              <a:gd name="connsiteY5" fmla="*/ 0 h 1055608"/>
              <a:gd name="connsiteX6" fmla="*/ 3600450 w 3600450"/>
              <a:gd name="connsiteY6" fmla="*/ 175938 h 1055608"/>
              <a:gd name="connsiteX7" fmla="*/ 3600450 w 3600450"/>
              <a:gd name="connsiteY7" fmla="*/ 175935 h 1055608"/>
              <a:gd name="connsiteX8" fmla="*/ 3600450 w 3600450"/>
              <a:gd name="connsiteY8" fmla="*/ 175935 h 1055608"/>
              <a:gd name="connsiteX9" fmla="*/ 3600450 w 3600450"/>
              <a:gd name="connsiteY9" fmla="*/ 439837 h 1055608"/>
              <a:gd name="connsiteX10" fmla="*/ 3600450 w 3600450"/>
              <a:gd name="connsiteY10" fmla="*/ 879670 h 1055608"/>
              <a:gd name="connsiteX11" fmla="*/ 3424512 w 3600450"/>
              <a:gd name="connsiteY11" fmla="*/ 1055608 h 1055608"/>
              <a:gd name="connsiteX12" fmla="*/ 3000375 w 3600450"/>
              <a:gd name="connsiteY12" fmla="*/ 1055608 h 1055608"/>
              <a:gd name="connsiteX13" fmla="*/ 2100263 w 3600450"/>
              <a:gd name="connsiteY13" fmla="*/ 1055608 h 1055608"/>
              <a:gd name="connsiteX14" fmla="*/ 2100263 w 3600450"/>
              <a:gd name="connsiteY14" fmla="*/ 1055608 h 1055608"/>
              <a:gd name="connsiteX15" fmla="*/ 175938 w 3600450"/>
              <a:gd name="connsiteY15" fmla="*/ 1055608 h 1055608"/>
              <a:gd name="connsiteX16" fmla="*/ 0 w 3600450"/>
              <a:gd name="connsiteY16" fmla="*/ 879670 h 1055608"/>
              <a:gd name="connsiteX17" fmla="*/ 0 w 3600450"/>
              <a:gd name="connsiteY17" fmla="*/ 439837 h 1055608"/>
              <a:gd name="connsiteX18" fmla="*/ 0 w 3600450"/>
              <a:gd name="connsiteY18" fmla="*/ 175935 h 1055608"/>
              <a:gd name="connsiteX19" fmla="*/ 0 w 3600450"/>
              <a:gd name="connsiteY19" fmla="*/ 175935 h 1055608"/>
              <a:gd name="connsiteX20" fmla="*/ 0 w 3600450"/>
              <a:gd name="connsiteY20" fmla="*/ 175938 h 1055608"/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000375 w 3600450"/>
              <a:gd name="connsiteY3" fmla="*/ 0 h 1055608"/>
              <a:gd name="connsiteX4" fmla="*/ 3424512 w 3600450"/>
              <a:gd name="connsiteY4" fmla="*/ 0 h 1055608"/>
              <a:gd name="connsiteX5" fmla="*/ 3600450 w 3600450"/>
              <a:gd name="connsiteY5" fmla="*/ 175938 h 1055608"/>
              <a:gd name="connsiteX6" fmla="*/ 3600450 w 3600450"/>
              <a:gd name="connsiteY6" fmla="*/ 175935 h 1055608"/>
              <a:gd name="connsiteX7" fmla="*/ 3600450 w 3600450"/>
              <a:gd name="connsiteY7" fmla="*/ 175935 h 1055608"/>
              <a:gd name="connsiteX8" fmla="*/ 3600450 w 3600450"/>
              <a:gd name="connsiteY8" fmla="*/ 439837 h 1055608"/>
              <a:gd name="connsiteX9" fmla="*/ 3600450 w 3600450"/>
              <a:gd name="connsiteY9" fmla="*/ 879670 h 1055608"/>
              <a:gd name="connsiteX10" fmla="*/ 3424512 w 3600450"/>
              <a:gd name="connsiteY10" fmla="*/ 1055608 h 1055608"/>
              <a:gd name="connsiteX11" fmla="*/ 3000375 w 3600450"/>
              <a:gd name="connsiteY11" fmla="*/ 1055608 h 1055608"/>
              <a:gd name="connsiteX12" fmla="*/ 2100263 w 3600450"/>
              <a:gd name="connsiteY12" fmla="*/ 1055608 h 1055608"/>
              <a:gd name="connsiteX13" fmla="*/ 2100263 w 3600450"/>
              <a:gd name="connsiteY13" fmla="*/ 1055608 h 1055608"/>
              <a:gd name="connsiteX14" fmla="*/ 175938 w 3600450"/>
              <a:gd name="connsiteY14" fmla="*/ 1055608 h 1055608"/>
              <a:gd name="connsiteX15" fmla="*/ 0 w 3600450"/>
              <a:gd name="connsiteY15" fmla="*/ 879670 h 1055608"/>
              <a:gd name="connsiteX16" fmla="*/ 0 w 3600450"/>
              <a:gd name="connsiteY16" fmla="*/ 439837 h 1055608"/>
              <a:gd name="connsiteX17" fmla="*/ 0 w 3600450"/>
              <a:gd name="connsiteY17" fmla="*/ 175935 h 1055608"/>
              <a:gd name="connsiteX18" fmla="*/ 0 w 3600450"/>
              <a:gd name="connsiteY18" fmla="*/ 175935 h 1055608"/>
              <a:gd name="connsiteX19" fmla="*/ 0 w 360045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7DE48DF-CCBC-407A-8B49-3A3F16F4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525933"/>
            <a:ext cx="8845550" cy="40811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1; i &lt;= n; i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8450" y="2940050"/>
            <a:ext cx="1644650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BE99D9B-9B3A-4042-8649-648D4887E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73800" y="3881783"/>
            <a:ext cx="4622800" cy="640080"/>
          </a:xfrm>
          <a:custGeom>
            <a:avLst/>
            <a:gdLst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2123483 w 4622800"/>
              <a:gd name="connsiteY4" fmla="*/ -491680 h 548640"/>
              <a:gd name="connsiteX5" fmla="*/ 1926167 w 4622800"/>
              <a:gd name="connsiteY5" fmla="*/ 0 h 548640"/>
              <a:gd name="connsiteX6" fmla="*/ 4531358 w 4622800"/>
              <a:gd name="connsiteY6" fmla="*/ 0 h 548640"/>
              <a:gd name="connsiteX7" fmla="*/ 4596017 w 4622800"/>
              <a:gd name="connsiteY7" fmla="*/ 26783 h 548640"/>
              <a:gd name="connsiteX8" fmla="*/ 4622800 w 4622800"/>
              <a:gd name="connsiteY8" fmla="*/ 91442 h 548640"/>
              <a:gd name="connsiteX9" fmla="*/ 4622800 w 4622800"/>
              <a:gd name="connsiteY9" fmla="*/ 91440 h 548640"/>
              <a:gd name="connsiteX10" fmla="*/ 4622800 w 4622800"/>
              <a:gd name="connsiteY10" fmla="*/ 91440 h 548640"/>
              <a:gd name="connsiteX11" fmla="*/ 4622800 w 4622800"/>
              <a:gd name="connsiteY11" fmla="*/ 228600 h 548640"/>
              <a:gd name="connsiteX12" fmla="*/ 4622800 w 4622800"/>
              <a:gd name="connsiteY12" fmla="*/ 457198 h 548640"/>
              <a:gd name="connsiteX13" fmla="*/ 4596017 w 4622800"/>
              <a:gd name="connsiteY13" fmla="*/ 521857 h 548640"/>
              <a:gd name="connsiteX14" fmla="*/ 4531358 w 4622800"/>
              <a:gd name="connsiteY14" fmla="*/ 548640 h 548640"/>
              <a:gd name="connsiteX15" fmla="*/ 1926167 w 4622800"/>
              <a:gd name="connsiteY15" fmla="*/ 548640 h 548640"/>
              <a:gd name="connsiteX16" fmla="*/ 770467 w 4622800"/>
              <a:gd name="connsiteY16" fmla="*/ 548640 h 548640"/>
              <a:gd name="connsiteX17" fmla="*/ 770467 w 4622800"/>
              <a:gd name="connsiteY17" fmla="*/ 548640 h 548640"/>
              <a:gd name="connsiteX18" fmla="*/ 91442 w 4622800"/>
              <a:gd name="connsiteY18" fmla="*/ 548640 h 548640"/>
              <a:gd name="connsiteX19" fmla="*/ 26783 w 4622800"/>
              <a:gd name="connsiteY19" fmla="*/ 521857 h 548640"/>
              <a:gd name="connsiteX20" fmla="*/ 0 w 4622800"/>
              <a:gd name="connsiteY20" fmla="*/ 457198 h 548640"/>
              <a:gd name="connsiteX21" fmla="*/ 0 w 4622800"/>
              <a:gd name="connsiteY21" fmla="*/ 228600 h 548640"/>
              <a:gd name="connsiteX22" fmla="*/ 0 w 4622800"/>
              <a:gd name="connsiteY22" fmla="*/ 91440 h 548640"/>
              <a:gd name="connsiteX23" fmla="*/ 0 w 4622800"/>
              <a:gd name="connsiteY23" fmla="*/ 91440 h 548640"/>
              <a:gd name="connsiteX24" fmla="*/ 0 w 4622800"/>
              <a:gd name="connsiteY24" fmla="*/ 91442 h 548640"/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1926167 w 4622800"/>
              <a:gd name="connsiteY4" fmla="*/ 0 h 548640"/>
              <a:gd name="connsiteX5" fmla="*/ 4531358 w 4622800"/>
              <a:gd name="connsiteY5" fmla="*/ 0 h 548640"/>
              <a:gd name="connsiteX6" fmla="*/ 4596017 w 4622800"/>
              <a:gd name="connsiteY6" fmla="*/ 26783 h 548640"/>
              <a:gd name="connsiteX7" fmla="*/ 4622800 w 4622800"/>
              <a:gd name="connsiteY7" fmla="*/ 91442 h 548640"/>
              <a:gd name="connsiteX8" fmla="*/ 4622800 w 4622800"/>
              <a:gd name="connsiteY8" fmla="*/ 91440 h 548640"/>
              <a:gd name="connsiteX9" fmla="*/ 4622800 w 4622800"/>
              <a:gd name="connsiteY9" fmla="*/ 91440 h 548640"/>
              <a:gd name="connsiteX10" fmla="*/ 4622800 w 4622800"/>
              <a:gd name="connsiteY10" fmla="*/ 228600 h 548640"/>
              <a:gd name="connsiteX11" fmla="*/ 4622800 w 4622800"/>
              <a:gd name="connsiteY11" fmla="*/ 457198 h 548640"/>
              <a:gd name="connsiteX12" fmla="*/ 4596017 w 4622800"/>
              <a:gd name="connsiteY12" fmla="*/ 521857 h 548640"/>
              <a:gd name="connsiteX13" fmla="*/ 4531358 w 4622800"/>
              <a:gd name="connsiteY13" fmla="*/ 548640 h 548640"/>
              <a:gd name="connsiteX14" fmla="*/ 1926167 w 4622800"/>
              <a:gd name="connsiteY14" fmla="*/ 548640 h 548640"/>
              <a:gd name="connsiteX15" fmla="*/ 770467 w 4622800"/>
              <a:gd name="connsiteY15" fmla="*/ 548640 h 548640"/>
              <a:gd name="connsiteX16" fmla="*/ 770467 w 4622800"/>
              <a:gd name="connsiteY16" fmla="*/ 548640 h 548640"/>
              <a:gd name="connsiteX17" fmla="*/ 91442 w 4622800"/>
              <a:gd name="connsiteY17" fmla="*/ 548640 h 548640"/>
              <a:gd name="connsiteX18" fmla="*/ 26783 w 4622800"/>
              <a:gd name="connsiteY18" fmla="*/ 521857 h 548640"/>
              <a:gd name="connsiteX19" fmla="*/ 0 w 4622800"/>
              <a:gd name="connsiteY19" fmla="*/ 457198 h 548640"/>
              <a:gd name="connsiteX20" fmla="*/ 0 w 4622800"/>
              <a:gd name="connsiteY20" fmla="*/ 228600 h 548640"/>
              <a:gd name="connsiteX21" fmla="*/ 0 w 4622800"/>
              <a:gd name="connsiteY21" fmla="*/ 91440 h 548640"/>
              <a:gd name="connsiteX22" fmla="*/ 0 w 4622800"/>
              <a:gd name="connsiteY22" fmla="*/ 91440 h 548640"/>
              <a:gd name="connsiteX23" fmla="*/ 0 w 4622800"/>
              <a:gd name="connsiteY23" fmla="*/ 91442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254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която:</a:t>
            </a:r>
          </a:p>
          <a:p>
            <a:pPr lvl="1"/>
            <a:r>
              <a:rPr lang="bg-BG" sz="3200" dirty="0"/>
              <a:t>Получава цяло число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200" dirty="0"/>
              <a:t>Отпечатва четните степени на </a:t>
            </a:r>
            <a:r>
              <a:rPr lang="bg-BG" sz="3200" b="1" dirty="0"/>
              <a:t>2</a:t>
            </a:r>
            <a:r>
              <a:rPr lang="bg-BG" sz="3200" dirty="0"/>
              <a:t> до </a:t>
            </a:r>
            <a:r>
              <a:rPr lang="en-US" sz="3200" b="1" dirty="0"/>
              <a:t>2</a:t>
            </a:r>
            <a:r>
              <a:rPr lang="en-US" sz="3200" b="1" baseline="30000" dirty="0">
                <a:solidFill>
                  <a:schemeClr val="bg1"/>
                </a:solidFill>
              </a:rPr>
              <a:t>n</a:t>
            </a:r>
            <a:r>
              <a:rPr lang="bg-BG" sz="3200" dirty="0"/>
              <a:t>: 2</a:t>
            </a:r>
            <a:r>
              <a:rPr lang="bg-BG" sz="3200" baseline="30000" dirty="0"/>
              <a:t>0</a:t>
            </a:r>
            <a:r>
              <a:rPr lang="bg-BG" sz="3200" dirty="0"/>
              <a:t>, 2</a:t>
            </a:r>
            <a:r>
              <a:rPr lang="bg-BG" sz="3200" baseline="30000" dirty="0"/>
              <a:t>2</a:t>
            </a:r>
            <a:r>
              <a:rPr lang="bg-BG" sz="3200" dirty="0"/>
              <a:t>, 2</a:t>
            </a:r>
            <a:r>
              <a:rPr lang="bg-BG" sz="3200" baseline="30000" dirty="0"/>
              <a:t>4</a:t>
            </a:r>
            <a:r>
              <a:rPr lang="bg-BG" sz="3200" dirty="0"/>
              <a:t>, 2</a:t>
            </a:r>
            <a:r>
              <a:rPr lang="bg-BG" sz="3200" baseline="30000" dirty="0"/>
              <a:t>8</a:t>
            </a:r>
            <a:r>
              <a:rPr lang="bg-BG" sz="3200" dirty="0"/>
              <a:t>, …, </a:t>
            </a:r>
            <a:r>
              <a:rPr lang="bg-BG" sz="3200" b="1" dirty="0"/>
              <a:t>2</a:t>
            </a:r>
            <a:r>
              <a:rPr lang="en-US" sz="3200" b="1" baseline="30000" dirty="0"/>
              <a:t>n</a:t>
            </a:r>
            <a:endParaRPr lang="bg-BG" sz="3200" b="1" dirty="0"/>
          </a:p>
          <a:p>
            <a:r>
              <a:rPr lang="bg-BG" sz="36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23077AE-03A0-496D-BC76-3A1F719C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1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3200" y="1273960"/>
            <a:ext cx="9156700" cy="4777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251700" y="3096410"/>
            <a:ext cx="1511300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53453-FEA1-4226-A8ED-55DF652E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Четни степени на 2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51800" y="3975803"/>
            <a:ext cx="2133600" cy="943057"/>
          </a:xfrm>
          <a:custGeom>
            <a:avLst/>
            <a:gdLst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350508 w 2133600"/>
              <a:gd name="connsiteY4" fmla="*/ -322846 h 943057"/>
              <a:gd name="connsiteX5" fmla="*/ 889000 w 2133600"/>
              <a:gd name="connsiteY5" fmla="*/ 0 h 943057"/>
              <a:gd name="connsiteX6" fmla="*/ 1976421 w 2133600"/>
              <a:gd name="connsiteY6" fmla="*/ 0 h 943057"/>
              <a:gd name="connsiteX7" fmla="*/ 2087563 w 2133600"/>
              <a:gd name="connsiteY7" fmla="*/ 46037 h 943057"/>
              <a:gd name="connsiteX8" fmla="*/ 2133600 w 2133600"/>
              <a:gd name="connsiteY8" fmla="*/ 157179 h 943057"/>
              <a:gd name="connsiteX9" fmla="*/ 2133600 w 2133600"/>
              <a:gd name="connsiteY9" fmla="*/ 157176 h 943057"/>
              <a:gd name="connsiteX10" fmla="*/ 2133600 w 2133600"/>
              <a:gd name="connsiteY10" fmla="*/ 157176 h 943057"/>
              <a:gd name="connsiteX11" fmla="*/ 2133600 w 2133600"/>
              <a:gd name="connsiteY11" fmla="*/ 392940 h 943057"/>
              <a:gd name="connsiteX12" fmla="*/ 2133600 w 2133600"/>
              <a:gd name="connsiteY12" fmla="*/ 785878 h 943057"/>
              <a:gd name="connsiteX13" fmla="*/ 2087563 w 2133600"/>
              <a:gd name="connsiteY13" fmla="*/ 897020 h 943057"/>
              <a:gd name="connsiteX14" fmla="*/ 1976421 w 2133600"/>
              <a:gd name="connsiteY14" fmla="*/ 943057 h 943057"/>
              <a:gd name="connsiteX15" fmla="*/ 889000 w 2133600"/>
              <a:gd name="connsiteY15" fmla="*/ 943057 h 943057"/>
              <a:gd name="connsiteX16" fmla="*/ 355600 w 2133600"/>
              <a:gd name="connsiteY16" fmla="*/ 943057 h 943057"/>
              <a:gd name="connsiteX17" fmla="*/ 355600 w 2133600"/>
              <a:gd name="connsiteY17" fmla="*/ 943057 h 943057"/>
              <a:gd name="connsiteX18" fmla="*/ 157179 w 2133600"/>
              <a:gd name="connsiteY18" fmla="*/ 943057 h 943057"/>
              <a:gd name="connsiteX19" fmla="*/ 46037 w 2133600"/>
              <a:gd name="connsiteY19" fmla="*/ 897020 h 943057"/>
              <a:gd name="connsiteX20" fmla="*/ 0 w 2133600"/>
              <a:gd name="connsiteY20" fmla="*/ 785878 h 943057"/>
              <a:gd name="connsiteX21" fmla="*/ 0 w 2133600"/>
              <a:gd name="connsiteY21" fmla="*/ 392940 h 943057"/>
              <a:gd name="connsiteX22" fmla="*/ 0 w 2133600"/>
              <a:gd name="connsiteY22" fmla="*/ 157176 h 943057"/>
              <a:gd name="connsiteX23" fmla="*/ 0 w 2133600"/>
              <a:gd name="connsiteY23" fmla="*/ 157176 h 943057"/>
              <a:gd name="connsiteX24" fmla="*/ 0 w 2133600"/>
              <a:gd name="connsiteY24" fmla="*/ 157179 h 943057"/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889000 w 2133600"/>
              <a:gd name="connsiteY4" fmla="*/ 0 h 943057"/>
              <a:gd name="connsiteX5" fmla="*/ 1976421 w 2133600"/>
              <a:gd name="connsiteY5" fmla="*/ 0 h 943057"/>
              <a:gd name="connsiteX6" fmla="*/ 2087563 w 2133600"/>
              <a:gd name="connsiteY6" fmla="*/ 46037 h 943057"/>
              <a:gd name="connsiteX7" fmla="*/ 2133600 w 2133600"/>
              <a:gd name="connsiteY7" fmla="*/ 157179 h 943057"/>
              <a:gd name="connsiteX8" fmla="*/ 2133600 w 2133600"/>
              <a:gd name="connsiteY8" fmla="*/ 157176 h 943057"/>
              <a:gd name="connsiteX9" fmla="*/ 2133600 w 2133600"/>
              <a:gd name="connsiteY9" fmla="*/ 157176 h 943057"/>
              <a:gd name="connsiteX10" fmla="*/ 2133600 w 2133600"/>
              <a:gd name="connsiteY10" fmla="*/ 392940 h 943057"/>
              <a:gd name="connsiteX11" fmla="*/ 2133600 w 2133600"/>
              <a:gd name="connsiteY11" fmla="*/ 785878 h 943057"/>
              <a:gd name="connsiteX12" fmla="*/ 2087563 w 2133600"/>
              <a:gd name="connsiteY12" fmla="*/ 897020 h 943057"/>
              <a:gd name="connsiteX13" fmla="*/ 1976421 w 2133600"/>
              <a:gd name="connsiteY13" fmla="*/ 943057 h 943057"/>
              <a:gd name="connsiteX14" fmla="*/ 889000 w 2133600"/>
              <a:gd name="connsiteY14" fmla="*/ 943057 h 943057"/>
              <a:gd name="connsiteX15" fmla="*/ 355600 w 2133600"/>
              <a:gd name="connsiteY15" fmla="*/ 943057 h 943057"/>
              <a:gd name="connsiteX16" fmla="*/ 355600 w 2133600"/>
              <a:gd name="connsiteY16" fmla="*/ 943057 h 943057"/>
              <a:gd name="connsiteX17" fmla="*/ 157179 w 2133600"/>
              <a:gd name="connsiteY17" fmla="*/ 943057 h 943057"/>
              <a:gd name="connsiteX18" fmla="*/ 46037 w 2133600"/>
              <a:gd name="connsiteY18" fmla="*/ 897020 h 943057"/>
              <a:gd name="connsiteX19" fmla="*/ 0 w 2133600"/>
              <a:gd name="connsiteY19" fmla="*/ 785878 h 943057"/>
              <a:gd name="connsiteX20" fmla="*/ 0 w 2133600"/>
              <a:gd name="connsiteY20" fmla="*/ 392940 h 943057"/>
              <a:gd name="connsiteX21" fmla="*/ 0 w 2133600"/>
              <a:gd name="connsiteY21" fmla="*/ 157176 h 943057"/>
              <a:gd name="connsiteX22" fmla="*/ 0 w 2133600"/>
              <a:gd name="connsiteY22" fmla="*/ 157176 h 943057"/>
              <a:gd name="connsiteX23" fmla="*/ 0 w 2133600"/>
              <a:gd name="connsiteY23" fmla="*/ 157179 h 94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</p:spTree>
    <p:extLst>
      <p:ext uri="{BB962C8B-B14F-4D97-AF65-F5344CB8AC3E}">
        <p14:creationId xmlns:p14="http://schemas.microsoft.com/office/powerpoint/2010/main" val="1773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909B-737D-4078-AB2F-DBD3680D1D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5990600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text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latin typeface="Consolas" panose="020B0609020204030204" pitchFamily="49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6698902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SoftUni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length = text.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latin typeface="Consolas" panose="020B0609020204030204" pitchFamily="49" charset="0"/>
              </a:rPr>
              <a:t>; 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280857" y="247432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68316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87-8E5D-4387-99CF-FB0C9C01EE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 </a:t>
            </a:r>
          </a:p>
          <a:p>
            <a:pPr lvl="1"/>
            <a:r>
              <a:rPr lang="bg-BG" sz="3400" dirty="0"/>
              <a:t>получава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53" y="4751705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2" y="3483314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050740" y="4860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FA4CAEC-0BAE-4E87-8D94-FE69921E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6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5450"/>
            <a:ext cx="10623550" cy="354209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function solve (input)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let text = input[0];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for (let i = 0; i &lt; </a:t>
            </a:r>
            <a:r>
              <a:rPr lang="en-US" sz="3600" dirty="0" err="1"/>
              <a:t>text.length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  console.log(text[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50" y="1269000"/>
            <a:ext cx="3625650" cy="1466159"/>
          </a:xfrm>
          <a:prstGeom prst="wedgeRoundRectCallout">
            <a:avLst>
              <a:gd name="adj1" fmla="val -60002"/>
              <a:gd name="adj2" fmla="val 55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дължината </a:t>
            </a:r>
            <a:r>
              <a:rPr lang="bg-BG" sz="28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текста</a:t>
            </a:r>
            <a:endParaRPr lang="bg-BG" sz="2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017851"/>
            <a:ext cx="3921500" cy="1144699"/>
          </a:xfrm>
          <a:prstGeom prst="wedgeRoundRectCallout">
            <a:avLst>
              <a:gd name="adj1" fmla="val -59421"/>
              <a:gd name="adj2" fmla="val -408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alibri" panose="020F0502020204030204" pitchFamily="34" charset="0"/>
              </a:rPr>
              <a:t>i</a:t>
            </a: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C5F6C6-2126-49E3-9DAB-AD275D1FC4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 символ от текст по индекс</a:t>
            </a:r>
            <a:r>
              <a:rPr lang="en-US" sz="3600" dirty="0"/>
              <a:t>, </a:t>
            </a:r>
            <a:r>
              <a:rPr lang="bg-BG" sz="3600" dirty="0"/>
              <a:t>като използваме метода </a:t>
            </a:r>
            <a:r>
              <a:rPr lang="en-US" sz="3600" b="1" dirty="0" err="1">
                <a:solidFill>
                  <a:schemeClr val="bg1"/>
                </a:solidFill>
              </a:rPr>
              <a:t>charAt</a:t>
            </a:r>
            <a:r>
              <a:rPr lang="en-US" sz="3600" b="1" dirty="0">
                <a:solidFill>
                  <a:schemeClr val="bg1"/>
                </a:solidFill>
              </a:rPr>
              <a:t>(index)</a:t>
            </a:r>
            <a:r>
              <a:rPr lang="en-US" sz="3600" dirty="0"/>
              <a:t> – </a:t>
            </a:r>
            <a:r>
              <a:rPr lang="bg-BG" sz="3600" dirty="0"/>
              <a:t>където </a:t>
            </a:r>
            <a:r>
              <a:rPr lang="en-US" sz="3600" dirty="0"/>
              <a:t>index </a:t>
            </a:r>
            <a:r>
              <a:rPr lang="bg-BG" sz="3600" dirty="0"/>
              <a:t>е число (индекса), от който ще вземем съответната буквата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r>
              <a:rPr lang="en-US" dirty="0"/>
              <a:t>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352735"/>
            <a:ext cx="7851450" cy="11757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</a:t>
            </a:r>
            <a:r>
              <a:rPr lang="en-US" sz="3200" b="1" dirty="0" err="1">
                <a:latin typeface="Consolas" panose="020B0609020204030204" pitchFamily="49" charset="0"/>
              </a:rPr>
              <a:t>text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.charAt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(4)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7207250" y="360762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6511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37E94A8-D012-4104-8E38-3CFE1BC9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6000" y="1186663"/>
            <a:ext cx="9245600" cy="55517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text = input[0];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switch (text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'a': sum += 1;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'e': sum += 2;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1236D2-3344-47FD-AB6B-9B5484A3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Сумира отделните цифри в него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условие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8529" y="5027049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5021" y="51413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8552C38-656A-499C-93BC-BA27F9606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7550" y="5027049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1234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808529" y="5740400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is:33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11"/>
          <p:cNvSpPr/>
          <p:nvPr/>
        </p:nvSpPr>
        <p:spPr>
          <a:xfrm>
            <a:off x="2205021" y="5854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17550" y="5740400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564891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041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40760" y="1773792"/>
            <a:ext cx="2411730" cy="766208"/>
            <a:chOff x="4573270" y="1695450"/>
            <a:chExt cx="241173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573270" y="1820079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384550" y="3322719"/>
            <a:ext cx="2933699" cy="1428191"/>
            <a:chOff x="3233517" y="3117850"/>
            <a:chExt cx="2933699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233517" y="3654899"/>
              <a:ext cx="2933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input.length</a:t>
              </a:r>
              <a:endParaRPr lang="en-US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85806" y="2916256"/>
            <a:ext cx="752949" cy="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6" y="1562100"/>
            <a:ext cx="10090149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sum(input){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let number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0; i &lt; number.length; i++)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sum += Number(number[i])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console.log(`The sum of the digits is:${sum}`);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Получава два аргумента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n, m) </a:t>
            </a:r>
            <a:r>
              <a:rPr lang="en-US" sz="2800" dirty="0"/>
              <a:t>– </a:t>
            </a:r>
            <a:r>
              <a:rPr lang="bg-BG" sz="2800" dirty="0"/>
              <a:t>цели числа</a:t>
            </a:r>
            <a:endParaRPr lang="en-US" sz="2800" dirty="0"/>
          </a:p>
          <a:p>
            <a:pPr lvl="1"/>
            <a:r>
              <a:rPr lang="bg-BG" sz="2800" dirty="0"/>
              <a:t>Открива всички числа в диапазона между двете входни, </a:t>
            </a:r>
            <a:r>
              <a:rPr lang="bg-BG" sz="2800" b="1" dirty="0">
                <a:solidFill>
                  <a:schemeClr val="bg1"/>
                </a:solidFill>
              </a:rPr>
              <a:t>които се делят на 9</a:t>
            </a:r>
          </a:p>
          <a:p>
            <a:pPr lvl="1"/>
            <a:r>
              <a:rPr lang="bg-BG" sz="2800" dirty="0"/>
              <a:t>Принтира на първия ред резултата от сумата на числата</a:t>
            </a:r>
          </a:p>
          <a:p>
            <a:pPr lvl="1"/>
            <a:r>
              <a:rPr lang="bg-BG" sz="2800" dirty="0"/>
              <a:t>Принтира на втория ред отговарящите на условието числа, разделени с интервал</a:t>
            </a:r>
            <a:endParaRPr lang="en-US" sz="2800" dirty="0"/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условие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0" y="5816235"/>
            <a:ext cx="2268399" cy="5595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(100, 200)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851400" y="5562600"/>
            <a:ext cx="71120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The sum: 1683</a:t>
            </a:r>
          </a:p>
          <a:p>
            <a:r>
              <a:rPr lang="en-US" sz="2800" dirty="0"/>
              <a:t>108 117 126 135 144 153 162 171 180 189 198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123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2406650"/>
            <a:ext cx="3563416" cy="4075946"/>
          </a:xfrm>
        </p:spPr>
        <p:txBody>
          <a:bodyPr/>
          <a:lstStyle/>
          <a:p>
            <a:r>
              <a:rPr lang="en-US" dirty="0"/>
              <a:t>let a = 5;</a:t>
            </a:r>
          </a:p>
          <a:p>
            <a:r>
              <a:rPr lang="en-US" dirty="0"/>
              <a:t>switch (a){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/>
              <a:t>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4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3" y="2597068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5506B7-2555-4E31-BDE9-B9E429304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5" y="1117600"/>
            <a:ext cx="1009014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 = Number(input[1]);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outputNumbers = '';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n; i &lt; m;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if(i % 9 ===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sum.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outputNumbers.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807915" y="1541155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87332" y="3278782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369956" y="3278782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2904" y="3857696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501428" y="329783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669783" y="330547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837079" y="330547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10023867" y="330547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261958" y="329021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06B75-6452-41F9-824F-9EFE393BA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62E322-2F4D-4780-A2D4-684ED2D3D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7035" y="1784350"/>
            <a:ext cx="7030515" cy="622300"/>
          </a:xfrm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19804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02645B7-F87B-459C-886E-AC6E3CA44E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0"/>
            <a:ext cx="6541565" cy="622300"/>
          </a:xfrm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3. Какво ще се отпечата на конзолата, ако изпълним следната                 команда: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32980DA-0758-4F4A-B9A8-B9C91DD27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1"/>
            <a:ext cx="6019800" cy="6223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3"/>
            <a:chOff x="1065712" y="4121282"/>
            <a:chExt cx="4114800" cy="1505093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1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7027" y="5340716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7EB85DC-B934-4C7D-8A1C-5E7576973D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548" y="2509468"/>
            <a:ext cx="534900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3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79000" y="1863859"/>
            <a:ext cx="3073300" cy="1295309"/>
            <a:chOff x="892729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27299" y="2616448"/>
              <a:ext cx="3037711" cy="653746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 101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327C590-7E57-4714-B23F-B574F8264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6000" y="4193641"/>
            <a:ext cx="2891652" cy="1901866"/>
            <a:chOff x="5213760" y="4570824"/>
            <a:chExt cx="3375809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3760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054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8550" y="2242604"/>
            <a:ext cx="3189108" cy="1266985"/>
            <a:chOff x="8913735" y="2302916"/>
            <a:chExt cx="304783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13735" y="2555862"/>
              <a:ext cx="3037711" cy="668361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0AC17F-D83E-40BC-B275-DBD3B6D48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 txBox="1">
            <a:spLocks/>
          </p:cNvSpPr>
          <p:nvPr/>
        </p:nvSpPr>
        <p:spPr>
          <a:xfrm>
            <a:off x="702548" y="2509468"/>
            <a:ext cx="5349002" cy="372676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role = "Administrator";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password = "SoftUni";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(role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(password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console.log("Welcome!");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</TotalTime>
  <Words>2455</Words>
  <Application>Microsoft Office PowerPoint</Application>
  <PresentationFormat>Широк екран</PresentationFormat>
  <Paragraphs>494</Paragraphs>
  <Slides>44</Slides>
  <Notes>19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Презентация на PowerPoint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Числата от 1 до N през 3 – условие </vt:lpstr>
      <vt:lpstr>Презентация на PowerPoint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Работа с текст – charAt(index)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Презентация на PowerPoint</vt:lpstr>
      <vt:lpstr>Сумиране на числа – решение</vt:lpstr>
      <vt:lpstr>Числа, които се делят на 9 – условие</vt:lpstr>
      <vt:lpstr>Числа, които се делят на 9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93</cp:revision>
  <dcterms:created xsi:type="dcterms:W3CDTF">2018-05-23T13:08:44Z</dcterms:created>
  <dcterms:modified xsi:type="dcterms:W3CDTF">2024-06-10T11:27:39Z</dcterms:modified>
  <cp:category>computer programming;programming;C#;програмиране;кодиране</cp:category>
</cp:coreProperties>
</file>