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Kiril Kle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3-09T19:43:21.401">
    <p:pos x="6000" y="0"/>
    <p:text>add caliper?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3-09T22:00:51.200">
    <p:pos x="6000" y="0"/>
    <p:text>whats the loss function in variable ratio matching?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965a9566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965a9566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965a9566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965a9566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65a9566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965a9566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65a9566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65a9566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7f1c64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7f1c64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965a9566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965a9566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965a9566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965a9566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965a9566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965a9566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965a9566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965a9566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965a9566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965a9566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97f1c64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97f1c64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965a956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965a956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65a9566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65a9566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65a9566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965a9566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965a9566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965a9566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65a9566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965a9566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965a9566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965a9566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65a9566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965a9566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2.xml"/><Relationship Id="rId4" Type="http://schemas.openxmlformats.org/officeDocument/2006/relationships/hyperlink" Target="http://jstor.org/stable/2345589?seq=1#metadata_info_tab_contents" TargetMode="External"/><Relationship Id="rId5" Type="http://schemas.openxmlformats.org/officeDocument/2006/relationships/hyperlink" Target="https://onlinelibrary.wiley.com/doi/abs/10.1111/j.0006-341X.2000.00118.x?sid=nlm%3Apubme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iteseerx.ist.psu.edu/viewdoc/download?doi=10.1.1.543.5900&amp;rep=rep1&amp;type=pdf" TargetMode="External"/><Relationship Id="rId4" Type="http://schemas.openxmlformats.org/officeDocument/2006/relationships/hyperlink" Target="https://repository.upenn.edu/dissertations/AAI3381886/" TargetMode="External"/><Relationship Id="rId5" Type="http://schemas.openxmlformats.org/officeDocument/2006/relationships/hyperlink" Target="https://www.ncbi.nlm.nih.gov/pmc/articles/PMC3966214/" TargetMode="External"/><Relationship Id="rId6" Type="http://schemas.openxmlformats.org/officeDocument/2006/relationships/hyperlink" Target="https://arxiv.org/abs/1410.472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Longitudinal study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Patient/Scan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Matching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Cross </a:t>
            </a:r>
            <a:r>
              <a:rPr lang="en-GB"/>
              <a:t>sectional</a:t>
            </a:r>
            <a:r>
              <a:rPr lang="en-GB"/>
              <a:t> Study scan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Comparison of optimal PS matching techniques - A Monte Carlo Study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50" y="152400"/>
            <a:ext cx="72041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52400"/>
            <a:ext cx="729149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Cross Sectional Study Scan Selection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3601175" y="192625"/>
            <a:ext cx="12990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Patients with scans: 24261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3701375" y="2013584"/>
            <a:ext cx="10986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14005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4893725" y="1651453"/>
            <a:ext cx="37764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Select 3D (min. 64 slices) T1 MRI scans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3538325" y="3393829"/>
            <a:ext cx="14247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179</a:t>
            </a:r>
            <a:r>
              <a:rPr lang="en-GB"/>
              <a:t>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13826 controls</a:t>
            </a:r>
            <a:endParaRPr/>
          </a:p>
        </p:txBody>
      </p:sp>
      <p:cxnSp>
        <p:nvCxnSpPr>
          <p:cNvPr id="152" name="Google Shape;152;p25"/>
          <p:cNvCxnSpPr>
            <a:stCxn id="149" idx="2"/>
            <a:endCxn id="151" idx="0"/>
          </p:cNvCxnSpPr>
          <p:nvPr/>
        </p:nvCxnSpPr>
        <p:spPr>
          <a:xfrm>
            <a:off x="4250675" y="2481584"/>
            <a:ext cx="0" cy="91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5"/>
          <p:cNvSpPr txBox="1"/>
          <p:nvPr/>
        </p:nvSpPr>
        <p:spPr>
          <a:xfrm>
            <a:off x="4900325" y="2622000"/>
            <a:ext cx="3776400" cy="615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Case: min. 1 scan </a:t>
            </a:r>
            <a:r>
              <a:rPr lang="en-GB">
                <a:solidFill>
                  <a:srgbClr val="FFFFFF"/>
                </a:solidFill>
              </a:rPr>
              <a:t>before the pos. test (date_scan&lt;=date_test-30days)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134825" y="2534900"/>
            <a:ext cx="3466200" cy="831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Control: No pos. test or min. 1 scans before pos. test </a:t>
            </a:r>
            <a:r>
              <a:rPr lang="en-GB">
                <a:solidFill>
                  <a:schemeClr val="dk1"/>
                </a:solidFill>
              </a:rPr>
              <a:t>(date_scan&lt;=date_test-30days)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3601175" y="1101350"/>
            <a:ext cx="12990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22434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4893713" y="680891"/>
            <a:ext cx="37764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Remove scans without date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7" name="Google Shape;157;p25"/>
          <p:cNvCxnSpPr>
            <a:stCxn id="148" idx="2"/>
            <a:endCxn id="155" idx="0"/>
          </p:cNvCxnSpPr>
          <p:nvPr/>
        </p:nvCxnSpPr>
        <p:spPr>
          <a:xfrm>
            <a:off x="4250675" y="660625"/>
            <a:ext cx="0" cy="440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>
            <a:stCxn id="155" idx="2"/>
            <a:endCxn id="149" idx="0"/>
          </p:cNvCxnSpPr>
          <p:nvPr/>
        </p:nvCxnSpPr>
        <p:spPr>
          <a:xfrm>
            <a:off x="4250675" y="1569350"/>
            <a:ext cx="0" cy="44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/>
          <p:nvPr/>
        </p:nvCxnSpPr>
        <p:spPr>
          <a:xfrm flipH="1">
            <a:off x="4250825" y="3861809"/>
            <a:ext cx="3900" cy="118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548225"/>
            <a:ext cx="8520600" cy="4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one scan for every patient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Goal: Select most </a:t>
            </a:r>
            <a:r>
              <a:rPr lang="en-GB"/>
              <a:t>similar</a:t>
            </a:r>
            <a:r>
              <a:rPr lang="en-GB"/>
              <a:t> scans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Problem: Given the scan similarity metric we can only compute pair-wise distances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Distances-&gt;Points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Embedding of pairwise distances in Euclidean space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Computing pairwise distances of n scans and embedding in a m&lt;=n-1 dimensional space (Young, Householder 1938) can be reduced to matrix factorization problem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matrix B_i with elements: </a:t>
            </a:r>
            <a:r>
              <a:rPr lang="en-GB" sz="1500"/>
              <a:t>b_jk = ½(d_ij**2+d_ik**2-d_jk**2)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Factor matrix: B_i = A_i A_i^T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While at least 1 patient has multiple scans: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Find average of all points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Compute distances of all scans to the average point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Exclude scan with max distance for a patient with multiple scans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</a:t>
            </a:r>
            <a:r>
              <a:rPr lang="en-GB"/>
              <a:t>inimize sum of distances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Very expensive function evaluation (35000^2 distances)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1: Gradient Descent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. Optimal Matching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Optimal matching methods 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5502" lvl="0" marL="457200" rtl="0" algn="l">
              <a:lnSpc>
                <a:spcPct val="135000"/>
              </a:lnSpc>
              <a:spcBef>
                <a:spcPts val="3600"/>
              </a:spcBef>
              <a:spcAft>
                <a:spcPts val="0"/>
              </a:spcAft>
              <a:buSzPct val="100000"/>
              <a:buChar char="●"/>
            </a:pPr>
            <a:r>
              <a:rPr lang="en-GB" sz="9883">
                <a:solidFill>
                  <a:srgbClr val="FFFFEB"/>
                </a:solidFill>
                <a:highlight>
                  <a:srgbClr val="1D1D1B"/>
                </a:highlight>
              </a:rPr>
              <a:t>Many-to-one with constant matching raito</a:t>
            </a:r>
            <a:endParaRPr sz="9883">
              <a:solidFill>
                <a:srgbClr val="FFFFEB"/>
              </a:solidFill>
              <a:highlight>
                <a:srgbClr val="1D1D1B"/>
              </a:highlight>
            </a:endParaRPr>
          </a:p>
          <a:p>
            <a:pPr indent="-385502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9883">
                <a:solidFill>
                  <a:srgbClr val="FFFFEB"/>
                </a:solidFill>
                <a:highlight>
                  <a:srgbClr val="1D1D1B"/>
                </a:highlight>
              </a:rPr>
              <a:t>Pair matching (special case of the first method)</a:t>
            </a:r>
            <a:endParaRPr sz="9883">
              <a:solidFill>
                <a:srgbClr val="FFFFEB"/>
              </a:solidFill>
              <a:highlight>
                <a:srgbClr val="1D1D1B"/>
              </a:highlight>
            </a:endParaRPr>
          </a:p>
          <a:p>
            <a:pPr indent="-385502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EB"/>
              </a:buClr>
              <a:buSzPct val="100000"/>
              <a:buChar char="●"/>
            </a:pPr>
            <a:r>
              <a:rPr lang="en-GB" sz="9883">
                <a:solidFill>
                  <a:srgbClr val="FFFFEB"/>
                </a:solidFill>
                <a:highlight>
                  <a:srgbClr val="1D1D1B"/>
                </a:highlight>
              </a:rPr>
              <a:t>Full matching: Either 1 treated and at least 1 untreated OR 1 untreated and at least 1 treated (</a:t>
            </a:r>
            <a:r>
              <a:rPr lang="en-GB" sz="9883" u="sng">
                <a:solidFill>
                  <a:schemeClr val="hlink"/>
                </a:solidFill>
                <a:highlight>
                  <a:srgbClr val="1D1D1B"/>
                </a:highlight>
                <a:hlinkClick r:id="rId4"/>
              </a:rPr>
              <a:t>Rosenbaum 1991</a:t>
            </a:r>
            <a:r>
              <a:rPr lang="en-GB" sz="9883">
                <a:solidFill>
                  <a:srgbClr val="FFFFEB"/>
                </a:solidFill>
                <a:highlight>
                  <a:srgbClr val="1D1D1B"/>
                </a:highlight>
              </a:rPr>
              <a:t>)</a:t>
            </a:r>
            <a:endParaRPr sz="9883">
              <a:solidFill>
                <a:srgbClr val="FFFFEB"/>
              </a:solidFill>
              <a:highlight>
                <a:srgbClr val="1D1D1B"/>
              </a:highlight>
            </a:endParaRPr>
          </a:p>
          <a:p>
            <a:pPr indent="-385502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EB"/>
              </a:buClr>
              <a:buSzPct val="100000"/>
              <a:buChar char="●"/>
            </a:pPr>
            <a:r>
              <a:rPr lang="en-GB" sz="9883">
                <a:solidFill>
                  <a:srgbClr val="FFFFEB"/>
                </a:solidFill>
                <a:highlight>
                  <a:srgbClr val="1D1D1B"/>
                </a:highlight>
              </a:rPr>
              <a:t>Variable-ratio matching (</a:t>
            </a:r>
            <a:r>
              <a:rPr lang="en-GB" sz="9883" u="sng">
                <a:solidFill>
                  <a:schemeClr val="hlink"/>
                </a:solidFill>
                <a:highlight>
                  <a:srgbClr val="1D1D1B"/>
                </a:highlight>
                <a:hlinkClick r:id="rId5"/>
              </a:rPr>
              <a:t>Ming, Rosenbaum 2001</a:t>
            </a:r>
            <a:r>
              <a:rPr lang="en-GB" sz="9883">
                <a:solidFill>
                  <a:srgbClr val="FFFFEB"/>
                </a:solidFill>
                <a:highlight>
                  <a:srgbClr val="1D1D1B"/>
                </a:highlight>
              </a:rPr>
              <a:t>):</a:t>
            </a:r>
            <a:endParaRPr sz="9883">
              <a:solidFill>
                <a:srgbClr val="FFFFEB"/>
              </a:solidFill>
              <a:highlight>
                <a:srgbClr val="1D1D1B"/>
              </a:highlight>
            </a:endParaRPr>
          </a:p>
          <a:p>
            <a:pPr indent="-347402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EB"/>
              </a:buClr>
              <a:buSzPct val="75717"/>
              <a:buChar char="○"/>
            </a:pPr>
            <a:r>
              <a:rPr lang="en-GB" sz="9883">
                <a:solidFill>
                  <a:srgbClr val="FFFFEB"/>
                </a:solidFill>
                <a:highlight>
                  <a:srgbClr val="1D1D1B"/>
                </a:highlight>
              </a:rPr>
              <a:t>Reduction in Bias compared to constant matching</a:t>
            </a:r>
            <a:r>
              <a:rPr lang="en-GB" sz="7483">
                <a:solidFill>
                  <a:srgbClr val="FFFFEB"/>
                </a:solidFill>
                <a:highlight>
                  <a:srgbClr val="1D1D1B"/>
                </a:highlight>
              </a:rPr>
              <a:t> </a:t>
            </a:r>
            <a:endParaRPr sz="7483">
              <a:solidFill>
                <a:srgbClr val="FFFFEB"/>
              </a:solidFill>
              <a:highlight>
                <a:srgbClr val="1D1D1B"/>
              </a:highlight>
            </a:endParaRPr>
          </a:p>
          <a:p>
            <a:pPr indent="0" lvl="0" marL="457200" rtl="0" algn="l">
              <a:lnSpc>
                <a:spcPct val="13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7083">
              <a:solidFill>
                <a:srgbClr val="FFFFEB"/>
              </a:solidFill>
              <a:highlight>
                <a:srgbClr val="1D1D1B"/>
              </a:highlight>
            </a:endParaRPr>
          </a:p>
          <a:p>
            <a:pPr indent="0" lvl="0" marL="457200" rtl="0" algn="l">
              <a:lnSpc>
                <a:spcPct val="135000"/>
              </a:lnSpc>
              <a:spcBef>
                <a:spcPts val="3600"/>
              </a:spcBef>
              <a:spcAft>
                <a:spcPts val="1800"/>
              </a:spcAft>
              <a:buNone/>
            </a:pPr>
            <a:r>
              <a:t/>
            </a:r>
            <a:endParaRPr sz="1400">
              <a:solidFill>
                <a:srgbClr val="FFFFEB"/>
              </a:solidFill>
              <a:highlight>
                <a:srgbClr val="1D1D1B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Optimal matching methods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7402" lvl="0" marL="457200" rtl="0" algn="l">
              <a:lnSpc>
                <a:spcPct val="135000"/>
              </a:lnSpc>
              <a:spcBef>
                <a:spcPts val="3600"/>
              </a:spcBef>
              <a:spcAft>
                <a:spcPts val="0"/>
              </a:spcAft>
              <a:buClr>
                <a:srgbClr val="FFFFEB"/>
              </a:buClr>
              <a:buSzPts val="1871"/>
              <a:buChar char="●"/>
            </a:pPr>
            <a:r>
              <a:rPr lang="en-GB" sz="1870">
                <a:solidFill>
                  <a:srgbClr val="FFFFEB"/>
                </a:solidFill>
                <a:highlight>
                  <a:srgbClr val="1D1D1B"/>
                </a:highlight>
              </a:rPr>
              <a:t>Fine Balance, not always feasible (</a:t>
            </a:r>
            <a:r>
              <a:rPr lang="en-GB" sz="1870" u="sng">
                <a:solidFill>
                  <a:schemeClr val="accent5"/>
                </a:solidFill>
                <a:highlight>
                  <a:srgbClr val="1D1D1B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Rosenbaum, Silber 2007</a:t>
            </a:r>
            <a:r>
              <a:rPr lang="en-GB" sz="1870">
                <a:solidFill>
                  <a:srgbClr val="FFFFEB"/>
                </a:solidFill>
                <a:highlight>
                  <a:srgbClr val="1D1D1B"/>
                </a:highlight>
              </a:rPr>
              <a:t>) </a:t>
            </a:r>
            <a:endParaRPr sz="1870">
              <a:solidFill>
                <a:srgbClr val="FFFFEB"/>
              </a:solidFill>
              <a:highlight>
                <a:srgbClr val="1D1D1B"/>
              </a:highlight>
            </a:endParaRPr>
          </a:p>
          <a:p>
            <a:pPr indent="-347402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EB"/>
              </a:buClr>
              <a:buSzPts val="1871"/>
              <a:buChar char="○"/>
            </a:pPr>
            <a:r>
              <a:rPr lang="en-GB" sz="1870">
                <a:solidFill>
                  <a:srgbClr val="FFFFEB"/>
                </a:solidFill>
                <a:highlight>
                  <a:srgbClr val="1D1D1B"/>
                </a:highlight>
              </a:rPr>
              <a:t>Exact balance of a nominal covariate</a:t>
            </a:r>
            <a:endParaRPr sz="1870">
              <a:solidFill>
                <a:srgbClr val="FFFFEB"/>
              </a:solidFill>
              <a:highlight>
                <a:srgbClr val="1D1D1B"/>
              </a:highlight>
            </a:endParaRPr>
          </a:p>
          <a:p>
            <a:pPr indent="-347402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EB"/>
              </a:buClr>
              <a:buSzPts val="1871"/>
              <a:buChar char="●"/>
            </a:pPr>
            <a:r>
              <a:rPr lang="en-GB" sz="1870">
                <a:solidFill>
                  <a:srgbClr val="FFFFEB"/>
                </a:solidFill>
                <a:highlight>
                  <a:srgbClr val="1D1D1B"/>
                </a:highlight>
              </a:rPr>
              <a:t>Entire number=floor((1-PS)/PS) (</a:t>
            </a:r>
            <a:r>
              <a:rPr lang="en-GB" sz="1870" u="sng">
                <a:solidFill>
                  <a:schemeClr val="accent5"/>
                </a:solidFill>
                <a:highlight>
                  <a:srgbClr val="1D1D1B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Yoon 2009</a:t>
            </a:r>
            <a:r>
              <a:rPr lang="en-GB" sz="1870">
                <a:solidFill>
                  <a:srgbClr val="FFFFEB"/>
                </a:solidFill>
                <a:highlight>
                  <a:srgbClr val="1D1D1B"/>
                </a:highlight>
              </a:rPr>
              <a:t>)</a:t>
            </a:r>
            <a:endParaRPr sz="1870">
              <a:solidFill>
                <a:srgbClr val="FFFFEB"/>
              </a:solidFill>
              <a:highlight>
                <a:srgbClr val="1D1D1B"/>
              </a:highlight>
            </a:endParaRPr>
          </a:p>
          <a:p>
            <a:pPr indent="-347402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EB"/>
              </a:buClr>
              <a:buSzPts val="1871"/>
              <a:buChar char="●"/>
            </a:pPr>
            <a:r>
              <a:rPr lang="en-GB" sz="1870">
                <a:solidFill>
                  <a:srgbClr val="FFFFEB"/>
                </a:solidFill>
                <a:highlight>
                  <a:srgbClr val="1D1D1B"/>
                </a:highlight>
              </a:rPr>
              <a:t>Near fine balance: </a:t>
            </a:r>
            <a:r>
              <a:rPr lang="en-GB" sz="1870">
                <a:solidFill>
                  <a:srgbClr val="FFFFEB"/>
                </a:solidFill>
                <a:highlight>
                  <a:srgbClr val="1D1D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minimizes the total covariate distance within matched pairs while coming ‘as close as possible to fine balance.’</a:t>
            </a:r>
            <a:r>
              <a:rPr lang="en-GB" sz="1870">
                <a:solidFill>
                  <a:srgbClr val="FFFFEB"/>
                </a:solidFill>
                <a:highlight>
                  <a:srgbClr val="1D1D1B"/>
                </a:highlight>
              </a:rPr>
              <a:t> (</a:t>
            </a:r>
            <a:r>
              <a:rPr lang="en-GB" sz="1870" u="sng">
                <a:solidFill>
                  <a:schemeClr val="accent5"/>
                </a:solidFill>
                <a:highlight>
                  <a:srgbClr val="1D1D1B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Rosenbaum 2011</a:t>
            </a:r>
            <a:r>
              <a:rPr lang="en-GB" sz="1870">
                <a:solidFill>
                  <a:srgbClr val="FFFFEB"/>
                </a:solidFill>
                <a:highlight>
                  <a:srgbClr val="1D1D1B"/>
                </a:highlight>
              </a:rPr>
              <a:t>)</a:t>
            </a:r>
            <a:endParaRPr b="1" sz="1870">
              <a:solidFill>
                <a:srgbClr val="FFFFEB"/>
              </a:solidFill>
              <a:highlight>
                <a:srgbClr val="1D1D1B"/>
              </a:highlight>
            </a:endParaRPr>
          </a:p>
          <a:p>
            <a:pPr indent="-347402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EB"/>
              </a:buClr>
              <a:buSzPts val="1871"/>
              <a:buChar char="●"/>
            </a:pPr>
            <a:r>
              <a:rPr lang="en-GB" sz="1870">
                <a:solidFill>
                  <a:srgbClr val="FFFFEB"/>
                </a:solidFill>
                <a:highlight>
                  <a:srgbClr val="1D1D1B"/>
                </a:highlight>
              </a:rPr>
              <a:t>Entire number + near fine balance constraint (</a:t>
            </a:r>
            <a:r>
              <a:rPr lang="en-GB" sz="1870" u="sng">
                <a:solidFill>
                  <a:schemeClr val="accent5"/>
                </a:solidFill>
                <a:highlight>
                  <a:srgbClr val="1D1D1B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Keele 2015</a:t>
            </a:r>
            <a:r>
              <a:rPr lang="en-GB" sz="1870">
                <a:solidFill>
                  <a:srgbClr val="FFFFEB"/>
                </a:solidFill>
                <a:highlight>
                  <a:srgbClr val="1D1D1B"/>
                </a:highlight>
              </a:rPr>
              <a:t>)</a:t>
            </a:r>
            <a:endParaRPr sz="1870">
              <a:solidFill>
                <a:srgbClr val="FFFFEB"/>
              </a:solidFill>
              <a:highlight>
                <a:srgbClr val="1D1D1B"/>
              </a:highlight>
            </a:endParaRPr>
          </a:p>
          <a:p>
            <a:pPr indent="-347402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EB"/>
              </a:buClr>
              <a:buSzPts val="1871"/>
              <a:buChar char="●"/>
            </a:pPr>
            <a:r>
              <a:rPr lang="en-GB" sz="1870">
                <a:solidFill>
                  <a:srgbClr val="FFFFEB"/>
                </a:solidFill>
                <a:highlight>
                  <a:srgbClr val="1D1D1B"/>
                </a:highlight>
              </a:rPr>
              <a:t>Most methods above can be performed with and without caliper</a:t>
            </a:r>
            <a:endParaRPr sz="1870">
              <a:solidFill>
                <a:srgbClr val="FFFFEB"/>
              </a:solidFill>
              <a:highlight>
                <a:srgbClr val="1D1D1B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601175" y="192625"/>
            <a:ext cx="12990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Patients with scans: 24261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701375" y="2013584"/>
            <a:ext cx="10986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14005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893725" y="1651453"/>
            <a:ext cx="37764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Select 3D (min. 64 slices) T1 MRI scans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38325" y="3393829"/>
            <a:ext cx="14247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24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1685 controls</a:t>
            </a:r>
            <a:endParaRPr/>
          </a:p>
        </p:txBody>
      </p:sp>
      <p:cxnSp>
        <p:nvCxnSpPr>
          <p:cNvPr id="64" name="Google Shape;64;p14"/>
          <p:cNvCxnSpPr>
            <a:stCxn id="61" idx="2"/>
            <a:endCxn id="63" idx="0"/>
          </p:cNvCxnSpPr>
          <p:nvPr/>
        </p:nvCxnSpPr>
        <p:spPr>
          <a:xfrm>
            <a:off x="4250675" y="2481584"/>
            <a:ext cx="0" cy="91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4892225" y="2319350"/>
            <a:ext cx="3776400" cy="1046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Case: min. 1 scan before the pos. Test (date_scan&lt;=date_test-30days)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AND min. 1 scan after pos. Test (date_scan&gt;=date_test-3days)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4825" y="2534900"/>
            <a:ext cx="3466200" cy="615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Control: No pos. Test or min. 2 scans before pos. test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601175" y="1101350"/>
            <a:ext cx="12990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22434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893713" y="680891"/>
            <a:ext cx="37764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Remove scans without date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9" name="Google Shape;69;p14"/>
          <p:cNvCxnSpPr>
            <a:stCxn id="60" idx="2"/>
            <a:endCxn id="67" idx="0"/>
          </p:cNvCxnSpPr>
          <p:nvPr/>
        </p:nvCxnSpPr>
        <p:spPr>
          <a:xfrm>
            <a:off x="4250675" y="660625"/>
            <a:ext cx="0" cy="440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7" idx="2"/>
            <a:endCxn id="61" idx="0"/>
          </p:cNvCxnSpPr>
          <p:nvPr/>
        </p:nvCxnSpPr>
        <p:spPr>
          <a:xfrm>
            <a:off x="4250675" y="1569350"/>
            <a:ext cx="0" cy="44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 flipH="1">
            <a:off x="4250825" y="3861809"/>
            <a:ext cx="3900" cy="118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3729250" y="1079341"/>
            <a:ext cx="14247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24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1685 controls</a:t>
            </a:r>
            <a:endParaRPr/>
          </a:p>
        </p:txBody>
      </p:sp>
      <p:cxnSp>
        <p:nvCxnSpPr>
          <p:cNvPr id="77" name="Google Shape;77;p15"/>
          <p:cNvCxnSpPr>
            <a:endCxn id="76" idx="0"/>
          </p:cNvCxnSpPr>
          <p:nvPr/>
        </p:nvCxnSpPr>
        <p:spPr>
          <a:xfrm flipH="1">
            <a:off x="4441600" y="-94559"/>
            <a:ext cx="5400" cy="117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76" idx="2"/>
            <a:endCxn id="79" idx="0"/>
          </p:cNvCxnSpPr>
          <p:nvPr/>
        </p:nvCxnSpPr>
        <p:spPr>
          <a:xfrm>
            <a:off x="4441600" y="1547341"/>
            <a:ext cx="0" cy="58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5092625" y="1646745"/>
            <a:ext cx="37764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Drop missing BMI or BirthDate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729250" y="2128275"/>
            <a:ext cx="14247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1570 controls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74950" y="1933313"/>
            <a:ext cx="3368400" cy="2124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If more than 2 scans per patient: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take most similar, if multiple with same score: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take the ones with highest temporal dist. (largest effect)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Also tried: taking earliest second scan,(reduce number of excluded patients)-&gt;no sign. effect on patient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731650" y="3153800"/>
            <a:ext cx="14247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1494 controls</a:t>
            </a:r>
            <a:endParaRPr/>
          </a:p>
        </p:txBody>
      </p:sp>
      <p:cxnSp>
        <p:nvCxnSpPr>
          <p:cNvPr id="83" name="Google Shape;83;p15"/>
          <p:cNvCxnSpPr/>
          <p:nvPr/>
        </p:nvCxnSpPr>
        <p:spPr>
          <a:xfrm flipH="1">
            <a:off x="4444000" y="2596400"/>
            <a:ext cx="1200" cy="557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5092625" y="2674933"/>
            <a:ext cx="37764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Min. 7 days between scans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5" name="Google Shape;85;p15"/>
          <p:cNvCxnSpPr>
            <a:stCxn id="82" idx="2"/>
          </p:cNvCxnSpPr>
          <p:nvPr/>
        </p:nvCxnSpPr>
        <p:spPr>
          <a:xfrm>
            <a:off x="4444000" y="3621800"/>
            <a:ext cx="2400" cy="147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5072413" y="1692805"/>
            <a:ext cx="37764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Remove patients with stroke??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>
            <a:off x="4379238" y="1574488"/>
            <a:ext cx="1500" cy="58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3670638" y="2175900"/>
            <a:ext cx="14247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874 controls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276425" y="2579150"/>
            <a:ext cx="33684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Compute age by the time of first scan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667638" y="1141912"/>
            <a:ext cx="14247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21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1084 controls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5072424" y="711350"/>
            <a:ext cx="33912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Remove patients with brain tumor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083813" y="95738"/>
            <a:ext cx="3368400" cy="615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Include ICD10/ATC  codes up to the time of second scan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6"/>
          <p:cNvCxnSpPr>
            <a:endCxn id="94" idx="0"/>
          </p:cNvCxnSpPr>
          <p:nvPr/>
        </p:nvCxnSpPr>
        <p:spPr>
          <a:xfrm>
            <a:off x="4379988" y="-11288"/>
            <a:ext cx="0" cy="115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2" idx="2"/>
          </p:cNvCxnSpPr>
          <p:nvPr/>
        </p:nvCxnSpPr>
        <p:spPr>
          <a:xfrm>
            <a:off x="4382988" y="2643900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5072413" y="2979343"/>
            <a:ext cx="37764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Remove patients younger than 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672138" y="3379538"/>
            <a:ext cx="1424700" cy="468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811 controls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5072413" y="3962305"/>
            <a:ext cx="37764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Optimal matching on PS 10 controls per case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2" name="Google Shape;102;p16"/>
          <p:cNvCxnSpPr>
            <a:endCxn id="103" idx="0"/>
          </p:cNvCxnSpPr>
          <p:nvPr/>
        </p:nvCxnSpPr>
        <p:spPr>
          <a:xfrm>
            <a:off x="4382988" y="3845000"/>
            <a:ext cx="0" cy="54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3670638" y="4392800"/>
            <a:ext cx="1424700" cy="7620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130 controls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1b. Matching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85734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425" y="152400"/>
            <a:ext cx="66091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950" y="152400"/>
            <a:ext cx="69901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113" y="235750"/>
            <a:ext cx="67557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