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3CDC-D42D-2BEB-2669-B9AFB3F8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457C6-1D99-3A98-F525-CADA185E9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5510-CF4E-4ED0-6747-9C6AC2ED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DF6F-5955-F360-D66D-6FFFCB85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7670-5BC5-62F7-5869-17B5FD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14C8-0C89-7F59-D643-C4A50476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947F4-E62C-A521-A41B-171AA3E66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02D8-F4D2-5AD6-8A24-D5076E44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8FAE-035D-5388-6A4E-C374A8E6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66C93-C96E-5ABC-0386-72A1525C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3FBAE-A1FA-C857-3851-BAE84D581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14E2B-AE08-3A1D-7847-AB0E64D00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114F-E7B8-5298-4EFA-6CF5736E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271F-5A45-E7E8-04EC-B5B1F1EC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D0E-E892-FC3E-2133-6C0C7626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2F77-1FC5-FCFA-F86B-46CFF35D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37C0-B76D-6DC2-B797-9FFFEB7B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01EE4-9106-9141-D030-AC9D12F1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E33C9-354C-47BD-08E5-43E5ECE1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50F7-B058-3EF7-B388-650DFDD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D6CD-327B-3D51-D6BC-183DAC80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7DBC4-4072-6BB9-B516-1DB1010E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5EAE-A558-626B-9C06-25539149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00D0-D27E-BCF4-9CB1-7D6804AE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D223-66F7-EB25-C5BE-7F266DD7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1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8B70-2705-4FA5-D77F-DEA57C9A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C03F-D610-7E2F-23D2-61D87DB1B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D03A-F85F-1A21-FBEE-9CC7E9C3C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0790-3957-F896-EB6A-EAED8FB8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FAF25-0E23-39FC-B690-6B909609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6030A-EDA8-78A4-C442-66493D14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D30E-B865-918E-932C-AC50822A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8458-32C0-0B38-71D2-1324066FC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7838-876F-3250-DD22-F915BC7B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984E4-7738-9311-89F8-8D81AC64A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C21A1-66AC-C7AE-DD8C-4AF0D7310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86E24-DFF2-C134-EFB8-7C36A549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473A3-0EDF-7F6F-A040-AE6C6125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7215C-1E57-DC70-B596-48D77C0E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7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A49D-69EE-98B1-88FD-7F364F03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3FB46-32CF-E4D3-35E0-E3BA2797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400BF-5E92-7EF3-13F6-B016217E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566F4-A903-AD0E-4E74-3A19DA1E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C0920-AA59-60D3-BAA9-9BF42145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B2F8E-8531-E51E-338A-893EF7A4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A52A4-0E6E-665B-0210-2EC4D38F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A625-5E35-5A55-304E-2FF641A1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38D2-EEE6-0D1C-E41E-B64DD4EA7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221B8-A885-0C07-5834-850CBD1F7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4A28-044E-594F-4FD9-D76EED5D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1E83E-522E-0BC3-6FBE-1461B611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DC4D-2FB3-47E6-7B4F-13E2B3EE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356A-7C7C-2666-100E-AB02EC3E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E78B8-5A1D-FCC5-CF25-650F36F39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D1D4-B730-2959-1387-8A8F3B80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7152-AA9B-DDCA-E8B6-43203173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3419-7345-709B-11EA-4C39BCB9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5D470-F0FD-4DA1-4D37-152549FD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397EA-6FB0-E35D-48B1-5B5A9516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55A01-AA2E-4A78-EAC3-74D74E84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C011D-209A-C10C-BECE-3A976569A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759F-D6A9-7C78-84C4-48D4F8116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4DA3-CD57-0056-0E0B-45EB4AD5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0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19F64-611A-236E-3C15-E3F2BB1A1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>
                <a:solidFill>
                  <a:schemeClr val="bg1"/>
                </a:solidFill>
              </a:rPr>
              <a:t>Web Development Crash Course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5AABF-FA04-A05F-E9FC-E844F2B82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r>
              <a:rPr lang="en-US" sz="4000"/>
              <a:t>Kiril Bourakov</a:t>
            </a:r>
          </a:p>
        </p:txBody>
      </p:sp>
    </p:spTree>
    <p:extLst>
      <p:ext uri="{BB962C8B-B14F-4D97-AF65-F5344CB8AC3E}">
        <p14:creationId xmlns:p14="http://schemas.microsoft.com/office/powerpoint/2010/main" val="296687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3D3843-E0A1-D3E8-FA10-290C0787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Our website looks boring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3787219B-0884-50B5-412B-FA24C162A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267" y="617779"/>
            <a:ext cx="3265248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5281-2B57-2F87-2D0C-FFE189763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882875" cy="2684906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This can be fixed with CSS!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CSS defines the webpage’s appearance; it can control </a:t>
            </a:r>
            <a:r>
              <a:rPr lang="en-US" sz="2400" dirty="0" err="1">
                <a:solidFill>
                  <a:schemeClr val="bg1"/>
                </a:solidFill>
              </a:rPr>
              <a:t>colour</a:t>
            </a:r>
            <a:r>
              <a:rPr lang="en-US" sz="2400" dirty="0">
                <a:solidFill>
                  <a:schemeClr val="bg1"/>
                </a:solidFill>
              </a:rPr>
              <a:t>, appearance,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17726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64D5F-9E3C-1A7C-3CDB-90E210DA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CA" sz="3600"/>
              <a:t>CSS syntax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FBF3-92FD-26A6-7C37-AD2A0936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7684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800" dirty="0"/>
              <a:t>Written in its own file</a:t>
            </a:r>
          </a:p>
          <a:p>
            <a:pPr marL="0" indent="0">
              <a:buNone/>
            </a:pPr>
            <a:r>
              <a:rPr lang="en-CA" sz="1800" dirty="0"/>
              <a:t>Can be applied </a:t>
            </a:r>
          </a:p>
          <a:p>
            <a:pPr marL="457200" lvl="1" indent="0">
              <a:buNone/>
            </a:pPr>
            <a:r>
              <a:rPr lang="en-CA" sz="1800" dirty="0"/>
              <a:t>direct to the element</a:t>
            </a:r>
          </a:p>
          <a:p>
            <a:pPr marL="457200" lvl="1" indent="0">
              <a:buNone/>
            </a:pPr>
            <a:r>
              <a:rPr lang="en-CA" sz="1800" dirty="0"/>
              <a:t>Via an id</a:t>
            </a:r>
          </a:p>
          <a:p>
            <a:pPr marL="457200" lvl="1" indent="0">
              <a:buNone/>
            </a:pPr>
            <a:r>
              <a:rPr lang="en-CA" sz="1800" dirty="0"/>
              <a:t>Via a class</a:t>
            </a:r>
          </a:p>
          <a:p>
            <a:pPr marL="457200" lvl="1" indent="0">
              <a:buNone/>
            </a:pPr>
            <a:r>
              <a:rPr lang="en-CA" sz="1800" dirty="0"/>
              <a:t>Inherited from a parent element</a:t>
            </a:r>
          </a:p>
          <a:p>
            <a:pPr marL="0" indent="0">
              <a:buNone/>
            </a:pPr>
            <a:r>
              <a:rPr lang="en-CA" sz="1800" dirty="0"/>
              <a:t>Specificity:</a:t>
            </a:r>
          </a:p>
          <a:p>
            <a:pPr marL="457200" lvl="1" indent="0">
              <a:buNone/>
            </a:pPr>
            <a:r>
              <a:rPr lang="en-CA" sz="1800" dirty="0"/>
              <a:t>	If a </a:t>
            </a:r>
            <a:r>
              <a:rPr lang="en-CA" sz="1800" dirty="0" err="1"/>
              <a:t>css</a:t>
            </a:r>
            <a:r>
              <a:rPr lang="en-CA" sz="1800" dirty="0"/>
              <a:t> style has the same property several times, the most specific applies.</a:t>
            </a:r>
          </a:p>
          <a:p>
            <a:pPr marL="0" indent="0">
              <a:buNone/>
            </a:pPr>
            <a:r>
              <a:rPr lang="en-CA" sz="2200" dirty="0"/>
              <a:t>What is padding?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18D4D47-B080-B569-E658-BD1F07C1C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825608"/>
            <a:ext cx="5628018" cy="497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4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DFAEB-891C-DF15-CD38-89F27DC5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CSS Box model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1B55-550B-3D56-927D-0B5CEB5FA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In CSS, all HTML elements have a box that wraps around them. This box has 4 layers:</a:t>
            </a:r>
          </a:p>
          <a:p>
            <a:pPr marL="457200" lvl="1" indent="0">
              <a:buNone/>
            </a:pPr>
            <a:r>
              <a:rPr lang="en-US" sz="2000" dirty="0"/>
              <a:t>Content – what is contained inside the component (images, text, other elements)</a:t>
            </a:r>
          </a:p>
          <a:p>
            <a:pPr marL="457200" lvl="1" indent="0">
              <a:buNone/>
            </a:pPr>
            <a:r>
              <a:rPr lang="en-US" sz="2000" dirty="0"/>
              <a:t>Padding – an area around the content.</a:t>
            </a:r>
          </a:p>
          <a:p>
            <a:pPr marL="457200" lvl="1" indent="0">
              <a:buNone/>
            </a:pPr>
            <a:r>
              <a:rPr lang="en-US" sz="2000" dirty="0"/>
              <a:t>Border – a border that goes around padding and content</a:t>
            </a:r>
          </a:p>
          <a:p>
            <a:pPr marL="457200" lvl="1" indent="0">
              <a:buNone/>
            </a:pPr>
            <a:r>
              <a:rPr lang="en-US" sz="2000" dirty="0"/>
              <a:t>Margin – an area outside of the border. </a:t>
            </a:r>
          </a:p>
        </p:txBody>
      </p:sp>
      <p:pic>
        <p:nvPicPr>
          <p:cNvPr id="5" name="Picture 4" descr="A diagram of a website&#10;&#10;Description automatically generated with medium confidence">
            <a:extLst>
              <a:ext uri="{FF2B5EF4-FFF2-40B4-BE49-F238E27FC236}">
                <a16:creationId xmlns:a16="http://schemas.microsoft.com/office/drawing/2014/main" id="{1EB4ED5A-9BEB-AAAA-8700-273D47FA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17" y="2311981"/>
            <a:ext cx="5369541" cy="39269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F121E-4CFE-E4D6-84F8-5B814547E6CB}"/>
              </a:ext>
            </a:extLst>
          </p:cNvPr>
          <p:cNvSpPr txBox="1"/>
          <p:nvPr/>
        </p:nvSpPr>
        <p:spPr>
          <a:xfrm>
            <a:off x="8245643" y="6496514"/>
            <a:ext cx="406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67754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455C0-74E4-959A-5D58-6C24A2FEF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644" y="841664"/>
            <a:ext cx="5155073" cy="5156800"/>
          </a:xfrm>
        </p:spPr>
        <p:txBody>
          <a:bodyPr anchor="ctr">
            <a:normAutofit/>
          </a:bodyPr>
          <a:lstStyle/>
          <a:p>
            <a:pPr algn="l"/>
            <a:r>
              <a:rPr lang="en-CA" sz="4800" dirty="0">
                <a:solidFill>
                  <a:schemeClr val="bg1"/>
                </a:solidFill>
              </a:rPr>
              <a:t>Dev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4B7C8-B322-61AC-6707-268FB95B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602517" cy="5156800"/>
          </a:xfrm>
        </p:spPr>
        <p:txBody>
          <a:bodyPr anchor="ctr">
            <a:normAutofit/>
          </a:bodyPr>
          <a:lstStyle/>
          <a:p>
            <a:pPr algn="l"/>
            <a:r>
              <a:rPr lang="en-CA">
                <a:solidFill>
                  <a:schemeClr val="bg1"/>
                </a:solidFill>
              </a:rPr>
              <a:t>Modern web browsers have many elements used to debug html and CSS. Inspect element is the most common.</a:t>
            </a:r>
          </a:p>
          <a:p>
            <a:pPr algn="l"/>
            <a:r>
              <a:rPr lang="en-CA">
                <a:solidFill>
                  <a:schemeClr val="bg1"/>
                </a:solidFill>
              </a:rPr>
              <a:t>Inspect element example 2.</a:t>
            </a:r>
          </a:p>
        </p:txBody>
      </p:sp>
    </p:spTree>
    <p:extLst>
      <p:ext uri="{BB962C8B-B14F-4D97-AF65-F5344CB8AC3E}">
        <p14:creationId xmlns:p14="http://schemas.microsoft.com/office/powerpoint/2010/main" val="321758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65B89-506B-8EA4-FFB5-5B10A36C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B5F90005-CC6D-F4C4-B3AB-6787B43B5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358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92C57-53AC-F47E-2514-61899749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Putting this together; site V1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0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90DCF-4B2F-E380-75D6-8D537B0DF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128079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CA" sz="4000" dirty="0">
                <a:solidFill>
                  <a:schemeClr val="tx2"/>
                </a:solidFill>
              </a:rPr>
              <a:t>Adding the ability to post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63CF1-2EE4-8345-2556-F437BE0A4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235" y="2727959"/>
            <a:ext cx="4805691" cy="1173481"/>
          </a:xfrm>
        </p:spPr>
        <p:txBody>
          <a:bodyPr anchor="b">
            <a:normAutofit/>
          </a:bodyPr>
          <a:lstStyle/>
          <a:p>
            <a:pPr algn="l"/>
            <a:r>
              <a:rPr lang="en-CA" sz="1600" dirty="0">
                <a:solidFill>
                  <a:schemeClr val="tx2"/>
                </a:solidFill>
              </a:rPr>
              <a:t>First thing we will need is a webserver. There are many libraries and frameworks. For this example, we will be using flask, a python library because it’s easy to understand. 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317A917-D933-EF6F-F3C9-161C1BD36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1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954A97-D170-5C2E-3330-C7D5514EF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r="9090" b="1587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1BE5A-9D0D-3320-141F-A7F8A893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16784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a Web Bowser?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46AAA-E74C-E64F-E0B2-2A251BF7D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2862479"/>
            <a:ext cx="4023359" cy="25844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How does it let us view websites?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- Essentially an arbitrary code executing machine.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- It executes code it gets from a webserver.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10916-7F3F-32F4-1DAD-0BDC15DF1D0B}"/>
              </a:ext>
            </a:extLst>
          </p:cNvPr>
          <p:cNvSpPr txBox="1"/>
          <p:nvPr/>
        </p:nvSpPr>
        <p:spPr>
          <a:xfrm>
            <a:off x="0" y="6519491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22722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A0C14B-8798-E85D-1893-8B6984EE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a webserver?</a:t>
            </a:r>
          </a:p>
        </p:txBody>
      </p:sp>
      <p:pic>
        <p:nvPicPr>
          <p:cNvPr id="6" name="Picture 5" descr="A diagram of a cloud&#10;&#10;Description automatically generated">
            <a:extLst>
              <a:ext uri="{FF2B5EF4-FFF2-40B4-BE49-F238E27FC236}">
                <a16:creationId xmlns:a16="http://schemas.microsoft.com/office/drawing/2014/main" id="{22215204-C3AC-4721-A9A5-A3F63DB4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9" y="617779"/>
            <a:ext cx="9970224" cy="326524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BCBB-5EB5-A881-0A0B-F39402B1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 webserver is a thing that receives requests and returns responses.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HTTP is a protocol for fetching resources. These resources could be any type of file.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When fetching a website, you are fetching 3 types of files: HTML, CSS, and </a:t>
            </a:r>
            <a:r>
              <a:rPr lang="en-US" sz="1800" dirty="0" err="1">
                <a:solidFill>
                  <a:schemeClr val="bg1"/>
                </a:solidFill>
              </a:rPr>
              <a:t>Javascript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0EC3A-A652-EF07-843E-353EAF807E89}"/>
              </a:ext>
            </a:extLst>
          </p:cNvPr>
          <p:cNvSpPr txBox="1"/>
          <p:nvPr/>
        </p:nvSpPr>
        <p:spPr>
          <a:xfrm>
            <a:off x="9067200" y="6497040"/>
            <a:ext cx="312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</a:t>
            </a:r>
            <a:r>
              <a:rPr lang="en-US" dirty="0" err="1">
                <a:solidFill>
                  <a:schemeClr val="bg1"/>
                </a:solidFill>
              </a:rPr>
              <a:t>geeksForGeeks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2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9AB6-CB58-3AB1-52C5-5BB9A971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What is HTML, CSS, Javascript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642E58-4FEC-0689-9420-3E1E1B96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HTML is the bones of the webpage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CSS is the skin and other superficial elements 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Javascript is the brain</a:t>
            </a:r>
          </a:p>
          <a:p>
            <a:pPr lvl="1"/>
            <a:r>
              <a:rPr lang="en-US">
                <a:solidFill>
                  <a:schemeClr val="tx1">
                    <a:alpha val="55000"/>
                  </a:schemeClr>
                </a:solidFill>
              </a:rPr>
              <a:t>Has nothing to do with Java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We’ll start with HTML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n-US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8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9672F-2FCD-52E5-AACE-4F216C90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HTML Structure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1D33-C767-2387-5FC1-BAD6DF69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2807208"/>
            <a:ext cx="4198776" cy="38081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Composed of elements that looks opened with:</a:t>
            </a:r>
          </a:p>
          <a:p>
            <a:pPr marL="457200" lvl="1" indent="0">
              <a:buNone/>
            </a:pPr>
            <a:r>
              <a:rPr lang="en-US" sz="1700" dirty="0"/>
              <a:t>&lt;Element&gt; </a:t>
            </a:r>
          </a:p>
          <a:p>
            <a:pPr marL="0" indent="0">
              <a:buNone/>
            </a:pPr>
            <a:r>
              <a:rPr lang="en-US" sz="1700" dirty="0"/>
              <a:t>And closed with:</a:t>
            </a:r>
          </a:p>
          <a:p>
            <a:pPr marL="457200" lvl="1" indent="0">
              <a:buNone/>
            </a:pPr>
            <a:r>
              <a:rPr lang="en-US" sz="1700" dirty="0"/>
              <a:t>&lt;/Element&gt;</a:t>
            </a:r>
          </a:p>
          <a:p>
            <a:pPr marL="0" indent="0">
              <a:buNone/>
            </a:pPr>
            <a:r>
              <a:rPr lang="en-US" sz="1700" dirty="0"/>
              <a:t>Where Element is replaced with the name of the element.</a:t>
            </a:r>
          </a:p>
          <a:p>
            <a:pPr marL="0" indent="0">
              <a:buNone/>
            </a:pPr>
            <a:r>
              <a:rPr lang="en-US" sz="1700" dirty="0"/>
              <a:t>There can be content between the opening and closing statements, such as text or other elements.</a:t>
            </a:r>
          </a:p>
          <a:p>
            <a:pPr marL="0" indent="0">
              <a:buNone/>
            </a:pPr>
            <a:r>
              <a:rPr lang="en-US" sz="1700" dirty="0"/>
              <a:t>Components can be viewed as tree called the document object model (DOM) 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D6FE70B1-452C-A3E9-11A0-4A599C75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28" y="974330"/>
            <a:ext cx="6903720" cy="3883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DBF715-68F5-6877-EB38-AB009546A5F9}"/>
              </a:ext>
            </a:extLst>
          </p:cNvPr>
          <p:cNvSpPr txBox="1"/>
          <p:nvPr/>
        </p:nvSpPr>
        <p:spPr>
          <a:xfrm>
            <a:off x="9067200" y="6497040"/>
            <a:ext cx="30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 err="1"/>
              <a:t>freeCodeCamp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7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663746-3009-0360-5D54-62C79CF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HTML Structure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C04F-E1C5-B8FC-120F-F79CD19CE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&lt;!DOCTYPE html&gt;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Tell the browser this is an HTML5 document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&lt;html&gt;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This is the root element of the webpage.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Ended by &lt;/html&gt;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Defines Meta information about the html webpage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&lt;body&gt;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Visible contents go here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D81E820-BAFD-E1EA-5E65-1C442679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322" y="1056925"/>
            <a:ext cx="6627763" cy="45652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5998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2138B-7930-AF6A-138E-4F31ECD6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176" y="368390"/>
            <a:ext cx="4977976" cy="52790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The &lt;head&gt; tag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DDDBAE26-9ACF-E044-1064-278A1D90C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4ABBD5-3079-306C-3133-4D1356E5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805758"/>
            <a:ext cx="5706091" cy="5748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meta information about the website.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&lt;title&gt; [title here] &lt;/title&gt;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the title of the webpage (what shows up in the tab listing.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&lt;meta&gt;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meta information about the website.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Not closed with &lt;/meta&gt; instead, self contained. For example: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&lt;meta name="description" content=“This is the description of a webpage"&gt;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Gives the webpage a description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&lt;meta name="viewport" content="width=device-width, initial-scale=1.0"&gt;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Tells the browser how to scale the webpage.</a:t>
            </a:r>
          </a:p>
          <a:p>
            <a:pPr lvl="2"/>
            <a:r>
              <a:rPr lang="en-US" sz="1400" b="1" i="1" dirty="0">
                <a:solidFill>
                  <a:schemeClr val="tx2"/>
                </a:solidFill>
              </a:rPr>
              <a:t>width=device-width </a:t>
            </a:r>
            <a:r>
              <a:rPr lang="en-US" sz="1400" dirty="0">
                <a:solidFill>
                  <a:schemeClr val="tx2"/>
                </a:solidFill>
              </a:rPr>
              <a:t>sets width to be screen size of the device</a:t>
            </a:r>
          </a:p>
          <a:p>
            <a:pPr lvl="2"/>
            <a:r>
              <a:rPr lang="en-US" sz="1400" b="1" i="1" dirty="0">
                <a:solidFill>
                  <a:schemeClr val="tx2"/>
                </a:solidFill>
              </a:rPr>
              <a:t>initial-scale=1.0 </a:t>
            </a:r>
            <a:r>
              <a:rPr lang="en-US" sz="1400" dirty="0">
                <a:solidFill>
                  <a:schemeClr val="tx2"/>
                </a:solidFill>
              </a:rPr>
              <a:t>sets the initial zoom of the webpage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09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348E-1D5B-C304-7032-0E32EAAB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The &lt;Body&gt; tag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919F152-1658-7B6C-5483-6E702998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C17-604E-8CDF-422E-8A96FC402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154726"/>
            <a:ext cx="5444382" cy="3987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Defines the visual parts of the website. </a:t>
            </a:r>
          </a:p>
          <a:p>
            <a:pPr marL="0" indent="0">
              <a:buNone/>
            </a:pPr>
            <a:r>
              <a:rPr lang="en-US" sz="2000" dirty="0"/>
              <a:t>Structure of the visual parts defined by other HTML tags within the body.</a:t>
            </a:r>
          </a:p>
          <a:p>
            <a:pPr marL="0" indent="0">
              <a:buNone/>
            </a:pPr>
            <a:r>
              <a:rPr lang="en-US" sz="2000" dirty="0"/>
              <a:t>We’ll be looking at 3 tags:</a:t>
            </a:r>
          </a:p>
          <a:p>
            <a:pPr marL="457200" lvl="1" indent="0">
              <a:buNone/>
            </a:pPr>
            <a:r>
              <a:rPr lang="en-US" sz="2000" dirty="0"/>
              <a:t> &lt;div /&gt; - simply defines a section of the webpage</a:t>
            </a:r>
          </a:p>
          <a:p>
            <a:pPr marL="457200" lvl="1" indent="0">
              <a:buNone/>
            </a:pPr>
            <a:r>
              <a:rPr lang="en-US" sz="2000" dirty="0"/>
              <a:t>&lt;p /&gt; - defines a paragraph </a:t>
            </a:r>
          </a:p>
          <a:p>
            <a:pPr marL="457200" lvl="1" indent="0">
              <a:buNone/>
            </a:pPr>
            <a:r>
              <a:rPr lang="en-US" sz="2000" dirty="0"/>
              <a:t>&lt;h1…6&gt; - 6 elements, define levels of heading</a:t>
            </a:r>
          </a:p>
        </p:txBody>
      </p:sp>
    </p:spTree>
    <p:extLst>
      <p:ext uri="{BB962C8B-B14F-4D97-AF65-F5344CB8AC3E}">
        <p14:creationId xmlns:p14="http://schemas.microsoft.com/office/powerpoint/2010/main" val="97569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3BD55-DE15-0F17-89A9-ECC13AC1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637359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673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Web Development Crash Course</vt:lpstr>
      <vt:lpstr>What is a Web Bowser?</vt:lpstr>
      <vt:lpstr>What is a webserver?</vt:lpstr>
      <vt:lpstr>What is HTML, CSS, Javascript</vt:lpstr>
      <vt:lpstr>HTML Structure</vt:lpstr>
      <vt:lpstr>HTML Structure Continued</vt:lpstr>
      <vt:lpstr>The &lt;head&gt; tag</vt:lpstr>
      <vt:lpstr>The &lt;Body&gt; tag</vt:lpstr>
      <vt:lpstr>Example 1</vt:lpstr>
      <vt:lpstr>Our website looks boring</vt:lpstr>
      <vt:lpstr>CSS syntax</vt:lpstr>
      <vt:lpstr>CSS Box model </vt:lpstr>
      <vt:lpstr>Dev tools</vt:lpstr>
      <vt:lpstr>Example 2</vt:lpstr>
      <vt:lpstr>Putting this together; site V1</vt:lpstr>
      <vt:lpstr>Adding the ability to post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 Alexeevich Bourakov</dc:creator>
  <cp:lastModifiedBy>Kiril Alexeevich Bourakov</cp:lastModifiedBy>
  <cp:revision>21</cp:revision>
  <dcterms:created xsi:type="dcterms:W3CDTF">2024-10-30T23:31:16Z</dcterms:created>
  <dcterms:modified xsi:type="dcterms:W3CDTF">2024-11-02T23:32:04Z</dcterms:modified>
</cp:coreProperties>
</file>