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9" r:id="rId26"/>
    <p:sldId id="278" r:id="rId27"/>
    <p:sldId id="282" r:id="rId28"/>
    <p:sldId id="283" r:id="rId29"/>
    <p:sldId id="284" r:id="rId30"/>
    <p:sldId id="289" r:id="rId31"/>
    <p:sldId id="285" r:id="rId32"/>
    <p:sldId id="287" r:id="rId33"/>
    <p:sldId id="286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FF352-167A-44E6-A60E-9FE41EFA21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E7F425-FCF3-4181-B2D9-CC2A1D4C37BB}">
      <dgm:prSet/>
      <dgm:spPr/>
      <dgm:t>
        <a:bodyPr/>
        <a:lstStyle/>
        <a:p>
          <a:pPr>
            <a:defRPr b="1"/>
          </a:pPr>
          <a:r>
            <a:rPr lang="en-US"/>
            <a:t>The site cannot handle POST requests</a:t>
          </a:r>
        </a:p>
      </dgm:t>
    </dgm:pt>
    <dgm:pt modelId="{EB6EE614-448D-4A9B-BDF6-E5E8782C0F5E}" type="parTrans" cxnId="{713DF06B-4128-4B93-A82E-9BCB7EFBA8AC}">
      <dgm:prSet/>
      <dgm:spPr/>
      <dgm:t>
        <a:bodyPr/>
        <a:lstStyle/>
        <a:p>
          <a:endParaRPr lang="en-US"/>
        </a:p>
      </dgm:t>
    </dgm:pt>
    <dgm:pt modelId="{A84642EE-D58B-4551-8E7C-2F12A7A3A0B2}" type="sibTrans" cxnId="{713DF06B-4128-4B93-A82E-9BCB7EFBA8AC}">
      <dgm:prSet/>
      <dgm:spPr/>
      <dgm:t>
        <a:bodyPr/>
        <a:lstStyle/>
        <a:p>
          <a:endParaRPr lang="en-US"/>
        </a:p>
      </dgm:t>
    </dgm:pt>
    <dgm:pt modelId="{60EFB983-3E5B-481B-9582-DF1743BC5EF5}">
      <dgm:prSet/>
      <dgm:spPr/>
      <dgm:t>
        <a:bodyPr/>
        <a:lstStyle/>
        <a:p>
          <a:r>
            <a:rPr lang="en-US"/>
            <a:t>Adding support is simple.</a:t>
          </a:r>
        </a:p>
      </dgm:t>
    </dgm:pt>
    <dgm:pt modelId="{A8010488-EF9E-43FF-A999-DDC21EF4FD77}" type="parTrans" cxnId="{A2D1CBB9-FA14-4F76-959E-E2800DECD692}">
      <dgm:prSet/>
      <dgm:spPr/>
      <dgm:t>
        <a:bodyPr/>
        <a:lstStyle/>
        <a:p>
          <a:endParaRPr lang="en-US"/>
        </a:p>
      </dgm:t>
    </dgm:pt>
    <dgm:pt modelId="{F56AFD7D-6ACB-491A-98C0-4F5B910448CB}" type="sibTrans" cxnId="{A2D1CBB9-FA14-4F76-959E-E2800DECD692}">
      <dgm:prSet/>
      <dgm:spPr/>
      <dgm:t>
        <a:bodyPr/>
        <a:lstStyle/>
        <a:p>
          <a:endParaRPr lang="en-US"/>
        </a:p>
      </dgm:t>
    </dgm:pt>
    <dgm:pt modelId="{12D4AD42-BE04-42B2-9E60-270D29C2386E}">
      <dgm:prSet/>
      <dgm:spPr/>
      <dgm:t>
        <a:bodyPr/>
        <a:lstStyle/>
        <a:p>
          <a:r>
            <a:rPr lang="en-US"/>
            <a:t>If the request is of type POST, simply store the form data in our database.</a:t>
          </a:r>
        </a:p>
      </dgm:t>
    </dgm:pt>
    <dgm:pt modelId="{ECB67333-B823-4286-885E-BD82A8DA32BF}" type="parTrans" cxnId="{52D00CF6-3F87-4F3E-9CF8-60CF2CDC76F1}">
      <dgm:prSet/>
      <dgm:spPr/>
      <dgm:t>
        <a:bodyPr/>
        <a:lstStyle/>
        <a:p>
          <a:endParaRPr lang="en-US"/>
        </a:p>
      </dgm:t>
    </dgm:pt>
    <dgm:pt modelId="{1557E642-5508-4152-8BE6-4700063F2974}" type="sibTrans" cxnId="{52D00CF6-3F87-4F3E-9CF8-60CF2CDC76F1}">
      <dgm:prSet/>
      <dgm:spPr/>
      <dgm:t>
        <a:bodyPr/>
        <a:lstStyle/>
        <a:p>
          <a:endParaRPr lang="en-US"/>
        </a:p>
      </dgm:t>
    </dgm:pt>
    <dgm:pt modelId="{07D91098-3D00-43BF-8F84-86F6DD479B39}">
      <dgm:prSet/>
      <dgm:spPr/>
      <dgm:t>
        <a:bodyPr/>
        <a:lstStyle/>
        <a:p>
          <a:pPr>
            <a:defRPr b="1"/>
          </a:pPr>
          <a:r>
            <a:rPr lang="en-US" dirty="0"/>
            <a:t>Database is a list</a:t>
          </a:r>
        </a:p>
      </dgm:t>
    </dgm:pt>
    <dgm:pt modelId="{1BF799B0-0E6C-4FE7-B767-A504A65B2020}" type="parTrans" cxnId="{A9E0C6EE-022F-4AEB-9138-06F2BFCE7A5D}">
      <dgm:prSet/>
      <dgm:spPr/>
      <dgm:t>
        <a:bodyPr/>
        <a:lstStyle/>
        <a:p>
          <a:endParaRPr lang="en-US"/>
        </a:p>
      </dgm:t>
    </dgm:pt>
    <dgm:pt modelId="{83A01807-CF60-43A4-9052-5C6744CC12E2}" type="sibTrans" cxnId="{A9E0C6EE-022F-4AEB-9138-06F2BFCE7A5D}">
      <dgm:prSet/>
      <dgm:spPr/>
      <dgm:t>
        <a:bodyPr/>
        <a:lstStyle/>
        <a:p>
          <a:endParaRPr lang="en-US"/>
        </a:p>
      </dgm:t>
    </dgm:pt>
    <dgm:pt modelId="{4A457EED-A448-4A46-A2F2-FD8AE5CB66FB}">
      <dgm:prSet/>
      <dgm:spPr/>
      <dgm:t>
        <a:bodyPr/>
        <a:lstStyle/>
        <a:p>
          <a:r>
            <a:rPr lang="en-US" dirty="0"/>
            <a:t>A ‘real’ app would use an SQL or </a:t>
          </a:r>
          <a:r>
            <a:rPr lang="en-US" dirty="0" err="1"/>
            <a:t>noSQL</a:t>
          </a:r>
          <a:r>
            <a:rPr lang="en-US" dirty="0"/>
            <a:t> database like Postgres or MongoDB.</a:t>
          </a:r>
        </a:p>
      </dgm:t>
    </dgm:pt>
    <dgm:pt modelId="{C07BCA15-EA87-4FDF-9CCB-0EC472E883A0}" type="parTrans" cxnId="{07C8D186-BA0D-4EF2-AA82-6E3B4E9A60D5}">
      <dgm:prSet/>
      <dgm:spPr/>
      <dgm:t>
        <a:bodyPr/>
        <a:lstStyle/>
        <a:p>
          <a:endParaRPr lang="en-US"/>
        </a:p>
      </dgm:t>
    </dgm:pt>
    <dgm:pt modelId="{9D5EAA30-4BEE-4493-9AD6-D7A1862C3E00}" type="sibTrans" cxnId="{07C8D186-BA0D-4EF2-AA82-6E3B4E9A60D5}">
      <dgm:prSet/>
      <dgm:spPr/>
      <dgm:t>
        <a:bodyPr/>
        <a:lstStyle/>
        <a:p>
          <a:endParaRPr lang="en-US"/>
        </a:p>
      </dgm:t>
    </dgm:pt>
    <dgm:pt modelId="{0C894034-C961-4834-B58B-3F3F1FFCFA10}" type="pres">
      <dgm:prSet presAssocID="{036FF352-167A-44E6-A60E-9FE41EFA2106}" presName="root" presStyleCnt="0">
        <dgm:presLayoutVars>
          <dgm:dir/>
          <dgm:resizeHandles val="exact"/>
        </dgm:presLayoutVars>
      </dgm:prSet>
      <dgm:spPr/>
    </dgm:pt>
    <dgm:pt modelId="{AC71FA6F-6B5A-482C-A3A5-CCB0A93149C5}" type="pres">
      <dgm:prSet presAssocID="{DFE7F425-FCF3-4181-B2D9-CC2A1D4C37BB}" presName="compNode" presStyleCnt="0"/>
      <dgm:spPr/>
    </dgm:pt>
    <dgm:pt modelId="{BFF312B9-CAFA-4BD3-8475-B15FB1C672D9}" type="pres">
      <dgm:prSet presAssocID="{DFE7F425-FCF3-4181-B2D9-CC2A1D4C37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AE7EB8-4710-43F4-A91A-8CC50865CF61}" type="pres">
      <dgm:prSet presAssocID="{DFE7F425-FCF3-4181-B2D9-CC2A1D4C37BB}" presName="iconSpace" presStyleCnt="0"/>
      <dgm:spPr/>
    </dgm:pt>
    <dgm:pt modelId="{D1B7C96F-F5DD-4A12-B1AE-8E51F82F7870}" type="pres">
      <dgm:prSet presAssocID="{DFE7F425-FCF3-4181-B2D9-CC2A1D4C37BB}" presName="parTx" presStyleLbl="revTx" presStyleIdx="0" presStyleCnt="4">
        <dgm:presLayoutVars>
          <dgm:chMax val="0"/>
          <dgm:chPref val="0"/>
        </dgm:presLayoutVars>
      </dgm:prSet>
      <dgm:spPr/>
    </dgm:pt>
    <dgm:pt modelId="{D05BDDD2-34B7-4F6C-A3F5-23D466E12F2E}" type="pres">
      <dgm:prSet presAssocID="{DFE7F425-FCF3-4181-B2D9-CC2A1D4C37BB}" presName="txSpace" presStyleCnt="0"/>
      <dgm:spPr/>
    </dgm:pt>
    <dgm:pt modelId="{E83F61E8-3282-4B08-B1D6-00BF496111FA}" type="pres">
      <dgm:prSet presAssocID="{DFE7F425-FCF3-4181-B2D9-CC2A1D4C37BB}" presName="desTx" presStyleLbl="revTx" presStyleIdx="1" presStyleCnt="4">
        <dgm:presLayoutVars/>
      </dgm:prSet>
      <dgm:spPr/>
    </dgm:pt>
    <dgm:pt modelId="{12BBB44F-A318-422E-8740-1FEF6E7E8B11}" type="pres">
      <dgm:prSet presAssocID="{A84642EE-D58B-4551-8E7C-2F12A7A3A0B2}" presName="sibTrans" presStyleCnt="0"/>
      <dgm:spPr/>
    </dgm:pt>
    <dgm:pt modelId="{3EFCFF9B-C2E1-414E-8FA6-91F2F4CF9F30}" type="pres">
      <dgm:prSet presAssocID="{07D91098-3D00-43BF-8F84-86F6DD479B39}" presName="compNode" presStyleCnt="0"/>
      <dgm:spPr/>
    </dgm:pt>
    <dgm:pt modelId="{C6367D0A-9EEE-43C3-88E8-D4F3424D1AE5}" type="pres">
      <dgm:prSet presAssocID="{07D91098-3D00-43BF-8F84-86F6DD479B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37E1BD-9444-4953-9C47-525ACFAA786A}" type="pres">
      <dgm:prSet presAssocID="{07D91098-3D00-43BF-8F84-86F6DD479B39}" presName="iconSpace" presStyleCnt="0"/>
      <dgm:spPr/>
    </dgm:pt>
    <dgm:pt modelId="{807DF45A-B2D2-422F-B09F-F0FEAA914FFB}" type="pres">
      <dgm:prSet presAssocID="{07D91098-3D00-43BF-8F84-86F6DD479B39}" presName="parTx" presStyleLbl="revTx" presStyleIdx="2" presStyleCnt="4">
        <dgm:presLayoutVars>
          <dgm:chMax val="0"/>
          <dgm:chPref val="0"/>
        </dgm:presLayoutVars>
      </dgm:prSet>
      <dgm:spPr/>
    </dgm:pt>
    <dgm:pt modelId="{3F927004-3542-4155-9FDE-CAF932DAE483}" type="pres">
      <dgm:prSet presAssocID="{07D91098-3D00-43BF-8F84-86F6DD479B39}" presName="txSpace" presStyleCnt="0"/>
      <dgm:spPr/>
    </dgm:pt>
    <dgm:pt modelId="{CABBA7FB-3A7E-4CE8-8540-E854AB8D9333}" type="pres">
      <dgm:prSet presAssocID="{07D91098-3D00-43BF-8F84-86F6DD479B39}" presName="desTx" presStyleLbl="revTx" presStyleIdx="3" presStyleCnt="4">
        <dgm:presLayoutVars/>
      </dgm:prSet>
      <dgm:spPr/>
    </dgm:pt>
  </dgm:ptLst>
  <dgm:cxnLst>
    <dgm:cxn modelId="{6A83EF05-9935-4FF2-9F36-9727213BC258}" type="presOf" srcId="{60EFB983-3E5B-481B-9582-DF1743BC5EF5}" destId="{E83F61E8-3282-4B08-B1D6-00BF496111FA}" srcOrd="0" destOrd="0" presId="urn:microsoft.com/office/officeart/2018/5/layout/CenteredIconLabelDescriptionList"/>
    <dgm:cxn modelId="{CAAF3B0F-102B-46FF-A78B-4A857EE6F575}" type="presOf" srcId="{12D4AD42-BE04-42B2-9E60-270D29C2386E}" destId="{E83F61E8-3282-4B08-B1D6-00BF496111FA}" srcOrd="0" destOrd="1" presId="urn:microsoft.com/office/officeart/2018/5/layout/CenteredIconLabelDescriptionList"/>
    <dgm:cxn modelId="{713DF06B-4128-4B93-A82E-9BCB7EFBA8AC}" srcId="{036FF352-167A-44E6-A60E-9FE41EFA2106}" destId="{DFE7F425-FCF3-4181-B2D9-CC2A1D4C37BB}" srcOrd="0" destOrd="0" parTransId="{EB6EE614-448D-4A9B-BDF6-E5E8782C0F5E}" sibTransId="{A84642EE-D58B-4551-8E7C-2F12A7A3A0B2}"/>
    <dgm:cxn modelId="{07C8D186-BA0D-4EF2-AA82-6E3B4E9A60D5}" srcId="{07D91098-3D00-43BF-8F84-86F6DD479B39}" destId="{4A457EED-A448-4A46-A2F2-FD8AE5CB66FB}" srcOrd="0" destOrd="0" parTransId="{C07BCA15-EA87-4FDF-9CCB-0EC472E883A0}" sibTransId="{9D5EAA30-4BEE-4493-9AD6-D7A1862C3E00}"/>
    <dgm:cxn modelId="{1FDA2CAF-42EF-47D4-A691-67C9EDFC0BD2}" type="presOf" srcId="{07D91098-3D00-43BF-8F84-86F6DD479B39}" destId="{807DF45A-B2D2-422F-B09F-F0FEAA914FFB}" srcOrd="0" destOrd="0" presId="urn:microsoft.com/office/officeart/2018/5/layout/CenteredIconLabelDescriptionList"/>
    <dgm:cxn modelId="{A2D1CBB9-FA14-4F76-959E-E2800DECD692}" srcId="{DFE7F425-FCF3-4181-B2D9-CC2A1D4C37BB}" destId="{60EFB983-3E5B-481B-9582-DF1743BC5EF5}" srcOrd="0" destOrd="0" parTransId="{A8010488-EF9E-43FF-A999-DDC21EF4FD77}" sibTransId="{F56AFD7D-6ACB-491A-98C0-4F5B910448CB}"/>
    <dgm:cxn modelId="{65355DBE-DE84-4926-9C5C-CB3B250AB411}" type="presOf" srcId="{DFE7F425-FCF3-4181-B2D9-CC2A1D4C37BB}" destId="{D1B7C96F-F5DD-4A12-B1AE-8E51F82F7870}" srcOrd="0" destOrd="0" presId="urn:microsoft.com/office/officeart/2018/5/layout/CenteredIconLabelDescriptionList"/>
    <dgm:cxn modelId="{A9E0C6EE-022F-4AEB-9138-06F2BFCE7A5D}" srcId="{036FF352-167A-44E6-A60E-9FE41EFA2106}" destId="{07D91098-3D00-43BF-8F84-86F6DD479B39}" srcOrd="1" destOrd="0" parTransId="{1BF799B0-0E6C-4FE7-B767-A504A65B2020}" sibTransId="{83A01807-CF60-43A4-9052-5C6744CC12E2}"/>
    <dgm:cxn modelId="{A14C5BF5-EBA7-41D0-BEC3-0DC8A8F7D453}" type="presOf" srcId="{036FF352-167A-44E6-A60E-9FE41EFA2106}" destId="{0C894034-C961-4834-B58B-3F3F1FFCFA10}" srcOrd="0" destOrd="0" presId="urn:microsoft.com/office/officeart/2018/5/layout/CenteredIconLabelDescriptionList"/>
    <dgm:cxn modelId="{52D00CF6-3F87-4F3E-9CF8-60CF2CDC76F1}" srcId="{DFE7F425-FCF3-4181-B2D9-CC2A1D4C37BB}" destId="{12D4AD42-BE04-42B2-9E60-270D29C2386E}" srcOrd="1" destOrd="0" parTransId="{ECB67333-B823-4286-885E-BD82A8DA32BF}" sibTransId="{1557E642-5508-4152-8BE6-4700063F2974}"/>
    <dgm:cxn modelId="{5D52BCF6-7512-4E47-81AB-B203FAA8A5DB}" type="presOf" srcId="{4A457EED-A448-4A46-A2F2-FD8AE5CB66FB}" destId="{CABBA7FB-3A7E-4CE8-8540-E854AB8D9333}" srcOrd="0" destOrd="0" presId="urn:microsoft.com/office/officeart/2018/5/layout/CenteredIconLabelDescriptionList"/>
    <dgm:cxn modelId="{0E928CD4-D18E-486E-A30E-9515D2775C76}" type="presParOf" srcId="{0C894034-C961-4834-B58B-3F3F1FFCFA10}" destId="{AC71FA6F-6B5A-482C-A3A5-CCB0A93149C5}" srcOrd="0" destOrd="0" presId="urn:microsoft.com/office/officeart/2018/5/layout/CenteredIconLabelDescriptionList"/>
    <dgm:cxn modelId="{7EFF5C78-D89B-4C78-8D3B-040604ECCA32}" type="presParOf" srcId="{AC71FA6F-6B5A-482C-A3A5-CCB0A93149C5}" destId="{BFF312B9-CAFA-4BD3-8475-B15FB1C672D9}" srcOrd="0" destOrd="0" presId="urn:microsoft.com/office/officeart/2018/5/layout/CenteredIconLabelDescriptionList"/>
    <dgm:cxn modelId="{821467DB-4FD0-43DD-B98B-2BF44E65FD40}" type="presParOf" srcId="{AC71FA6F-6B5A-482C-A3A5-CCB0A93149C5}" destId="{FBAE7EB8-4710-43F4-A91A-8CC50865CF61}" srcOrd="1" destOrd="0" presId="urn:microsoft.com/office/officeart/2018/5/layout/CenteredIconLabelDescriptionList"/>
    <dgm:cxn modelId="{B9BE5D60-2955-4B92-8B6E-E2C84A889A1C}" type="presParOf" srcId="{AC71FA6F-6B5A-482C-A3A5-CCB0A93149C5}" destId="{D1B7C96F-F5DD-4A12-B1AE-8E51F82F7870}" srcOrd="2" destOrd="0" presId="urn:microsoft.com/office/officeart/2018/5/layout/CenteredIconLabelDescriptionList"/>
    <dgm:cxn modelId="{6A609EC8-FCA5-4D21-986C-25B0B4096BCE}" type="presParOf" srcId="{AC71FA6F-6B5A-482C-A3A5-CCB0A93149C5}" destId="{D05BDDD2-34B7-4F6C-A3F5-23D466E12F2E}" srcOrd="3" destOrd="0" presId="urn:microsoft.com/office/officeart/2018/5/layout/CenteredIconLabelDescriptionList"/>
    <dgm:cxn modelId="{C969C1A2-C736-436F-B45E-15B6FA3C8266}" type="presParOf" srcId="{AC71FA6F-6B5A-482C-A3A5-CCB0A93149C5}" destId="{E83F61E8-3282-4B08-B1D6-00BF496111FA}" srcOrd="4" destOrd="0" presId="urn:microsoft.com/office/officeart/2018/5/layout/CenteredIconLabelDescriptionList"/>
    <dgm:cxn modelId="{7AF1E338-17CB-419E-AC55-7789D7C34647}" type="presParOf" srcId="{0C894034-C961-4834-B58B-3F3F1FFCFA10}" destId="{12BBB44F-A318-422E-8740-1FEF6E7E8B11}" srcOrd="1" destOrd="0" presId="urn:microsoft.com/office/officeart/2018/5/layout/CenteredIconLabelDescriptionList"/>
    <dgm:cxn modelId="{E96A1DAE-263E-49AC-A417-30E6B72B6F5C}" type="presParOf" srcId="{0C894034-C961-4834-B58B-3F3F1FFCFA10}" destId="{3EFCFF9B-C2E1-414E-8FA6-91F2F4CF9F30}" srcOrd="2" destOrd="0" presId="urn:microsoft.com/office/officeart/2018/5/layout/CenteredIconLabelDescriptionList"/>
    <dgm:cxn modelId="{332AC229-2744-42E4-9F5A-B0B5BA8B6BB5}" type="presParOf" srcId="{3EFCFF9B-C2E1-414E-8FA6-91F2F4CF9F30}" destId="{C6367D0A-9EEE-43C3-88E8-D4F3424D1AE5}" srcOrd="0" destOrd="0" presId="urn:microsoft.com/office/officeart/2018/5/layout/CenteredIconLabelDescriptionList"/>
    <dgm:cxn modelId="{3E9935C3-BDBD-49EF-9513-94D899350F1E}" type="presParOf" srcId="{3EFCFF9B-C2E1-414E-8FA6-91F2F4CF9F30}" destId="{9037E1BD-9444-4953-9C47-525ACFAA786A}" srcOrd="1" destOrd="0" presId="urn:microsoft.com/office/officeart/2018/5/layout/CenteredIconLabelDescriptionList"/>
    <dgm:cxn modelId="{8F4EDA56-5955-4F2B-BC39-37DDC52C471F}" type="presParOf" srcId="{3EFCFF9B-C2E1-414E-8FA6-91F2F4CF9F30}" destId="{807DF45A-B2D2-422F-B09F-F0FEAA914FFB}" srcOrd="2" destOrd="0" presId="urn:microsoft.com/office/officeart/2018/5/layout/CenteredIconLabelDescriptionList"/>
    <dgm:cxn modelId="{649A4FA2-6A53-4776-8F14-9E3294E25ED5}" type="presParOf" srcId="{3EFCFF9B-C2E1-414E-8FA6-91F2F4CF9F30}" destId="{3F927004-3542-4155-9FDE-CAF932DAE483}" srcOrd="3" destOrd="0" presId="urn:microsoft.com/office/officeart/2018/5/layout/CenteredIconLabelDescriptionList"/>
    <dgm:cxn modelId="{54DA1767-4306-46CF-B7A0-B2A58AE43EEA}" type="presParOf" srcId="{3EFCFF9B-C2E1-414E-8FA6-91F2F4CF9F30}" destId="{CABBA7FB-3A7E-4CE8-8540-E854AB8D93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312B9-CAFA-4BD3-8475-B15FB1C672D9}">
      <dsp:nvSpPr>
        <dsp:cNvPr id="0" name=""/>
        <dsp:cNvSpPr/>
      </dsp:nvSpPr>
      <dsp:spPr>
        <a:xfrm>
          <a:off x="1822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7C96F-F5DD-4A12-B1AE-8E51F82F7870}">
      <dsp:nvSpPr>
        <dsp:cNvPr id="0" name=""/>
        <dsp:cNvSpPr/>
      </dsp:nvSpPr>
      <dsp:spPr>
        <a:xfrm>
          <a:off x="418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site cannot handle POST requests</a:t>
          </a:r>
        </a:p>
      </dsp:txBody>
      <dsp:txXfrm>
        <a:off x="418068" y="2229830"/>
        <a:ext cx="4320000" cy="648000"/>
      </dsp:txXfrm>
    </dsp:sp>
    <dsp:sp modelId="{E83F61E8-3282-4B08-B1D6-00BF496111FA}">
      <dsp:nvSpPr>
        <dsp:cNvPr id="0" name=""/>
        <dsp:cNvSpPr/>
      </dsp:nvSpPr>
      <dsp:spPr>
        <a:xfrm>
          <a:off x="418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support is simple.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 request is of type POST, simply store the form data in our database.</a:t>
          </a:r>
        </a:p>
      </dsp:txBody>
      <dsp:txXfrm>
        <a:off x="418068" y="2941257"/>
        <a:ext cx="4320000" cy="811535"/>
      </dsp:txXfrm>
    </dsp:sp>
    <dsp:sp modelId="{C6367D0A-9EEE-43C3-88E8-D4F3424D1AE5}">
      <dsp:nvSpPr>
        <dsp:cNvPr id="0" name=""/>
        <dsp:cNvSpPr/>
      </dsp:nvSpPr>
      <dsp:spPr>
        <a:xfrm>
          <a:off x="6898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DF45A-B2D2-422F-B09F-F0FEAA914FFB}">
      <dsp:nvSpPr>
        <dsp:cNvPr id="0" name=""/>
        <dsp:cNvSpPr/>
      </dsp:nvSpPr>
      <dsp:spPr>
        <a:xfrm>
          <a:off x="5494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Database is a list</a:t>
          </a:r>
        </a:p>
      </dsp:txBody>
      <dsp:txXfrm>
        <a:off x="5494068" y="2229830"/>
        <a:ext cx="4320000" cy="648000"/>
      </dsp:txXfrm>
    </dsp:sp>
    <dsp:sp modelId="{CABBA7FB-3A7E-4CE8-8540-E854AB8D9333}">
      <dsp:nvSpPr>
        <dsp:cNvPr id="0" name=""/>
        <dsp:cNvSpPr/>
      </dsp:nvSpPr>
      <dsp:spPr>
        <a:xfrm>
          <a:off x="5494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‘real’ app would use an SQL or </a:t>
          </a:r>
          <a:r>
            <a:rPr lang="en-US" sz="1700" kern="1200" dirty="0" err="1"/>
            <a:t>noSQL</a:t>
          </a:r>
          <a:r>
            <a:rPr lang="en-US" sz="1700" kern="1200" dirty="0"/>
            <a:t> database like Postgres or MongoDB.</a:t>
          </a:r>
        </a:p>
      </dsp:txBody>
      <dsp:txXfrm>
        <a:off x="5494068" y="2941257"/>
        <a:ext cx="4320000" cy="81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19F64-611A-236E-3C15-E3F2BB1A1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Web Development Crash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5AABF-FA04-A05F-E9FC-E844F2B8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Kiril Bourakov</a:t>
            </a:r>
          </a:p>
        </p:txBody>
      </p:sp>
    </p:spTree>
    <p:extLst>
      <p:ext uri="{BB962C8B-B14F-4D97-AF65-F5344CB8AC3E}">
        <p14:creationId xmlns:p14="http://schemas.microsoft.com/office/powerpoint/2010/main" val="29668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D3843-E0A1-D3E8-FA10-290C078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website looks boring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787219B-0884-50B5-412B-FA24C16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281-2B57-2F87-2D0C-FFE18976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882875" cy="2684906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can be fixed with CSS!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 defines the webpage’s appearance; it can control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, appearance,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7726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4D5F-9E3C-1A7C-3CDB-90E210DA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/>
              <a:t>CSS 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FBF3-92FD-26A6-7C37-AD2A0936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7684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Written in its own file</a:t>
            </a:r>
          </a:p>
          <a:p>
            <a:pPr marL="0" indent="0">
              <a:buNone/>
            </a:pPr>
            <a:r>
              <a:rPr lang="en-CA" sz="1800" dirty="0"/>
              <a:t>Can be applied </a:t>
            </a:r>
          </a:p>
          <a:p>
            <a:pPr marL="457200" lvl="1" indent="0">
              <a:buNone/>
            </a:pPr>
            <a:r>
              <a:rPr lang="en-CA" sz="1800" dirty="0"/>
              <a:t>direct to the element</a:t>
            </a:r>
          </a:p>
          <a:p>
            <a:pPr marL="457200" lvl="1" indent="0">
              <a:buNone/>
            </a:pPr>
            <a:r>
              <a:rPr lang="en-CA" sz="1800" dirty="0"/>
              <a:t>Via an id</a:t>
            </a:r>
          </a:p>
          <a:p>
            <a:pPr marL="457200" lvl="1" indent="0">
              <a:buNone/>
            </a:pPr>
            <a:r>
              <a:rPr lang="en-CA" sz="1800" dirty="0"/>
              <a:t>Via a class</a:t>
            </a:r>
          </a:p>
          <a:p>
            <a:pPr marL="457200" lvl="1" indent="0">
              <a:buNone/>
            </a:pPr>
            <a:r>
              <a:rPr lang="en-CA" sz="1800" dirty="0"/>
              <a:t>Inherited from a parent element</a:t>
            </a:r>
          </a:p>
          <a:p>
            <a:pPr marL="0" indent="0">
              <a:buNone/>
            </a:pPr>
            <a:r>
              <a:rPr lang="en-CA" sz="1800" dirty="0"/>
              <a:t>Specificity:</a:t>
            </a:r>
          </a:p>
          <a:p>
            <a:pPr marL="457200" lvl="1" indent="0">
              <a:buNone/>
            </a:pPr>
            <a:r>
              <a:rPr lang="en-CA" sz="1800" dirty="0"/>
              <a:t>	If a </a:t>
            </a:r>
            <a:r>
              <a:rPr lang="en-CA" sz="1800" dirty="0" err="1"/>
              <a:t>css</a:t>
            </a:r>
            <a:r>
              <a:rPr lang="en-CA" sz="1800" dirty="0"/>
              <a:t> style has the same property several times, the most specific applies.</a:t>
            </a:r>
          </a:p>
          <a:p>
            <a:pPr marL="0" indent="0">
              <a:buNone/>
            </a:pPr>
            <a:r>
              <a:rPr lang="en-CA" sz="2200" dirty="0"/>
              <a:t>What is padding?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8D4D47-B080-B569-E658-BD1F0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25608"/>
            <a:ext cx="5628018" cy="49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DFAEB-891C-DF15-CD38-89F27DC5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CSS Box model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1B55-550B-3D56-927D-0B5CEB5F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CSS, all HTML elements have a box that wraps around them. This box has 4 layers:</a:t>
            </a:r>
          </a:p>
          <a:p>
            <a:pPr marL="457200" lvl="1" indent="0">
              <a:buNone/>
            </a:pPr>
            <a:r>
              <a:rPr lang="en-US" sz="2000" dirty="0"/>
              <a:t>Content – what is contained inside the component (images, text, other elements)</a:t>
            </a:r>
          </a:p>
          <a:p>
            <a:pPr marL="457200" lvl="1" indent="0">
              <a:buNone/>
            </a:pPr>
            <a:r>
              <a:rPr lang="en-US" sz="2000" dirty="0"/>
              <a:t>Padding – an area around the content.</a:t>
            </a:r>
          </a:p>
          <a:p>
            <a:pPr marL="457200" lvl="1" indent="0">
              <a:buNone/>
            </a:pPr>
            <a:r>
              <a:rPr lang="en-US" sz="2000" dirty="0"/>
              <a:t>Border – a border that goes around padding and content</a:t>
            </a:r>
          </a:p>
          <a:p>
            <a:pPr marL="457200" lvl="1" indent="0">
              <a:buNone/>
            </a:pPr>
            <a:r>
              <a:rPr lang="en-US" sz="2000" dirty="0"/>
              <a:t>Margin – an area outside of the border. </a:t>
            </a:r>
          </a:p>
        </p:txBody>
      </p:sp>
      <p:pic>
        <p:nvPicPr>
          <p:cNvPr id="5" name="Picture 4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1EB4ED5A-9BEB-AAAA-8700-273D47FA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17" y="2311981"/>
            <a:ext cx="5369541" cy="3926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F121E-4CFE-E4D6-84F8-5B814547E6CB}"/>
              </a:ext>
            </a:extLst>
          </p:cNvPr>
          <p:cNvSpPr txBox="1"/>
          <p:nvPr/>
        </p:nvSpPr>
        <p:spPr>
          <a:xfrm>
            <a:off x="8245643" y="6496514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7754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455C0-74E4-959A-5D58-6C24A2FE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B7C8-B322-61AC-6707-268FB95B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Modern web browsers have many tools used to debug html and CSS. Inspect element is the most common.</a:t>
            </a:r>
          </a:p>
          <a:p>
            <a:pPr algn="l"/>
            <a:r>
              <a:rPr lang="en-CA" dirty="0">
                <a:solidFill>
                  <a:schemeClr val="bg1"/>
                </a:solidFill>
              </a:rPr>
              <a:t>Inspect element example 2.</a:t>
            </a:r>
          </a:p>
        </p:txBody>
      </p:sp>
    </p:spTree>
    <p:extLst>
      <p:ext uri="{BB962C8B-B14F-4D97-AF65-F5344CB8AC3E}">
        <p14:creationId xmlns:p14="http://schemas.microsoft.com/office/powerpoint/2010/main" val="321758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5B89-506B-8EA4-FFB5-5B10A3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B5F90005-CC6D-F4C4-B3AB-6787B43B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2C57-53AC-F47E-2514-61899749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this together; site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90DCF-4B2F-E380-75D6-8D537B0D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28079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Adding the ability to post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3CF1-2EE4-8345-2556-F437BE0A4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2727959"/>
            <a:ext cx="4805691" cy="1173481"/>
          </a:xfrm>
        </p:spPr>
        <p:txBody>
          <a:bodyPr anchor="b">
            <a:norm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First thing we will need is a webserver. There are many libraries and frameworks. For this example, we will be using flask, a python library because it’s easy to understand.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317A917-D933-EF6F-F3C9-161C1BD3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1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8085-E745-1D9E-FA74-8ADE136D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Flask file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7521-F4EE-643F-709A-4F3C561B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755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dirty="0"/>
              <a:t>Flask uses a specific file structure:</a:t>
            </a:r>
          </a:p>
          <a:p>
            <a:pPr marL="457200" lvl="1" indent="0">
              <a:buNone/>
            </a:pPr>
            <a:r>
              <a:rPr lang="en-CA" sz="1900" dirty="0"/>
              <a:t>HTML goes in a folder called ‘templates’. </a:t>
            </a:r>
          </a:p>
          <a:p>
            <a:pPr marL="914400" lvl="2" indent="0">
              <a:buNone/>
            </a:pPr>
            <a:r>
              <a:rPr lang="en-CA" sz="1900" dirty="0"/>
              <a:t>They are called templates are preprocessed; </a:t>
            </a:r>
          </a:p>
          <a:p>
            <a:pPr marL="914400" lvl="2" indent="0">
              <a:buNone/>
            </a:pPr>
            <a:r>
              <a:rPr lang="en-CA" sz="1900" dirty="0"/>
              <a:t>flask dynamically changes the contents of the webpage based on outside factors</a:t>
            </a:r>
          </a:p>
          <a:p>
            <a:pPr marL="457200" lvl="1" indent="0">
              <a:buNone/>
            </a:pPr>
            <a:r>
              <a:rPr lang="en-CA" sz="1900" dirty="0"/>
              <a:t>CSS goes in a folder called static. The static folder also contains any files that are not preprocessed, such as </a:t>
            </a:r>
            <a:r>
              <a:rPr lang="en-CA" sz="1900" dirty="0" err="1"/>
              <a:t>Javascript</a:t>
            </a:r>
            <a:r>
              <a:rPr lang="en-CA" sz="1900" dirty="0"/>
              <a:t>, images, videos and so on.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60AE414-0DC9-F3DF-1B3C-D0A1A4CD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3216"/>
            <a:ext cx="5150277" cy="3236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2DB4-2F8D-CD36-980F-84F5C0C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 v2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83554-C0E8-30D0-7D62-8BC7AA3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E02A-925A-9AC3-FAAE-098F704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120" y="804672"/>
            <a:ext cx="598830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Not all requests to the same </a:t>
            </a:r>
            <a:r>
              <a:rPr lang="en-CA" sz="2000" dirty="0" err="1">
                <a:solidFill>
                  <a:schemeClr val="tx2"/>
                </a:solidFill>
              </a:rPr>
              <a:t>url</a:t>
            </a:r>
            <a:r>
              <a:rPr lang="en-CA" sz="2000" dirty="0">
                <a:solidFill>
                  <a:schemeClr val="tx2"/>
                </a:solidFill>
              </a:rPr>
              <a:t> are the same. There are different request methods, which tell the server different things. We will use 2: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GET method. You are getting something from the server. This is the method we use when Flask gave us the website in the previous example.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POST method. This is the method for giving information to the server. For example, tweeting likely uses a POST method as you are posting something. </a:t>
            </a:r>
          </a:p>
        </p:txBody>
      </p:sp>
    </p:spTree>
    <p:extLst>
      <p:ext uri="{BB962C8B-B14F-4D97-AF65-F5344CB8AC3E}">
        <p14:creationId xmlns:p14="http://schemas.microsoft.com/office/powerpoint/2010/main" val="226414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0D080-6BF8-2C03-242D-75EFF412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HTML 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7BD-3922-BA1C-BFF1-2269CBAF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94708"/>
            <a:ext cx="4530898" cy="4004491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There are many ways to send requests, but we will be using HTML forms.</a:t>
            </a:r>
          </a:p>
          <a:p>
            <a:r>
              <a:rPr lang="en-CA" sz="2000" dirty="0"/>
              <a:t>HTML forms represents sections where the user inputs data, such as login pages, or post locations.</a:t>
            </a:r>
          </a:p>
          <a:p>
            <a:r>
              <a:rPr lang="en-CA" sz="2000" dirty="0"/>
              <a:t>A form starts with a &lt;form&gt; tag and contains several inputs.</a:t>
            </a:r>
          </a:p>
          <a:p>
            <a:r>
              <a:rPr lang="en-CA" sz="2000" dirty="0"/>
              <a:t>Name attribute must be included. Tells the server what data it is looking 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A0894-91FC-DE99-0BC6-56A048C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10241"/>
            <a:ext cx="5150277" cy="22622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F7F81-91E3-5D6E-E3F1-920C87D8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Site V3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8399-D49B-9533-BE16-EA4F0354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998" y="5654766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You will notice we will get an error</a:t>
            </a:r>
          </a:p>
        </p:txBody>
      </p:sp>
    </p:spTree>
    <p:extLst>
      <p:ext uri="{BB962C8B-B14F-4D97-AF65-F5344CB8AC3E}">
        <p14:creationId xmlns:p14="http://schemas.microsoft.com/office/powerpoint/2010/main" val="328558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5F24-8221-B07F-AA45-312478EA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Response codes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4ADDB3-D996-9831-25A9-852DBAF8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When a webserver receives a request, it can respond in different ways: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2xx means successful</a:t>
            </a:r>
          </a:p>
          <a:p>
            <a:pPr>
              <a:buFontTx/>
              <a:buChar char="-"/>
            </a:pPr>
            <a:r>
              <a:rPr lang="en-CA" dirty="0"/>
              <a:t>3xx means redirection 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4xx means client error</a:t>
            </a:r>
          </a:p>
          <a:p>
            <a:pPr lvl="1">
              <a:buFontTx/>
              <a:buChar char="-"/>
            </a:pPr>
            <a:r>
              <a:rPr lang="en-CA" dirty="0"/>
              <a:t>418 is a joke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- 5xx means server error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More here:</a:t>
            </a:r>
          </a:p>
          <a:p>
            <a:pPr marL="0" indent="0">
              <a:buNone/>
            </a:pPr>
            <a:r>
              <a:rPr lang="en-CA" dirty="0"/>
              <a:t>https://developer.mozilla.org/en-US/docs/Web/HTTP/Status/405</a:t>
            </a:r>
          </a:p>
        </p:txBody>
      </p:sp>
    </p:spTree>
    <p:extLst>
      <p:ext uri="{BB962C8B-B14F-4D97-AF65-F5344CB8AC3E}">
        <p14:creationId xmlns:p14="http://schemas.microsoft.com/office/powerpoint/2010/main" val="425071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7816-2D3C-9B02-78F8-BB46A773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Handling POST request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2A25044-0F46-84D0-4C53-9F352C07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53843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526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3776-0ECD-D021-F49C-CCE0D09F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Jinja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A086-111D-5180-CE3F-AE74DC65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1" y="2599509"/>
            <a:ext cx="6375015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Jinja is used to customize templates</a:t>
            </a:r>
          </a:p>
          <a:p>
            <a:pPr marL="457200" lvl="1" indent="0">
              <a:buNone/>
            </a:pPr>
            <a:r>
              <a:rPr lang="en-US" sz="2000" dirty="0"/>
              <a:t>	{{ }} for instance’s (IE, variables)</a:t>
            </a:r>
          </a:p>
          <a:p>
            <a:pPr marL="457200" lvl="1" indent="0">
              <a:buNone/>
            </a:pPr>
            <a:r>
              <a:rPr lang="en-US" sz="2000" dirty="0"/>
              <a:t>	{%..%} for statements without a direct output</a:t>
            </a:r>
          </a:p>
          <a:p>
            <a:pPr marL="457200" lvl="1" indent="0">
              <a:buNone/>
            </a:pPr>
            <a:r>
              <a:rPr lang="en-US" sz="2000" dirty="0"/>
              <a:t>		loops, assignments 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785A02-05B7-D5B4-318D-4E0AF14E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04" y="3344092"/>
            <a:ext cx="5150277" cy="215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8E0B-988D-BB09-BD67-F83E9150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Site V4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E358-A16E-686E-8FC8-C59CCB9F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Will also be exposed to the network.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A551642-86CE-CF68-A0B0-D7B84159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CAB7D-AE3E-0844-E8EE-643DE5B23EE9}"/>
              </a:ext>
            </a:extLst>
          </p:cNvPr>
          <p:cNvSpPr/>
          <p:nvPr/>
        </p:nvSpPr>
        <p:spPr>
          <a:xfrm>
            <a:off x="324464" y="285137"/>
            <a:ext cx="5319252" cy="6105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BF369-CCF1-6080-148D-3BD3AF24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376981"/>
            <a:ext cx="4903839" cy="1325563"/>
          </a:xfrm>
        </p:spPr>
        <p:txBody>
          <a:bodyPr/>
          <a:lstStyle/>
          <a:p>
            <a:r>
              <a:rPr lang="en-CA" dirty="0"/>
              <a:t>Form resubmission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697F-1548-230A-D8DC-A2BE8B99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3910781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After submitting a post, when reloading, we get this -&gt;</a:t>
            </a:r>
          </a:p>
          <a:p>
            <a:pPr>
              <a:buFontTx/>
              <a:buChar char="-"/>
            </a:pPr>
            <a:r>
              <a:rPr lang="en-CA" dirty="0"/>
              <a:t>Reloading a page after posting a form makes the post request again</a:t>
            </a:r>
          </a:p>
          <a:p>
            <a:pPr>
              <a:buFontTx/>
              <a:buChar char="-"/>
            </a:pPr>
            <a:r>
              <a:rPr lang="en-CA" dirty="0"/>
              <a:t>Several ways to prevent this</a:t>
            </a:r>
          </a:p>
          <a:p>
            <a:pPr lvl="1">
              <a:buFontTx/>
              <a:buChar char="-"/>
            </a:pPr>
            <a:r>
              <a:rPr lang="en-CA" dirty="0"/>
              <a:t>Here, we use </a:t>
            </a:r>
            <a:r>
              <a:rPr lang="en-CA" dirty="0" err="1"/>
              <a:t>javascript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E5AF4-C425-48DF-5DCA-EC1A972B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39" y="2095302"/>
            <a:ext cx="6281128" cy="24658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4410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03EF1-E83E-6DA4-25C1-1045B42A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339B-B977-F2DB-7476-7E4032F1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2497394"/>
            <a:ext cx="5456904" cy="4178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 dirty="0"/>
              <a:t>- Is weird due to implicit type conversion.</a:t>
            </a:r>
          </a:p>
          <a:p>
            <a:pPr>
              <a:buFontTx/>
              <a:buChar char="-"/>
            </a:pPr>
            <a:r>
              <a:rPr lang="en-CA" sz="1700" dirty="0"/>
              <a:t>Variables declared with var, let, and const</a:t>
            </a:r>
          </a:p>
          <a:p>
            <a:pPr>
              <a:buFontTx/>
              <a:buChar char="-"/>
            </a:pPr>
            <a:r>
              <a:rPr lang="en-CA" sz="1700" dirty="0"/>
              <a:t>=== is used for equality, not ==; == does implicit type conversion</a:t>
            </a:r>
          </a:p>
          <a:p>
            <a:pPr lvl="1">
              <a:buFontTx/>
              <a:buChar char="-"/>
            </a:pPr>
            <a:r>
              <a:rPr lang="en-CA" sz="1700" dirty="0"/>
              <a:t>“2” == 2 -&gt; True</a:t>
            </a:r>
          </a:p>
          <a:p>
            <a:pPr lvl="1">
              <a:buFontTx/>
              <a:buChar char="-"/>
            </a:pPr>
            <a:r>
              <a:rPr lang="en-CA" sz="1700" dirty="0"/>
              <a:t>“2” === 2 -&gt; False</a:t>
            </a:r>
          </a:p>
          <a:p>
            <a:pPr>
              <a:buFontTx/>
              <a:buChar char="-"/>
            </a:pPr>
            <a:r>
              <a:rPr lang="en-CA" sz="1700" dirty="0"/>
              <a:t>Function declared with:</a:t>
            </a:r>
          </a:p>
          <a:p>
            <a:pPr lvl="1">
              <a:buFontTx/>
              <a:buChar char="-"/>
            </a:pPr>
            <a:r>
              <a:rPr lang="en-CA" sz="1700" dirty="0"/>
              <a:t>Function example(){}</a:t>
            </a:r>
          </a:p>
          <a:p>
            <a:pPr lvl="1">
              <a:buFontTx/>
              <a:buChar char="-"/>
            </a:pPr>
            <a:r>
              <a:rPr lang="en-CA" sz="1700" dirty="0"/>
              <a:t>let example = () =&gt; {}</a:t>
            </a:r>
          </a:p>
          <a:p>
            <a:pPr>
              <a:buFontTx/>
              <a:buChar char="-"/>
            </a:pPr>
            <a:r>
              <a:rPr lang="en-CA" sz="1700" dirty="0"/>
              <a:t>Functions are first class objects</a:t>
            </a:r>
          </a:p>
          <a:p>
            <a:pPr>
              <a:buFontTx/>
              <a:buChar char="-"/>
            </a:pPr>
            <a:r>
              <a:rPr lang="en-CA" sz="1700" dirty="0"/>
              <a:t>C like syntax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288BF7-873D-0C29-37DA-8CC40CDBC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-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36A47-516B-ADD9-8BD1-C731CCC4F688}"/>
              </a:ext>
            </a:extLst>
          </p:cNvPr>
          <p:cNvSpPr txBox="1"/>
          <p:nvPr/>
        </p:nvSpPr>
        <p:spPr>
          <a:xfrm>
            <a:off x="147484" y="642288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source: dlabs.ai</a:t>
            </a:r>
          </a:p>
        </p:txBody>
      </p:sp>
    </p:spTree>
    <p:extLst>
      <p:ext uri="{BB962C8B-B14F-4D97-AF65-F5344CB8AC3E}">
        <p14:creationId xmlns:p14="http://schemas.microsoft.com/office/powerpoint/2010/main" val="298008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8DC2-ECF4-D418-54A1-BAFFCFA2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3</a:t>
            </a:r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AD4857B9-C8B5-68FD-46FB-9C2E3439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77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438421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computer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 URL in the browser is the file path on the server*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95C50-EBAC-F7A5-05C8-592A2EAC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59" y="269756"/>
            <a:ext cx="9932691" cy="825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4D64-CC79-A467-5395-99DCD48A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70" y="5791201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Modern day replacement to XML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DDD0C9-A578-9573-3706-057B6F84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68" y="2133758"/>
            <a:ext cx="4055400" cy="3235692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084CF3F-735E-17CB-3499-793F374A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38" y="2133758"/>
            <a:ext cx="4486215" cy="2134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B1478-D740-3F46-EA32-FACD93D957C1}"/>
              </a:ext>
            </a:extLst>
          </p:cNvPr>
          <p:cNvSpPr txBox="1"/>
          <p:nvPr/>
        </p:nvSpPr>
        <p:spPr>
          <a:xfrm>
            <a:off x="8115298" y="1692337"/>
            <a:ext cx="734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JSON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A83F6-961C-2C12-7EED-2BE84237787F}"/>
              </a:ext>
            </a:extLst>
          </p:cNvPr>
          <p:cNvSpPr txBox="1"/>
          <p:nvPr/>
        </p:nvSpPr>
        <p:spPr>
          <a:xfrm>
            <a:off x="3150920" y="1697864"/>
            <a:ext cx="9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XML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7052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E5950-1031-E4BE-4031-89E1658F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A"/>
              <a:t>Sending requests with fetch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2666-CEFC-62C2-8AAB-C6D94F59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Fetch()</a:t>
            </a:r>
          </a:p>
          <a:p>
            <a:pPr>
              <a:buFontTx/>
              <a:buChar char="-"/>
            </a:pPr>
            <a:r>
              <a:rPr lang="en-CA" sz="2000" dirty="0"/>
              <a:t>Function comes with </a:t>
            </a:r>
            <a:r>
              <a:rPr lang="en-CA" sz="2000" dirty="0" err="1"/>
              <a:t>Javascript</a:t>
            </a:r>
            <a:r>
              <a:rPr lang="en-CA" sz="2000" dirty="0"/>
              <a:t>, used to make requests</a:t>
            </a:r>
          </a:p>
          <a:p>
            <a:pPr>
              <a:buFontTx/>
              <a:buChar char="-"/>
            </a:pPr>
            <a:r>
              <a:rPr lang="en-CA" sz="2000" dirty="0"/>
              <a:t>Takes in a </a:t>
            </a:r>
            <a:r>
              <a:rPr lang="en-CA" sz="2000" dirty="0" err="1"/>
              <a:t>url</a:t>
            </a:r>
            <a:r>
              <a:rPr lang="en-CA" sz="2000" dirty="0"/>
              <a:t>, as a string</a:t>
            </a:r>
          </a:p>
          <a:p>
            <a:pPr>
              <a:buFontTx/>
              <a:buChar char="-"/>
            </a:pPr>
            <a:r>
              <a:rPr lang="en-CA" sz="2000" dirty="0"/>
              <a:t>Can also take in an object</a:t>
            </a:r>
          </a:p>
          <a:p>
            <a:pPr lvl="1">
              <a:buFontTx/>
              <a:buChar char="-"/>
            </a:pPr>
            <a:r>
              <a:rPr lang="en-CA" sz="2000" dirty="0"/>
              <a:t>Represents information about the request</a:t>
            </a:r>
          </a:p>
          <a:p>
            <a:pPr lvl="1">
              <a:buFontTx/>
              <a:buChar char="-"/>
            </a:pPr>
            <a:r>
              <a:rPr lang="en-CA" sz="2000" dirty="0"/>
              <a:t>Returns a promise, which becomes a value after some time</a:t>
            </a:r>
          </a:p>
          <a:p>
            <a:pPr>
              <a:buFontTx/>
              <a:buChar char="-"/>
            </a:pPr>
            <a:endParaRPr lang="en-CA" sz="20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D436766-9F50-7357-4C9A-565095DF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5574"/>
            <a:ext cx="5799424" cy="273432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89E9B-9FD2-89FF-C890-3D22E500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Site V5 Example </a:t>
            </a:r>
          </a:p>
        </p:txBody>
      </p:sp>
    </p:spTree>
    <p:extLst>
      <p:ext uri="{BB962C8B-B14F-4D97-AF65-F5344CB8AC3E}">
        <p14:creationId xmlns:p14="http://schemas.microsoft.com/office/powerpoint/2010/main" val="410642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EF3B-5EE0-7E92-4FCE-E75C34EE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1B2C-4F96-928E-38B6-818F5801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5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8AB9-2D96-87EF-E958-E8578436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Site 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F45C-75A9-7121-7EB5-DC21A2A4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4095-2186-017F-3E5B-04A9D60F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CA" sz="4800" dirty="0"/>
              <a:t>URL Parts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website&#10;&#10;Description automatically generated">
            <a:extLst>
              <a:ext uri="{FF2B5EF4-FFF2-40B4-BE49-F238E27FC236}">
                <a16:creationId xmlns:a16="http://schemas.microsoft.com/office/drawing/2014/main" id="{5B1AEF03-FF5B-0360-05AE-800AE1D5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44" y="2290363"/>
            <a:ext cx="9688576" cy="40934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1250</Words>
  <Application>Microsoft Office PowerPoint</Application>
  <PresentationFormat>Widescreen</PresentationFormat>
  <Paragraphs>160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URL Parts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  <vt:lpstr>Our website looks boring</vt:lpstr>
      <vt:lpstr>CSS syntax</vt:lpstr>
      <vt:lpstr>CSS Box model </vt:lpstr>
      <vt:lpstr>Dev tools</vt:lpstr>
      <vt:lpstr>Example 2</vt:lpstr>
      <vt:lpstr>Putting this together; site V1</vt:lpstr>
      <vt:lpstr>Adding the ability to post </vt:lpstr>
      <vt:lpstr>Flask file structure</vt:lpstr>
      <vt:lpstr>Site v2 example</vt:lpstr>
      <vt:lpstr>Request Methods</vt:lpstr>
      <vt:lpstr>HTML forms</vt:lpstr>
      <vt:lpstr>Site V3 example</vt:lpstr>
      <vt:lpstr>Response codes</vt:lpstr>
      <vt:lpstr>Handling POST request</vt:lpstr>
      <vt:lpstr>Jinja</vt:lpstr>
      <vt:lpstr>Site V4 example</vt:lpstr>
      <vt:lpstr>Form resubmission</vt:lpstr>
      <vt:lpstr>Javascript</vt:lpstr>
      <vt:lpstr>Example 3</vt:lpstr>
      <vt:lpstr>JSON</vt:lpstr>
      <vt:lpstr>Sending requests with fetch</vt:lpstr>
      <vt:lpstr>Site V5 Example </vt:lpstr>
      <vt:lpstr>DOM manipulation </vt:lpstr>
      <vt:lpstr>Site 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54</cp:revision>
  <dcterms:created xsi:type="dcterms:W3CDTF">2024-10-30T23:31:16Z</dcterms:created>
  <dcterms:modified xsi:type="dcterms:W3CDTF">2024-11-20T23:28:43Z</dcterms:modified>
</cp:coreProperties>
</file>