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83" r:id="rId8"/>
    <p:sldId id="281" r:id="rId9"/>
    <p:sldId id="262" r:id="rId10"/>
    <p:sldId id="264" r:id="rId11"/>
    <p:sldId id="263" r:id="rId12"/>
    <p:sldId id="266" r:id="rId13"/>
    <p:sldId id="279" r:id="rId14"/>
    <p:sldId id="271" r:id="rId15"/>
    <p:sldId id="276" r:id="rId16"/>
    <p:sldId id="277" r:id="rId17"/>
    <p:sldId id="274" r:id="rId18"/>
    <p:sldId id="280" r:id="rId19"/>
    <p:sldId id="282" r:id="rId20"/>
    <p:sldId id="285" r:id="rId21"/>
    <p:sldId id="267" r:id="rId22"/>
    <p:sldId id="269" r:id="rId23"/>
    <p:sldId id="284" r:id="rId24"/>
    <p:sldId id="278" r:id="rId25"/>
    <p:sldId id="273" r:id="rId2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" initials="U" lastIdx="1" clrIdx="0">
    <p:extLst>
      <p:ext uri="{19B8F6BF-5375-455C-9EA6-DF929625EA0E}">
        <p15:presenceInfo xmlns:p15="http://schemas.microsoft.com/office/powerpoint/2012/main" userId="US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315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5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26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575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4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7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4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1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32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69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DFDC-2E2E-41E6-A00A-12EACC2C64E1}" type="datetimeFigureOut">
              <a:rPr lang="he-IL" smtClean="0"/>
              <a:t>ט"ו/סיון/תש"פ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47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אתגר הגלובליזציה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>
            <a:normAutofit/>
          </a:bodyPr>
          <a:lstStyle/>
          <a:p>
            <a:r>
              <a:rPr lang="he-IL" dirty="0"/>
              <a:t>שאלות </a:t>
            </a:r>
            <a:r>
              <a:rPr lang="he-IL"/>
              <a:t>אמריקאיות לדוגמא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212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F5D1-B804-4B4E-BC04-B0A9023A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dirty="0" err="1"/>
              <a:t>היתה</a:t>
            </a:r>
            <a:r>
              <a:rPr lang="he-IL" sz="2400" dirty="0"/>
              <a:t> אחת ההשפעות של המהפכה התעשייתית על הגלובליזציה של הגל השני?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58FD-3EAB-4D3F-9045-86DF80E1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</a:t>
            </a:r>
            <a:r>
              <a:rPr lang="he-IL" sz="2000" dirty="0">
                <a:highlight>
                  <a:srgbClr val="FFFF00"/>
                </a:highlight>
              </a:rPr>
              <a:t>ייצור המוני ויעיל הביא לעודפים שניתן היה לייצא ובמחירים יחסית זולים</a:t>
            </a:r>
          </a:p>
          <a:p>
            <a:pPr marL="0" indent="0">
              <a:buNone/>
            </a:pPr>
            <a:r>
              <a:rPr lang="he-IL" sz="2000" dirty="0"/>
              <a:t>ב. המכונות החדשות ניבנו בעולם השלישי ונשלחו לאירופה</a:t>
            </a:r>
          </a:p>
          <a:p>
            <a:pPr marL="0" indent="0">
              <a:buNone/>
            </a:pPr>
            <a:r>
              <a:rPr lang="he-IL" sz="2000" dirty="0"/>
              <a:t>ג. מיליונים יכלו להגר מאמריקה ומאפריקה לאירופה הודות לרכבות ולאוניות</a:t>
            </a:r>
          </a:p>
          <a:p>
            <a:pPr marL="0" indent="0">
              <a:buNone/>
            </a:pPr>
            <a:r>
              <a:rPr lang="he-IL" sz="2000" dirty="0"/>
              <a:t>ד. מדינות עניות השקיעו הון רב במפעלי התעשייה שצמחו באירופה</a:t>
            </a:r>
          </a:p>
        </p:txBody>
      </p:sp>
    </p:spTree>
    <p:extLst>
      <p:ext uri="{BB962C8B-B14F-4D97-AF65-F5344CB8AC3E}">
        <p14:creationId xmlns:p14="http://schemas.microsoft.com/office/powerpoint/2010/main" val="111551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73F9-2101-4BA7-80EF-0E6B4FEA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אחד הגורמים שתרמו לתהליך הגלובליזציה של הגל השני היה: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4616-39AD-47DF-8E02-4B4415A1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</a:t>
            </a:r>
            <a:r>
              <a:rPr lang="he-IL" sz="2000" dirty="0">
                <a:highlight>
                  <a:srgbClr val="FFFF00"/>
                </a:highlight>
              </a:rPr>
              <a:t>הנחת כבל טלגרף טרנס-אטלנטי שאיפשר העברת מידע מהירה בין היבשות</a:t>
            </a:r>
          </a:p>
          <a:p>
            <a:pPr marL="0" indent="0">
              <a:buNone/>
            </a:pPr>
            <a:r>
              <a:rPr lang="he-IL" sz="2000" dirty="0"/>
              <a:t>ב.שיחרור עמי אפריקה מהקולוניאליזם האירופי</a:t>
            </a:r>
          </a:p>
          <a:p>
            <a:pPr marL="0" indent="0">
              <a:buNone/>
            </a:pPr>
            <a:r>
              <a:rPr lang="he-IL" sz="2000" dirty="0" err="1"/>
              <a:t>ג.תחילת</a:t>
            </a:r>
            <a:r>
              <a:rPr lang="he-IL" sz="2000" dirty="0"/>
              <a:t> המלחמה הקרה בין ארה"ב הדמוקרטית לברה"מ הקומוניסטית</a:t>
            </a:r>
          </a:p>
          <a:p>
            <a:pPr marL="0" indent="0">
              <a:buNone/>
            </a:pPr>
            <a:r>
              <a:rPr lang="he-IL" sz="2000" dirty="0"/>
              <a:t>ד.ייצוא מוצרי תעשייה מהעולם השלישי לעולם הראשון</a:t>
            </a:r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64531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3427-6E5D-4CAD-BDD9-89E76486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</a:t>
            </a:r>
            <a:r>
              <a:rPr lang="he-IL" sz="2400" b="1" u="sng" dirty="0" err="1"/>
              <a:t>היתה</a:t>
            </a:r>
            <a:r>
              <a:rPr lang="he-IL" sz="2400" dirty="0"/>
              <a:t> אחת התוצאות של המהפכה התעשייתית?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F60A-EFA0-46C4-8DCE-33F12F16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התרחבות של המעמד הבינוני</a:t>
            </a:r>
          </a:p>
          <a:p>
            <a:pPr marL="0" indent="0">
              <a:buNone/>
            </a:pPr>
            <a:r>
              <a:rPr lang="he-IL" sz="2000" dirty="0"/>
              <a:t>ב. </a:t>
            </a:r>
            <a:r>
              <a:rPr lang="he-IL" sz="2000" dirty="0">
                <a:highlight>
                  <a:srgbClr val="FFFF00"/>
                </a:highlight>
              </a:rPr>
              <a:t>הגירה המונית מן העיר אל הכפר</a:t>
            </a:r>
          </a:p>
          <a:p>
            <a:pPr marL="0" indent="0">
              <a:buNone/>
            </a:pPr>
            <a:r>
              <a:rPr lang="he-IL" sz="2000" dirty="0"/>
              <a:t>ג. שפע כלכלי חסר-תקדים</a:t>
            </a:r>
          </a:p>
          <a:p>
            <a:pPr marL="0" indent="0">
              <a:buNone/>
            </a:pPr>
            <a:r>
              <a:rPr lang="he-IL" sz="2000" dirty="0"/>
              <a:t>ד. צמיחת מעמד הפועלים העירוני</a:t>
            </a:r>
          </a:p>
        </p:txBody>
      </p:sp>
    </p:spTree>
    <p:extLst>
      <p:ext uri="{BB962C8B-B14F-4D97-AF65-F5344CB8AC3E}">
        <p14:creationId xmlns:p14="http://schemas.microsoft.com/office/powerpoint/2010/main" val="371009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88DA-9DB3-478E-93F9-1292F159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היתה</a:t>
            </a:r>
            <a:r>
              <a:rPr lang="he-IL" sz="2400" dirty="0"/>
              <a:t> אחת ההשפעות של מהפכת השינוע על הגלובליזציה?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317B-35D7-4BE5-8BAC-A6E504EE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הגירה המונית, בעיקר מאירופה לאמריקה</a:t>
            </a:r>
          </a:p>
          <a:p>
            <a:pPr marL="0" indent="0">
              <a:buNone/>
            </a:pPr>
            <a:r>
              <a:rPr lang="he-IL" sz="2000" dirty="0"/>
              <a:t>ב. גידול עצום בסחר העולמי</a:t>
            </a:r>
          </a:p>
          <a:p>
            <a:pPr marL="0" indent="0">
              <a:buNone/>
            </a:pPr>
            <a:r>
              <a:rPr lang="he-IL" sz="2000" dirty="0"/>
              <a:t>ג</a:t>
            </a:r>
            <a:r>
              <a:rPr lang="he-IL" sz="2000" dirty="0">
                <a:highlight>
                  <a:srgbClr val="FFFF00"/>
                </a:highlight>
              </a:rPr>
              <a:t>. ביטול סחר העבדים מאפריקה ליבשת אמריקה</a:t>
            </a:r>
          </a:p>
          <a:p>
            <a:pPr marL="0" indent="0">
              <a:buNone/>
            </a:pPr>
            <a:r>
              <a:rPr lang="he-IL" sz="2000" dirty="0"/>
              <a:t>ד. מעבר מהיר בין מדינות ובין יבשות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06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246-9B04-4E47-AF78-1DD6EA5A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מאיזו בחינה קשורה הציונות לגלובליזציה?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AF69-C8E5-40DD-B79B-CCFD937F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הרעיון הציוני התמקד בשאיפת היהודים לעבור מהפכה תעשייתית </a:t>
            </a:r>
          </a:p>
          <a:p>
            <a:pPr marL="0" indent="0">
              <a:buNone/>
            </a:pPr>
            <a:r>
              <a:rPr lang="he-IL" sz="2000" dirty="0"/>
              <a:t>ב. </a:t>
            </a:r>
            <a:r>
              <a:rPr lang="he-IL" sz="2000" dirty="0">
                <a:highlight>
                  <a:srgbClr val="FFFF00"/>
                </a:highlight>
              </a:rPr>
              <a:t>גלי ההגירה של היהודים לארץ-ישראל היו חלק מתנועות הגירה גלובליות</a:t>
            </a:r>
          </a:p>
          <a:p>
            <a:pPr marL="0" indent="0">
              <a:buNone/>
            </a:pPr>
            <a:r>
              <a:rPr lang="he-IL" sz="2000" dirty="0"/>
              <a:t>ג. התפתחות המסחר בין המזרח-התיכון לאזורים רבים בעולם יצרה ביקוש לכוח-עבודה בארץ-ישראל</a:t>
            </a:r>
          </a:p>
          <a:p>
            <a:pPr marL="0" indent="0">
              <a:buNone/>
            </a:pPr>
            <a:r>
              <a:rPr lang="he-IL" sz="2000" dirty="0"/>
              <a:t>ד. שאיפתן של מעצמות אירופה לניצול משאבי טבע בעולם השלישי דחפה אותן לשלוח המוני מהגרים יהודים לארץ-ישראל </a:t>
            </a:r>
            <a:r>
              <a:rPr lang="he-IL" sz="2000" dirty="0" err="1"/>
              <a:t>שהיתה</a:t>
            </a:r>
            <a:r>
              <a:rPr lang="he-IL" sz="2000" dirty="0"/>
              <a:t> אזור עני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8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0C7A44-03A9-4F31-9EDA-6DF5365B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dirty="0" err="1"/>
              <a:t>היתה</a:t>
            </a:r>
            <a:r>
              <a:rPr lang="he-IL" sz="2400" dirty="0"/>
              <a:t> אחת התוצאות של ההגירה ההמונית לארה"ב בסוף המאה -19?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8037FB-9C33-4E4E-BBEC-F440FB0A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</a:t>
            </a:r>
            <a:r>
              <a:rPr lang="he-IL" sz="2000" dirty="0">
                <a:highlight>
                  <a:srgbClr val="FFFF00"/>
                </a:highlight>
              </a:rPr>
              <a:t>היווצרות חברה רב-תרבותית בה נשמרו קהילות ותרבויות המוצא של המהגרים</a:t>
            </a:r>
          </a:p>
          <a:p>
            <a:pPr marL="0" indent="0">
              <a:buNone/>
            </a:pPr>
            <a:r>
              <a:rPr lang="he-IL" sz="2000" dirty="0"/>
              <a:t>ב. אבטלה המונית כי המהגרים תפסו מקומות עבודה לבני-המקום </a:t>
            </a:r>
          </a:p>
          <a:p>
            <a:pPr marL="0" indent="0">
              <a:buNone/>
            </a:pPr>
            <a:r>
              <a:rPr lang="he-IL" sz="2000" dirty="0"/>
              <a:t>ג. הפיכתה של ארה"ב למדינה דמוקרטית</a:t>
            </a:r>
          </a:p>
          <a:p>
            <a:pPr marL="0" indent="0">
              <a:buNone/>
            </a:pPr>
            <a:r>
              <a:rPr lang="he-IL" sz="2000" dirty="0"/>
              <a:t>ד. משבר כלכלי עמוק כתוצאה מהשתלבות המהגרים בתעשייה ובחקלאות</a:t>
            </a:r>
          </a:p>
        </p:txBody>
      </p:sp>
    </p:spTree>
    <p:extLst>
      <p:ext uri="{BB962C8B-B14F-4D97-AF65-F5344CB8AC3E}">
        <p14:creationId xmlns:p14="http://schemas.microsoft.com/office/powerpoint/2010/main" val="19847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968679-05B5-47E0-B283-0934F7CD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28" y="304800"/>
            <a:ext cx="8382000" cy="1143000"/>
          </a:xfrm>
        </p:spPr>
        <p:txBody>
          <a:bodyPr>
            <a:normAutofit/>
          </a:bodyPr>
          <a:lstStyle/>
          <a:p>
            <a:pPr algn="r"/>
            <a:r>
              <a:rPr lang="he-IL" sz="2000" dirty="0"/>
              <a:t>מה </a:t>
            </a:r>
            <a:r>
              <a:rPr lang="he-IL" sz="2000" b="1" u="sng" dirty="0"/>
              <a:t>לא היה</a:t>
            </a:r>
            <a:r>
              <a:rPr lang="he-IL" sz="2000" dirty="0"/>
              <a:t> אחד מהגורמים להגירתם של מיליוני אירופאים לארה"ב בסוף המאה ה-19?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0E31BD-1B8F-4C32-A4DF-4AD939B7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ארה"ב </a:t>
            </a:r>
            <a:r>
              <a:rPr lang="he-IL" sz="2000" dirty="0" err="1"/>
              <a:t>היתה</a:t>
            </a:r>
            <a:r>
              <a:rPr lang="he-IL" sz="2000" dirty="0"/>
              <a:t> בתקופה של פיתוח כלכלי אדיר ולכן היה ביקוש עצום לידיים עבודות</a:t>
            </a:r>
          </a:p>
          <a:p>
            <a:pPr marL="0" indent="0">
              <a:buNone/>
            </a:pPr>
            <a:r>
              <a:rPr lang="he-IL" sz="2000" dirty="0"/>
              <a:t>ב. השכר הממוצע בארה"ב היה גבוה בהרבה מאשר באירופה</a:t>
            </a:r>
          </a:p>
          <a:p>
            <a:pPr marL="0" indent="0">
              <a:buNone/>
            </a:pPr>
            <a:r>
              <a:rPr lang="he-IL" sz="2000" dirty="0"/>
              <a:t>ג. </a:t>
            </a:r>
            <a:r>
              <a:rPr lang="he-IL" sz="2000" dirty="0">
                <a:highlight>
                  <a:srgbClr val="FFFF00"/>
                </a:highlight>
              </a:rPr>
              <a:t>המהגרים נחשבו למתורבתים יותר מאשר האמריקאים הוותיקים, ולכן זכו במעמד גבוה</a:t>
            </a:r>
          </a:p>
          <a:p>
            <a:pPr marL="0" indent="0">
              <a:buNone/>
            </a:pPr>
            <a:r>
              <a:rPr lang="he-IL" sz="2000" dirty="0"/>
              <a:t>ד. מחיר הכרטיס לחציית האוקיינוס האטלנטי ירד באותה תקופה, הודות לטכנולוגיות השינוע</a:t>
            </a:r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6651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B1ECB8-EC66-4470-80B0-0E13C9D6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היה אחד הגורמים לקולוניאליזם באפריקה בעידן הגל השני של הגלובליזציה (סוף המאה ה-19)?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FBD55F-A766-498B-951E-DE135A26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רצונם של אירופאים להביא ציוויליזציה לעמי אפריקה</a:t>
            </a:r>
          </a:p>
          <a:p>
            <a:pPr marL="0" indent="0">
              <a:buNone/>
            </a:pPr>
            <a:r>
              <a:rPr lang="he-IL" sz="2000" dirty="0"/>
              <a:t>ב. חיפוש הממלכות באירופה אחר מקורות הזהב באפריקה</a:t>
            </a:r>
          </a:p>
          <a:p>
            <a:pPr marL="0" indent="0">
              <a:buNone/>
            </a:pPr>
            <a:r>
              <a:rPr lang="he-IL" sz="2000" dirty="0"/>
              <a:t>ג. </a:t>
            </a:r>
            <a:r>
              <a:rPr lang="he-IL" sz="2000" dirty="0">
                <a:highlight>
                  <a:srgbClr val="FFFF00"/>
                </a:highlight>
              </a:rPr>
              <a:t>רצונם של אירופאים להשיג חומרי-גלם שהיו נחוצים לייצור בעידן התעשייתי</a:t>
            </a:r>
          </a:p>
          <a:p>
            <a:pPr marL="0" indent="0">
              <a:buNone/>
            </a:pPr>
            <a:r>
              <a:rPr lang="he-IL" sz="2000" dirty="0"/>
              <a:t>ד. שאיפתם של עמי אפריקה להדביק את הפער הכלכלי עם אירופה</a:t>
            </a:r>
          </a:p>
        </p:txBody>
      </p:sp>
    </p:spTree>
    <p:extLst>
      <p:ext uri="{BB962C8B-B14F-4D97-AF65-F5344CB8AC3E}">
        <p14:creationId xmlns:p14="http://schemas.microsoft.com/office/powerpoint/2010/main" val="321609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D4796A-B3C5-43B1-8D0E-68BE6937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אינו</a:t>
            </a:r>
            <a:r>
              <a:rPr lang="he-IL" sz="2400" dirty="0"/>
              <a:t> חלק מהמשמעות ההיסטורית של הביטוי "משא האדם הלבן"?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B9EA64-D0F4-4C8F-91A4-7753446C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אירופאים טענו שעליהם להביא את הציוויליזציה המודרנית לאפריקאים הנחותים</a:t>
            </a:r>
          </a:p>
          <a:p>
            <a:pPr marL="0" indent="0">
              <a:buNone/>
            </a:pPr>
            <a:r>
              <a:rPr lang="he-IL" sz="2000" dirty="0"/>
              <a:t>ב. אירופאים </a:t>
            </a:r>
            <a:r>
              <a:rPr lang="he-IL" sz="2000" dirty="0" err="1"/>
              <a:t>דימיינו</a:t>
            </a:r>
            <a:r>
              <a:rPr lang="he-IL" sz="2000" dirty="0"/>
              <a:t> את עצמם כמי שבאים לעזרת האפריקאים</a:t>
            </a:r>
          </a:p>
          <a:p>
            <a:pPr marL="0" indent="0">
              <a:buNone/>
            </a:pPr>
            <a:r>
              <a:rPr lang="he-IL" sz="2000" dirty="0"/>
              <a:t>ג. </a:t>
            </a:r>
            <a:r>
              <a:rPr lang="he-IL" sz="2000" dirty="0">
                <a:highlight>
                  <a:srgbClr val="FFFF00"/>
                </a:highlight>
              </a:rPr>
              <a:t>אירופה נעתרה לבקשותיהם של שליטים אפריקאים שרצו לפתח את ארצם על-ידי הבאת מתיישבים אירופאים</a:t>
            </a:r>
          </a:p>
          <a:p>
            <a:pPr marL="0" indent="0">
              <a:buNone/>
            </a:pPr>
            <a:r>
              <a:rPr lang="he-IL" sz="2000" dirty="0"/>
              <a:t>ד. כך הצדיקו אירופאים בעיני עצמם את הכיבוש האלים ואת הניצול של עמי אפריקה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548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2EC8-8235-49EE-A133-0206B59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מאיזה תהליך גלובלי </a:t>
            </a:r>
            <a:r>
              <a:rPr lang="he-IL" sz="2400" dirty="0" err="1"/>
              <a:t>היתה</a:t>
            </a:r>
            <a:r>
              <a:rPr lang="he-IL" sz="2400" dirty="0"/>
              <a:t> הקמת מדינת ישראל חלק?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BA79-5E78-47F9-9483-9D4F4C59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</a:t>
            </a:r>
            <a:r>
              <a:rPr lang="he-IL" sz="2000" dirty="0">
                <a:highlight>
                  <a:srgbClr val="FFFF00"/>
                </a:highlight>
              </a:rPr>
              <a:t>דה-קולוניזציה</a:t>
            </a:r>
          </a:p>
          <a:p>
            <a:pPr marL="0" indent="0">
              <a:buNone/>
            </a:pPr>
            <a:r>
              <a:rPr lang="he-IL" sz="2000" dirty="0"/>
              <a:t>ב. ניאו-ליברליזם</a:t>
            </a:r>
          </a:p>
          <a:p>
            <a:pPr marL="0" indent="0">
              <a:buNone/>
            </a:pPr>
            <a:r>
              <a:rPr lang="he-IL" sz="2000" dirty="0"/>
              <a:t>ג. מדיניות סחר חופשי</a:t>
            </a:r>
          </a:p>
          <a:p>
            <a:pPr marL="0" indent="0">
              <a:buNone/>
            </a:pPr>
            <a:r>
              <a:rPr lang="he-IL" sz="2000" dirty="0"/>
              <a:t>ד. הקולוניאליזם המודרני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50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A6CC-EAC7-4F54-9C54-AEF0666A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800" dirty="0"/>
              <a:t>המהפכה החקלאית היתה: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5918-7929-47E8-B546-2F3312B1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</a:t>
            </a:r>
            <a:r>
              <a:rPr lang="he-IL" sz="2000" dirty="0">
                <a:highlight>
                  <a:srgbClr val="FFFF00"/>
                </a:highlight>
              </a:rPr>
              <a:t>המעבר משבטים של ציידים-לקטים לחברה חקלאית מיושבת </a:t>
            </a:r>
          </a:p>
          <a:p>
            <a:pPr marL="0" indent="0">
              <a:buNone/>
            </a:pPr>
            <a:r>
              <a:rPr lang="he-IL" sz="2000" dirty="0"/>
              <a:t>ב. המעבר מחקלאות פרימיטיבית לחקלאות מודרנית</a:t>
            </a:r>
          </a:p>
          <a:p>
            <a:pPr marL="0" indent="0">
              <a:buNone/>
            </a:pPr>
            <a:r>
              <a:rPr lang="he-IL" sz="2000" dirty="0"/>
              <a:t>ג. המעבר מעבודת חקלאות לעבודה במפעלי תעשייה</a:t>
            </a:r>
          </a:p>
          <a:p>
            <a:pPr marL="0" indent="0">
              <a:buNone/>
            </a:pPr>
            <a:r>
              <a:rPr lang="he-IL" sz="2000" dirty="0"/>
              <a:t>ד. המעבר מחברה לא-שוויונית לחברה שוויונית</a:t>
            </a:r>
          </a:p>
        </p:txBody>
      </p:sp>
    </p:spTree>
    <p:extLst>
      <p:ext uri="{BB962C8B-B14F-4D97-AF65-F5344CB8AC3E}">
        <p14:creationId xmlns:p14="http://schemas.microsoft.com/office/powerpoint/2010/main" val="96304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D7A-54FA-4796-8237-ED4F7017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dirty="0" err="1"/>
              <a:t>היתה</a:t>
            </a:r>
            <a:r>
              <a:rPr lang="he-IL" sz="2400" dirty="0"/>
              <a:t> אחת התוצאות של "השפל הגדול", המשבר הכלכלי שהתחיל ב-1929?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B0BF-0102-4B5D-94E9-45C71255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</a:t>
            </a:r>
            <a:r>
              <a:rPr lang="he-IL" sz="2000" dirty="0">
                <a:highlight>
                  <a:srgbClr val="FFFF00"/>
                </a:highlight>
              </a:rPr>
              <a:t>גרם לחוסר-אמון בשיטה הקפיטליסטית ולנסיגה ממדיניות סחר חופשי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2000" dirty="0"/>
              <a:t>ב. הביא לביטול התמיכה הממשלתית בתעשייה הלאומית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ג. תרם לעליית הגל השלישי של הגלובליזציה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ד. גרם להגברת הייצוא החקלאי ממדינות מתועשות (ארה"ב ואירופה) למדינות עניות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7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59C5-AF84-49F3-AD6C-FCF82A70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היה</a:t>
            </a:r>
            <a:r>
              <a:rPr lang="he-IL" sz="2400" dirty="0"/>
              <a:t> אחד הגורמים ל"פסק הזמן" בגלובליזציה?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1DB5-4ED1-47DD-9A86-256C1CB4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מלחמות העולם גרמו לצימצום המסחר וההגירה הגלובליים</a:t>
            </a:r>
          </a:p>
          <a:p>
            <a:pPr marL="0" indent="0">
              <a:buNone/>
            </a:pPr>
            <a:r>
              <a:rPr lang="he-IL" sz="2000" dirty="0"/>
              <a:t>ב. המשבר הכלכלי (השפל הגדול) הביא לצימצום המסחר הגלובלי</a:t>
            </a:r>
          </a:p>
          <a:p>
            <a:pPr marL="0" indent="0">
              <a:buNone/>
            </a:pPr>
            <a:r>
              <a:rPr lang="he-IL" sz="2000" dirty="0"/>
              <a:t>ג. </a:t>
            </a:r>
            <a:r>
              <a:rPr lang="he-IL" sz="2000" dirty="0">
                <a:highlight>
                  <a:srgbClr val="FFFF00"/>
                </a:highlight>
              </a:rPr>
              <a:t>הקולוניאליזם האירופי גרם לירידה במסחר עם העולם השלישי</a:t>
            </a:r>
          </a:p>
          <a:p>
            <a:pPr marL="0" indent="0">
              <a:buNone/>
            </a:pPr>
            <a:r>
              <a:rPr lang="he-IL" sz="2000" dirty="0"/>
              <a:t>ד. עליית משטרים </a:t>
            </a:r>
            <a:r>
              <a:rPr lang="he-IL" sz="2000" dirty="0" err="1"/>
              <a:t>פאשיסטים</a:t>
            </a:r>
            <a:r>
              <a:rPr lang="he-IL" sz="2000" dirty="0"/>
              <a:t> וקומוניסטים הביאה </a:t>
            </a:r>
            <a:r>
              <a:rPr lang="he-IL" sz="2000" dirty="0" err="1"/>
              <a:t>לצימצום</a:t>
            </a:r>
            <a:r>
              <a:rPr lang="he-IL" sz="2000" dirty="0"/>
              <a:t> חופש הפעולה הכלכלי</a:t>
            </a:r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7443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64B8-DEEF-4514-ACF0-4C8C7F12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dirty="0" err="1"/>
              <a:t>היתה</a:t>
            </a:r>
            <a:r>
              <a:rPr lang="he-IL" sz="2400" dirty="0"/>
              <a:t> המדיניות של רוב מדינות העולם בתקופת ה"פסק-זמן" שלפני הגל השלישי של הגלובליזציה?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7082-7A01-4666-B584-99EE8937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הפרטה מסיבית של חברות ממשלתיות (העברה לידיים פרטיות)</a:t>
            </a:r>
          </a:p>
          <a:p>
            <a:pPr marL="0" indent="0">
              <a:buNone/>
            </a:pPr>
            <a:r>
              <a:rPr lang="he-IL" sz="2000" dirty="0"/>
              <a:t>ב. </a:t>
            </a:r>
            <a:r>
              <a:rPr lang="he-IL" sz="2000" dirty="0" err="1"/>
              <a:t>צימצום</a:t>
            </a:r>
            <a:r>
              <a:rPr lang="he-IL" sz="2000" dirty="0"/>
              <a:t> מדינת הרווחה (תקציבים חברתיים, כמו חינוך ובריאות)</a:t>
            </a:r>
          </a:p>
          <a:p>
            <a:pPr marL="0" indent="0">
              <a:buNone/>
            </a:pPr>
            <a:r>
              <a:rPr lang="he-IL" sz="2000" dirty="0"/>
              <a:t>ג. </a:t>
            </a:r>
            <a:r>
              <a:rPr lang="he-IL" sz="2000" dirty="0">
                <a:highlight>
                  <a:srgbClr val="FFFF00"/>
                </a:highlight>
              </a:rPr>
              <a:t>חסמים נגד ייבוא</a:t>
            </a:r>
          </a:p>
          <a:p>
            <a:pPr marL="0" indent="0">
              <a:buNone/>
            </a:pPr>
            <a:r>
              <a:rPr lang="he-IL" sz="2000" dirty="0"/>
              <a:t>ד. מדיניות שוק חופשי</a:t>
            </a:r>
          </a:p>
        </p:txBody>
      </p:sp>
    </p:spTree>
    <p:extLst>
      <p:ext uri="{BB962C8B-B14F-4D97-AF65-F5344CB8AC3E}">
        <p14:creationId xmlns:p14="http://schemas.microsoft.com/office/powerpoint/2010/main" val="242458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957A-95C5-4BCC-81DC-FCD8BC3A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במה דומה הגל השלישי לגל השני של הגלובליזציה?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A2DE-086C-4CD2-B94D-BDA242FF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</a:t>
            </a:r>
            <a:r>
              <a:rPr lang="he-IL" sz="2000" dirty="0">
                <a:highlight>
                  <a:srgbClr val="FFFF00"/>
                </a:highlight>
              </a:rPr>
              <a:t>מדיניות סחר חופשי </a:t>
            </a:r>
          </a:p>
          <a:p>
            <a:pPr marL="0" indent="0">
              <a:buNone/>
            </a:pPr>
            <a:r>
              <a:rPr lang="he-IL" sz="2000" dirty="0"/>
              <a:t>ב. התערבות הממשלה לקידום התעשייה</a:t>
            </a:r>
          </a:p>
          <a:p>
            <a:pPr marL="0" indent="0">
              <a:buNone/>
            </a:pPr>
            <a:r>
              <a:rPr lang="he-IL" sz="2000" dirty="0"/>
              <a:t>ג. גידול בכוח-העבודה בחקלאות</a:t>
            </a:r>
          </a:p>
          <a:p>
            <a:pPr marL="0" indent="0">
              <a:buNone/>
            </a:pPr>
            <a:r>
              <a:rPr lang="he-IL" sz="2000" dirty="0"/>
              <a:t>ד. הגירה המונית מאירופה ליבשת אמריקה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7215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32DD01-5C29-43EF-9A66-99D53D0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באיזה מובן השפיע האינטרנט על הגל השלישי של הגלובליזציה?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760F80-896E-4E06-8378-C3437867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הוא </a:t>
            </a:r>
            <a:r>
              <a:rPr lang="he-IL" sz="2000" dirty="0" err="1"/>
              <a:t>איפשר</a:t>
            </a:r>
            <a:r>
              <a:rPr lang="he-IL" sz="2000" dirty="0"/>
              <a:t> שליטה של מוסדות בינלאומיים באוכלוסיות רבות ברחבי העולם, על-ידי פיקוח טוב יותר</a:t>
            </a:r>
          </a:p>
          <a:p>
            <a:pPr marL="0" indent="0">
              <a:buNone/>
            </a:pPr>
            <a:r>
              <a:rPr lang="he-IL" sz="2000" dirty="0"/>
              <a:t>ב. </a:t>
            </a:r>
            <a:r>
              <a:rPr lang="he-IL" sz="2000" dirty="0">
                <a:highlight>
                  <a:srgbClr val="FFFF00"/>
                </a:highlight>
              </a:rPr>
              <a:t>הוא עשה את התקשורת והעסקים למהירים, מדויקים וזמינים יותר</a:t>
            </a:r>
          </a:p>
          <a:p>
            <a:pPr marL="0" indent="0">
              <a:buNone/>
            </a:pPr>
            <a:r>
              <a:rPr lang="he-IL" sz="2000" dirty="0"/>
              <a:t>ג. הוא גרם למדינות קומוניסטיות לעבור למשטר דמוקרטי, אחרי שהבינו שאינן יכולות לשלוט בזרימת המידע</a:t>
            </a:r>
          </a:p>
          <a:p>
            <a:pPr marL="0" indent="0">
              <a:buNone/>
            </a:pPr>
            <a:r>
              <a:rPr lang="he-IL" sz="2000" dirty="0"/>
              <a:t>ד. הוא תרם לשיפור היחסים בין מדינות אויבות הודות למידע הזמין שיצר הבנה טובה יותר של אחת את </a:t>
            </a:r>
            <a:r>
              <a:rPr lang="he-IL" sz="2000" dirty="0" err="1"/>
              <a:t>השניה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0770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51A5CE-E571-4FAD-A010-8B196F36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אינה</a:t>
            </a:r>
            <a:r>
              <a:rPr lang="he-IL" sz="2400" dirty="0"/>
              <a:t> אחת מההשפעות של הגלובליזציה (הגל השלישי) על ישראל בימינו?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92E4D0-67A7-4FDF-8476-C1AAB407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000" dirty="0"/>
              <a:t>א. סגירת מפעלי תעשייה מסורתית (למשל, טקסטיל)</a:t>
            </a:r>
          </a:p>
          <a:p>
            <a:pPr marL="0" indent="0">
              <a:buNone/>
            </a:pPr>
            <a:r>
              <a:rPr lang="he-IL" sz="2000" dirty="0"/>
              <a:t>ב. כניסה של מהגרי-עבודה, למשל סינים ותאילנדים</a:t>
            </a:r>
          </a:p>
          <a:p>
            <a:pPr marL="0" indent="0">
              <a:buNone/>
            </a:pPr>
            <a:r>
              <a:rPr lang="he-IL" sz="2000" dirty="0"/>
              <a:t>ג. </a:t>
            </a:r>
            <a:r>
              <a:rPr lang="he-IL" sz="2000" dirty="0">
                <a:highlight>
                  <a:srgbClr val="FFFF00"/>
                </a:highlight>
              </a:rPr>
              <a:t>גידול עצום בשיעור המשפחות העניות</a:t>
            </a:r>
          </a:p>
          <a:p>
            <a:pPr marL="0" indent="0">
              <a:buNone/>
            </a:pPr>
            <a:r>
              <a:rPr lang="he-IL" sz="2000" dirty="0"/>
              <a:t>ד. גידול המסחר הבינלאומי של ישראל, למשל בייצוא הייטק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513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FE08-2D7D-453B-8A50-644D0E07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היה אחד המניעים למסעות הגילוי של הפורטוגלים במאה ה-15?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F240-CA0F-4149-A932-9E64D5CE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000" dirty="0"/>
              <a:t>א. ניסיון לגלות את אמריקה</a:t>
            </a:r>
          </a:p>
          <a:p>
            <a:pPr marL="0" indent="0">
              <a:buNone/>
            </a:pPr>
            <a:r>
              <a:rPr lang="he-IL" sz="2000" dirty="0"/>
              <a:t>ב. </a:t>
            </a:r>
            <a:r>
              <a:rPr lang="he-IL" sz="2000" dirty="0">
                <a:highlight>
                  <a:srgbClr val="FFFF00"/>
                </a:highlight>
              </a:rPr>
              <a:t>רצון לקיים מסחר ימי עם אפריקה ואסיה</a:t>
            </a:r>
          </a:p>
          <a:p>
            <a:pPr marL="0" indent="0">
              <a:buNone/>
            </a:pPr>
            <a:r>
              <a:rPr lang="he-IL" sz="2000" dirty="0"/>
              <a:t>ג. רצון לשתף פעולה עם סוחרים מוסלמים באזור הים-התיכון</a:t>
            </a:r>
          </a:p>
          <a:p>
            <a:pPr marL="0" indent="0">
              <a:buNone/>
            </a:pPr>
            <a:r>
              <a:rPr lang="he-IL" sz="2000" dirty="0"/>
              <a:t>ד. שאיפה של המלך לכבוש את אפריקה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52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0E42-9265-4C9B-B0E9-1356A10F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היה</a:t>
            </a:r>
            <a:r>
              <a:rPr lang="he-IL" sz="2400" dirty="0"/>
              <a:t> חלק מהגל הראשון של הגלובליזציה?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CBA0-7617-41D5-88E6-50C7B80A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סחר עבדים טרנס-אטלנטי מאפריקה לאמריקה</a:t>
            </a:r>
          </a:p>
          <a:p>
            <a:pPr marL="0" indent="0">
              <a:buNone/>
            </a:pPr>
            <a:r>
              <a:rPr lang="he-IL" sz="2000" dirty="0"/>
              <a:t>ב. ייצוא חומרי-גלם כמו סוכר וטבק מיבשת אמריקה ליבשת אירופה</a:t>
            </a:r>
          </a:p>
          <a:p>
            <a:pPr marL="0" indent="0">
              <a:buNone/>
            </a:pPr>
            <a:r>
              <a:rPr lang="he-IL" sz="2000" dirty="0"/>
              <a:t>ג. אינפלציה באירופה כתוצאה מייבוא מטבעות שמקורם במכרות הכסף ביבשת אמריקה</a:t>
            </a:r>
          </a:p>
          <a:p>
            <a:pPr marL="0" indent="0">
              <a:buNone/>
            </a:pPr>
            <a:r>
              <a:rPr lang="he-IL" sz="2000" dirty="0"/>
              <a:t>ד. </a:t>
            </a:r>
            <a:r>
              <a:rPr lang="he-IL" sz="2000" dirty="0">
                <a:highlight>
                  <a:srgbClr val="FFFF00"/>
                </a:highlight>
              </a:rPr>
              <a:t>הגירה המונית של איכרים אירופאים ליבשת אפריקה כדי להחליף את העבדים שנלקחו </a:t>
            </a:r>
          </a:p>
        </p:txBody>
      </p:sp>
    </p:spTree>
    <p:extLst>
      <p:ext uri="{BB962C8B-B14F-4D97-AF65-F5344CB8AC3E}">
        <p14:creationId xmlns:p14="http://schemas.microsoft.com/office/powerpoint/2010/main" val="396665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1D5-3DE1-49A8-A73D-AA1C1FCF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היה</a:t>
            </a:r>
            <a:r>
              <a:rPr lang="he-IL" sz="2400" dirty="0"/>
              <a:t> מאפיין משותף של המושבות שהקימו האימפריות האירופאיות באזורים שונים ביבשת אמריקה (1500-1800)?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652A-70F0-4EC3-AF53-9BC0E2A8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ניצול ושיעבוד של ילידי היבשת האינדיאנים ו/או עבדים אפריקאים</a:t>
            </a:r>
          </a:p>
          <a:p>
            <a:pPr marL="0" indent="0">
              <a:buNone/>
            </a:pPr>
            <a:r>
              <a:rPr lang="he-IL" sz="2000" dirty="0"/>
              <a:t>ב. היררכיה חברתית לפיה לבנים (אירופאים) היו העשירים ביותר ובעלי-פריבילגיות</a:t>
            </a:r>
          </a:p>
          <a:p>
            <a:pPr marL="0" indent="0">
              <a:buNone/>
            </a:pPr>
            <a:r>
              <a:rPr lang="he-IL" sz="2000" dirty="0"/>
              <a:t>ג. התבססות כלכלית על ייצוא של משאבים יקרי-ערך לאירופה</a:t>
            </a:r>
          </a:p>
          <a:p>
            <a:pPr marL="0" indent="0">
              <a:buNone/>
            </a:pPr>
            <a:r>
              <a:rPr lang="he-IL" sz="2000" dirty="0"/>
              <a:t>ד. </a:t>
            </a:r>
            <a:r>
              <a:rPr lang="he-IL" sz="2000" dirty="0">
                <a:highlight>
                  <a:srgbClr val="FFFF00"/>
                </a:highlight>
              </a:rPr>
              <a:t>אפריקאים ואינדיאנים שהצליחו להתעשר צברו גם כוח פוליטי ויכלו להיבחר לשלטון</a:t>
            </a:r>
          </a:p>
        </p:txBody>
      </p:sp>
    </p:spTree>
    <p:extLst>
      <p:ext uri="{BB962C8B-B14F-4D97-AF65-F5344CB8AC3E}">
        <p14:creationId xmlns:p14="http://schemas.microsoft.com/office/powerpoint/2010/main" val="39857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C8E1-8F12-4D5E-99C3-4B4255CF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היה אחד הגורמים לסחר העבדים מאפריקה ליבשת אמריקה?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5C04-C079-4824-97A2-E65A4DEE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</a:t>
            </a:r>
            <a:r>
              <a:rPr lang="he-IL" sz="2000" dirty="0">
                <a:highlight>
                  <a:srgbClr val="FFFF00"/>
                </a:highlight>
              </a:rPr>
              <a:t>מחסור בכוח-עבודה באזורי המטעים ביבשת אמריקה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2000" dirty="0"/>
              <a:t>ב. רצונם של אפריקאים להגר למושבות העשירות ביבשת אמריקה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ג. דרישתם של האיכרים האינדיאנים </a:t>
            </a:r>
            <a:r>
              <a:rPr lang="he-IL" sz="2000" dirty="0" err="1"/>
              <a:t>לתיגבור</a:t>
            </a:r>
            <a:r>
              <a:rPr lang="he-IL" sz="2000" dirty="0"/>
              <a:t> בנטל העבודה החקלאית שכפו הספרדים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ד. הירידה בביקוש לסוכר וטבק באירופה, שגרמה לייצור מוגבר במטעים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431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CEC-C52D-4B3C-A427-1B6DACE3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כיצד השפיעה הכלכלה הגלובלית על חיי העבדים השחורים ביבשת אמריקה?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D1D3-88A0-4FCB-8558-1DBB4EF1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בתקופות של צמיחה כלכלית באירופה, רוב העבדים שוחררו והפכו לאנשים חופשיים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ב. בתקופות של צמיחה כלכלית באירופה, מצבם השתפר כי היה ביקוש גבוה לגידולים שייצרו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ג. בתקופות של משבר כלכלי באירופה, מצבם נהיה רע יותר כי האדונים דרשו יותר עבודה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ד. </a:t>
            </a:r>
            <a:r>
              <a:rPr lang="he-IL" sz="2000" dirty="0">
                <a:highlight>
                  <a:srgbClr val="FFFF00"/>
                </a:highlight>
              </a:rPr>
              <a:t>בתקופות של משבר כלכלי באירופה, מצבם היה פחות גרוע כי האדונים דרשו פחות עבודה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B1BA-4497-454C-AF24-5381BCF2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he-IL" sz="2400" dirty="0"/>
              <a:t>הפזורה היהודית-ספרדית </a:t>
            </a:r>
            <a:r>
              <a:rPr lang="he-IL" sz="2400" dirty="0" err="1"/>
              <a:t>היתה</a:t>
            </a:r>
            <a:r>
              <a:rPr lang="he-IL" sz="2400" dirty="0"/>
              <a:t> גלובלית מכל הבחינות הבאות, </a:t>
            </a:r>
            <a:r>
              <a:rPr lang="he-IL" sz="2400" b="1" u="sng" dirty="0"/>
              <a:t>פרט ל</a:t>
            </a:r>
            <a:r>
              <a:rPr lang="he-IL" sz="2400" dirty="0"/>
              <a:t>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B444-C525-42CF-9BFC-9689D580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הם היגרו למדינות רבות ברחבי אירופה, המזרח-התיכון ויבשת אמריקה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ב. גם יהודים וגם אנוסים (אלו שחויבו להתנצר) היו פעילים בסחר הגלובלי שהתפתח באותה תקופה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ג. </a:t>
            </a:r>
            <a:r>
              <a:rPr lang="he-IL" sz="2000" dirty="0">
                <a:highlight>
                  <a:srgbClr val="FFFF00"/>
                </a:highlight>
              </a:rPr>
              <a:t>יהודים התיישבו במושבות הספרדיות באמריקה כדי לסייע לאינקוויזיציה ברדיפת האנוסים (יהודים שהתנצרו)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2000" dirty="0"/>
              <a:t>ד. הם קיימו קשרים בין הקהילות השונות, מה שגם תרם להתפתחותן של רשתות מסחר גלובליות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7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B10C-566B-4998-8954-3BE96775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היה</a:t>
            </a:r>
            <a:r>
              <a:rPr lang="he-IL" sz="2400" dirty="0"/>
              <a:t> אחד המרכיבים של הגל השני של הגלובליזציה?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FA6C-B241-45F6-BF51-D82E025C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א.גידול עצום של הסחר העולמי בשל הייצור התעשייתי באירופה</a:t>
            </a:r>
          </a:p>
          <a:p>
            <a:pPr marL="0" indent="0">
              <a:buNone/>
            </a:pPr>
            <a:r>
              <a:rPr lang="he-IL" sz="2000" dirty="0"/>
              <a:t>ב.כיבוש אפריקה על-ידי במטרה לנצל משאבים וכוח-עבודה </a:t>
            </a:r>
          </a:p>
          <a:p>
            <a:pPr marL="0" indent="0">
              <a:buNone/>
            </a:pPr>
            <a:r>
              <a:rPr lang="he-IL" sz="2000" dirty="0"/>
              <a:t>ג.הגירה המונית, בעיקר מאירופה לאמריקה</a:t>
            </a:r>
          </a:p>
          <a:p>
            <a:pPr marL="0" indent="0">
              <a:buNone/>
            </a:pPr>
            <a:r>
              <a:rPr lang="he-IL" sz="2000" dirty="0"/>
              <a:t>ד.</a:t>
            </a:r>
            <a:r>
              <a:rPr lang="he-IL" sz="2000" dirty="0">
                <a:highlight>
                  <a:srgbClr val="FFFF00"/>
                </a:highlight>
              </a:rPr>
              <a:t>גידול בסחר העבדים מאפריקה לאמריקה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154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1275</Words>
  <Application>Microsoft Office PowerPoint</Application>
  <PresentationFormat>On-screen Show (4:3)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אתגר הגלובליזציה</vt:lpstr>
      <vt:lpstr>המהפכה החקלאית היתה:</vt:lpstr>
      <vt:lpstr>מה היה אחד המניעים למסעות הגילוי של הפורטוגלים במאה ה-15?</vt:lpstr>
      <vt:lpstr>מה לא היה חלק מהגל הראשון של הגלובליזציה?</vt:lpstr>
      <vt:lpstr>מה לא היה מאפיין משותף של המושבות שהקימו האימפריות האירופאיות באזורים שונים ביבשת אמריקה (1500-1800)?</vt:lpstr>
      <vt:lpstr>מה היה אחד הגורמים לסחר העבדים מאפריקה ליבשת אמריקה?</vt:lpstr>
      <vt:lpstr>כיצד השפיעה הכלכלה הגלובלית על חיי העבדים השחורים ביבשת אמריקה? </vt:lpstr>
      <vt:lpstr>הפזורה היהודית-ספרדית היתה גלובלית מכל הבחינות הבאות, פרט ל:</vt:lpstr>
      <vt:lpstr>מה לא היה אחד המרכיבים של הגל השני של הגלובליזציה?</vt:lpstr>
      <vt:lpstr>מה היתה אחת ההשפעות של המהפכה התעשייתית על הגלובליזציה של הגל השני?</vt:lpstr>
      <vt:lpstr>אחד הגורמים שתרמו לתהליך הגלובליזציה של הגל השני היה:</vt:lpstr>
      <vt:lpstr>מה לא היתה אחת התוצאות של המהפכה התעשייתית?</vt:lpstr>
      <vt:lpstr>מה לא היתה אחת ההשפעות של מהפכת השינוע על הגלובליזציה?</vt:lpstr>
      <vt:lpstr>מאיזו בחינה קשורה הציונות לגלובליזציה?</vt:lpstr>
      <vt:lpstr>מה היתה אחת התוצאות של ההגירה ההמונית לארה"ב בסוף המאה -19?</vt:lpstr>
      <vt:lpstr>מה לא היה אחד מהגורמים להגירתם של מיליוני אירופאים לארה"ב בסוף המאה ה-19?</vt:lpstr>
      <vt:lpstr>מה היה אחד הגורמים לקולוניאליזם באפריקה בעידן הגל השני של הגלובליזציה (סוף המאה ה-19)?</vt:lpstr>
      <vt:lpstr>מה אינו חלק מהמשמעות ההיסטורית של הביטוי "משא האדם הלבן"?</vt:lpstr>
      <vt:lpstr>מאיזה תהליך גלובלי היתה הקמת מדינת ישראל חלק?</vt:lpstr>
      <vt:lpstr>מה היתה אחת התוצאות של "השפל הגדול", המשבר הכלכלי שהתחיל ב-1929?</vt:lpstr>
      <vt:lpstr>מה לא היה אחד הגורמים ל"פסק הזמן" בגלובליזציה?</vt:lpstr>
      <vt:lpstr>מה היתה המדיניות של רוב מדינות העולם בתקופת ה"פסק-זמן" שלפני הגל השלישי של הגלובליזציה?</vt:lpstr>
      <vt:lpstr>במה דומה הגל השלישי לגל השני של הגלובליזציה?</vt:lpstr>
      <vt:lpstr>באיזה מובן השפיע האינטרנט על הגל השלישי של הגלובליזציה?</vt:lpstr>
      <vt:lpstr>מה אינה אחת מההשפעות של הגלובליזציה (הגל השלישי) על ישראל בימינו?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מדע ומחשבה מדעית</dc:title>
  <dc:creator>User</dc:creator>
  <cp:lastModifiedBy>Kiril Chernenko</cp:lastModifiedBy>
  <cp:revision>206</cp:revision>
  <dcterms:created xsi:type="dcterms:W3CDTF">2016-06-27T08:42:27Z</dcterms:created>
  <dcterms:modified xsi:type="dcterms:W3CDTF">2020-06-07T16:47:48Z</dcterms:modified>
</cp:coreProperties>
</file>