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9" r:id="rId2"/>
    <p:sldId id="313" r:id="rId3"/>
    <p:sldId id="348" r:id="rId4"/>
    <p:sldId id="349" r:id="rId5"/>
    <p:sldId id="350" r:id="rId6"/>
    <p:sldId id="351" r:id="rId7"/>
    <p:sldId id="341" r:id="rId8"/>
    <p:sldId id="342" r:id="rId9"/>
    <p:sldId id="343" r:id="rId10"/>
    <p:sldId id="352" r:id="rId11"/>
    <p:sldId id="344" r:id="rId12"/>
    <p:sldId id="345" r:id="rId13"/>
    <p:sldId id="346" r:id="rId14"/>
    <p:sldId id="353" r:id="rId15"/>
    <p:sldId id="347" r:id="rId16"/>
    <p:sldId id="354" r:id="rId17"/>
    <p:sldId id="355" r:id="rId18"/>
    <p:sldId id="357" r:id="rId19"/>
    <p:sldId id="356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8">
          <p15:clr>
            <a:srgbClr val="A4A3A4"/>
          </p15:clr>
        </p15:guide>
        <p15:guide id="2" orient="horz" pos="1543">
          <p15:clr>
            <a:srgbClr val="A4A3A4"/>
          </p15:clr>
        </p15:guide>
        <p15:guide id="3" orient="horz" pos="1895">
          <p15:clr>
            <a:srgbClr val="A4A3A4"/>
          </p15:clr>
        </p15:guide>
        <p15:guide id="4" orient="horz" pos="1467">
          <p15:clr>
            <a:srgbClr val="A4A3A4"/>
          </p15:clr>
        </p15:guide>
        <p15:guide id="5" pos="852">
          <p15:clr>
            <a:srgbClr val="A4A3A4"/>
          </p15:clr>
        </p15:guide>
        <p15:guide id="6" pos="5597">
          <p15:clr>
            <a:srgbClr val="A4A3A4"/>
          </p15:clr>
        </p15:guide>
        <p15:guide id="7" pos="3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E1F4C"/>
    <a:srgbClr val="094B93"/>
    <a:srgbClr val="0078D2"/>
    <a:srgbClr val="1064A1"/>
    <a:srgbClr val="2D2D2D"/>
    <a:srgbClr val="555555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87255" autoAdjust="0"/>
  </p:normalViewPr>
  <p:slideViewPr>
    <p:cSldViewPr snapToGrid="0">
      <p:cViewPr varScale="1">
        <p:scale>
          <a:sx n="74" d="100"/>
          <a:sy n="74" d="100"/>
        </p:scale>
        <p:origin x="54" y="647"/>
      </p:cViewPr>
      <p:guideLst>
        <p:guide orient="horz" pos="3078"/>
        <p:guide orient="horz" pos="1543"/>
        <p:guide orient="horz" pos="1895"/>
        <p:guide orient="horz" pos="1467"/>
        <p:guide pos="852"/>
        <p:guide pos="5597"/>
        <p:guide pos="3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960"/>
    </p:cViewPr>
  </p:sorterViewPr>
  <p:notesViewPr>
    <p:cSldViewPr snapToGrid="0">
      <p:cViewPr varScale="1">
        <p:scale>
          <a:sx n="83" d="100"/>
          <a:sy n="83" d="100"/>
        </p:scale>
        <p:origin x="-199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B0715EB-3C0A-4549-9D08-8E3C59F1E592}" type="datetimeFigureOut">
              <a:rPr lang="bg-BG"/>
              <a:pPr>
                <a:defRPr/>
              </a:pPr>
              <a:t>15.1.2017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F79D41A-7DF0-440C-A0DB-3E38CF4AEBFC}" type="slidenum">
              <a:rPr lang="bg-BG" altLang="en-US"/>
              <a:pPr/>
              <a:t>‹#›</a:t>
            </a:fld>
            <a:endParaRPr lang="bg-B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CF235A8-3E79-4041-B451-E23FF2DCDD10}" type="datetimeFigureOut">
              <a:rPr lang="en-US"/>
              <a:pPr>
                <a:defRPr/>
              </a:pPr>
              <a:t>1/15/2017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CD6C176-8805-4895-812E-A44DDD5F5BB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altLang="en-US" smtClean="0"/>
          </a:p>
        </p:txBody>
      </p:sp>
      <p:sp>
        <p:nvSpPr>
          <p:cNvPr id="2458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07A276B-2B6B-4F01-9FD0-4F6F7E3755DB}" type="slidenum">
              <a:rPr lang="en-US" altLang="en-US" sz="1200">
                <a:latin typeface="Calibri" panose="020F0502020204030204" pitchFamily="34" charset="0"/>
                <a:ea typeface="MS PGothic" panose="020B0600070205080204" pitchFamily="34" charset="-128"/>
              </a:rPr>
              <a:pPr algn="r"/>
              <a:t>1</a:t>
            </a:fld>
            <a:endParaRPr lang="en-US" altLang="en-US" sz="120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4"/>
          <p:cNvSpPr>
            <a:spLocks noGrp="1"/>
          </p:cNvSpPr>
          <p:nvPr>
            <p:ph type="title"/>
          </p:nvPr>
        </p:nvSpPr>
        <p:spPr>
          <a:xfrm>
            <a:off x="437894" y="213976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27871" y="3354622"/>
            <a:ext cx="6400800" cy="42575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ts val="2600"/>
              </a:lnSpc>
              <a:buNone/>
              <a:defRPr sz="2800" spc="-7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7366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le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68288" y="1008063"/>
            <a:ext cx="4273550" cy="500221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GB" noProof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90980" y="1008064"/>
            <a:ext cx="4273550" cy="30761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GB" noProof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590980" y="4126009"/>
            <a:ext cx="2116927" cy="1885366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GB" noProof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756396" y="4126009"/>
            <a:ext cx="2116927" cy="1885366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250289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68288" y="847725"/>
            <a:ext cx="8596312" cy="5191125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6050271"/>
            <a:ext cx="8651681" cy="185119"/>
          </a:xfrm>
          <a:prstGeom prst="rect">
            <a:avLst/>
          </a:prstGeom>
        </p:spPr>
        <p:txBody>
          <a:bodyPr anchor="b"/>
          <a:lstStyle>
            <a:lvl1pPr algn="r">
              <a:defRPr sz="1100" b="1" spc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10171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18600" y="784225"/>
            <a:ext cx="7577247" cy="5272191"/>
          </a:xfrm>
          <a:prstGeom prst="rect">
            <a:avLst/>
          </a:prstGeom>
        </p:spPr>
        <p:txBody>
          <a:bodyPr/>
          <a:lstStyle/>
          <a:p>
            <a:pPr lvl="0"/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404405264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10550" cy="1038061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85617"/>
            <a:ext cx="4029251" cy="4110434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85617"/>
            <a:ext cx="4029251" cy="4110434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2678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639" y="792183"/>
            <a:ext cx="8063345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6919" y="1793875"/>
            <a:ext cx="6388038" cy="45950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273" y="1382672"/>
            <a:ext cx="7493330" cy="3867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51954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088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7645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634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2708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2708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609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133600"/>
            <a:ext cx="8229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471988"/>
            <a:ext cx="8229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433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0574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4038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395788"/>
            <a:ext cx="4038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32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1336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95541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7948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67700" cy="39925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624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2368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4074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7948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67700" cy="39925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925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7948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67700" cy="39925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896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10550" cy="1038061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85617"/>
            <a:ext cx="4029251" cy="4110434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85617"/>
            <a:ext cx="4029251" cy="4110434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602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grey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054100"/>
            <a:ext cx="3008313" cy="105394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75050" y="1054101"/>
            <a:ext cx="5111750" cy="53086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16150"/>
            <a:ext cx="3008313" cy="42546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443016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Plus Graphic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609" y="1127899"/>
            <a:ext cx="8359135" cy="58008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Master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59" y="1872000"/>
            <a:ext cx="4069006" cy="398587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223200">
              <a:lnSpc>
                <a:spcPct val="90000"/>
              </a:lnSpc>
              <a:defRPr sz="16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600"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600"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600"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763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lu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609" y="1127899"/>
            <a:ext cx="8359135" cy="580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315E"/>
                </a:solidFill>
              </a:defRPr>
            </a:lvl1pPr>
          </a:lstStyle>
          <a:p>
            <a:r>
              <a:rPr lang="en-GB" dirty="0" smtClean="0"/>
              <a:t>Click to edit Master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59" y="1870800"/>
            <a:ext cx="8229600" cy="400612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2">
                    <a:lumMod val="25000"/>
                  </a:schemeClr>
                </a:solidFill>
              </a:defRPr>
            </a:lvl1pPr>
            <a:lvl2pPr indent="-223200">
              <a:lnSpc>
                <a:spcPct val="90000"/>
              </a:lnSpc>
              <a:defRPr>
                <a:solidFill>
                  <a:schemeClr val="tx2">
                    <a:lumMod val="25000"/>
                  </a:schemeClr>
                </a:solidFill>
              </a:defRPr>
            </a:lvl2pPr>
            <a:lvl3pPr indent="-223200">
              <a:lnSpc>
                <a:spcPct val="90000"/>
              </a:lnSpc>
              <a:defRPr>
                <a:solidFill>
                  <a:schemeClr val="tx2">
                    <a:lumMod val="25000"/>
                  </a:schemeClr>
                </a:solidFill>
              </a:defRPr>
            </a:lvl3pPr>
            <a:lvl4pPr>
              <a:lnSpc>
                <a:spcPct val="90000"/>
              </a:lnSpc>
              <a:defRPr>
                <a:solidFill>
                  <a:schemeClr val="tx2">
                    <a:lumMod val="25000"/>
                  </a:schemeClr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199613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lus Graphic: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609" y="1127899"/>
            <a:ext cx="8359135" cy="580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315E"/>
                </a:solidFill>
              </a:defRPr>
            </a:lvl1pPr>
          </a:lstStyle>
          <a:p>
            <a:r>
              <a:rPr lang="en-GB" dirty="0" smtClean="0"/>
              <a:t>Click to edit Master title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19113" y="1862475"/>
            <a:ext cx="4648200" cy="3985875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9734" y="1862476"/>
            <a:ext cx="3142045" cy="39935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600"/>
              </a:spcAft>
              <a:defRPr sz="1600" b="0">
                <a:solidFill>
                  <a:schemeClr val="tx2">
                    <a:lumMod val="25000"/>
                  </a:schemeClr>
                </a:solidFill>
              </a:defRPr>
            </a:lvl1pPr>
            <a:lvl2pPr>
              <a:lnSpc>
                <a:spcPct val="90000"/>
              </a:lnSpc>
              <a:spcAft>
                <a:spcPts val="1600"/>
              </a:spcAft>
              <a:defRPr sz="1600" b="0">
                <a:solidFill>
                  <a:schemeClr val="tx2">
                    <a:lumMod val="25000"/>
                  </a:schemeClr>
                </a:solidFill>
              </a:defRPr>
            </a:lvl2pPr>
            <a:lvl3pPr>
              <a:lnSpc>
                <a:spcPct val="90000"/>
              </a:lnSpc>
              <a:spcAft>
                <a:spcPts val="1600"/>
              </a:spcAft>
              <a:defRPr sz="1600" b="0">
                <a:solidFill>
                  <a:schemeClr val="tx2">
                    <a:lumMod val="25000"/>
                  </a:schemeClr>
                </a:solidFill>
              </a:defRPr>
            </a:lvl3pPr>
            <a:lvl4pPr>
              <a:lnSpc>
                <a:spcPct val="90000"/>
              </a:lnSpc>
              <a:spcAft>
                <a:spcPts val="1600"/>
              </a:spcAft>
              <a:defRPr sz="1600" b="0">
                <a:solidFill>
                  <a:schemeClr val="tx2">
                    <a:lumMod val="25000"/>
                  </a:schemeClr>
                </a:solidFill>
              </a:defRPr>
            </a:lvl4pPr>
            <a:lvl5pPr indent="-223200">
              <a:lnSpc>
                <a:spcPct val="90000"/>
              </a:lnSpc>
              <a:spcAft>
                <a:spcPts val="1600"/>
              </a:spcAft>
              <a:defRPr sz="1600" b="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028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53" t="82571" r="22423" b="-1103"/>
          <a:stretch>
            <a:fillRect/>
          </a:stretch>
        </p:blipFill>
        <p:spPr bwMode="auto">
          <a:xfrm>
            <a:off x="-723900" y="0"/>
            <a:ext cx="98631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2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5743575" y="3290335"/>
            <a:ext cx="3420000" cy="35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24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 kern="1200" spc="-150">
          <a:solidFill>
            <a:srgbClr val="12315E"/>
          </a:solidFill>
          <a:latin typeface="+mj-lt"/>
          <a:ea typeface="+mj-ea"/>
          <a:cs typeface="+mj-cs"/>
        </a:defRPr>
      </a:lvl1pPr>
      <a:lvl2pPr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2pPr>
      <a:lvl3pPr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3pPr>
      <a:lvl4pPr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4pPr>
      <a:lvl5pPr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5pPr>
      <a:lvl6pPr marL="457200"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6pPr>
      <a:lvl7pPr marL="914400"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7pPr>
      <a:lvl8pPr marL="1371600"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8pPr>
      <a:lvl9pPr marL="1828800"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9pPr>
    </p:titleStyle>
    <p:bodyStyle>
      <a:lvl1pPr marL="222250" indent="-222250" algn="l" defTabSz="457200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Lucida Grande"/>
        <a:buChar char="−"/>
        <a:defRPr sz="1600" b="1" kern="1200" spc="-80">
          <a:solidFill>
            <a:schemeClr val="accent2"/>
          </a:solidFill>
          <a:latin typeface="+mn-lt"/>
          <a:ea typeface="+mn-ea"/>
          <a:cs typeface="+mn-cs"/>
        </a:defRPr>
      </a:lvl1pPr>
      <a:lvl2pPr marL="222250" indent="-222250" algn="l" defTabSz="457200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Lucida Grande"/>
        <a:buChar char="−"/>
        <a:defRPr sz="1600" kern="1200" spc="-70">
          <a:solidFill>
            <a:schemeClr val="accent2"/>
          </a:solidFill>
          <a:latin typeface="+mn-lt"/>
          <a:ea typeface="+mn-ea"/>
          <a:cs typeface="+mn-cs"/>
        </a:defRPr>
      </a:lvl2pPr>
      <a:lvl3pPr marL="452438" indent="-222250" algn="l" defTabSz="457200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Lucida Grande"/>
        <a:buChar char="−"/>
        <a:defRPr sz="1600" kern="1200" spc="-70">
          <a:solidFill>
            <a:schemeClr val="accent2"/>
          </a:solidFill>
          <a:latin typeface="+mn-lt"/>
          <a:ea typeface="+mn-ea"/>
          <a:cs typeface="+mn-cs"/>
        </a:defRPr>
      </a:lvl3pPr>
      <a:lvl4pPr marL="684213" indent="-223838" algn="l" defTabSz="457200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Lucida Grande"/>
        <a:buChar char="−"/>
        <a:defRPr sz="1600" kern="1200" spc="-70">
          <a:solidFill>
            <a:schemeClr val="accent2"/>
          </a:solidFill>
          <a:latin typeface="+mn-lt"/>
          <a:ea typeface="+mn-ea"/>
          <a:cs typeface="+mn-cs"/>
        </a:defRPr>
      </a:lvl4pPr>
      <a:lvl5pPr marL="914400" indent="-222250" algn="l" defTabSz="457200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Lucida Grande"/>
        <a:buChar char="−"/>
        <a:defRPr sz="1600" kern="1200" spc="-7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presentations/Null-References-The-Billion-Dollar-Mistake-Tony-Hoare" TargetMode="External"/><Relationship Id="rId2" Type="http://schemas.openxmlformats.org/officeDocument/2006/relationships/hyperlink" Target="https://app.pluralsight.com/library/courses/csharp-applying-functional-principles/table-of-contents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vimeo.com/11370721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5"/>
          <p:cNvSpPr txBox="1">
            <a:spLocks/>
          </p:cNvSpPr>
          <p:nvPr/>
        </p:nvSpPr>
        <p:spPr bwMode="auto">
          <a:xfrm>
            <a:off x="531813" y="4119563"/>
            <a:ext cx="7848600" cy="8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 spc="-150" baseline="0">
                <a:solidFill>
                  <a:srgbClr val="12315E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fr-FR" sz="3200" dirty="0" smtClean="0">
              <a:solidFill>
                <a:schemeClr val="tx2">
                  <a:lumMod val="90000"/>
                </a:schemeClr>
              </a:solidFill>
              <a:ea typeface="ＭＳ Ｐゴシック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531813" y="2228970"/>
            <a:ext cx="8141388" cy="134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 spc="-150" baseline="0">
                <a:solidFill>
                  <a:srgbClr val="12315E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Resolving the Billion Dollar Mistake</a:t>
            </a:r>
            <a:r>
              <a:rPr lang="en-GB" sz="4800" dirty="0" smtClean="0">
                <a:latin typeface="Arial Black" charset="0"/>
                <a:ea typeface="ＭＳ Ｐゴシック" charset="0"/>
              </a:rPr>
              <a:t/>
            </a:r>
            <a:br>
              <a:rPr lang="en-GB" sz="4800" dirty="0" smtClean="0">
                <a:latin typeface="Arial Black" charset="0"/>
                <a:ea typeface="ＭＳ Ｐゴシック" charset="0"/>
              </a:rPr>
            </a:br>
            <a:r>
              <a:rPr lang="en-GB" sz="1600" dirty="0" smtClean="0">
                <a:solidFill>
                  <a:schemeClr val="accent2"/>
                </a:solidFill>
                <a:latin typeface="Arial Black" charset="0"/>
                <a:ea typeface="ＭＳ Ｐゴシック" charset="0"/>
              </a:rPr>
              <a:t>January 2016</a:t>
            </a:r>
            <a:endParaRPr lang="en-GB" sz="1600" dirty="0">
              <a:solidFill>
                <a:schemeClr val="accent2"/>
              </a:solidFill>
              <a:latin typeface="Arial Black" charset="0"/>
              <a:ea typeface="ＭＳ Ｐゴシック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532" y="3183785"/>
            <a:ext cx="2069287" cy="54415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7005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Away from Exceptions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52" y="1707984"/>
            <a:ext cx="6531833" cy="42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22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Away from Exceptions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08" y="1707983"/>
            <a:ext cx="4472275" cy="1891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807" y="3988541"/>
            <a:ext cx="3167352" cy="515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939" y="5463450"/>
            <a:ext cx="3560435" cy="553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394" y="4735337"/>
            <a:ext cx="3269765" cy="58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10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Away from Exceptions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609" y="152331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Introducing the Result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54" y="1892650"/>
            <a:ext cx="5017477" cy="446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60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Away from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532" y="3183785"/>
            <a:ext cx="2069287" cy="54415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3096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Away from Exceptions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609" y="152331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Introducing the Result class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09" y="2103403"/>
            <a:ext cx="4848310" cy="3752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19" y="2193633"/>
            <a:ext cx="2173976" cy="7591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19" y="3081785"/>
            <a:ext cx="1846154" cy="7505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919" y="4067791"/>
            <a:ext cx="2130841" cy="7764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6919" y="4957631"/>
            <a:ext cx="1803019" cy="78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69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Railway-oriented 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8" y="3636419"/>
            <a:ext cx="7203451" cy="2070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28" y="1925976"/>
            <a:ext cx="3787203" cy="14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71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Railway-oriented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532" y="3183785"/>
            <a:ext cx="2069287" cy="54415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7774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the Billion Dollar Mistake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880" y="3207231"/>
            <a:ext cx="2576591" cy="54415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282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0" dirty="0" smtClean="0"/>
              <a:t>Vladimir </a:t>
            </a:r>
            <a:r>
              <a:rPr lang="en-US" sz="2000" b="0" dirty="0" err="1" smtClean="0"/>
              <a:t>Khorikov</a:t>
            </a:r>
            <a:r>
              <a:rPr lang="en-US" sz="2000" dirty="0" smtClean="0"/>
              <a:t> -</a:t>
            </a:r>
            <a:r>
              <a:rPr lang="en-US" sz="2000" b="0" dirty="0" smtClean="0"/>
              <a:t> </a:t>
            </a:r>
            <a:r>
              <a:rPr lang="en-US" sz="2000" b="0" dirty="0" smtClean="0">
                <a:hlinkClick r:id="rId2"/>
              </a:rPr>
              <a:t>Applying Functional Principles in C#</a:t>
            </a:r>
            <a:endParaRPr lang="en-US" sz="2000" b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dirty="0"/>
              <a:t>Tony Hoare</a:t>
            </a:r>
            <a:r>
              <a:rPr lang="en-US" sz="2000" dirty="0" smtClean="0"/>
              <a:t> </a:t>
            </a:r>
            <a:r>
              <a:rPr lang="en-US" sz="2000" dirty="0"/>
              <a:t>-</a:t>
            </a:r>
            <a:r>
              <a:rPr lang="en-US" sz="2000" b="0" dirty="0"/>
              <a:t> </a:t>
            </a:r>
            <a:r>
              <a:rPr lang="en-US" sz="2000" b="0" dirty="0">
                <a:hlinkClick r:id="rId3"/>
              </a:rPr>
              <a:t>Null References: The Billion Dollar Mistake</a:t>
            </a:r>
            <a:endParaRPr lang="en-US" sz="2000" b="0" dirty="0" smtClean="0"/>
          </a:p>
          <a:p>
            <a:pPr lvl="0">
              <a:buClr>
                <a:srgbClr val="D8D8D8"/>
              </a:buClr>
              <a:buFont typeface="Wingdings" panose="05000000000000000000" pitchFamily="2" charset="2"/>
              <a:buChar char="§"/>
            </a:pPr>
            <a:r>
              <a:rPr lang="en-US" sz="2000" b="0" dirty="0">
                <a:solidFill>
                  <a:srgbClr val="D8D8D8">
                    <a:lumMod val="25000"/>
                  </a:srgbClr>
                </a:solidFill>
              </a:rPr>
              <a:t>Scott </a:t>
            </a:r>
            <a:r>
              <a:rPr lang="en-US" sz="2000" b="0" dirty="0" err="1" smtClean="0">
                <a:solidFill>
                  <a:srgbClr val="D8D8D8">
                    <a:lumMod val="25000"/>
                  </a:srgbClr>
                </a:solidFill>
              </a:rPr>
              <a:t>Wlaschin</a:t>
            </a:r>
            <a:r>
              <a:rPr lang="en-US" sz="2000" b="0" dirty="0" smtClean="0">
                <a:solidFill>
                  <a:srgbClr val="D8D8D8">
                    <a:lumMod val="25000"/>
                  </a:srgbClr>
                </a:solidFill>
              </a:rPr>
              <a:t> </a:t>
            </a:r>
            <a:r>
              <a:rPr lang="en-US" sz="2000" dirty="0" smtClean="0">
                <a:solidFill>
                  <a:srgbClr val="D8D8D8">
                    <a:lumMod val="25000"/>
                  </a:srgbClr>
                </a:solidFill>
              </a:rPr>
              <a:t>-</a:t>
            </a:r>
            <a:r>
              <a:rPr lang="en-US" sz="2000" b="0" dirty="0">
                <a:solidFill>
                  <a:srgbClr val="D8D8D8">
                    <a:lumMod val="25000"/>
                  </a:srgbClr>
                </a:solidFill>
              </a:rPr>
              <a:t> </a:t>
            </a:r>
            <a:r>
              <a:rPr lang="en-US" sz="2000" b="0" dirty="0">
                <a:solidFill>
                  <a:srgbClr val="D8D8D8">
                    <a:lumMod val="25000"/>
                  </a:srgbClr>
                </a:solidFill>
                <a:hlinkClick r:id="rId4"/>
              </a:rPr>
              <a:t>Railway-oriented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95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163" y="990600"/>
            <a:ext cx="8359775" cy="581025"/>
          </a:xfrm>
        </p:spPr>
        <p:txBody>
          <a:bodyPr/>
          <a:lstStyle/>
          <a:p>
            <a:pPr fontAlgn="auto">
              <a:lnSpc>
                <a:spcPct val="105000"/>
              </a:lnSpc>
              <a:spcAft>
                <a:spcPct val="40000"/>
              </a:spcAft>
              <a:defRPr/>
            </a:pPr>
            <a:r>
              <a:rPr lang="en-GB" dirty="0" smtClean="0"/>
              <a:t>Content</a:t>
            </a:r>
            <a:r>
              <a:rPr lang="en-GB" sz="1000" dirty="0" smtClean="0">
                <a:solidFill>
                  <a:schemeClr val="hlink"/>
                </a:solidFill>
                <a:ea typeface="ＭＳ Ｐゴシック" charset="0"/>
              </a:rPr>
              <a:t/>
            </a:r>
            <a:br>
              <a:rPr lang="en-GB" sz="1000" dirty="0" smtClean="0">
                <a:solidFill>
                  <a:schemeClr val="hlink"/>
                </a:solidFill>
                <a:ea typeface="ＭＳ Ｐゴシック" charset="0"/>
              </a:rPr>
            </a:br>
            <a:endParaRPr lang="en-GB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3238" y="1677989"/>
            <a:ext cx="6886575" cy="1416904"/>
          </a:xfrm>
        </p:spPr>
        <p:txBody>
          <a:bodyPr>
            <a:noAutofit/>
          </a:bodyPr>
          <a:lstStyle/>
          <a:p>
            <a:pPr fontAlgn="auto">
              <a:lnSpc>
                <a:spcPct val="80000"/>
              </a:lnSpc>
              <a:spcAft>
                <a:spcPts val="600"/>
              </a:spcAft>
              <a:buClr>
                <a:srgbClr val="1064A1"/>
              </a:buClr>
              <a:buFont typeface="Arial" panose="020B0604020202020204" pitchFamily="34" charset="0"/>
              <a:buChar char="•"/>
              <a:defRPr/>
            </a:pPr>
            <a:r>
              <a:rPr lang="en-GB" sz="1500" b="0" dirty="0">
                <a:solidFill>
                  <a:schemeClr val="accent2"/>
                </a:solidFill>
              </a:rPr>
              <a:t>The Billion-dollar </a:t>
            </a:r>
            <a:r>
              <a:rPr lang="en-GB" sz="1500" b="0" dirty="0" smtClean="0">
                <a:solidFill>
                  <a:schemeClr val="accent2"/>
                </a:solidFill>
              </a:rPr>
              <a:t>Mistake</a:t>
            </a:r>
            <a:endParaRPr lang="en-GB" sz="1500" b="0" dirty="0" smtClean="0">
              <a:solidFill>
                <a:schemeClr val="accent2"/>
              </a:solidFill>
            </a:endParaRPr>
          </a:p>
          <a:p>
            <a:pPr fontAlgn="auto">
              <a:lnSpc>
                <a:spcPct val="80000"/>
              </a:lnSpc>
              <a:spcAft>
                <a:spcPts val="600"/>
              </a:spcAft>
              <a:buClr>
                <a:srgbClr val="1064A1"/>
              </a:buClr>
              <a:buFont typeface="Arial" panose="020B0604020202020204" pitchFamily="34" charset="0"/>
              <a:buChar char="•"/>
              <a:defRPr/>
            </a:pPr>
            <a:r>
              <a:rPr lang="en-GB" sz="1500" b="0" dirty="0" smtClean="0">
                <a:solidFill>
                  <a:schemeClr val="accent2"/>
                </a:solidFill>
              </a:rPr>
              <a:t>Functional Programming</a:t>
            </a:r>
          </a:p>
          <a:p>
            <a:pPr fontAlgn="auto">
              <a:lnSpc>
                <a:spcPct val="80000"/>
              </a:lnSpc>
              <a:spcAft>
                <a:spcPts val="600"/>
              </a:spcAft>
              <a:buClr>
                <a:srgbClr val="1064A1"/>
              </a:buClr>
              <a:buFont typeface="Arial" panose="020B0604020202020204" pitchFamily="34" charset="0"/>
              <a:buChar char="•"/>
              <a:defRPr/>
            </a:pPr>
            <a:r>
              <a:rPr lang="en-GB" sz="1500" b="0" dirty="0">
                <a:solidFill>
                  <a:schemeClr val="accent2"/>
                </a:solidFill>
              </a:rPr>
              <a:t>Refactoring Away from Exceptions</a:t>
            </a:r>
            <a:endParaRPr lang="en-GB" sz="1500" b="0" dirty="0" smtClean="0">
              <a:solidFill>
                <a:schemeClr val="accent2"/>
              </a:solidFill>
            </a:endParaRPr>
          </a:p>
          <a:p>
            <a:pPr fontAlgn="auto">
              <a:lnSpc>
                <a:spcPct val="80000"/>
              </a:lnSpc>
              <a:spcAft>
                <a:spcPts val="600"/>
              </a:spcAft>
              <a:buClr>
                <a:srgbClr val="1064A1"/>
              </a:buClr>
              <a:buFont typeface="Arial" panose="020B0604020202020204" pitchFamily="34" charset="0"/>
              <a:buChar char="•"/>
              <a:defRPr/>
            </a:pPr>
            <a:r>
              <a:rPr lang="en-GB" sz="1500" b="0" dirty="0">
                <a:solidFill>
                  <a:schemeClr val="accent2"/>
                </a:solidFill>
              </a:rPr>
              <a:t>Refactoring Away from Exceptions</a:t>
            </a:r>
            <a:endParaRPr lang="en-GB" sz="1500" b="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Billion-dollar Mistake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48" y="1920537"/>
            <a:ext cx="6263120" cy="207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81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Billion-dollar Mistake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48" y="1707984"/>
            <a:ext cx="2301030" cy="73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9" y="2532186"/>
            <a:ext cx="3684901" cy="2786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986" y="2110924"/>
            <a:ext cx="4126758" cy="842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235" y="3113269"/>
            <a:ext cx="1523213" cy="4862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1717" y="3925343"/>
            <a:ext cx="3889451" cy="7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708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Billion-dollar Mistake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609" y="1523318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Introducing the Maybe&lt;T&gt; </a:t>
            </a:r>
            <a:r>
              <a:rPr lang="en-US" dirty="0" err="1" smtClean="0"/>
              <a:t>struct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01" y="1892650"/>
            <a:ext cx="4049562" cy="4777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0" y="3673118"/>
            <a:ext cx="2724111" cy="28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865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Billion-dollar Mistake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532" y="3183785"/>
            <a:ext cx="2069287" cy="54415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2984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163" y="990600"/>
            <a:ext cx="8359775" cy="581025"/>
          </a:xfrm>
        </p:spPr>
        <p:txBody>
          <a:bodyPr/>
          <a:lstStyle/>
          <a:p>
            <a:pPr fontAlgn="auto">
              <a:lnSpc>
                <a:spcPct val="105000"/>
              </a:lnSpc>
              <a:spcAft>
                <a:spcPct val="40000"/>
              </a:spcAft>
              <a:defRPr/>
            </a:pP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r>
              <a:rPr lang="fr-FR" sz="1000" dirty="0" smtClean="0">
                <a:solidFill>
                  <a:schemeClr val="hlink"/>
                </a:solidFill>
                <a:ea typeface="ＭＳ Ｐゴシック" charset="0"/>
              </a:rPr>
              <a:t/>
            </a:r>
            <a:br>
              <a:rPr lang="fr-FR" sz="1000" dirty="0" smtClean="0">
                <a:solidFill>
                  <a:schemeClr val="hlink"/>
                </a:solidFill>
                <a:ea typeface="ＭＳ Ｐゴシック" charset="0"/>
              </a:rPr>
            </a:br>
            <a:endParaRPr lang="fr-FR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1769166"/>
            <a:ext cx="7729691" cy="17253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84" y="4610774"/>
            <a:ext cx="5978276" cy="868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464" y="3666204"/>
            <a:ext cx="5712754" cy="79656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39" y="1908071"/>
            <a:ext cx="3916607" cy="931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7" y="4748046"/>
            <a:ext cx="2556285" cy="551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1323" y="3141785"/>
            <a:ext cx="3669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Outcomes: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 of the division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Throw an exception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983" y="1908071"/>
            <a:ext cx="4046010" cy="15614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860" y="1707985"/>
            <a:ext cx="144760" cy="38018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983" y="3669624"/>
            <a:ext cx="4314927" cy="8085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9751" y="4748046"/>
            <a:ext cx="2763357" cy="57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06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09" y="1870800"/>
            <a:ext cx="8229600" cy="40061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Benefits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Reduce code complexity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Composable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Easier to unit test</a:t>
            </a:r>
          </a:p>
          <a:p>
            <a:pPr marL="0" lvl="1" indent="0">
              <a:buNone/>
            </a:pPr>
            <a:endParaRPr lang="en-US" b="1" dirty="0" smtClean="0"/>
          </a:p>
          <a:p>
            <a:pPr marL="0" lvl="1" indent="0">
              <a:buNone/>
            </a:pPr>
            <a:r>
              <a:rPr lang="en-US" b="1" dirty="0" smtClean="0"/>
              <a:t>Drawbacks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effort during object creation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Difficult to understand and follow all the principles at first glance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036" y="1870800"/>
            <a:ext cx="2646363" cy="18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70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По избор 1">
      <a:dk1>
        <a:srgbClr val="002060"/>
      </a:dk1>
      <a:lt1>
        <a:srgbClr val="262626"/>
      </a:lt1>
      <a:dk2>
        <a:srgbClr val="D8D8D8"/>
      </a:dk2>
      <a:lt2>
        <a:srgbClr val="FFFFFF"/>
      </a:lt2>
      <a:accent1>
        <a:srgbClr val="0070C0"/>
      </a:accent1>
      <a:accent2>
        <a:srgbClr val="878787"/>
      </a:accent2>
      <a:accent3>
        <a:srgbClr val="C6C6C6"/>
      </a:accent3>
      <a:accent4>
        <a:srgbClr val="00B0F0"/>
      </a:accent4>
      <a:accent5>
        <a:srgbClr val="878787"/>
      </a:accent5>
      <a:accent6>
        <a:srgbClr val="C6C6C6"/>
      </a:accent6>
      <a:hlink>
        <a:srgbClr val="0070C0"/>
      </a:hlink>
      <a:folHlink>
        <a:srgbClr val="878787"/>
      </a:folHlink>
    </a:clrScheme>
    <a:fontScheme name="Office класик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30872</TotalTime>
  <Words>151</Words>
  <Application>Microsoft Office PowerPoint</Application>
  <PresentationFormat>On-screen Show (4:3)</PresentationFormat>
  <Paragraphs>46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MS PGothic</vt:lpstr>
      <vt:lpstr>MS PGothic</vt:lpstr>
      <vt:lpstr>Arial</vt:lpstr>
      <vt:lpstr>Arial Black</vt:lpstr>
      <vt:lpstr>Calibri</vt:lpstr>
      <vt:lpstr>Lucida Grande</vt:lpstr>
      <vt:lpstr>Wingdings</vt:lpstr>
      <vt:lpstr>Office Theme</vt:lpstr>
      <vt:lpstr>PowerPoint Presentation</vt:lpstr>
      <vt:lpstr>Content </vt:lpstr>
      <vt:lpstr>The Billion-dollar Mistake</vt:lpstr>
      <vt:lpstr>The Billion-dollar Mistake</vt:lpstr>
      <vt:lpstr>The Billion-dollar Mistake</vt:lpstr>
      <vt:lpstr>The Billion-dollar Mistake</vt:lpstr>
      <vt:lpstr>Functional Programming </vt:lpstr>
      <vt:lpstr>Functional Programming</vt:lpstr>
      <vt:lpstr>Functional Programming</vt:lpstr>
      <vt:lpstr>Functional Programming</vt:lpstr>
      <vt:lpstr>Refactoring Away from Exceptions</vt:lpstr>
      <vt:lpstr>Refactoring Away from Exceptions</vt:lpstr>
      <vt:lpstr>Refactoring Away from Exceptions</vt:lpstr>
      <vt:lpstr>Refactoring Away from Exceptions</vt:lpstr>
      <vt:lpstr>Refactoring Away from Exceptions</vt:lpstr>
      <vt:lpstr>Railway-oriented Programming</vt:lpstr>
      <vt:lpstr>Railway-oriented Programming</vt:lpstr>
      <vt:lpstr>Resolving the Billion Dollar Mistake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Hristo Ganev</dc:creator>
  <cp:lastModifiedBy>Kiril Toshev</cp:lastModifiedBy>
  <cp:revision>152</cp:revision>
  <dcterms:created xsi:type="dcterms:W3CDTF">2012-07-03T19:20:59Z</dcterms:created>
  <dcterms:modified xsi:type="dcterms:W3CDTF">2017-01-15T17:09:02Z</dcterms:modified>
</cp:coreProperties>
</file>