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313" r:id="rId3"/>
    <p:sldId id="348" r:id="rId4"/>
    <p:sldId id="349" r:id="rId5"/>
    <p:sldId id="350" r:id="rId6"/>
    <p:sldId id="351" r:id="rId7"/>
    <p:sldId id="341" r:id="rId8"/>
    <p:sldId id="342" r:id="rId9"/>
    <p:sldId id="343" r:id="rId10"/>
    <p:sldId id="352" r:id="rId11"/>
    <p:sldId id="344" r:id="rId12"/>
    <p:sldId id="345" r:id="rId13"/>
    <p:sldId id="346" r:id="rId14"/>
    <p:sldId id="353" r:id="rId15"/>
    <p:sldId id="347" r:id="rId16"/>
    <p:sldId id="354" r:id="rId17"/>
    <p:sldId id="355" r:id="rId18"/>
    <p:sldId id="357" r:id="rId19"/>
    <p:sldId id="356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8">
          <p15:clr>
            <a:srgbClr val="A4A3A4"/>
          </p15:clr>
        </p15:guide>
        <p15:guide id="2" orient="horz" pos="1543">
          <p15:clr>
            <a:srgbClr val="A4A3A4"/>
          </p15:clr>
        </p15:guide>
        <p15:guide id="3" orient="horz" pos="1895">
          <p15:clr>
            <a:srgbClr val="A4A3A4"/>
          </p15:clr>
        </p15:guide>
        <p15:guide id="4" orient="horz" pos="1467">
          <p15:clr>
            <a:srgbClr val="A4A3A4"/>
          </p15:clr>
        </p15:guide>
        <p15:guide id="5" pos="852">
          <p15:clr>
            <a:srgbClr val="A4A3A4"/>
          </p15:clr>
        </p15:guide>
        <p15:guide id="6" pos="5597">
          <p15:clr>
            <a:srgbClr val="A4A3A4"/>
          </p15:clr>
        </p15:guide>
        <p15:guide id="7" pos="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E1F4C"/>
    <a:srgbClr val="094B93"/>
    <a:srgbClr val="0078D2"/>
    <a:srgbClr val="1064A1"/>
    <a:srgbClr val="2D2D2D"/>
    <a:srgbClr val="555555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7255" autoAdjust="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>
        <p:guide orient="horz" pos="3078"/>
        <p:guide orient="horz" pos="1543"/>
        <p:guide orient="horz" pos="1895"/>
        <p:guide orient="horz" pos="1467"/>
        <p:guide pos="852"/>
        <p:guide pos="5597"/>
        <p:guide pos="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960"/>
    </p:cViewPr>
  </p:sorterViewPr>
  <p:notesViewPr>
    <p:cSldViewPr snapToGrid="0">
      <p:cViewPr varScale="1">
        <p:scale>
          <a:sx n="83" d="100"/>
          <a:sy n="83" d="100"/>
        </p:scale>
        <p:origin x="-19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0715EB-3C0A-4549-9D08-8E3C59F1E592}" type="datetimeFigureOut">
              <a:rPr lang="bg-BG"/>
              <a:pPr>
                <a:defRPr/>
              </a:pPr>
              <a:t>16.1.2017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79D41A-7DF0-440C-A0DB-3E38CF4AEBFC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04596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F235A8-3E79-4041-B451-E23FF2DCDD10}" type="datetimeFigureOut">
              <a:rPr lang="en-US"/>
              <a:pPr>
                <a:defRPr/>
              </a:pPr>
              <a:t>1/16/2017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CD6C176-8805-4895-812E-A44DDD5F5BB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658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en-US" smtClean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7A276B-2B6B-4F01-9FD0-4F6F7E3755DB}" type="slidenum">
              <a:rPr lang="en-US" alt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algn="r"/>
              <a:t>1</a:t>
            </a:fld>
            <a:endParaRPr lang="en-US" alt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5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437894" y="213976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27871" y="3354622"/>
            <a:ext cx="6400800" cy="42575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2600"/>
              </a:lnSpc>
              <a:buNone/>
              <a:defRPr sz="2800" spc="-7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366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l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8288" y="1008063"/>
            <a:ext cx="4273550" cy="500221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90980" y="1008064"/>
            <a:ext cx="4273550" cy="30761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90980" y="4126009"/>
            <a:ext cx="2116927" cy="188536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756396" y="4126009"/>
            <a:ext cx="2116927" cy="188536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25028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68288" y="847725"/>
            <a:ext cx="8596312" cy="5191125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050271"/>
            <a:ext cx="8651681" cy="185119"/>
          </a:xfrm>
          <a:prstGeom prst="rect">
            <a:avLst/>
          </a:prstGeom>
        </p:spPr>
        <p:txBody>
          <a:bodyPr anchor="b"/>
          <a:lstStyle>
            <a:lvl1pPr algn="r">
              <a:defRPr sz="1100" b="1" spc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0171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18600" y="784225"/>
            <a:ext cx="7577247" cy="5272191"/>
          </a:xfrm>
          <a:prstGeom prst="rect">
            <a:avLst/>
          </a:prstGeom>
        </p:spPr>
        <p:txBody>
          <a:bodyPr/>
          <a:lstStyle/>
          <a:p>
            <a:pPr lv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04405264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10550" cy="1038061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6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39" y="792183"/>
            <a:ext cx="806334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6919" y="1793875"/>
            <a:ext cx="6388038" cy="45950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273" y="1382672"/>
            <a:ext cx="7493330" cy="3867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5195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8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7645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63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2708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708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60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1336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719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43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957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2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5541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624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368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407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925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96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10550" cy="1038061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60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3008313" cy="105394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1054101"/>
            <a:ext cx="5111750" cy="5308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16150"/>
            <a:ext cx="3008313" cy="4254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01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Plus Graphic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59" y="1872000"/>
            <a:ext cx="4069006" cy="39858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223200"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63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15E"/>
                </a:solidFill>
              </a:defRPr>
            </a:lvl1pPr>
          </a:lstStyle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59" y="1870800"/>
            <a:ext cx="8229600" cy="40061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1pPr>
            <a:lvl2pPr indent="-223200"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2pPr>
            <a:lvl3pPr indent="-223200"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99613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us Graphic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15E"/>
                </a:solidFill>
              </a:defRPr>
            </a:lvl1pPr>
          </a:lstStyle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9113" y="1862475"/>
            <a:ext cx="4648200" cy="3985875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734" y="1862476"/>
            <a:ext cx="3142045" cy="39935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1pPr>
            <a:lvl2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2pPr>
            <a:lvl3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3pPr>
            <a:lvl4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4pPr>
            <a:lvl5pPr indent="-223200"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53" t="82571" r="22423" b="-1103"/>
          <a:stretch>
            <a:fillRect/>
          </a:stretch>
        </p:blipFill>
        <p:spPr bwMode="auto">
          <a:xfrm>
            <a:off x="-723900" y="0"/>
            <a:ext cx="98631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5743575" y="3290335"/>
            <a:ext cx="3420000" cy="3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 kern="1200" spc="-150">
          <a:solidFill>
            <a:srgbClr val="12315E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2pPr>
      <a:lvl3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3pPr>
      <a:lvl4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4pPr>
      <a:lvl5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5pPr>
      <a:lvl6pPr marL="4572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6pPr>
      <a:lvl7pPr marL="9144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7pPr>
      <a:lvl8pPr marL="13716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8pPr>
      <a:lvl9pPr marL="18288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9pPr>
    </p:titleStyle>
    <p:bodyStyle>
      <a:lvl1pPr marL="22225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b="1" kern="1200" spc="-80">
          <a:solidFill>
            <a:schemeClr val="accent2"/>
          </a:solidFill>
          <a:latin typeface="+mn-lt"/>
          <a:ea typeface="+mn-ea"/>
          <a:cs typeface="+mn-cs"/>
        </a:defRPr>
      </a:lvl1pPr>
      <a:lvl2pPr marL="22225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2pPr>
      <a:lvl3pPr marL="452438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3pPr>
      <a:lvl4pPr marL="684213" indent="-223838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4pPr>
      <a:lvl5pPr marL="91440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Null-References-The-Billion-Dollar-Mistake-Tony-Hoare" TargetMode="External"/><Relationship Id="rId2" Type="http://schemas.openxmlformats.org/officeDocument/2006/relationships/hyperlink" Target="https://app.pluralsight.com/library/courses/csharp-applying-functional-principles/table-of-content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vimeo.com/1137072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/>
          <p:cNvSpPr txBox="1">
            <a:spLocks/>
          </p:cNvSpPr>
          <p:nvPr/>
        </p:nvSpPr>
        <p:spPr bwMode="auto">
          <a:xfrm>
            <a:off x="531813" y="4119563"/>
            <a:ext cx="7848600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spc="-150" baseline="0">
                <a:solidFill>
                  <a:srgbClr val="1231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fr-FR" sz="3200" dirty="0" smtClean="0">
              <a:solidFill>
                <a:schemeClr val="tx2">
                  <a:lumMod val="90000"/>
                </a:schemeClr>
              </a:solidFill>
              <a:ea typeface="ＭＳ Ｐゴシック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1813" y="2228970"/>
            <a:ext cx="8141388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spc="-150" baseline="0">
                <a:solidFill>
                  <a:srgbClr val="1231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Resolving the Billion Dollar Mistake</a:t>
            </a:r>
            <a:r>
              <a:rPr lang="en-GB" sz="4800" dirty="0" smtClean="0">
                <a:latin typeface="Arial Black" charset="0"/>
                <a:ea typeface="ＭＳ Ｐゴシック" charset="0"/>
              </a:rPr>
              <a:t/>
            </a:r>
            <a:br>
              <a:rPr lang="en-GB" sz="4800" dirty="0" smtClean="0">
                <a:latin typeface="Arial Black" charset="0"/>
                <a:ea typeface="ＭＳ Ｐゴシック" charset="0"/>
              </a:rPr>
            </a:br>
            <a:r>
              <a:rPr lang="en-GB" sz="1600" dirty="0" smtClean="0">
                <a:solidFill>
                  <a:schemeClr val="accent2"/>
                </a:solidFill>
                <a:latin typeface="Arial Black" charset="0"/>
                <a:ea typeface="ＭＳ Ｐゴシック" charset="0"/>
              </a:rPr>
              <a:t>January 2016</a:t>
            </a:r>
            <a:endParaRPr lang="en-GB" sz="1600" dirty="0">
              <a:solidFill>
                <a:schemeClr val="accent2"/>
              </a:solidFill>
              <a:latin typeface="Arial Black" charset="0"/>
              <a:ea typeface="ＭＳ Ｐゴシック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7005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2" y="1707984"/>
            <a:ext cx="6531833" cy="42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8" y="1707983"/>
            <a:ext cx="4472275" cy="189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07" y="3988541"/>
            <a:ext cx="3167352" cy="515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39" y="5463450"/>
            <a:ext cx="3560435" cy="55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94" y="4735337"/>
            <a:ext cx="3269765" cy="5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0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Result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54" y="1892650"/>
            <a:ext cx="5017477" cy="44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0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3096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Result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9" y="2103403"/>
            <a:ext cx="4848310" cy="375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19" y="2193633"/>
            <a:ext cx="2173976" cy="759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19" y="3081785"/>
            <a:ext cx="1846154" cy="750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919" y="4067791"/>
            <a:ext cx="2130841" cy="776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919" y="4957631"/>
            <a:ext cx="1803019" cy="7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9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8" y="3636419"/>
            <a:ext cx="7203451" cy="207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8" y="1925976"/>
            <a:ext cx="3787203" cy="14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1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7774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the Billion Dollar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880" y="3207231"/>
            <a:ext cx="2576591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282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dirty="0" smtClean="0"/>
              <a:t>Vladimir </a:t>
            </a:r>
            <a:r>
              <a:rPr lang="en-US" sz="2000" b="0" dirty="0" err="1" smtClean="0"/>
              <a:t>Khorikov</a:t>
            </a:r>
            <a:r>
              <a:rPr lang="en-US" sz="2000" dirty="0" smtClean="0"/>
              <a:t> -</a:t>
            </a:r>
            <a:r>
              <a:rPr lang="en-US" sz="2000" b="0" dirty="0" smtClean="0"/>
              <a:t> </a:t>
            </a:r>
            <a:r>
              <a:rPr lang="en-US" sz="2000" b="0" dirty="0" smtClean="0">
                <a:hlinkClick r:id="rId2"/>
              </a:rPr>
              <a:t>Applying Functional Principles in C#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/>
              <a:t>Tony Hoare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b="0" dirty="0"/>
              <a:t> </a:t>
            </a:r>
            <a:r>
              <a:rPr lang="en-US" sz="2000" b="0" dirty="0">
                <a:hlinkClick r:id="rId3"/>
              </a:rPr>
              <a:t>Null References: The Billion Dollar Mistake</a:t>
            </a:r>
            <a:endParaRPr lang="en-US" sz="2000" b="0" dirty="0" smtClean="0"/>
          </a:p>
          <a:p>
            <a:pPr lvl="0">
              <a:buClr>
                <a:srgbClr val="D8D8D8"/>
              </a:buClr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D8D8D8">
                    <a:lumMod val="25000"/>
                  </a:srgbClr>
                </a:solidFill>
              </a:rPr>
              <a:t>Scott </a:t>
            </a:r>
            <a:r>
              <a:rPr lang="en-US" sz="2000" b="0" dirty="0" err="1" smtClean="0">
                <a:solidFill>
                  <a:srgbClr val="D8D8D8">
                    <a:lumMod val="25000"/>
                  </a:srgbClr>
                </a:solidFill>
              </a:rPr>
              <a:t>Wlaschin</a:t>
            </a:r>
            <a:r>
              <a:rPr lang="en-US" sz="2000" b="0" dirty="0" smtClean="0">
                <a:solidFill>
                  <a:srgbClr val="D8D8D8">
                    <a:lumMod val="25000"/>
                  </a:srgbClr>
                </a:solidFill>
              </a:rPr>
              <a:t> </a:t>
            </a:r>
            <a:r>
              <a:rPr lang="en-US" sz="2000" dirty="0" smtClean="0">
                <a:solidFill>
                  <a:srgbClr val="D8D8D8">
                    <a:lumMod val="25000"/>
                  </a:srgbClr>
                </a:solidFill>
              </a:rPr>
              <a:t>-</a:t>
            </a:r>
            <a:r>
              <a:rPr lang="en-US" sz="2000" b="0" dirty="0">
                <a:solidFill>
                  <a:srgbClr val="D8D8D8">
                    <a:lumMod val="25000"/>
                  </a:srgbClr>
                </a:solidFill>
              </a:rPr>
              <a:t> </a:t>
            </a:r>
            <a:r>
              <a:rPr lang="en-US" sz="2000" b="0" dirty="0">
                <a:solidFill>
                  <a:srgbClr val="D8D8D8">
                    <a:lumMod val="25000"/>
                  </a:srgbClr>
                </a:solidFill>
                <a:hlinkClick r:id="rId4"/>
              </a:rPr>
              <a:t>Railway-oriented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95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163" y="990600"/>
            <a:ext cx="8359775" cy="581025"/>
          </a:xfrm>
        </p:spPr>
        <p:txBody>
          <a:bodyPr/>
          <a:lstStyle/>
          <a:p>
            <a:pPr fontAlgn="auto">
              <a:lnSpc>
                <a:spcPct val="105000"/>
              </a:lnSpc>
              <a:spcAft>
                <a:spcPct val="40000"/>
              </a:spcAft>
              <a:defRPr/>
            </a:pPr>
            <a:r>
              <a:rPr lang="en-GB" dirty="0" smtClean="0"/>
              <a:t>Content</a:t>
            </a:r>
            <a:r>
              <a:rPr lang="en-GB" sz="1000" dirty="0" smtClean="0">
                <a:solidFill>
                  <a:schemeClr val="hlink"/>
                </a:solidFill>
                <a:ea typeface="ＭＳ Ｐゴシック" charset="0"/>
              </a:rPr>
              <a:t/>
            </a:r>
            <a:br>
              <a:rPr lang="en-GB" sz="1000" dirty="0" smtClean="0">
                <a:solidFill>
                  <a:schemeClr val="hlink"/>
                </a:solidFill>
                <a:ea typeface="ＭＳ Ｐゴシック" charset="0"/>
              </a:rPr>
            </a:b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238" y="1677989"/>
            <a:ext cx="6886575" cy="1416904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The Billion-dollar </a:t>
            </a:r>
            <a:r>
              <a:rPr lang="en-GB" sz="1500" b="0" dirty="0" smtClean="0">
                <a:solidFill>
                  <a:schemeClr val="accent2"/>
                </a:solidFill>
              </a:rPr>
              <a:t>Mistake</a:t>
            </a: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 smtClean="0">
                <a:solidFill>
                  <a:schemeClr val="accent2"/>
                </a:solidFill>
              </a:rPr>
              <a:t>Functional Programming</a:t>
            </a: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Refactoring Away from Exceptions</a:t>
            </a:r>
            <a:endParaRPr lang="en-GB" sz="1500" b="0" dirty="0" smtClean="0">
              <a:solidFill>
                <a:schemeClr val="accent2"/>
              </a:solidFill>
            </a:endParaRP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Railway-oriented Programming</a:t>
            </a:r>
            <a:endParaRPr lang="en-GB" sz="1500" b="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Billion-dollar Mistake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8" y="1920537"/>
            <a:ext cx="6263120" cy="20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8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8" y="1707984"/>
            <a:ext cx="2301030" cy="73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9" y="2532186"/>
            <a:ext cx="3684901" cy="2786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986" y="2110924"/>
            <a:ext cx="4126758" cy="842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235" y="3113269"/>
            <a:ext cx="1523213" cy="486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17" y="3925343"/>
            <a:ext cx="3889451" cy="7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7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Maybe&lt;T&gt; </a:t>
            </a:r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01" y="1892650"/>
            <a:ext cx="4049562" cy="477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0" y="3673118"/>
            <a:ext cx="2724111" cy="2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8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2984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163" y="990600"/>
            <a:ext cx="8359775" cy="581025"/>
          </a:xfrm>
        </p:spPr>
        <p:txBody>
          <a:bodyPr/>
          <a:lstStyle/>
          <a:p>
            <a:pPr fontAlgn="auto">
              <a:lnSpc>
                <a:spcPct val="105000"/>
              </a:lnSpc>
              <a:spcAft>
                <a:spcPct val="40000"/>
              </a:spcAft>
              <a:defRPr/>
            </a:pP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sz="1000" dirty="0" smtClean="0">
                <a:solidFill>
                  <a:schemeClr val="hlink"/>
                </a:solidFill>
                <a:ea typeface="ＭＳ Ｐゴシック" charset="0"/>
              </a:rPr>
              <a:t/>
            </a:r>
            <a:br>
              <a:rPr lang="fr-FR" sz="1000" dirty="0" smtClean="0">
                <a:solidFill>
                  <a:schemeClr val="hlink"/>
                </a:solidFill>
                <a:ea typeface="ＭＳ Ｐゴシック" charset="0"/>
              </a:rPr>
            </a:br>
            <a:endParaRPr lang="fr-F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769166"/>
            <a:ext cx="7729691" cy="1725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84" y="4610774"/>
            <a:ext cx="5978276" cy="86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64" y="3666204"/>
            <a:ext cx="5712754" cy="7965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9" y="1908071"/>
            <a:ext cx="3916607" cy="93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7" y="4748046"/>
            <a:ext cx="2556285" cy="551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323" y="3141785"/>
            <a:ext cx="366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of the division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Throw an exception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983" y="1908071"/>
            <a:ext cx="4046010" cy="1561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860" y="1707985"/>
            <a:ext cx="144760" cy="3801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983" y="3669624"/>
            <a:ext cx="4314927" cy="808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751" y="4748046"/>
            <a:ext cx="2763357" cy="5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6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" y="1870800"/>
            <a:ext cx="8229600" cy="4006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Benefits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Reduce code 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Composable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Easier to unit test</a:t>
            </a:r>
          </a:p>
          <a:p>
            <a:pPr marL="0" lvl="1" indent="0">
              <a:buNone/>
            </a:pPr>
            <a:endParaRPr lang="en-US" b="1" dirty="0" smtClean="0"/>
          </a:p>
          <a:p>
            <a:pPr marL="0" lvl="1" indent="0">
              <a:buNone/>
            </a:pPr>
            <a:r>
              <a:rPr lang="en-US" b="1" dirty="0" smtClean="0"/>
              <a:t>Drawbacks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effort during object creation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understand and follow all the principles at first glance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36" y="1870800"/>
            <a:ext cx="2646363" cy="18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По избор 1">
      <a:dk1>
        <a:srgbClr val="002060"/>
      </a:dk1>
      <a:lt1>
        <a:srgbClr val="262626"/>
      </a:lt1>
      <a:dk2>
        <a:srgbClr val="D8D8D8"/>
      </a:dk2>
      <a:lt2>
        <a:srgbClr val="FFFFFF"/>
      </a:lt2>
      <a:accent1>
        <a:srgbClr val="0070C0"/>
      </a:accent1>
      <a:accent2>
        <a:srgbClr val="878787"/>
      </a:accent2>
      <a:accent3>
        <a:srgbClr val="C6C6C6"/>
      </a:accent3>
      <a:accent4>
        <a:srgbClr val="00B0F0"/>
      </a:accent4>
      <a:accent5>
        <a:srgbClr val="878787"/>
      </a:accent5>
      <a:accent6>
        <a:srgbClr val="C6C6C6"/>
      </a:accent6>
      <a:hlink>
        <a:srgbClr val="0070C0"/>
      </a:hlink>
      <a:folHlink>
        <a:srgbClr val="878787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30872</TotalTime>
  <Words>149</Words>
  <Application>Microsoft Office PowerPoint</Application>
  <PresentationFormat>On-screen Show (4:3)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ＭＳ Ｐゴシック</vt:lpstr>
      <vt:lpstr>Arial</vt:lpstr>
      <vt:lpstr>Arial Black</vt:lpstr>
      <vt:lpstr>Calibri</vt:lpstr>
      <vt:lpstr>Lucida Grande</vt:lpstr>
      <vt:lpstr>Wingdings</vt:lpstr>
      <vt:lpstr>Office Theme</vt:lpstr>
      <vt:lpstr>PowerPoint Presentation</vt:lpstr>
      <vt:lpstr>Content </vt:lpstr>
      <vt:lpstr>The Billion-dollar Mistake</vt:lpstr>
      <vt:lpstr>The Billion-dollar Mistake</vt:lpstr>
      <vt:lpstr>The Billion-dollar Mistake</vt:lpstr>
      <vt:lpstr>The Billion-dollar Mistake</vt:lpstr>
      <vt:lpstr>Functional Programming </vt:lpstr>
      <vt:lpstr>Functional Programming</vt:lpstr>
      <vt:lpstr>Functional Programming</vt:lpstr>
      <vt:lpstr>Functional Programming</vt:lpstr>
      <vt:lpstr>Refactoring Away from Exceptions</vt:lpstr>
      <vt:lpstr>Refactoring Away from Exceptions</vt:lpstr>
      <vt:lpstr>Refactoring Away from Exceptions</vt:lpstr>
      <vt:lpstr>Refactoring Away from Exceptions</vt:lpstr>
      <vt:lpstr>Refactoring Away from Exceptions</vt:lpstr>
      <vt:lpstr>Railway-oriented Programming</vt:lpstr>
      <vt:lpstr>Railway-oriented Programming</vt:lpstr>
      <vt:lpstr>Resolving the Billion Dollar Mistake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Hristo Ganev</dc:creator>
  <cp:lastModifiedBy>kiko.toshev@gmail.com</cp:lastModifiedBy>
  <cp:revision>153</cp:revision>
  <dcterms:created xsi:type="dcterms:W3CDTF">2012-07-03T19:20:59Z</dcterms:created>
  <dcterms:modified xsi:type="dcterms:W3CDTF">2017-01-16T20:39:06Z</dcterms:modified>
</cp:coreProperties>
</file>