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57" r:id="rId4"/>
    <p:sldId id="258" r:id="rId5"/>
    <p:sldId id="260" r:id="rId6"/>
    <p:sldId id="264" r:id="rId7"/>
    <p:sldId id="273" r:id="rId8"/>
    <p:sldId id="279" r:id="rId9"/>
    <p:sldId id="275" r:id="rId10"/>
    <p:sldId id="276" r:id="rId11"/>
    <p:sldId id="261" r:id="rId12"/>
    <p:sldId id="278" r:id="rId13"/>
    <p:sldId id="277" r:id="rId14"/>
  </p:sldIdLst>
  <p:sldSz cx="12169775" cy="6894513"/>
  <p:notesSz cx="6858000" cy="9144000"/>
  <p:defaultTextStyle>
    <a:defPPr>
      <a:defRPr lang="ru-RU"/>
    </a:defPPr>
    <a:lvl1pPr marL="0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662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325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987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8649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39" autoAdjust="0"/>
  </p:normalViewPr>
  <p:slideViewPr>
    <p:cSldViewPr>
      <p:cViewPr varScale="1">
        <p:scale>
          <a:sx n="72" d="100"/>
          <a:sy n="72" d="100"/>
        </p:scale>
        <p:origin x="936" y="72"/>
      </p:cViewPr>
      <p:guideLst>
        <p:guide orient="horz" pos="2172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6CEAB-495F-47C1-B433-6E069399378B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33069A-A08F-4DE8-A560-891E9D356A76}">
      <dgm:prSet phldrT="[Текст]"/>
      <dgm:spPr/>
      <dgm:t>
        <a:bodyPr/>
        <a:lstStyle/>
        <a:p>
          <a:r>
            <a:rPr lang="ru-RU" dirty="0"/>
            <a:t>Психологии цвета и формы</a:t>
          </a:r>
        </a:p>
      </dgm:t>
    </dgm:pt>
    <dgm:pt modelId="{1F77AD51-2E41-48D7-9447-AA9D105C91B8}" type="parTrans" cxnId="{115922E7-2C98-45BE-A4A1-4AED7A274060}">
      <dgm:prSet/>
      <dgm:spPr/>
      <dgm:t>
        <a:bodyPr/>
        <a:lstStyle/>
        <a:p>
          <a:endParaRPr lang="ru-RU"/>
        </a:p>
      </dgm:t>
    </dgm:pt>
    <dgm:pt modelId="{A315BDA1-B6B4-4C92-BF12-9B0E1FC9023A}" type="sibTrans" cxnId="{115922E7-2C98-45BE-A4A1-4AED7A274060}">
      <dgm:prSet/>
      <dgm:spPr/>
      <dgm:t>
        <a:bodyPr/>
        <a:lstStyle/>
        <a:p>
          <a:endParaRPr lang="ru-RU"/>
        </a:p>
      </dgm:t>
    </dgm:pt>
    <dgm:pt modelId="{64C7DD8C-1928-4331-BE49-0CB38B5323E0}">
      <dgm:prSet phldrT="[Текст]"/>
      <dgm:spPr/>
      <dgm:t>
        <a:bodyPr/>
        <a:lstStyle/>
        <a:p>
          <a:r>
            <a:rPr lang="ru-RU" dirty="0"/>
            <a:t>Маркетинг</a:t>
          </a:r>
        </a:p>
      </dgm:t>
    </dgm:pt>
    <dgm:pt modelId="{475D2C09-D529-41DC-959F-D1DD4FFFC659}" type="parTrans" cxnId="{2B469F2D-1698-4902-A786-A83AFCAC6B6D}">
      <dgm:prSet/>
      <dgm:spPr/>
      <dgm:t>
        <a:bodyPr/>
        <a:lstStyle/>
        <a:p>
          <a:endParaRPr lang="ru-RU"/>
        </a:p>
      </dgm:t>
    </dgm:pt>
    <dgm:pt modelId="{C317E178-0320-4925-9596-11E481D21856}" type="sibTrans" cxnId="{2B469F2D-1698-4902-A786-A83AFCAC6B6D}">
      <dgm:prSet/>
      <dgm:spPr/>
      <dgm:t>
        <a:bodyPr/>
        <a:lstStyle/>
        <a:p>
          <a:endParaRPr lang="ru-RU"/>
        </a:p>
      </dgm:t>
    </dgm:pt>
    <dgm:pt modelId="{BB771E8B-2368-4D09-8EA3-6A6765AD4C0B}">
      <dgm:prSet phldrT="[Текст]"/>
      <dgm:spPr/>
      <dgm:t>
        <a:bodyPr/>
        <a:lstStyle/>
        <a:p>
          <a:r>
            <a:rPr lang="ru-RU" dirty="0"/>
            <a:t>Повседневная жизнь</a:t>
          </a:r>
        </a:p>
      </dgm:t>
    </dgm:pt>
    <dgm:pt modelId="{726171D9-2FBC-4E2F-A683-1B2246DC23EB}" type="parTrans" cxnId="{B44C3206-29C1-4179-8193-F0124E567AA0}">
      <dgm:prSet/>
      <dgm:spPr/>
      <dgm:t>
        <a:bodyPr/>
        <a:lstStyle/>
        <a:p>
          <a:endParaRPr lang="ru-RU"/>
        </a:p>
      </dgm:t>
    </dgm:pt>
    <dgm:pt modelId="{DE4B40CA-23EE-4E06-B498-37F32DA179A3}" type="sibTrans" cxnId="{B44C3206-29C1-4179-8193-F0124E567AA0}">
      <dgm:prSet/>
      <dgm:spPr/>
      <dgm:t>
        <a:bodyPr/>
        <a:lstStyle/>
        <a:p>
          <a:endParaRPr lang="ru-RU"/>
        </a:p>
      </dgm:t>
    </dgm:pt>
    <dgm:pt modelId="{26001739-D4D5-49E3-8610-79C5F1D4C209}">
      <dgm:prSet phldrT="[Текст]"/>
      <dgm:spPr/>
      <dgm:t>
        <a:bodyPr/>
        <a:lstStyle/>
        <a:p>
          <a:r>
            <a:rPr lang="ru-RU" dirty="0"/>
            <a:t>Дизайн</a:t>
          </a:r>
        </a:p>
      </dgm:t>
    </dgm:pt>
    <dgm:pt modelId="{E17C1403-1BAE-4D75-BC69-C61D119DCD34}" type="parTrans" cxnId="{2069ECC2-4121-4781-A459-E44DA3BB6D76}">
      <dgm:prSet/>
      <dgm:spPr/>
      <dgm:t>
        <a:bodyPr/>
        <a:lstStyle/>
        <a:p>
          <a:endParaRPr lang="ru-RU"/>
        </a:p>
      </dgm:t>
    </dgm:pt>
    <dgm:pt modelId="{DDB0AE91-17E5-4E9C-9B2E-23900797A15B}" type="sibTrans" cxnId="{2069ECC2-4121-4781-A459-E44DA3BB6D76}">
      <dgm:prSet/>
      <dgm:spPr/>
      <dgm:t>
        <a:bodyPr/>
        <a:lstStyle/>
        <a:p>
          <a:endParaRPr lang="ru-RU"/>
        </a:p>
      </dgm:t>
    </dgm:pt>
    <dgm:pt modelId="{B37DF6B5-D136-4F7A-BD13-143F86F4D4E0}" type="pres">
      <dgm:prSet presAssocID="{A886CEAB-495F-47C1-B433-6E069399378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4F9BB4-4B06-4F93-8887-C67A3D195A13}" type="pres">
      <dgm:prSet presAssocID="{6633069A-A08F-4DE8-A560-891E9D356A76}" presName="centerShape" presStyleLbl="node0" presStyleIdx="0" presStyleCnt="1"/>
      <dgm:spPr/>
    </dgm:pt>
    <dgm:pt modelId="{6A7357C1-B6C0-4B87-A164-B0169CD80781}" type="pres">
      <dgm:prSet presAssocID="{475D2C09-D529-41DC-959F-D1DD4FFFC659}" presName="parTrans" presStyleLbl="sibTrans2D1" presStyleIdx="0" presStyleCnt="3"/>
      <dgm:spPr/>
    </dgm:pt>
    <dgm:pt modelId="{92B4459A-6F1E-42AD-8F71-50C9564A2F1B}" type="pres">
      <dgm:prSet presAssocID="{475D2C09-D529-41DC-959F-D1DD4FFFC659}" presName="connectorText" presStyleLbl="sibTrans2D1" presStyleIdx="0" presStyleCnt="3"/>
      <dgm:spPr/>
    </dgm:pt>
    <dgm:pt modelId="{AD4EE16E-F636-47FB-BCF0-04306CF0C678}" type="pres">
      <dgm:prSet presAssocID="{64C7DD8C-1928-4331-BE49-0CB38B5323E0}" presName="node" presStyleLbl="node1" presStyleIdx="0" presStyleCnt="3">
        <dgm:presLayoutVars>
          <dgm:bulletEnabled val="1"/>
        </dgm:presLayoutVars>
      </dgm:prSet>
      <dgm:spPr/>
    </dgm:pt>
    <dgm:pt modelId="{68670171-3775-4381-84C7-CCD6BFACE330}" type="pres">
      <dgm:prSet presAssocID="{726171D9-2FBC-4E2F-A683-1B2246DC23EB}" presName="parTrans" presStyleLbl="sibTrans2D1" presStyleIdx="1" presStyleCnt="3"/>
      <dgm:spPr/>
    </dgm:pt>
    <dgm:pt modelId="{F040F02B-A039-4D85-BF25-FF751742FD80}" type="pres">
      <dgm:prSet presAssocID="{726171D9-2FBC-4E2F-A683-1B2246DC23EB}" presName="connectorText" presStyleLbl="sibTrans2D1" presStyleIdx="1" presStyleCnt="3"/>
      <dgm:spPr/>
    </dgm:pt>
    <dgm:pt modelId="{6C85BB69-DB62-4D32-8B71-A517E100F161}" type="pres">
      <dgm:prSet presAssocID="{BB771E8B-2368-4D09-8EA3-6A6765AD4C0B}" presName="node" presStyleLbl="node1" presStyleIdx="1" presStyleCnt="3">
        <dgm:presLayoutVars>
          <dgm:bulletEnabled val="1"/>
        </dgm:presLayoutVars>
      </dgm:prSet>
      <dgm:spPr/>
    </dgm:pt>
    <dgm:pt modelId="{2A1968DC-0B52-4AD5-872B-E345FC2ABB19}" type="pres">
      <dgm:prSet presAssocID="{E17C1403-1BAE-4D75-BC69-C61D119DCD34}" presName="parTrans" presStyleLbl="sibTrans2D1" presStyleIdx="2" presStyleCnt="3"/>
      <dgm:spPr/>
    </dgm:pt>
    <dgm:pt modelId="{CCF032B7-2AB7-4F2D-9298-F69C75F34B23}" type="pres">
      <dgm:prSet presAssocID="{E17C1403-1BAE-4D75-BC69-C61D119DCD34}" presName="connectorText" presStyleLbl="sibTrans2D1" presStyleIdx="2" presStyleCnt="3"/>
      <dgm:spPr/>
    </dgm:pt>
    <dgm:pt modelId="{7DA2173A-DB83-4F0E-9D9D-A0F6F47C6235}" type="pres">
      <dgm:prSet presAssocID="{26001739-D4D5-49E3-8610-79C5F1D4C209}" presName="node" presStyleLbl="node1" presStyleIdx="2" presStyleCnt="3">
        <dgm:presLayoutVars>
          <dgm:bulletEnabled val="1"/>
        </dgm:presLayoutVars>
      </dgm:prSet>
      <dgm:spPr/>
    </dgm:pt>
  </dgm:ptLst>
  <dgm:cxnLst>
    <dgm:cxn modelId="{B44C3206-29C1-4179-8193-F0124E567AA0}" srcId="{6633069A-A08F-4DE8-A560-891E9D356A76}" destId="{BB771E8B-2368-4D09-8EA3-6A6765AD4C0B}" srcOrd="1" destOrd="0" parTransId="{726171D9-2FBC-4E2F-A683-1B2246DC23EB}" sibTransId="{DE4B40CA-23EE-4E06-B498-37F32DA179A3}"/>
    <dgm:cxn modelId="{D617F117-575E-442A-B953-B1A464901A8A}" type="presOf" srcId="{26001739-D4D5-49E3-8610-79C5F1D4C209}" destId="{7DA2173A-DB83-4F0E-9D9D-A0F6F47C6235}" srcOrd="0" destOrd="0" presId="urn:microsoft.com/office/officeart/2005/8/layout/radial5"/>
    <dgm:cxn modelId="{AB99581F-F90F-4073-8867-2860C16CD29D}" type="presOf" srcId="{E17C1403-1BAE-4D75-BC69-C61D119DCD34}" destId="{2A1968DC-0B52-4AD5-872B-E345FC2ABB19}" srcOrd="0" destOrd="0" presId="urn:microsoft.com/office/officeart/2005/8/layout/radial5"/>
    <dgm:cxn modelId="{2B469F2D-1698-4902-A786-A83AFCAC6B6D}" srcId="{6633069A-A08F-4DE8-A560-891E9D356A76}" destId="{64C7DD8C-1928-4331-BE49-0CB38B5323E0}" srcOrd="0" destOrd="0" parTransId="{475D2C09-D529-41DC-959F-D1DD4FFFC659}" sibTransId="{C317E178-0320-4925-9596-11E481D21856}"/>
    <dgm:cxn modelId="{CC0A4E33-4D90-46D1-B807-8BABF93BBA7B}" type="presOf" srcId="{475D2C09-D529-41DC-959F-D1DD4FFFC659}" destId="{6A7357C1-B6C0-4B87-A164-B0169CD80781}" srcOrd="0" destOrd="0" presId="urn:microsoft.com/office/officeart/2005/8/layout/radial5"/>
    <dgm:cxn modelId="{C810016E-76D8-4CDF-A0AB-B9387F07A9C4}" type="presOf" srcId="{726171D9-2FBC-4E2F-A683-1B2246DC23EB}" destId="{F040F02B-A039-4D85-BF25-FF751742FD80}" srcOrd="1" destOrd="0" presId="urn:microsoft.com/office/officeart/2005/8/layout/radial5"/>
    <dgm:cxn modelId="{D7135354-C4B6-4523-BD90-D6C3973D1581}" type="presOf" srcId="{64C7DD8C-1928-4331-BE49-0CB38B5323E0}" destId="{AD4EE16E-F636-47FB-BCF0-04306CF0C678}" srcOrd="0" destOrd="0" presId="urn:microsoft.com/office/officeart/2005/8/layout/radial5"/>
    <dgm:cxn modelId="{D5C4997F-2997-4B77-89B0-B34934318E82}" type="presOf" srcId="{6633069A-A08F-4DE8-A560-891E9D356A76}" destId="{904F9BB4-4B06-4F93-8887-C67A3D195A13}" srcOrd="0" destOrd="0" presId="urn:microsoft.com/office/officeart/2005/8/layout/radial5"/>
    <dgm:cxn modelId="{7D325B97-F6B0-4085-95FD-12AFC652693C}" type="presOf" srcId="{726171D9-2FBC-4E2F-A683-1B2246DC23EB}" destId="{68670171-3775-4381-84C7-CCD6BFACE330}" srcOrd="0" destOrd="0" presId="urn:microsoft.com/office/officeart/2005/8/layout/radial5"/>
    <dgm:cxn modelId="{8B647BB4-CC9B-4CCD-BEBC-E09F7E8BB7A8}" type="presOf" srcId="{BB771E8B-2368-4D09-8EA3-6A6765AD4C0B}" destId="{6C85BB69-DB62-4D32-8B71-A517E100F161}" srcOrd="0" destOrd="0" presId="urn:microsoft.com/office/officeart/2005/8/layout/radial5"/>
    <dgm:cxn modelId="{2069ECC2-4121-4781-A459-E44DA3BB6D76}" srcId="{6633069A-A08F-4DE8-A560-891E9D356A76}" destId="{26001739-D4D5-49E3-8610-79C5F1D4C209}" srcOrd="2" destOrd="0" parTransId="{E17C1403-1BAE-4D75-BC69-C61D119DCD34}" sibTransId="{DDB0AE91-17E5-4E9C-9B2E-23900797A15B}"/>
    <dgm:cxn modelId="{85D17BDD-BD33-4F12-99F1-47619BC19E2A}" type="presOf" srcId="{E17C1403-1BAE-4D75-BC69-C61D119DCD34}" destId="{CCF032B7-2AB7-4F2D-9298-F69C75F34B23}" srcOrd="1" destOrd="0" presId="urn:microsoft.com/office/officeart/2005/8/layout/radial5"/>
    <dgm:cxn modelId="{5925DDDD-47F5-4E2E-A42E-028E4C3A36A7}" type="presOf" srcId="{475D2C09-D529-41DC-959F-D1DD4FFFC659}" destId="{92B4459A-6F1E-42AD-8F71-50C9564A2F1B}" srcOrd="1" destOrd="0" presId="urn:microsoft.com/office/officeart/2005/8/layout/radial5"/>
    <dgm:cxn modelId="{2E9780E2-A11D-4F2B-BA6B-12206114C37D}" type="presOf" srcId="{A886CEAB-495F-47C1-B433-6E069399378B}" destId="{B37DF6B5-D136-4F7A-BD13-143F86F4D4E0}" srcOrd="0" destOrd="0" presId="urn:microsoft.com/office/officeart/2005/8/layout/radial5"/>
    <dgm:cxn modelId="{115922E7-2C98-45BE-A4A1-4AED7A274060}" srcId="{A886CEAB-495F-47C1-B433-6E069399378B}" destId="{6633069A-A08F-4DE8-A560-891E9D356A76}" srcOrd="0" destOrd="0" parTransId="{1F77AD51-2E41-48D7-9447-AA9D105C91B8}" sibTransId="{A315BDA1-B6B4-4C92-BF12-9B0E1FC9023A}"/>
    <dgm:cxn modelId="{59F11957-79E5-4FC0-827A-075E0FA7BC7C}" type="presParOf" srcId="{B37DF6B5-D136-4F7A-BD13-143F86F4D4E0}" destId="{904F9BB4-4B06-4F93-8887-C67A3D195A13}" srcOrd="0" destOrd="0" presId="urn:microsoft.com/office/officeart/2005/8/layout/radial5"/>
    <dgm:cxn modelId="{03D86D1A-35D5-4241-AF27-2A323F1C904D}" type="presParOf" srcId="{B37DF6B5-D136-4F7A-BD13-143F86F4D4E0}" destId="{6A7357C1-B6C0-4B87-A164-B0169CD80781}" srcOrd="1" destOrd="0" presId="urn:microsoft.com/office/officeart/2005/8/layout/radial5"/>
    <dgm:cxn modelId="{09808D08-B2E7-4120-8098-A4449D339B25}" type="presParOf" srcId="{6A7357C1-B6C0-4B87-A164-B0169CD80781}" destId="{92B4459A-6F1E-42AD-8F71-50C9564A2F1B}" srcOrd="0" destOrd="0" presId="urn:microsoft.com/office/officeart/2005/8/layout/radial5"/>
    <dgm:cxn modelId="{F3B082DF-1230-42DB-8FB1-7BB96AA79865}" type="presParOf" srcId="{B37DF6B5-D136-4F7A-BD13-143F86F4D4E0}" destId="{AD4EE16E-F636-47FB-BCF0-04306CF0C678}" srcOrd="2" destOrd="0" presId="urn:microsoft.com/office/officeart/2005/8/layout/radial5"/>
    <dgm:cxn modelId="{A81CC9D5-7FE9-4910-B899-6B1BA6E942F2}" type="presParOf" srcId="{B37DF6B5-D136-4F7A-BD13-143F86F4D4E0}" destId="{68670171-3775-4381-84C7-CCD6BFACE330}" srcOrd="3" destOrd="0" presId="urn:microsoft.com/office/officeart/2005/8/layout/radial5"/>
    <dgm:cxn modelId="{5A1C62AF-C3C4-4D05-A7F9-F5A4DB44A98F}" type="presParOf" srcId="{68670171-3775-4381-84C7-CCD6BFACE330}" destId="{F040F02B-A039-4D85-BF25-FF751742FD80}" srcOrd="0" destOrd="0" presId="urn:microsoft.com/office/officeart/2005/8/layout/radial5"/>
    <dgm:cxn modelId="{B696B87E-5A23-4AB8-8535-F4F6872A39AC}" type="presParOf" srcId="{B37DF6B5-D136-4F7A-BD13-143F86F4D4E0}" destId="{6C85BB69-DB62-4D32-8B71-A517E100F161}" srcOrd="4" destOrd="0" presId="urn:microsoft.com/office/officeart/2005/8/layout/radial5"/>
    <dgm:cxn modelId="{D2672B55-DF5F-4DB8-9893-E2727CB6AD24}" type="presParOf" srcId="{B37DF6B5-D136-4F7A-BD13-143F86F4D4E0}" destId="{2A1968DC-0B52-4AD5-872B-E345FC2ABB19}" srcOrd="5" destOrd="0" presId="urn:microsoft.com/office/officeart/2005/8/layout/radial5"/>
    <dgm:cxn modelId="{FF1276B5-D40A-41C6-A32C-DAA7CE121EB4}" type="presParOf" srcId="{2A1968DC-0B52-4AD5-872B-E345FC2ABB19}" destId="{CCF032B7-2AB7-4F2D-9298-F69C75F34B23}" srcOrd="0" destOrd="0" presId="urn:microsoft.com/office/officeart/2005/8/layout/radial5"/>
    <dgm:cxn modelId="{952A9638-69F1-461D-A258-9B47D12C54C9}" type="presParOf" srcId="{B37DF6B5-D136-4F7A-BD13-143F86F4D4E0}" destId="{7DA2173A-DB83-4F0E-9D9D-A0F6F47C623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F9BB4-4B06-4F93-8887-C67A3D195A13}">
      <dsp:nvSpPr>
        <dsp:cNvPr id="0" name=""/>
        <dsp:cNvSpPr/>
      </dsp:nvSpPr>
      <dsp:spPr>
        <a:xfrm>
          <a:off x="3185058" y="2442684"/>
          <a:ext cx="1743066" cy="1743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Психологии цвета и формы</a:t>
          </a:r>
        </a:p>
      </dsp:txBody>
      <dsp:txXfrm>
        <a:off x="3440324" y="2697950"/>
        <a:ext cx="1232534" cy="1232534"/>
      </dsp:txXfrm>
    </dsp:sp>
    <dsp:sp modelId="{6A7357C1-B6C0-4B87-A164-B0169CD80781}">
      <dsp:nvSpPr>
        <dsp:cNvPr id="0" name=""/>
        <dsp:cNvSpPr/>
      </dsp:nvSpPr>
      <dsp:spPr>
        <a:xfrm rot="16200000">
          <a:off x="3872091" y="1808693"/>
          <a:ext cx="368999" cy="592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3927441" y="1982571"/>
        <a:ext cx="258299" cy="355586"/>
      </dsp:txXfrm>
    </dsp:sp>
    <dsp:sp modelId="{AD4EE16E-F636-47FB-BCF0-04306CF0C678}">
      <dsp:nvSpPr>
        <dsp:cNvPr id="0" name=""/>
        <dsp:cNvSpPr/>
      </dsp:nvSpPr>
      <dsp:spPr>
        <a:xfrm>
          <a:off x="3185058" y="3392"/>
          <a:ext cx="1743066" cy="1743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Маркетинг</a:t>
          </a:r>
        </a:p>
      </dsp:txBody>
      <dsp:txXfrm>
        <a:off x="3440324" y="258658"/>
        <a:ext cx="1232534" cy="1232534"/>
      </dsp:txXfrm>
    </dsp:sp>
    <dsp:sp modelId="{68670171-3775-4381-84C7-CCD6BFACE330}">
      <dsp:nvSpPr>
        <dsp:cNvPr id="0" name=""/>
        <dsp:cNvSpPr/>
      </dsp:nvSpPr>
      <dsp:spPr>
        <a:xfrm rot="1800000">
          <a:off x="4919291" y="3622497"/>
          <a:ext cx="368999" cy="592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4926706" y="3713350"/>
        <a:ext cx="258299" cy="355586"/>
      </dsp:txXfrm>
    </dsp:sp>
    <dsp:sp modelId="{6C85BB69-DB62-4D32-8B71-A517E100F161}">
      <dsp:nvSpPr>
        <dsp:cNvPr id="0" name=""/>
        <dsp:cNvSpPr/>
      </dsp:nvSpPr>
      <dsp:spPr>
        <a:xfrm>
          <a:off x="5297546" y="3662330"/>
          <a:ext cx="1743066" cy="1743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Повседневная жизнь</a:t>
          </a:r>
        </a:p>
      </dsp:txBody>
      <dsp:txXfrm>
        <a:off x="5552812" y="3917596"/>
        <a:ext cx="1232534" cy="1232534"/>
      </dsp:txXfrm>
    </dsp:sp>
    <dsp:sp modelId="{2A1968DC-0B52-4AD5-872B-E345FC2ABB19}">
      <dsp:nvSpPr>
        <dsp:cNvPr id="0" name=""/>
        <dsp:cNvSpPr/>
      </dsp:nvSpPr>
      <dsp:spPr>
        <a:xfrm rot="9000000">
          <a:off x="2824891" y="3622497"/>
          <a:ext cx="368999" cy="592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 rot="10800000">
        <a:off x="2928176" y="3713350"/>
        <a:ext cx="258299" cy="355586"/>
      </dsp:txXfrm>
    </dsp:sp>
    <dsp:sp modelId="{7DA2173A-DB83-4F0E-9D9D-A0F6F47C6235}">
      <dsp:nvSpPr>
        <dsp:cNvPr id="0" name=""/>
        <dsp:cNvSpPr/>
      </dsp:nvSpPr>
      <dsp:spPr>
        <a:xfrm>
          <a:off x="1072569" y="3662330"/>
          <a:ext cx="1743066" cy="1743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Дизайн</a:t>
          </a:r>
        </a:p>
      </dsp:txBody>
      <dsp:txXfrm>
        <a:off x="1327835" y="3917596"/>
        <a:ext cx="1232534" cy="1232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B228-22E1-4FE9-B166-532254D089D2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3808-9EE9-4C68-B88D-D01EAC73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42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8DCC-7621-469E-818B-937CE47F02D9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85800"/>
            <a:ext cx="6051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7532-0F82-4D28-989D-F09D95234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65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03225" y="685800"/>
            <a:ext cx="60515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7532-0F82-4D28-989D-F09D9523478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0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03225" y="685800"/>
            <a:ext cx="60515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Весна – осень 1921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7532-0F82-4D28-989D-F09D9523478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2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03225" y="685800"/>
            <a:ext cx="60515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 1921 – 1922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7532-0F82-4D28-989D-F09D9523478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3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03225" y="685800"/>
            <a:ext cx="60515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7532-0F82-4D28-989D-F09D9523478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53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03225" y="685800"/>
            <a:ext cx="60515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 1921 – 1922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7532-0F82-4D28-989D-F09D9523478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3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3" y="612847"/>
            <a:ext cx="10344309" cy="428991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9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6" y="4979371"/>
            <a:ext cx="8518843" cy="1225691"/>
          </a:xfrm>
        </p:spPr>
        <p:txBody>
          <a:bodyPr>
            <a:normAutofit/>
          </a:bodyPr>
          <a:lstStyle>
            <a:lvl1pPr marL="0" indent="0" algn="ctr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59A9-1F55-4A83-B276-6A1CCC374C30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A9F9-BB22-4E37-BCB3-2671748AC83C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6103"/>
            <a:ext cx="2738199" cy="58826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76103"/>
            <a:ext cx="8011769" cy="58826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FA9F-E559-48C1-ABE9-C3A9D51940BA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19E1-3BA2-440F-9748-4584FF815E3B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1378904"/>
            <a:ext cx="10344309" cy="2518411"/>
          </a:xfrm>
        </p:spPr>
        <p:txBody>
          <a:bodyPr anchor="b"/>
          <a:lstStyle>
            <a:lvl1pPr algn="ctr" defTabSz="108932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4090428"/>
            <a:ext cx="10344309" cy="1137913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6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3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9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6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33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2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7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653F-5253-44AB-AAC8-E21F689DADF6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83473" y="3945196"/>
            <a:ext cx="112823" cy="852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9687" y="3945196"/>
            <a:ext cx="112823" cy="852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8527" y="3945196"/>
            <a:ext cx="112823" cy="852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608721"/>
            <a:ext cx="5374984" cy="4550060"/>
          </a:xfrm>
        </p:spPr>
        <p:txBody>
          <a:bodyPr/>
          <a:lstStyle>
            <a:lvl1pPr>
              <a:defRPr sz="2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DB13-4F58-47BE-969D-5ACAC51DD20F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6791" y="1608719"/>
            <a:ext cx="5379041" cy="4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608720"/>
            <a:ext cx="5377097" cy="612846"/>
          </a:xfrm>
        </p:spPr>
        <p:txBody>
          <a:bodyPr anchor="b">
            <a:noAutofit/>
          </a:bodyPr>
          <a:lstStyle>
            <a:lvl1pPr marL="0" indent="0" algn="ctr">
              <a:buNone/>
              <a:defRPr sz="2900" b="0"/>
            </a:lvl1pPr>
            <a:lvl2pPr marL="544662" indent="0">
              <a:buNone/>
              <a:defRPr sz="2400" b="1"/>
            </a:lvl2pPr>
            <a:lvl3pPr marL="1089325" indent="0">
              <a:buNone/>
              <a:defRPr sz="2100" b="1"/>
            </a:lvl3pPr>
            <a:lvl4pPr marL="1633987" indent="0">
              <a:buNone/>
              <a:defRPr sz="1900" b="1"/>
            </a:lvl4pPr>
            <a:lvl5pPr marL="2178649" indent="0">
              <a:buNone/>
              <a:defRPr sz="1900" b="1"/>
            </a:lvl5pPr>
            <a:lvl6pPr marL="2723312" indent="0">
              <a:buNone/>
              <a:defRPr sz="1900" b="1"/>
            </a:lvl6pPr>
            <a:lvl7pPr marL="3267974" indent="0">
              <a:buNone/>
              <a:defRPr sz="1900" b="1"/>
            </a:lvl7pPr>
            <a:lvl8pPr marL="3812637" indent="0">
              <a:buNone/>
              <a:defRPr sz="1900" b="1"/>
            </a:lvl8pPr>
            <a:lvl9pPr marL="4357299" indent="0">
              <a:buNone/>
              <a:defRPr sz="1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307" y="1608720"/>
            <a:ext cx="5379210" cy="612846"/>
          </a:xfrm>
        </p:spPr>
        <p:txBody>
          <a:bodyPr anchor="b">
            <a:noAutofit/>
          </a:bodyPr>
          <a:lstStyle>
            <a:lvl1pPr marL="0" indent="0" algn="ctr">
              <a:buNone/>
              <a:defRPr sz="2900" b="0"/>
            </a:lvl1pPr>
            <a:lvl2pPr marL="544662" indent="0">
              <a:buNone/>
              <a:defRPr sz="2400" b="1"/>
            </a:lvl2pPr>
            <a:lvl3pPr marL="1089325" indent="0">
              <a:buNone/>
              <a:defRPr sz="2100" b="1"/>
            </a:lvl3pPr>
            <a:lvl4pPr marL="1633987" indent="0">
              <a:buNone/>
              <a:defRPr sz="1900" b="1"/>
            </a:lvl4pPr>
            <a:lvl5pPr marL="2178649" indent="0">
              <a:buNone/>
              <a:defRPr sz="1900" b="1"/>
            </a:lvl5pPr>
            <a:lvl6pPr marL="2723312" indent="0">
              <a:buNone/>
              <a:defRPr sz="1900" b="1"/>
            </a:lvl6pPr>
            <a:lvl7pPr marL="3267974" indent="0">
              <a:buNone/>
              <a:defRPr sz="1900" b="1"/>
            </a:lvl7pPr>
            <a:lvl8pPr marL="3812637" indent="0">
              <a:buNone/>
              <a:defRPr sz="1900" b="1"/>
            </a:lvl8pPr>
            <a:lvl9pPr marL="4357299" indent="0">
              <a:buNone/>
              <a:defRPr sz="1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CAB-3E02-4423-9DD7-CA0915E7AAFC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8489" y="2224629"/>
            <a:ext cx="5379041" cy="39344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18755" y="2224632"/>
            <a:ext cx="5379041" cy="39340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C5F-0DD3-4F9A-8E15-14BC791311EC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C623-C4B0-42F8-BBBC-5988F1616AE5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763" y="268121"/>
            <a:ext cx="4003772" cy="2106657"/>
          </a:xfrm>
        </p:spPr>
        <p:txBody>
          <a:bodyPr anchor="b"/>
          <a:lstStyle>
            <a:lvl1pPr algn="ctr">
              <a:lnSpc>
                <a:spcPct val="100000"/>
              </a:lnSpc>
              <a:defRPr sz="33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106" y="274506"/>
            <a:ext cx="6649008" cy="5884276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1763" y="2451384"/>
            <a:ext cx="4003772" cy="370739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900"/>
            </a:lvl1pPr>
            <a:lvl2pPr marL="544662" indent="0">
              <a:buNone/>
              <a:defRPr sz="1400"/>
            </a:lvl2pPr>
            <a:lvl3pPr marL="1089325" indent="0">
              <a:buNone/>
              <a:defRPr sz="1200"/>
            </a:lvl3pPr>
            <a:lvl4pPr marL="1633987" indent="0">
              <a:buNone/>
              <a:defRPr sz="1100"/>
            </a:lvl4pPr>
            <a:lvl5pPr marL="2178649" indent="0">
              <a:buNone/>
              <a:defRPr sz="1100"/>
            </a:lvl5pPr>
            <a:lvl6pPr marL="2723312" indent="0">
              <a:buNone/>
              <a:defRPr sz="1100"/>
            </a:lvl6pPr>
            <a:lvl7pPr marL="3267974" indent="0">
              <a:buNone/>
              <a:defRPr sz="1100"/>
            </a:lvl7pPr>
            <a:lvl8pPr marL="3812637" indent="0">
              <a:buNone/>
              <a:defRPr sz="1100"/>
            </a:lvl8pPr>
            <a:lvl9pPr marL="4357299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7D5B-4E81-41C5-8337-8609476C9DD1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353" y="229818"/>
            <a:ext cx="7601882" cy="900118"/>
          </a:xfrm>
        </p:spPr>
        <p:txBody>
          <a:bodyPr anchor="b"/>
          <a:lstStyle>
            <a:lvl1pPr algn="ctr">
              <a:lnSpc>
                <a:spcPct val="100000"/>
              </a:lnSpc>
              <a:defRPr sz="33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07169" y="1149088"/>
            <a:ext cx="8058249" cy="456522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800"/>
            </a:lvl1pPr>
            <a:lvl2pPr marL="544662" indent="0">
              <a:buNone/>
              <a:defRPr sz="3300"/>
            </a:lvl2pPr>
            <a:lvl3pPr marL="1089325" indent="0">
              <a:buNone/>
              <a:defRPr sz="2900"/>
            </a:lvl3pPr>
            <a:lvl4pPr marL="1633987" indent="0">
              <a:buNone/>
              <a:defRPr sz="2400"/>
            </a:lvl4pPr>
            <a:lvl5pPr marL="2178649" indent="0">
              <a:buNone/>
              <a:defRPr sz="2400"/>
            </a:lvl5pPr>
            <a:lvl6pPr marL="2723312" indent="0">
              <a:buNone/>
              <a:defRPr sz="2400"/>
            </a:lvl6pPr>
            <a:lvl7pPr marL="3267974" indent="0">
              <a:buNone/>
              <a:defRPr sz="2400"/>
            </a:lvl7pPr>
            <a:lvl8pPr marL="3812637" indent="0">
              <a:buNone/>
              <a:defRPr sz="2400"/>
            </a:lvl8pPr>
            <a:lvl9pPr marL="4357299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5353" y="5841186"/>
            <a:ext cx="7601882" cy="53624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544662" indent="0">
              <a:buNone/>
              <a:defRPr sz="1400"/>
            </a:lvl2pPr>
            <a:lvl3pPr marL="1089325" indent="0">
              <a:buNone/>
              <a:defRPr sz="1200"/>
            </a:lvl3pPr>
            <a:lvl4pPr marL="1633987" indent="0">
              <a:buNone/>
              <a:defRPr sz="1100"/>
            </a:lvl4pPr>
            <a:lvl5pPr marL="2178649" indent="0">
              <a:buNone/>
              <a:defRPr sz="1100"/>
            </a:lvl5pPr>
            <a:lvl6pPr marL="2723312" indent="0">
              <a:buNone/>
              <a:defRPr sz="1100"/>
            </a:lvl6pPr>
            <a:lvl7pPr marL="3267974" indent="0">
              <a:buNone/>
              <a:defRPr sz="1100"/>
            </a:lvl7pPr>
            <a:lvl8pPr marL="3812637" indent="0">
              <a:buNone/>
              <a:defRPr sz="1100"/>
            </a:lvl8pPr>
            <a:lvl9pPr marL="4357299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EDC8-E952-4B66-89F5-97615DEF3DA6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0"/>
            <a:ext cx="10952798" cy="1608720"/>
          </a:xfrm>
          <a:prstGeom prst="rect">
            <a:avLst/>
          </a:prstGeom>
        </p:spPr>
        <p:txBody>
          <a:bodyPr vert="horz" lIns="108932" tIns="54466" rIns="108932" bIns="54466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608721"/>
            <a:ext cx="10952798" cy="4550060"/>
          </a:xfrm>
          <a:prstGeom prst="rect">
            <a:avLst/>
          </a:prstGeom>
        </p:spPr>
        <p:txBody>
          <a:bodyPr vert="horz" lIns="108932" tIns="54466" rIns="108932" bIns="5446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9001" y="6390195"/>
            <a:ext cx="2776230" cy="367069"/>
          </a:xfrm>
          <a:prstGeom prst="rect">
            <a:avLst/>
          </a:prstGeom>
        </p:spPr>
        <p:txBody>
          <a:bodyPr vert="horz" lIns="108932" tIns="54466" rIns="54466" bIns="54466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9F0637-44A4-4944-9507-26038D6047FE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288" y="6390195"/>
            <a:ext cx="3790378" cy="367069"/>
          </a:xfrm>
          <a:prstGeom prst="rect">
            <a:avLst/>
          </a:prstGeom>
        </p:spPr>
        <p:txBody>
          <a:bodyPr vert="horz" lIns="54466" tIns="54466" rIns="108932" bIns="54466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0277" y="6390195"/>
            <a:ext cx="747934" cy="367069"/>
          </a:xfrm>
          <a:prstGeom prst="rect">
            <a:avLst/>
          </a:prstGeom>
        </p:spPr>
        <p:txBody>
          <a:bodyPr vert="horz" lIns="32680" tIns="54466" rIns="54466" bIns="54466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4BB1C0-FD78-480F-B9E1-942FFA054B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56456" y="6533989"/>
            <a:ext cx="112823" cy="852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rtlCol="0" anchor="ctr"/>
          <a:lstStyle/>
          <a:p>
            <a:pPr marL="0" algn="ctr" defTabSz="1089325" rtl="0" eaLnBrk="1" latinLnBrk="0" hangingPunct="1"/>
            <a:endParaRPr lang="en-US" sz="2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7442" y="6533989"/>
            <a:ext cx="112823" cy="852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1089325" rtl="0" eaLnBrk="1" latinLnBrk="0" hangingPunct="1">
        <a:lnSpc>
          <a:spcPts val="6910"/>
        </a:lnSpc>
        <a:spcBef>
          <a:spcPct val="0"/>
        </a:spcBef>
        <a:buNone/>
        <a:defRPr sz="6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Courier New" pitchFamily="49" charset="0"/>
        <a:buChar char="o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96549" y="278904"/>
            <a:ext cx="10647526" cy="1279547"/>
          </a:xfrm>
          <a:prstGeom prst="rect">
            <a:avLst/>
          </a:prstGeom>
        </p:spPr>
        <p:txBody>
          <a:bodyPr wrap="square" lIns="108932" tIns="54466" rIns="108932" bIns="54466">
            <a:spAutoFit/>
          </a:bodyPr>
          <a:lstStyle/>
          <a:p>
            <a:pPr algn="ctr"/>
            <a:r>
              <a:rPr lang="ru-RU" sz="1900" b="1" dirty="0">
                <a:cs typeface="Times New Roman" panose="02020603050405020304" pitchFamily="18" charset="0"/>
              </a:rPr>
              <a:t>Государственное бюджетное образовательное учреждение</a:t>
            </a:r>
          </a:p>
          <a:p>
            <a:pPr algn="ctr"/>
            <a:r>
              <a:rPr lang="ru-RU" sz="1900" b="1" dirty="0">
                <a:cs typeface="Times New Roman" panose="02020603050405020304" pitchFamily="18" charset="0"/>
              </a:rPr>
              <a:t>города Москвы</a:t>
            </a:r>
          </a:p>
          <a:p>
            <a:pPr algn="ctr"/>
            <a:r>
              <a:rPr lang="ru-RU" sz="1900" b="1" dirty="0">
                <a:cs typeface="Times New Roman" panose="02020603050405020304" pitchFamily="18" charset="0"/>
              </a:rPr>
              <a:t>Школа № 654 имени А. Д. Фридмана</a:t>
            </a:r>
          </a:p>
          <a:p>
            <a:pPr algn="ctr"/>
            <a:r>
              <a:rPr lang="ru-RU" sz="1900" b="1" dirty="0">
                <a:cs typeface="Times New Roman" panose="02020603050405020304" pitchFamily="18" charset="0"/>
              </a:rPr>
              <a:t> </a:t>
            </a:r>
            <a:endParaRPr lang="ru-RU" sz="19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4807" y="4280866"/>
            <a:ext cx="6659901" cy="2048988"/>
          </a:xfrm>
          <a:prstGeom prst="rect">
            <a:avLst/>
          </a:prstGeom>
        </p:spPr>
        <p:txBody>
          <a:bodyPr wrap="square" lIns="108932" tIns="54466" rIns="108932" bIns="54466">
            <a:spAutoFit/>
          </a:bodyPr>
          <a:lstStyle/>
          <a:p>
            <a:pPr algn="r"/>
            <a:r>
              <a:rPr lang="ru-RU" dirty="0">
                <a:cs typeface="Times New Roman" panose="02020603050405020304" pitchFamily="18" charset="0"/>
              </a:rPr>
              <a:t>Выполнил: ученик 10 «А» класса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Алфёров Кирилл Сергеевич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ученица 10 «А» класса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Шеменева</a:t>
            </a:r>
            <a:r>
              <a:rPr lang="ru-RU" dirty="0">
                <a:cs typeface="Times New Roman" panose="02020603050405020304" pitchFamily="18" charset="0"/>
              </a:rPr>
              <a:t> Екатерина Ивановна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      Научный руководитель: </a:t>
            </a:r>
          </a:p>
          <a:p>
            <a:pPr algn="r"/>
            <a:r>
              <a:rPr lang="ru-RU" dirty="0"/>
              <a:t>Гришина Арина Александровна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23" y="2809662"/>
            <a:ext cx="11164177" cy="756327"/>
          </a:xfrm>
          <a:prstGeom prst="rect">
            <a:avLst/>
          </a:prstGeom>
        </p:spPr>
        <p:txBody>
          <a:bodyPr wrap="square" lIns="108932" tIns="54466" rIns="108932" bIns="54466">
            <a:spAutoFit/>
          </a:bodyPr>
          <a:lstStyle/>
          <a:p>
            <a:pPr algn="ctr"/>
            <a:r>
              <a:rPr lang="ru-RU" dirty="0"/>
              <a:t>«</a:t>
            </a:r>
            <a:r>
              <a:rPr lang="ru-RU" b="1" dirty="0"/>
              <a:t>САЙТ О ПСИХОЛОГИЧЕСКОМ АНАЛИЗЕ ПОВСЕДНЕВНОЙ ЖИЗНИ С ИСПОЛЬЗОВАНИЕМ ЦВЕТА И ФОРМЫ»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30695" y="6329854"/>
            <a:ext cx="2779234" cy="433161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r>
              <a:rPr lang="ru-RU" dirty="0"/>
              <a:t>Москва - 2024</a:t>
            </a:r>
          </a:p>
        </p:txBody>
      </p:sp>
    </p:spTree>
    <p:extLst>
      <p:ext uri="{BB962C8B-B14F-4D97-AF65-F5344CB8AC3E}">
        <p14:creationId xmlns:p14="http://schemas.microsoft.com/office/powerpoint/2010/main" val="150455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1900" y="134888"/>
            <a:ext cx="10185974" cy="602438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Оценочное т</a:t>
            </a:r>
            <a:r>
              <a:rPr lang="ru-RU" sz="3200" dirty="0"/>
              <a:t>естирование сайта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371299" y="6233338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BBDF264-C8A6-4678-995C-5DBF8E599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67362"/>
              </p:ext>
            </p:extLst>
          </p:nvPr>
        </p:nvGraphicFramePr>
        <p:xfrm>
          <a:off x="1692399" y="1359024"/>
          <a:ext cx="8784975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50413624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468947487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189956331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Номер пользователя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Удобство использования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Удобство эксплуатации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338864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397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91406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397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918932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397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285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397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763214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397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340316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397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Средняя оценка: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9,2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35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7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23180" y="283811"/>
            <a:ext cx="3541414" cy="556272"/>
          </a:xfrm>
          <a:prstGeom prst="rect">
            <a:avLst/>
          </a:prstGeom>
        </p:spPr>
        <p:txBody>
          <a:bodyPr wrap="none" lIns="108932" tIns="54466" rIns="108932" bIns="54466">
            <a:spAutoFit/>
          </a:bodyPr>
          <a:lstStyle/>
          <a:p>
            <a:r>
              <a:rPr lang="ru-RU" sz="2900" dirty="0"/>
              <a:t>Результаты работы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8091" y="913560"/>
            <a:ext cx="11116935" cy="3341650"/>
          </a:xfrm>
          <a:prstGeom prst="rect">
            <a:avLst/>
          </a:prstGeom>
        </p:spPr>
        <p:txBody>
          <a:bodyPr wrap="square" lIns="108932" tIns="54466" rIns="108932" bIns="54466">
            <a:spAutoFit/>
          </a:bodyPr>
          <a:lstStyle/>
          <a:p>
            <a:pPr algn="just"/>
            <a:r>
              <a:rPr lang="ru-RU" dirty="0"/>
              <a:t>	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Изучена теория психологии цвета и формы. Проанализировано их влияние на восприятие в различных сферах жизни (дизайн, маркетинг, искусство, психология);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Создан дизайн страниц сайта;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Написан код </a:t>
            </a:r>
            <a:r>
              <a:rPr lang="ru-RU" dirty="0" err="1"/>
              <a:t>Back</a:t>
            </a:r>
            <a:r>
              <a:rPr lang="ru-RU" dirty="0"/>
              <a:t> </a:t>
            </a:r>
            <a:r>
              <a:rPr lang="ru-RU" dirty="0" err="1"/>
              <a:t>end</a:t>
            </a:r>
            <a:r>
              <a:rPr lang="ru-RU" dirty="0"/>
              <a:t> и </a:t>
            </a:r>
            <a:r>
              <a:rPr lang="en-US" dirty="0"/>
              <a:t>Front end </a:t>
            </a:r>
            <a:r>
              <a:rPr lang="ru-RU" dirty="0"/>
              <a:t>для функционала сайта и оптимизации его для использования на различных устройствах;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Проведено тестирование и отладка сайта.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	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327952" y="6342912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769857-0386-BD28-B504-B7BAA042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28" y="3313143"/>
            <a:ext cx="4752528" cy="3035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6FEB71-B093-6DA5-F29A-16BB4C16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19" y="3307856"/>
            <a:ext cx="5231209" cy="30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7A04-DFAD-21DD-31E1-0BF24F482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80D4C5-EE81-D4F2-61E3-9E9ACDB46E21}"/>
              </a:ext>
            </a:extLst>
          </p:cNvPr>
          <p:cNvSpPr/>
          <p:nvPr/>
        </p:nvSpPr>
        <p:spPr>
          <a:xfrm>
            <a:off x="4323180" y="283811"/>
            <a:ext cx="3688890" cy="556272"/>
          </a:xfrm>
          <a:prstGeom prst="rect">
            <a:avLst/>
          </a:prstGeom>
        </p:spPr>
        <p:txBody>
          <a:bodyPr wrap="none" lIns="108932" tIns="54466" rIns="108932" bIns="54466">
            <a:spAutoFit/>
          </a:bodyPr>
          <a:lstStyle/>
          <a:p>
            <a:r>
              <a:rPr lang="ru-RU" sz="2900" dirty="0"/>
              <a:t>Список литературы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208CAA-26A9-2975-60D5-CDD0E793FACC}"/>
              </a:ext>
            </a:extLst>
          </p:cNvPr>
          <p:cNvSpPr/>
          <p:nvPr/>
        </p:nvSpPr>
        <p:spPr>
          <a:xfrm>
            <a:off x="718091" y="913560"/>
            <a:ext cx="11116935" cy="5884590"/>
          </a:xfrm>
          <a:prstGeom prst="rect">
            <a:avLst/>
          </a:prstGeom>
        </p:spPr>
        <p:txBody>
          <a:bodyPr wrap="square" lIns="108932" tIns="54466" rIns="108932" bIns="54466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1800" kern="150" dirty="0">
                <a:ea typeface="NSimSun" panose="02010609030101010101" pitchFamily="49" charset="-122"/>
                <a:cs typeface="Arial" panose="020B0604020202020204" pitchFamily="34" charset="0"/>
              </a:rPr>
              <a:t>1) 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Адамс Ш. Словарь цвета для дизайнеров [Текст]: – М.: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КоЛибри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, 2020. – 256 с.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2) Васильев А.Н. Программирование на Python в примерах и задачах [Текст]: Учебное пособие. – М.: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Бомбора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, 2024. – 616 с.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3)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Дакетт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 Д. HTML и CSS. Разработка и дизайн веб-сайтов [Текст]: Учебное пособие. – М.: ЭКСМО, 2020 – 478 с.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4) Джонсон Б. </a:t>
            </a:r>
            <a:r>
              <a:rPr lang="en-US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Visual Studio Code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 [Текст]: Учебное пособие. – СПБ: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КоЛибри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, 2022. – 256 с.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5)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Иттен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 И. Искусство цвета [Текст]: – С.: Дмитрий Аронов, 2024. – 96 с. 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6)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Иттен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 И. Искусство формы [Текст]: – С.: Дмитрий Аронов, 2018. – 136 с.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7)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Литвиенко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 А.В.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Figma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 – Основы работы [Текст]: Учебное пособие. – М.: Издательские решения, 2021. – 176 с.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8) Матюшин М.В. Закономерность изменяемости цветовых сочетаний. Справочник по цвету [Текст]: – М.: </a:t>
            </a:r>
            <a:r>
              <a:rPr lang="en-US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ARCHIVE PUBLICA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, 2024. – 36 с.</a:t>
            </a:r>
          </a:p>
          <a:p>
            <a:pPr marL="457200" lvl="1">
              <a:lnSpc>
                <a:spcPct val="150000"/>
              </a:lnSpc>
            </a:pP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9) Меле А. </a:t>
            </a:r>
            <a:r>
              <a:rPr lang="ru-RU" sz="1800" kern="150" dirty="0" err="1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Django</a:t>
            </a:r>
            <a:r>
              <a:rPr lang="ru-RU" sz="18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 4 в примерах. Разрабатывайте мощные и надёжные веб-приложения на Python с нуля [Текст]: Учебное пособие. – М.: ДМК-Пресс, 2023. – 800 с.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4B9516-7834-7791-83BF-AB1A94E8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7952" y="6342912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7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8F7AE2-586F-498F-9C6B-EA2EC9F4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B1C0-FD78-480F-B9E1-942FFA054B3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C24AF8-13A9-4ED7-A9DF-CF01D9DF615F}"/>
              </a:ext>
            </a:extLst>
          </p:cNvPr>
          <p:cNvSpPr/>
          <p:nvPr/>
        </p:nvSpPr>
        <p:spPr>
          <a:xfrm>
            <a:off x="3528603" y="3124090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5C6F9B-9490-426E-89BC-407E65DE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67" y="3770421"/>
            <a:ext cx="2389839" cy="85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240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84623" y="446860"/>
            <a:ext cx="3956592" cy="556272"/>
          </a:xfrm>
          <a:prstGeom prst="rect">
            <a:avLst/>
          </a:prstGeom>
        </p:spPr>
        <p:txBody>
          <a:bodyPr wrap="none" lIns="108932" tIns="54466" rIns="108932" bIns="54466">
            <a:spAutoFit/>
          </a:bodyPr>
          <a:lstStyle/>
          <a:p>
            <a:r>
              <a:rPr lang="ru-RU" sz="2900" dirty="0"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351" y="1089802"/>
            <a:ext cx="10032534" cy="2695319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/>
              <a:t>Работа исследует влияние цвета и формы на восприятие и повседневную жизнь. Эти элементы играют важную роль в дизайне, рекламе и просто в обычной жизни, однако их влияние часто остается незамеченным. В условиях насыщенного визуального окружения понимание того, как цвет и форма действуют на наше настроение и поведение, становится особенно актуальным. Сайт представляет примеры различных цветов и форм, их значение, а также анализ их влияния на восприятие в разных сферах жизни.</a:t>
            </a:r>
          </a:p>
          <a:p>
            <a:pPr algn="just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5848" y="6342912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4526" y="406821"/>
            <a:ext cx="2747928" cy="556272"/>
          </a:xfrm>
          <a:prstGeom prst="rect">
            <a:avLst/>
          </a:prstGeom>
          <a:noFill/>
        </p:spPr>
        <p:txBody>
          <a:bodyPr wrap="none" lIns="108932" tIns="54466" rIns="108932" bIns="54466" rtlCol="0">
            <a:spAutoFit/>
          </a:bodyPr>
          <a:lstStyle/>
          <a:p>
            <a:r>
              <a:rPr lang="ru-RU" sz="2900" dirty="0"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6415" y="1092378"/>
            <a:ext cx="10622595" cy="1079492"/>
          </a:xfrm>
          <a:prstGeom prst="rect">
            <a:avLst/>
          </a:prstGeom>
        </p:spPr>
        <p:txBody>
          <a:bodyPr wrap="square" lIns="108932" tIns="54466" rIns="108932" bIns="54466">
            <a:spAutoFit/>
          </a:bodyPr>
          <a:lstStyle/>
          <a:p>
            <a:pPr algn="just"/>
            <a:r>
              <a:rPr lang="ru-RU" dirty="0"/>
              <a:t>Цель данной работы - создать удобный для использования сайт, который рассказывает о влиянии цвета и формы на психологическое восприятие человека и их влияние на повседневную жизнь, а также демонстрирует примеры влияния.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0424" y="2369984"/>
            <a:ext cx="10792532" cy="3018484"/>
          </a:xfrm>
          <a:prstGeom prst="rect">
            <a:avLst/>
          </a:prstGeom>
        </p:spPr>
        <p:txBody>
          <a:bodyPr wrap="square" lIns="108932" tIns="54466" rIns="108932" bIns="54466">
            <a:spAutoFit/>
          </a:bodyPr>
          <a:lstStyle/>
          <a:p>
            <a:pPr algn="just"/>
            <a:r>
              <a:rPr lang="ru-RU" dirty="0"/>
              <a:t>Задачи, решаемые в работе: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Изучить теорию психологии цвета и формы. Проанализировать их влияние на восприятие в различных сферах жизни (дизайн, маркетинг, искусство, психология);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Создать дизайн страниц сайта;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Написать код </a:t>
            </a:r>
            <a:r>
              <a:rPr lang="ru-RU" dirty="0" err="1"/>
              <a:t>Back</a:t>
            </a:r>
            <a:r>
              <a:rPr lang="ru-RU" dirty="0"/>
              <a:t> </a:t>
            </a:r>
            <a:r>
              <a:rPr lang="ru-RU" dirty="0" err="1"/>
              <a:t>end</a:t>
            </a:r>
            <a:r>
              <a:rPr lang="ru-RU" dirty="0"/>
              <a:t> и </a:t>
            </a:r>
            <a:r>
              <a:rPr lang="en-US" dirty="0"/>
              <a:t>Front end </a:t>
            </a:r>
            <a:r>
              <a:rPr lang="ru-RU" dirty="0"/>
              <a:t>для функционала сайта и оптимизации его для использования на различных устройствах ;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Провести тестирование и отладку сайта.</a:t>
            </a:r>
          </a:p>
          <a:p>
            <a:pPr algn="just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361508" y="6342912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4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3447" y="331685"/>
            <a:ext cx="7902878" cy="602438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lvl="1"/>
            <a:r>
              <a:rPr lang="ru-RU" sz="3200" dirty="0">
                <a:cs typeface="Times New Roman" panose="02020603050405020304" pitchFamily="18" charset="0"/>
              </a:rPr>
              <a:t>Теория психологии цвета и формы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355848" y="6342912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3005D9FF-7EB0-45AB-97E0-F200DC2F1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428328"/>
              </p:ext>
            </p:extLst>
          </p:nvPr>
        </p:nvGraphicFramePr>
        <p:xfrm>
          <a:off x="2028295" y="934123"/>
          <a:ext cx="8113183" cy="5408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71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215969" y="158284"/>
            <a:ext cx="12601712" cy="602438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Дизайн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Результаты опроса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5848" y="6342912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66F062-923A-4505-B921-C4371F63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87" y="926974"/>
            <a:ext cx="5763547" cy="2938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FC060F-7D6E-40F5-B74B-3AEB3BEF5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908" y="3858780"/>
            <a:ext cx="4889868" cy="2851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4C025D-029F-4E18-A945-C29A23924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873" y="926974"/>
            <a:ext cx="5357896" cy="2919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20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355848" y="6342912"/>
            <a:ext cx="1014148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6924" y="206896"/>
            <a:ext cx="9735926" cy="602438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Дизайн сайта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0E3F1D-8D3F-4849-8EFA-661B36422E1C}"/>
              </a:ext>
            </a:extLst>
          </p:cNvPr>
          <p:cNvSpPr/>
          <p:nvPr/>
        </p:nvSpPr>
        <p:spPr>
          <a:xfrm>
            <a:off x="828303" y="998984"/>
            <a:ext cx="10729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Дизайн сайта разработан в программном обеспечении </a:t>
            </a:r>
            <a:r>
              <a:rPr lang="en-US" dirty="0" err="1"/>
              <a:t>Figma</a:t>
            </a:r>
            <a:r>
              <a:rPr lang="ru-RU" dirty="0"/>
              <a:t>;</a:t>
            </a:r>
          </a:p>
          <a:p>
            <a:pPr marL="340414" indent="-340414" algn="just">
              <a:buFont typeface="Wingdings" panose="05000000000000000000" pitchFamily="2" charset="2"/>
              <a:buChar char="ü"/>
            </a:pPr>
            <a:r>
              <a:rPr lang="ru-RU" dirty="0"/>
              <a:t>Логотип сайта создан в онлайн-сервисе renderforest.com.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DA5622-D73E-4AE8-BE00-973EFEA9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225" y="878037"/>
            <a:ext cx="2389839" cy="85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8E6317-43F7-5AA5-6315-87533D4E4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149" y="1927298"/>
            <a:ext cx="8191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85704" y="6342913"/>
            <a:ext cx="747934" cy="367069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4182" y="116385"/>
            <a:ext cx="12601712" cy="556272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algn="ctr"/>
            <a:r>
              <a:rPr lang="ru-RU" sz="2900" dirty="0"/>
              <a:t>Код сайта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A0FFB5-E503-41D8-ADC7-D5017DD6C913}"/>
              </a:ext>
            </a:extLst>
          </p:cNvPr>
          <p:cNvSpPr/>
          <p:nvPr/>
        </p:nvSpPr>
        <p:spPr>
          <a:xfrm>
            <a:off x="1310242" y="890617"/>
            <a:ext cx="95492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сайта написан в редакторе кода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NSimSun" panose="02010609030101010101" pitchFamily="49" charset="-122"/>
              </a:rPr>
              <a:t>Создана базовая структура файлов для проекта;</a:t>
            </a:r>
            <a:endParaRPr lang="en-US" sz="2000" dirty="0">
              <a:latin typeface="Times New Roman" panose="02020603050405020304" pitchFamily="18" charset="0"/>
              <a:ea typeface="NSimSun" panose="02010609030101010101" pitchFamily="49" charset="-122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NSimSun" panose="02010609030101010101" pitchFamily="49" charset="-122"/>
              </a:rPr>
              <a:t>Текст со страниц был перенесён в проект;</a:t>
            </a:r>
            <a:endParaRPr lang="en-US" sz="2000" dirty="0">
              <a:latin typeface="Times New Roman" panose="02020603050405020304" pitchFamily="18" charset="0"/>
              <a:ea typeface="NSimSun" panose="02010609030101010101" pitchFamily="49" charset="-122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ru-RU" sz="2000" kern="15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Добавлен код для картинок;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ru-RU" sz="2000" kern="15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Добавлены ссылки с </a:t>
            </a:r>
            <a:r>
              <a:rPr lang="en-US" sz="2000" kern="150" dirty="0" err="1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Figma</a:t>
            </a:r>
            <a:r>
              <a:rPr lang="ru-RU" sz="2000" kern="15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для картинок в код.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62DFDCB4-FD77-425B-AEC1-E6A1B426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45" y="2513283"/>
            <a:ext cx="9505057" cy="40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BC99-E9B0-95BD-6878-DD1D2E4C5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26B717-5E3F-852C-C4B9-726C078A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5704" y="6342913"/>
            <a:ext cx="747934" cy="367069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76F8D-F6FF-0C99-CFFB-C465A36909BE}"/>
              </a:ext>
            </a:extLst>
          </p:cNvPr>
          <p:cNvSpPr txBox="1"/>
          <p:nvPr/>
        </p:nvSpPr>
        <p:spPr>
          <a:xfrm>
            <a:off x="107087" y="187382"/>
            <a:ext cx="11955599" cy="556272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компоновки сайта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9E467CD-B024-2977-9565-2479D2BD2A94}"/>
              </a:ext>
            </a:extLst>
          </p:cNvPr>
          <p:cNvSpPr/>
          <p:nvPr/>
        </p:nvSpPr>
        <p:spPr>
          <a:xfrm>
            <a:off x="2333983" y="2277825"/>
            <a:ext cx="936104" cy="936104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380BA6-7F8E-B450-6DDC-B249FE43FA3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802035" y="3213929"/>
            <a:ext cx="0" cy="1275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789B5FC-5549-99F9-A8F7-DE87A28DF760}"/>
              </a:ext>
            </a:extLst>
          </p:cNvPr>
          <p:cNvCxnSpPr/>
          <p:nvPr/>
        </p:nvCxnSpPr>
        <p:spPr>
          <a:xfrm>
            <a:off x="2802035" y="3553770"/>
            <a:ext cx="68407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9B85D31-B9CA-E2D0-96B9-3C0F1B66DEA1}"/>
              </a:ext>
            </a:extLst>
          </p:cNvPr>
          <p:cNvCxnSpPr/>
          <p:nvPr/>
        </p:nvCxnSpPr>
        <p:spPr>
          <a:xfrm flipH="1">
            <a:off x="2189967" y="3553770"/>
            <a:ext cx="612068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5395A5D-9B96-C055-164F-FE4E96C409B0}"/>
              </a:ext>
            </a:extLst>
          </p:cNvPr>
          <p:cNvCxnSpPr/>
          <p:nvPr/>
        </p:nvCxnSpPr>
        <p:spPr>
          <a:xfrm>
            <a:off x="2802035" y="4489874"/>
            <a:ext cx="468052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E528B68-E9DF-3359-0243-3D222D347111}"/>
              </a:ext>
            </a:extLst>
          </p:cNvPr>
          <p:cNvCxnSpPr/>
          <p:nvPr/>
        </p:nvCxnSpPr>
        <p:spPr>
          <a:xfrm flipH="1">
            <a:off x="2333983" y="4489874"/>
            <a:ext cx="468052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A665CB0-0679-6664-5524-5A84BFA04C32}"/>
              </a:ext>
            </a:extLst>
          </p:cNvPr>
          <p:cNvCxnSpPr/>
          <p:nvPr/>
        </p:nvCxnSpPr>
        <p:spPr>
          <a:xfrm>
            <a:off x="3801326" y="3834687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1EF0CF4-BA92-0AA3-1274-358E58BC87EA}"/>
              </a:ext>
            </a:extLst>
          </p:cNvPr>
          <p:cNvCxnSpPr/>
          <p:nvPr/>
        </p:nvCxnSpPr>
        <p:spPr>
          <a:xfrm>
            <a:off x="6825662" y="3846047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A056CDD-AD5C-9EEA-20B0-35068914DEDD}"/>
              </a:ext>
            </a:extLst>
          </p:cNvPr>
          <p:cNvSpPr/>
          <p:nvPr/>
        </p:nvSpPr>
        <p:spPr>
          <a:xfrm>
            <a:off x="4837209" y="3556190"/>
            <a:ext cx="1872207" cy="57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Основная информация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D3E900E-7B04-4DB5-8CF6-35F0A7B8A334}"/>
              </a:ext>
            </a:extLst>
          </p:cNvPr>
          <p:cNvSpPr/>
          <p:nvPr/>
        </p:nvSpPr>
        <p:spPr>
          <a:xfrm>
            <a:off x="7813079" y="3591272"/>
            <a:ext cx="1872207" cy="57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Форма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9A6AF7C-E866-8DA8-776C-40B1612E41E1}"/>
              </a:ext>
            </a:extLst>
          </p:cNvPr>
          <p:cNvSpPr/>
          <p:nvPr/>
        </p:nvSpPr>
        <p:spPr>
          <a:xfrm>
            <a:off x="6321606" y="2205888"/>
            <a:ext cx="1872207" cy="57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Цвет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1395122-4131-9E2D-44C1-A85570210BDD}"/>
              </a:ext>
            </a:extLst>
          </p:cNvPr>
          <p:cNvSpPr/>
          <p:nvPr/>
        </p:nvSpPr>
        <p:spPr>
          <a:xfrm>
            <a:off x="6321606" y="4976656"/>
            <a:ext cx="1872207" cy="57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Интересные факты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01E7393-B85C-C5B3-90A6-2B47EA73FED9}"/>
              </a:ext>
            </a:extLst>
          </p:cNvPr>
          <p:cNvCxnSpPr>
            <a:cxnSpLocks/>
          </p:cNvCxnSpPr>
          <p:nvPr/>
        </p:nvCxnSpPr>
        <p:spPr>
          <a:xfrm>
            <a:off x="6156894" y="4364574"/>
            <a:ext cx="668768" cy="41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B92AA7D-05C1-B3C4-06EE-F76D6B4E720B}"/>
              </a:ext>
            </a:extLst>
          </p:cNvPr>
          <p:cNvCxnSpPr>
            <a:cxnSpLocks/>
          </p:cNvCxnSpPr>
          <p:nvPr/>
        </p:nvCxnSpPr>
        <p:spPr>
          <a:xfrm flipV="1">
            <a:off x="6123006" y="2938120"/>
            <a:ext cx="702656" cy="5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98917BD-9B35-A419-A0DC-D720B4AB8539}"/>
              </a:ext>
            </a:extLst>
          </p:cNvPr>
          <p:cNvCxnSpPr/>
          <p:nvPr/>
        </p:nvCxnSpPr>
        <p:spPr>
          <a:xfrm>
            <a:off x="7689758" y="2938120"/>
            <a:ext cx="843401" cy="50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AC0552B-39EC-AB97-5225-C3E4B0968FB9}"/>
              </a:ext>
            </a:extLst>
          </p:cNvPr>
          <p:cNvCxnSpPr>
            <a:cxnSpLocks/>
          </p:cNvCxnSpPr>
          <p:nvPr/>
        </p:nvCxnSpPr>
        <p:spPr>
          <a:xfrm flipV="1">
            <a:off x="7813079" y="4293629"/>
            <a:ext cx="720080" cy="48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7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50236" y="161107"/>
            <a:ext cx="10009112" cy="1094881"/>
          </a:xfrm>
          <a:prstGeom prst="rect">
            <a:avLst/>
          </a:prstGeom>
          <a:noFill/>
        </p:spPr>
        <p:txBody>
          <a:bodyPr wrap="square" lIns="108932" tIns="54466" rIns="108932" bIns="54466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Функциональное т</a:t>
            </a:r>
            <a:r>
              <a:rPr lang="ru-RU" sz="3200" dirty="0"/>
              <a:t>естирование сайта</a:t>
            </a:r>
          </a:p>
          <a:p>
            <a:pPr algn="ctr"/>
            <a:r>
              <a:rPr lang="ru-RU" sz="3200" dirty="0">
                <a:cs typeface="Times New Roman" panose="02020603050405020304" pitchFamily="18" charset="0"/>
              </a:rPr>
              <a:t>методом причинно-следственных связей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1299" y="6304776"/>
            <a:ext cx="541670" cy="367707"/>
          </a:xfrm>
        </p:spPr>
        <p:txBody>
          <a:bodyPr/>
          <a:lstStyle/>
          <a:p>
            <a:fld id="{A84BB1C0-FD78-480F-B9E1-942FFA054B37}" type="slidenum">
              <a:rPr lang="ru-RU" smtClean="0">
                <a:solidFill>
                  <a:schemeClr val="tx1"/>
                </a:solidFill>
              </a:rPr>
              <a:pPr/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B1987DB-73CC-43E8-823B-C2E25F895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8931"/>
              </p:ext>
            </p:extLst>
          </p:nvPr>
        </p:nvGraphicFramePr>
        <p:xfrm>
          <a:off x="1188343" y="1255988"/>
          <a:ext cx="9937102" cy="463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436715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52449047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67683719"/>
                    </a:ext>
                  </a:extLst>
                </a:gridCol>
                <a:gridCol w="2458172">
                  <a:extLst>
                    <a:ext uri="{9D8B030D-6E8A-4147-A177-3AD203B41FA5}">
                      <a16:colId xmlns:a16="http://schemas.microsoft.com/office/drawing/2014/main" val="1144717723"/>
                    </a:ext>
                  </a:extLst>
                </a:gridCol>
                <a:gridCol w="1718292">
                  <a:extLst>
                    <a:ext uri="{9D8B030D-6E8A-4147-A177-3AD203B41FA5}">
                      <a16:colId xmlns:a16="http://schemas.microsoft.com/office/drawing/2014/main" val="409195168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417218122"/>
                    </a:ext>
                  </a:extLst>
                </a:gridCol>
              </a:tblGrid>
              <a:tr h="99115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Номер теста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Назначение теста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Значение исходных данных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Ожидаемый результат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Реакция программы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</a:t>
                      </a:r>
                      <a:endParaRPr lang="ru-RU" sz="1400" kern="150" dirty="0">
                        <a:effectLst/>
                        <a:latin typeface="+mn-lt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599019"/>
                  </a:ext>
                </a:extLst>
              </a:tr>
              <a:tr h="136814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Проверка корректности работы кнопки «Цвет»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Нажатие на кнопку «Цвет»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Ожидается открытие страницы сайта «Психология цвета: влияние на эмоции и поведение»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Открытие страницы сайта «Психология цвета: влияние на эмоции и поведение»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Программа работает верно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330530"/>
                  </a:ext>
                </a:extLst>
              </a:tr>
              <a:tr h="1140119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Проверка корректности работы кнопки «Форма»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6477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Нажатие на кнопку «Форма»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Ожидается открытие страницы сайта «Важность формы в нашем восприятии мира»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Открытие страницы сайта «Важность формы в нашем восприятии мира»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Программа работает верно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6202539"/>
                  </a:ext>
                </a:extLst>
              </a:tr>
              <a:tr h="1140119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Проверка корректности работы кнопки «Интересные факты»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Нажатие на кнопку «Интересные факты»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Ожидается открытие страницы сайта «Что ещё можно узнать о цвете и форме?»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Открытие страницы сайта «Что ещё можно узнать о цвете и форме?»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50" dirty="0">
                          <a:effectLst/>
                          <a:latin typeface="+mn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Программа работает верно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03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571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3912</TotalTime>
  <Words>850</Words>
  <Application>Microsoft Office PowerPoint</Application>
  <PresentationFormat>Произвольный</PresentationFormat>
  <Paragraphs>130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NSimSun</vt:lpstr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Ekaterina</cp:lastModifiedBy>
  <cp:revision>253</cp:revision>
  <dcterms:created xsi:type="dcterms:W3CDTF">2019-10-10T07:25:51Z</dcterms:created>
  <dcterms:modified xsi:type="dcterms:W3CDTF">2024-12-28T21:24:07Z</dcterms:modified>
</cp:coreProperties>
</file>