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DC0DA4-12DF-4935-8D01-D85813B90781}">
  <a:tblStyle styleId="{ACDC0DA4-12DF-4935-8D01-D85813B90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e338455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e33845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e3384556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e3384556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e3384556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e3384556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e3384556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e3384556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e3384556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e3384556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e3384556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e3384556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e3384556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e3384556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Мастерской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“Аналитика HH.ru вакансий”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Прыскин Кирилл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0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Доля вакансий по критерию “Требуемый опыт работы”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40650"/>
            <a:ext cx="39999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240650"/>
            <a:ext cx="39999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50" y="1240650"/>
            <a:ext cx="3950949" cy="33282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40675" y="763300"/>
            <a:ext cx="3999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Data </a:t>
            </a:r>
            <a:r>
              <a:rPr lang="ru" sz="1800">
                <a:solidFill>
                  <a:schemeClr val="lt2"/>
                </a:solidFill>
              </a:rPr>
              <a:t>Science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805050" y="763375"/>
            <a:ext cx="402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Аналитик данных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238300"/>
            <a:ext cx="3950949" cy="33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Самые важные скиллы для всех грейдов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379350" y="1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{ACDC0DA4-12DF-4935-8D01-D85813B90781}</a:tableStyleId>
              </a:tblPr>
              <a:tblGrid>
                <a:gridCol w="2792525"/>
                <a:gridCol w="2792525"/>
                <a:gridCol w="2792525"/>
              </a:tblGrid>
              <a:tr h="75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Data Science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Аналитик данных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5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Python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Python, Pandas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Junior+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Python, Pandas, SQL, машинное обучение, документация, коммуникация, анализ данных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SQL, Python, Pandas, аналитическое мышление, документация, коммуникация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Middle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Python, Pandas, машинное обучение, SQL, документация, коммуникация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Python, SQL, Pandas, документация, коммуникация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FFFFFF"/>
                          </a:solidFill>
                        </a:rPr>
                        <a:t>Senior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Python, Pandas, машинное обучение, SQL, документация, коммуникация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(данных очень мало)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параметры (топ-работодателей)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69375" y="1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{ACDC0DA4-12DF-4935-8D01-D85813B90781}</a:tableStyleId>
              </a:tblPr>
              <a:tblGrid>
                <a:gridCol w="2820975"/>
                <a:gridCol w="2820975"/>
                <a:gridCol w="2820975"/>
              </a:tblGrid>
              <a:tr h="7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Data </a:t>
                      </a:r>
                      <a:r>
                        <a:rPr lang="ru" sz="2000">
                          <a:solidFill>
                            <a:schemeClr val="dk1"/>
                          </a:solidFill>
                        </a:rPr>
                        <a:t>science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Аналитик данных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СБЕР, Ozon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(большой разброс)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Junior+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СБЕР, Ростелеком, Банк ВТБ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СБЕР, МТС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Middle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СБЕР, Ozon, Газпромбанк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СБЕР, Wildberries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Senior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(большой разброс)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Леруа Мерлен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параметры (тип занятости)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11700" y="109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{ACDC0DA4-12DF-4935-8D01-D85813B90781}</a:tableStyleId>
              </a:tblPr>
              <a:tblGrid>
                <a:gridCol w="2840200"/>
                <a:gridCol w="2840200"/>
                <a:gridCol w="2840200"/>
              </a:tblGrid>
              <a:tr h="7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Data </a:t>
                      </a:r>
                      <a:r>
                        <a:rPr lang="ru" sz="2000">
                          <a:solidFill>
                            <a:schemeClr val="dk1"/>
                          </a:solidFill>
                        </a:rPr>
                        <a:t>Science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Аналитик данных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Полная занятость: 14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Стажировка: 12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Полная занятость: 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Junior+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Полная занятость: 286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Проектная работа: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Частичная занятость: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Полная занятость: 177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Частичная занятость: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Middle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Полная занятость: 323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Частичная занятость: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Полная занятость: 119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Частичная занятость: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Senior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Полная занятость: 23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Полная занятость: 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параметры (график работы)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359325" y="112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{ACDC0DA4-12DF-4935-8D01-D85813B90781}</a:tableStyleId>
              </a:tblPr>
              <a:tblGrid>
                <a:gridCol w="2824325"/>
                <a:gridCol w="2824325"/>
                <a:gridCol w="2824325"/>
              </a:tblGrid>
              <a:tr h="75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Data </a:t>
                      </a:r>
                      <a:r>
                        <a:rPr lang="ru" sz="2000">
                          <a:solidFill>
                            <a:schemeClr val="dk1"/>
                          </a:solidFill>
                        </a:rPr>
                        <a:t>Science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Аналитик данных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Полный день: 19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Гибкий график: 5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Удаленная работа: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Полный день: 8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Сменный график: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Junior+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Полный день: 217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Удаленная работа: 63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Гибкий график: 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Полный день: 135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Удаленная работа: 35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Гибкий график: 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Middle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Полный день: 256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Удаленная работа: 50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Гибкий график: 17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Полный день: 91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Удаленная работа: 27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Гибкий график: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Senior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Полный день: 16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Удаленная работа: 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Гибкий график: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Полный день: 2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Удаленная работа: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42050"/>
            <a:ext cx="85206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Помесячная динамика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575763" y="12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{ACDC0DA4-12DF-4935-8D01-D85813B90781}</a:tableStyleId>
              </a:tblPr>
              <a:tblGrid>
                <a:gridCol w="1233725"/>
                <a:gridCol w="1233725"/>
                <a:gridCol w="1233725"/>
              </a:tblGrid>
              <a:tr h="73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март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апрель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Junior+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104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185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Middle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105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219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Senior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7" name="Google Shape;97;p19"/>
          <p:cNvGraphicFramePr/>
          <p:nvPr/>
        </p:nvGraphicFramePr>
        <p:xfrm>
          <a:off x="4866963" y="124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{ACDC0DA4-12DF-4935-8D01-D85813B90781}</a:tableStyleId>
              </a:tblPr>
              <a:tblGrid>
                <a:gridCol w="1233725"/>
                <a:gridCol w="1233725"/>
                <a:gridCol w="1233725"/>
              </a:tblGrid>
              <a:tr h="73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март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апрель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Junior+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47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131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Middle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36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84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Senior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8" name="Google Shape;98;p19"/>
          <p:cNvSpPr txBox="1"/>
          <p:nvPr/>
        </p:nvSpPr>
        <p:spPr>
          <a:xfrm>
            <a:off x="280750" y="761250"/>
            <a:ext cx="4291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Data Science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571950" y="761300"/>
            <a:ext cx="4291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Аналитик данных</a:t>
            </a:r>
            <a:br>
              <a:rPr lang="ru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Рекомендации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Скорее всего вам будет немного проще найти работу, будучи вы аналитиком данных, а не дата саинтистом. Это связано с тем, что доля вакансии на более низкий грейд Джун+ у аналитиков выше, чем у дата саинтистов.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С другой стороны, у дата саинтистов есть вакансии со стажировками, чего нет у аналитиков данных.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Скиллы, которыми необходимо обладать - примерно схожие, что у аналитиков, что у специалистов в дата сайнс. Кроме того, что дата саинтистам требуется знание машинного обучения, даже на самом низком грейде. Хард-скиллы это почти всегда SQL, Python, в частонсти Pandas, софт-скиллы - документация, коммуникация, у аналитиков аналитическое мышление. Это те скиллы, на которые вам нужно обратить внимание в первую очередь.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Рассчитывать на частичную занятость в этих профессиях не приходится, практически везде и на всех грейдах полная. Это нужно иметь ввиду, выбирая это ремесло.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Примерно 20% от общего числа вакансии - удаленная работа. Поэтому нужно быть готовым к тому, что на работу придется ездить и соответсвенно выбирать нужно из тех вакансий, которые предлагают компании из вашего города.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